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516" r:id="rId2"/>
    <p:sldId id="642" r:id="rId3"/>
    <p:sldId id="661" r:id="rId4"/>
    <p:sldId id="656" r:id="rId5"/>
    <p:sldId id="626" r:id="rId6"/>
    <p:sldId id="662" r:id="rId7"/>
    <p:sldId id="557" r:id="rId8"/>
    <p:sldId id="539" r:id="rId9"/>
    <p:sldId id="536" r:id="rId10"/>
    <p:sldId id="537" r:id="rId11"/>
    <p:sldId id="544" r:id="rId12"/>
    <p:sldId id="572" r:id="rId13"/>
    <p:sldId id="538" r:id="rId14"/>
    <p:sldId id="514" r:id="rId15"/>
    <p:sldId id="483" r:id="rId16"/>
    <p:sldId id="488" r:id="rId17"/>
    <p:sldId id="489" r:id="rId18"/>
    <p:sldId id="497" r:id="rId19"/>
    <p:sldId id="492" r:id="rId20"/>
    <p:sldId id="494" r:id="rId21"/>
    <p:sldId id="505" r:id="rId22"/>
    <p:sldId id="576" r:id="rId23"/>
    <p:sldId id="493" r:id="rId24"/>
    <p:sldId id="506" r:id="rId25"/>
    <p:sldId id="515" r:id="rId26"/>
    <p:sldId id="577" r:id="rId27"/>
    <p:sldId id="580" r:id="rId28"/>
    <p:sldId id="504" r:id="rId29"/>
    <p:sldId id="498" r:id="rId30"/>
    <p:sldId id="491" r:id="rId31"/>
    <p:sldId id="518" r:id="rId32"/>
    <p:sldId id="519" r:id="rId33"/>
    <p:sldId id="499" r:id="rId34"/>
    <p:sldId id="490" r:id="rId35"/>
    <p:sldId id="500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3" autoAdjust="0"/>
    <p:restoredTop sz="94038" autoAdjust="0"/>
  </p:normalViewPr>
  <p:slideViewPr>
    <p:cSldViewPr>
      <p:cViewPr varScale="1">
        <p:scale>
          <a:sx n="105" d="100"/>
          <a:sy n="105" d="100"/>
        </p:scale>
        <p:origin x="178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1.png"/><Relationship Id="rId4" Type="http://schemas.openxmlformats.org/officeDocument/2006/relationships/image" Target="../media/image4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4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10.png"/><Relationship Id="rId7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10" Type="http://schemas.openxmlformats.org/officeDocument/2006/relationships/image" Target="../media/image7.png"/><Relationship Id="rId4" Type="http://schemas.openxmlformats.org/officeDocument/2006/relationships/image" Target="../media/image60.png"/><Relationship Id="rId9" Type="http://schemas.openxmlformats.org/officeDocument/2006/relationships/image" Target="../media/image1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0.png"/><Relationship Id="rId3" Type="http://schemas.openxmlformats.org/officeDocument/2006/relationships/image" Target="../media/image1300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01.png"/><Relationship Id="rId4" Type="http://schemas.openxmlformats.org/officeDocument/2006/relationships/image" Target="../media/image1400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260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342.png"/><Relationship Id="rId7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200.png"/><Relationship Id="rId10" Type="http://schemas.openxmlformats.org/officeDocument/2006/relationships/image" Target="../media/image170.png"/><Relationship Id="rId4" Type="http://schemas.openxmlformats.org/officeDocument/2006/relationships/image" Target="../media/image190.png"/><Relationship Id="rId9" Type="http://schemas.openxmlformats.org/officeDocument/2006/relationships/image" Target="../media/image16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0.png"/><Relationship Id="rId4" Type="http://schemas.openxmlformats.org/officeDocument/2006/relationships/image" Target="../media/image360.png"/><Relationship Id="rId9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8.png"/><Relationship Id="rId3" Type="http://schemas.openxmlformats.org/officeDocument/2006/relationships/image" Target="../media/image46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5" Type="http://schemas.openxmlformats.org/officeDocument/2006/relationships/image" Target="../media/image600.png"/><Relationship Id="rId10" Type="http://schemas.openxmlformats.org/officeDocument/2006/relationships/image" Target="../media/image55.png"/><Relationship Id="rId4" Type="http://schemas.openxmlformats.org/officeDocument/2006/relationships/image" Target="../media/image47.png"/><Relationship Id="rId9" Type="http://schemas.openxmlformats.org/officeDocument/2006/relationships/image" Target="../media/image49.png"/><Relationship Id="rId1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3" Type="http://schemas.openxmlformats.org/officeDocument/2006/relationships/image" Target="../media/image310.png"/><Relationship Id="rId7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0.png"/><Relationship Id="rId11" Type="http://schemas.openxmlformats.org/officeDocument/2006/relationships/image" Target="../media/image290.png"/><Relationship Id="rId5" Type="http://schemas.openxmlformats.org/officeDocument/2006/relationships/image" Target="../media/image2000.png"/><Relationship Id="rId10" Type="http://schemas.openxmlformats.org/officeDocument/2006/relationships/image" Target="../media/image280.png"/><Relationship Id="rId4" Type="http://schemas.openxmlformats.org/officeDocument/2006/relationships/image" Target="../media/image1900.png"/><Relationship Id="rId9" Type="http://schemas.openxmlformats.org/officeDocument/2006/relationships/image" Target="../media/image160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13" Type="http://schemas.openxmlformats.org/officeDocument/2006/relationships/image" Target="../media/image350.png"/><Relationship Id="rId18" Type="http://schemas.openxmlformats.org/officeDocument/2006/relationships/image" Target="../media/image50.png"/><Relationship Id="rId3" Type="http://schemas.openxmlformats.org/officeDocument/2006/relationships/image" Target="../media/image310.png"/><Relationship Id="rId7" Type="http://schemas.openxmlformats.org/officeDocument/2006/relationships/image" Target="../media/image270.png"/><Relationship Id="rId12" Type="http://schemas.openxmlformats.org/officeDocument/2006/relationships/image" Target="../media/image340.png"/><Relationship Id="rId17" Type="http://schemas.openxmlformats.org/officeDocument/2006/relationships/image" Target="../media/image40.png"/><Relationship Id="rId2" Type="http://schemas.openxmlformats.org/officeDocument/2006/relationships/image" Target="../media/image15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0.png"/><Relationship Id="rId11" Type="http://schemas.openxmlformats.org/officeDocument/2006/relationships/image" Target="../media/image290.png"/><Relationship Id="rId5" Type="http://schemas.openxmlformats.org/officeDocument/2006/relationships/image" Target="../media/image2000.png"/><Relationship Id="rId15" Type="http://schemas.openxmlformats.org/officeDocument/2006/relationships/image" Target="../media/image371.png"/><Relationship Id="rId10" Type="http://schemas.openxmlformats.org/officeDocument/2006/relationships/image" Target="../media/image280.png"/><Relationship Id="rId4" Type="http://schemas.openxmlformats.org/officeDocument/2006/relationships/image" Target="../media/image1900.png"/><Relationship Id="rId14" Type="http://schemas.openxmlformats.org/officeDocument/2006/relationships/image" Target="../media/image36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Lecture 21</a:t>
            </a:r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>
                <a:solidFill>
                  <a:srgbClr val="7030A0"/>
                </a:solidFill>
              </a:rPr>
              <a:t>Amortized analysis - I</a:t>
            </a:r>
            <a:endParaRPr lang="en-US" sz="24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rgbClr val="006C31"/>
                </a:solidFill>
              </a:rPr>
              <a:t>A powerful tool </a:t>
            </a:r>
            <a:r>
              <a:rPr lang="en-US" sz="2400" b="1" dirty="0">
                <a:solidFill>
                  <a:schemeClr val="tx1"/>
                </a:solidFill>
              </a:rPr>
              <a:t>to </a:t>
            </a:r>
            <a:r>
              <a:rPr lang="en-US" sz="2400" b="1" dirty="0" err="1">
                <a:solidFill>
                  <a:schemeClr val="tx1"/>
                </a:solidFill>
              </a:rPr>
              <a:t>analyse</a:t>
            </a:r>
            <a:r>
              <a:rPr lang="en-US" sz="2400" b="1" dirty="0">
                <a:solidFill>
                  <a:schemeClr val="tx1"/>
                </a:solidFill>
              </a:rPr>
              <a:t> algorithm)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3077230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CS602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74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Splay</a:t>
            </a:r>
            <a:r>
              <a:rPr lang="en-US" sz="3600" b="1" dirty="0"/>
              <a:t> operation  </a:t>
            </a:r>
            <a:br>
              <a:rPr lang="en-US" sz="3600" b="1" dirty="0"/>
            </a:b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986756"/>
            <a:ext cx="4191000" cy="37528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67200" y="1981200"/>
            <a:ext cx="2438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4038600"/>
            <a:ext cx="2514600" cy="190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038600"/>
            <a:ext cx="2438400" cy="190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4800" y="926068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Splay(</a:t>
            </a:r>
            <a:r>
              <a:rPr lang="en-US" dirty="0"/>
              <a:t>B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1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Search(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600" b="1" dirty="0"/>
                  <a:t>) on a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Splay Tree</a:t>
                </a:r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r>
                  <a:rPr lang="en-US" sz="2000" dirty="0"/>
                  <a:t>Perform ordinary search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on the BST.</a:t>
                </a:r>
              </a:p>
              <a:p>
                <a:r>
                  <a:rPr lang="en-US" sz="2000" dirty="0"/>
                  <a:t>Bring the element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to the root by a sequence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splaying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2362200"/>
            <a:ext cx="2819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8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magic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2000" b="1" dirty="0">
                <a:solidFill>
                  <a:srgbClr val="7030A0"/>
                </a:solidFill>
              </a:rPr>
              <a:t>Insertion</a:t>
            </a:r>
            <a:r>
              <a:rPr lang="en-US" sz="2000" b="1" dirty="0"/>
              <a:t>   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Deletion</a:t>
            </a:r>
            <a:r>
              <a:rPr lang="en-US" sz="2000" b="1" dirty="0"/>
              <a:t>    </a:t>
            </a:r>
            <a:r>
              <a:rPr lang="en-US" sz="2000" b="1" dirty="0">
                <a:solidFill>
                  <a:srgbClr val="C00000"/>
                </a:solidFill>
              </a:rPr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276600" y="1676400"/>
                <a:ext cx="3124200" cy="457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</a:t>
                </a:r>
                <a:r>
                  <a:rPr lang="en-US" u="sng" dirty="0">
                    <a:solidFill>
                      <a:schemeClr val="tx1"/>
                    </a:solidFill>
                  </a:rPr>
                  <a:t>arbitrary</a:t>
                </a:r>
                <a:r>
                  <a:rPr lang="en-US" dirty="0">
                    <a:solidFill>
                      <a:schemeClr val="tx1"/>
                    </a:solidFill>
                  </a:rPr>
                  <a:t> BST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keys</a:t>
                </a: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676400"/>
                <a:ext cx="3124200" cy="457200"/>
              </a:xfrm>
              <a:prstGeom prst="roundRect">
                <a:avLst/>
              </a:prstGeom>
              <a:blipFill rotWithShape="1"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2819400" y="3232666"/>
                <a:ext cx="3988880" cy="457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</a:t>
                </a:r>
                <a:r>
                  <a:rPr lang="en-US" u="sng" dirty="0">
                    <a:solidFill>
                      <a:schemeClr val="tx1"/>
                    </a:solidFill>
                  </a:rPr>
                  <a:t>arbitrary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search operations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32666"/>
                <a:ext cx="398888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4495800" y="2133600"/>
            <a:ext cx="609600" cy="1099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95800" y="3689866"/>
            <a:ext cx="609600" cy="1034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590800" y="4772995"/>
            <a:ext cx="42672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Time taken </a:t>
            </a:r>
            <a:r>
              <a:rPr lang="en-US" dirty="0">
                <a:solidFill>
                  <a:schemeClr val="tx1"/>
                </a:solidFill>
              </a:rPr>
              <a:t>:                      </a:t>
            </a:r>
            <a:r>
              <a:rPr lang="en-US" dirty="0">
                <a:solidFill>
                  <a:srgbClr val="C00000"/>
                </a:solidFill>
              </a:rPr>
              <a:t>??????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7200" y="4855029"/>
                <a:ext cx="254108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log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855029"/>
                <a:ext cx="254108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71" t="-6349" r="-310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09067" y="5638800"/>
            <a:ext cx="2567113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6C31"/>
                </a:solidFill>
              </a:rPr>
              <a:t>EQUALLY </a:t>
            </a:r>
            <a:r>
              <a:rPr lang="en-US" sz="2000" b="1" dirty="0"/>
              <a:t>SIMPLE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C2855-5DF4-03F3-9ABE-9631BE448DC5}"/>
              </a:ext>
            </a:extLst>
          </p:cNvPr>
          <p:cNvSpPr txBox="1"/>
          <p:nvPr/>
        </p:nvSpPr>
        <p:spPr>
          <a:xfrm>
            <a:off x="3496540" y="6444296"/>
            <a:ext cx="22963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4D5156"/>
                </a:solidFill>
                <a:effectLst/>
                <a:latin typeface="Google Sans"/>
              </a:rPr>
              <a:t>Used in GCC compilers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 animBg="1"/>
      <p:bldP spid="10" grpId="0" animBg="1"/>
      <p:bldP spid="11" grpId="0" animBg="1"/>
      <p:bldP spid="12" grpId="0" animBg="1"/>
      <p:bldP spid="5" grpId="0" animBg="1"/>
      <p:bldP spid="13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Amortized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9CDFBF-E970-0242-A5E6-9B5947DA3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7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sequence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𝒈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: the </a:t>
                </a:r>
                <a:r>
                  <a:rPr lang="en-US" sz="2000" b="1" dirty="0"/>
                  <a:t>worst case </a:t>
                </a:r>
                <a:r>
                  <a:rPr lang="en-US" sz="2000" dirty="0"/>
                  <a:t>time complexity of </a:t>
                </a:r>
                <a:r>
                  <a:rPr lang="en-US" sz="2000" b="1" u="sng" dirty="0"/>
                  <a:t>any</a:t>
                </a:r>
                <a:r>
                  <a:rPr lang="en-US" sz="2000" dirty="0"/>
                  <a:t> of the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2"/>
                <a:stretch>
                  <a:fillRect l="-741" t="-673" b="-16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91867" y="5736828"/>
            <a:ext cx="3184733" cy="817126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may be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grossly</a:t>
            </a:r>
            <a:r>
              <a:rPr lang="en-US" dirty="0">
                <a:solidFill>
                  <a:schemeClr val="tx1"/>
                </a:solidFill>
              </a:rPr>
              <a:t> wrong.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9667" y="3886200"/>
            <a:ext cx="632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572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4384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28194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38862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381500" y="4495800"/>
            <a:ext cx="3543300" cy="2286000"/>
            <a:chOff x="990600" y="4114800"/>
            <a:chExt cx="3543300" cy="2286000"/>
          </a:xfrm>
        </p:grpSpPr>
        <p:grpSp>
          <p:nvGrpSpPr>
            <p:cNvPr id="17" name="Group 16"/>
            <p:cNvGrpSpPr/>
            <p:nvPr/>
          </p:nvGrpSpPr>
          <p:grpSpPr>
            <a:xfrm>
              <a:off x="2057400" y="6172200"/>
              <a:ext cx="381000" cy="76200"/>
              <a:chOff x="2057400" y="3657600"/>
              <a:chExt cx="381000" cy="76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0574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098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622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990600" y="4114800"/>
              <a:ext cx="14459" cy="228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90600" y="6400800"/>
              <a:ext cx="3543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381500" y="4419600"/>
            <a:ext cx="2743200" cy="2362200"/>
            <a:chOff x="990600" y="4038600"/>
            <a:chExt cx="2743200" cy="2362200"/>
          </a:xfrm>
        </p:grpSpPr>
        <p:grpSp>
          <p:nvGrpSpPr>
            <p:cNvPr id="30" name="Group 29"/>
            <p:cNvGrpSpPr/>
            <p:nvPr/>
          </p:nvGrpSpPr>
          <p:grpSpPr>
            <a:xfrm>
              <a:off x="990600" y="4038600"/>
              <a:ext cx="2438400" cy="2362200"/>
              <a:chOff x="990600" y="4038600"/>
              <a:chExt cx="2438400" cy="2362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819400" y="5715000"/>
                <a:ext cx="3048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90600" y="6057900"/>
                <a:ext cx="3048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95400" y="62484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600200" y="5715000"/>
                <a:ext cx="3048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514600" y="6057900"/>
                <a:ext cx="3048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124200" y="4038600"/>
                <a:ext cx="304800" cy="2362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429000" y="6248400"/>
              <a:ext cx="3048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95700" y="573682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𝒕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0" y="5736828"/>
                <a:ext cx="62068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Explosion 1 32"/>
              <p:cNvSpPr/>
              <p:nvPr/>
            </p:nvSpPr>
            <p:spPr>
              <a:xfrm>
                <a:off x="5448300" y="990600"/>
                <a:ext cx="3695700" cy="2209800"/>
              </a:xfrm>
              <a:prstGeom prst="irregularSeal1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When there is a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huge variation</a:t>
                </a:r>
                <a:r>
                  <a:rPr lang="en-US" sz="1400" dirty="0">
                    <a:solidFill>
                      <a:schemeClr val="tx1"/>
                    </a:solidFill>
                  </a:rPr>
                  <a:t> in the time complexity of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,…,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Explosion 1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0" y="990600"/>
                <a:ext cx="3695700" cy="2209800"/>
              </a:xfrm>
              <a:prstGeom prst="irregularSeal1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924800" y="6553200"/>
            <a:ext cx="119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34852" y="5367496"/>
                <a:ext cx="734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𝒈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852" y="5367496"/>
                <a:ext cx="73449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7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6819900" y="4394200"/>
            <a:ext cx="307848" cy="2387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8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/>
      <p:bldP spid="33" grpId="0" animBg="1"/>
      <p:bldP spid="6" grpId="0"/>
      <p:bldP spid="12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Problem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5">
                <a:extLst>
                  <a:ext uri="{FF2B5EF4-FFF2-40B4-BE49-F238E27FC236}">
                    <a16:creationId xmlns:a16="http://schemas.microsoft.com/office/drawing/2014/main" id="{81684580-F4C8-769A-BD75-F6DF9A843DE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37338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000" b="1" kern="1200" cap="all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3200" dirty="0">
                    <a:solidFill>
                      <a:srgbClr val="7030A0"/>
                    </a:solidFill>
                  </a:rPr>
                  <a:t>Bit flips </a:t>
                </a:r>
                <a:r>
                  <a:rPr lang="en-US" sz="3200" dirty="0"/>
                  <a:t>during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 increment operations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3" name="Title 5">
                <a:extLst>
                  <a:ext uri="{FF2B5EF4-FFF2-40B4-BE49-F238E27FC236}">
                    <a16:creationId xmlns:a16="http://schemas.microsoft.com/office/drawing/2014/main" id="{81684580-F4C8-769A-BD75-F6DF9A843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733800"/>
                <a:ext cx="8229600" cy="1143000"/>
              </a:xfrm>
              <a:prstGeom prst="rect">
                <a:avLst/>
              </a:prstGeom>
              <a:blipFill>
                <a:blip r:embed="rId2"/>
                <a:stretch>
                  <a:fillRect l="-1852" t="-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Bit flip: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0 </a:t>
                </a:r>
                <a:r>
                  <a:rPr lang="en-US" sz="1800" dirty="0">
                    <a:sym typeface="Wingdings" pitchFamily="2" charset="2"/>
                  </a:rPr>
                  <a:t> 1      or        1  0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total 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increments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Attempt 1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:r>
                  <a:rPr lang="en-US" sz="1800" dirty="0"/>
                  <a:t>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increment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In the worst case,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𝑶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/>
                      </a:rPr>
                      <m:t>log</m:t>
                    </m:r>
                    <m:r>
                      <a:rPr lang="en-US" sz="1800" b="1" i="1" dirty="0">
                        <a:latin typeface="Cambria Math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  <a:blipFill rotWithShape="1">
                <a:blip r:embed="rId3"/>
                <a:stretch>
                  <a:fillRect l="-1091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0470918"/>
              </p:ext>
            </p:extLst>
          </p:nvPr>
        </p:nvGraphicFramePr>
        <p:xfrm>
          <a:off x="609600" y="1447800"/>
          <a:ext cx="3048000" cy="4829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9600" y="5574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0     0     0     0      0     0     0     1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" y="5181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0     0     0     0      0     0     1     0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600" y="4812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0     0     0     0      0     0     1     1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" y="4419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0     0     0     0      0     1     0     0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9600" y="403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0     0     0     0      0     1     0     1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" y="3657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0     0     0     0      0     1     1     0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600" y="3276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0     0     0     0      0     1     1     1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0     0     0     0      1     0     0     0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9600" y="259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0     0     0     0      1     0     0     1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09800" y="1600200"/>
            <a:ext cx="76200" cy="838200"/>
            <a:chOff x="2590800" y="1600200"/>
            <a:chExt cx="76200" cy="838200"/>
          </a:xfrm>
        </p:grpSpPr>
        <p:sp>
          <p:nvSpPr>
            <p:cNvPr id="43" name="Oval 42"/>
            <p:cNvSpPr/>
            <p:nvPr/>
          </p:nvSpPr>
          <p:spPr>
            <a:xfrm>
              <a:off x="2590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0800" y="1981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90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400800" y="4355068"/>
                <a:ext cx="12051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 smtClean="0"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355068"/>
                <a:ext cx="12051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09600" y="586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0     0     0     0      0     0     0     0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24400" y="2057400"/>
            <a:ext cx="3733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53000" y="3009900"/>
            <a:ext cx="3733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5">
                <a:extLst>
                  <a:ext uri="{FF2B5EF4-FFF2-40B4-BE49-F238E27FC236}">
                    <a16:creationId xmlns:a16="http://schemas.microsoft.com/office/drawing/2014/main" id="{823E3837-F905-19B4-F0F2-2AB7460B205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524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000" b="1" kern="1200" cap="all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3200" dirty="0">
                    <a:solidFill>
                      <a:srgbClr val="7030A0"/>
                    </a:solidFill>
                  </a:rPr>
                  <a:t>Bit flips </a:t>
                </a:r>
                <a:r>
                  <a:rPr lang="en-US" sz="3200" dirty="0"/>
                  <a:t>during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 increment operations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3" name="Title 5">
                <a:extLst>
                  <a:ext uri="{FF2B5EF4-FFF2-40B4-BE49-F238E27FC236}">
                    <a16:creationId xmlns:a16="http://schemas.microsoft.com/office/drawing/2014/main" id="{823E3837-F905-19B4-F0F2-2AB7460B2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52400"/>
                <a:ext cx="8229600" cy="1143000"/>
              </a:xfrm>
              <a:prstGeom prst="rect">
                <a:avLst/>
              </a:prstGeom>
              <a:blipFill>
                <a:blip r:embed="rId5"/>
                <a:stretch>
                  <a:fillRect l="-1852" t="-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983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7" grpId="0" animBg="1"/>
      <p:bldP spid="48" grpId="0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Bit flip: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0 </a:t>
                </a:r>
                <a:r>
                  <a:rPr lang="en-US" sz="1800" dirty="0">
                    <a:sym typeface="Wingdings" pitchFamily="2" charset="2"/>
                  </a:rPr>
                  <a:t> 1      or        1  0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total 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increments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Attempt 2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1800" b="1" i="1" dirty="0" smtClean="0"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  <a:blipFill rotWithShape="1">
                <a:blip r:embed="rId3"/>
                <a:stretch>
                  <a:fillRect l="-1091" t="-641"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8779589"/>
              </p:ext>
            </p:extLst>
          </p:nvPr>
        </p:nvGraphicFramePr>
        <p:xfrm>
          <a:off x="609600" y="1447800"/>
          <a:ext cx="3048000" cy="4829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9600" y="5574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0     0     0     0      0     0     0     1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" y="5181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0     0     0     0      0     0     1     0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600" y="4812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0     0     0     0      0     0     1     1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" y="4419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0     0     0     0      0     1     0     0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9600" y="403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0     0     0     0      0     1     0     1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" y="3657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0     0     0     0      0     1     1     0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600" y="3276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0     0     0     0      0     1     1     1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0     0     0     0      1     0     0     0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9600" y="259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0     0     0     0      1     0     0     1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09800" y="1600200"/>
            <a:ext cx="76200" cy="838200"/>
            <a:chOff x="2590800" y="1600200"/>
            <a:chExt cx="76200" cy="838200"/>
          </a:xfrm>
        </p:grpSpPr>
        <p:sp>
          <p:nvSpPr>
            <p:cNvPr id="43" name="Oval 42"/>
            <p:cNvSpPr/>
            <p:nvPr/>
          </p:nvSpPr>
          <p:spPr>
            <a:xfrm>
              <a:off x="2590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0800" y="1981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90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34746" y="39624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46" y="39624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9600" y="6336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dirty="0">
                <a:solidFill>
                  <a:srgbClr val="002060"/>
                </a:solidFill>
              </a:rPr>
              <a:t>7     6     5     4      3     2     1     0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48200" y="2983468"/>
                <a:ext cx="449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no. of times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bit flips during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increments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983468"/>
                <a:ext cx="4495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48084" y="4267200"/>
                <a:ext cx="63831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84" y="4267200"/>
                <a:ext cx="63831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2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76800" y="4648200"/>
                <a:ext cx="63831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648200"/>
                <a:ext cx="63831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14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876800" y="4953000"/>
                <a:ext cx="710386" cy="3763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953000"/>
                <a:ext cx="710386" cy="376385"/>
              </a:xfrm>
              <a:prstGeom prst="rect">
                <a:avLst/>
              </a:prstGeom>
              <a:blipFill rotWithShape="1">
                <a:blip r:embed="rId8"/>
                <a:stretch>
                  <a:fillRect t="-4918" r="-1025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766756" y="5715000"/>
                <a:ext cx="7617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756" y="5715000"/>
                <a:ext cx="7617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04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09600" y="58790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0     0     0     0      0     0     0     0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909163" y="2971800"/>
            <a:ext cx="3733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5">
                <a:extLst>
                  <a:ext uri="{FF2B5EF4-FFF2-40B4-BE49-F238E27FC236}">
                    <a16:creationId xmlns:a16="http://schemas.microsoft.com/office/drawing/2014/main" id="{52F5446C-EDF9-B5E3-34E8-7F8905069F6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524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000" b="1" kern="1200" cap="all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3200" dirty="0">
                    <a:solidFill>
                      <a:srgbClr val="7030A0"/>
                    </a:solidFill>
                  </a:rPr>
                  <a:t>Bit flips </a:t>
                </a:r>
                <a:r>
                  <a:rPr lang="en-US" sz="3200" dirty="0"/>
                  <a:t>during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 increment operations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5">
                <a:extLst>
                  <a:ext uri="{FF2B5EF4-FFF2-40B4-BE49-F238E27FC236}">
                    <a16:creationId xmlns:a16="http://schemas.microsoft.com/office/drawing/2014/main" id="{52F5446C-EDF9-B5E3-34E8-7F890506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52400"/>
                <a:ext cx="8229600" cy="1143000"/>
              </a:xfrm>
              <a:prstGeom prst="rect">
                <a:avLst/>
              </a:prstGeom>
              <a:blipFill>
                <a:blip r:embed="rId10"/>
                <a:stretch>
                  <a:fillRect l="-1852" t="-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08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47" grpId="0" animBg="1"/>
      <p:bldP spid="20" grpId="0"/>
      <p:bldP spid="2" grpId="0"/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Problem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STACK with </a:t>
            </a:r>
            <a:r>
              <a:rPr lang="en-US" sz="2800" b="1" dirty="0">
                <a:solidFill>
                  <a:srgbClr val="7030A0"/>
                </a:solidFill>
              </a:rPr>
              <a:t>multi-pop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Push(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Multi-pop(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105400" y="2209800"/>
            <a:ext cx="296583" cy="76200"/>
          </a:xfrm>
          <a:prstGeom prst="roundRect">
            <a:avLst/>
          </a:prstGeom>
          <a:solidFill>
            <a:srgbClr val="0070C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4235196" y="2438400"/>
            <a:ext cx="489204" cy="7513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4235196" y="4658868"/>
            <a:ext cx="489204" cy="7513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3200400" y="1752600"/>
            <a:ext cx="457200" cy="2133600"/>
            <a:chOff x="3200400" y="1752600"/>
            <a:chExt cx="457200" cy="2133600"/>
          </a:xfrm>
        </p:grpSpPr>
        <p:grpSp>
          <p:nvGrpSpPr>
            <p:cNvPr id="36" name="Group 35"/>
            <p:cNvGrpSpPr/>
            <p:nvPr/>
          </p:nvGrpSpPr>
          <p:grpSpPr>
            <a:xfrm>
              <a:off x="3200400" y="1752600"/>
              <a:ext cx="457200" cy="1828800"/>
              <a:chOff x="1524000" y="1676400"/>
              <a:chExt cx="457200" cy="18288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524000" y="16764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81200" y="16764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524000" y="3505200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212389" y="35168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389" y="3516868"/>
                  <a:ext cx="3690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/>
          <p:cNvGrpSpPr/>
          <p:nvPr/>
        </p:nvGrpSpPr>
        <p:grpSpPr>
          <a:xfrm>
            <a:off x="5029200" y="1752600"/>
            <a:ext cx="457200" cy="2121932"/>
            <a:chOff x="5029200" y="1752600"/>
            <a:chExt cx="457200" cy="2121932"/>
          </a:xfrm>
        </p:grpSpPr>
        <p:sp>
          <p:nvSpPr>
            <p:cNvPr id="51" name="Rounded Rectangle 50"/>
            <p:cNvSpPr/>
            <p:nvPr/>
          </p:nvSpPr>
          <p:spPr>
            <a:xfrm>
              <a:off x="5105400" y="3429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105400" y="3276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105400" y="3124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105400" y="2971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105400" y="2819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105400" y="2667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105400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105400" y="2362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029200" y="1752600"/>
              <a:ext cx="457200" cy="2121932"/>
              <a:chOff x="5029200" y="1752600"/>
              <a:chExt cx="457200" cy="21219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029200" y="17526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105400" y="3505200"/>
                    <a:ext cx="3690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5400" y="3505200"/>
                    <a:ext cx="369011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/>
          <p:cNvGrpSpPr/>
          <p:nvPr/>
        </p:nvGrpSpPr>
        <p:grpSpPr>
          <a:xfrm>
            <a:off x="3200400" y="4114800"/>
            <a:ext cx="457200" cy="2133600"/>
            <a:chOff x="3200400" y="4114800"/>
            <a:chExt cx="457200" cy="2133600"/>
          </a:xfrm>
        </p:grpSpPr>
        <p:grpSp>
          <p:nvGrpSpPr>
            <p:cNvPr id="20" name="Group 19"/>
            <p:cNvGrpSpPr/>
            <p:nvPr/>
          </p:nvGrpSpPr>
          <p:grpSpPr>
            <a:xfrm>
              <a:off x="3200400" y="4114800"/>
              <a:ext cx="457200" cy="1828800"/>
              <a:chOff x="2971800" y="4114800"/>
              <a:chExt cx="457200" cy="18288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971800" y="41148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ounded Rectangle 10"/>
              <p:cNvSpPr/>
              <p:nvPr/>
            </p:nvSpPr>
            <p:spPr>
              <a:xfrm>
                <a:off x="3048000" y="5791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048000" y="5638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048000" y="5486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048000" y="53340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048000" y="51816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048000" y="5029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048000" y="4876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048000" y="4724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048000" y="45720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3276600" y="5879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79068"/>
                  <a:ext cx="36901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5029200" y="4114800"/>
            <a:ext cx="457200" cy="2133600"/>
            <a:chOff x="5029200" y="4114800"/>
            <a:chExt cx="457200" cy="2133600"/>
          </a:xfrm>
        </p:grpSpPr>
        <p:grpSp>
          <p:nvGrpSpPr>
            <p:cNvPr id="21" name="Group 20"/>
            <p:cNvGrpSpPr/>
            <p:nvPr/>
          </p:nvGrpSpPr>
          <p:grpSpPr>
            <a:xfrm>
              <a:off x="5029200" y="4114800"/>
              <a:ext cx="457200" cy="1828800"/>
              <a:chOff x="2971800" y="4114800"/>
              <a:chExt cx="457200" cy="18288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971800" y="41148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ounded Rectangle 22"/>
              <p:cNvSpPr/>
              <p:nvPr/>
            </p:nvSpPr>
            <p:spPr>
              <a:xfrm>
                <a:off x="3048000" y="5791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48000" y="5638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048000" y="5486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041189" y="5879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189" y="5879068"/>
                  <a:ext cx="36901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1726459" y="4572000"/>
            <a:ext cx="1473941" cy="914400"/>
            <a:chOff x="1726459" y="4572000"/>
            <a:chExt cx="1473941" cy="914400"/>
          </a:xfrm>
        </p:grpSpPr>
        <p:sp>
          <p:nvSpPr>
            <p:cNvPr id="69" name="Left Brace 68"/>
            <p:cNvSpPr/>
            <p:nvPr/>
          </p:nvSpPr>
          <p:spPr>
            <a:xfrm>
              <a:off x="2895600" y="4572000"/>
              <a:ext cx="304800" cy="914400"/>
            </a:xfrm>
            <a:prstGeom prst="lef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726459" y="4687669"/>
                  <a:ext cx="12453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Top</a:t>
                  </a:r>
                </a:p>
                <a:p>
                  <a:pPr algn="ctr"/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 elements</a:t>
                  </a: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459" y="4687669"/>
                  <a:ext cx="1245341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902" t="-4717" r="-878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3276600" y="2362200"/>
            <a:ext cx="296583" cy="1143000"/>
            <a:chOff x="3276600" y="2362200"/>
            <a:chExt cx="296583" cy="1143000"/>
          </a:xfrm>
        </p:grpSpPr>
        <p:sp>
          <p:nvSpPr>
            <p:cNvPr id="76" name="Rounded Rectangle 75"/>
            <p:cNvSpPr/>
            <p:nvPr/>
          </p:nvSpPr>
          <p:spPr>
            <a:xfrm>
              <a:off x="3276600" y="3429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276600" y="3276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276600" y="3124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276600" y="2971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276600" y="2819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276600" y="2667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276600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276600" y="2362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113617" y="4572000"/>
            <a:ext cx="296583" cy="838200"/>
            <a:chOff x="3429000" y="4724400"/>
            <a:chExt cx="296583" cy="838200"/>
          </a:xfrm>
        </p:grpSpPr>
        <p:sp>
          <p:nvSpPr>
            <p:cNvPr id="87" name="Rounded Rectangle 86"/>
            <p:cNvSpPr/>
            <p:nvPr/>
          </p:nvSpPr>
          <p:spPr>
            <a:xfrm>
              <a:off x="3429000" y="5486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429000" y="5334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429000" y="5181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429000" y="5029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429000" y="4876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429000" y="4724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705600" y="2552700"/>
                <a:ext cx="2115707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complexity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552700"/>
                <a:ext cx="211570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305" t="-8333" r="-40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553200" y="5029200"/>
                <a:ext cx="22535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complexity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029200"/>
                <a:ext cx="225356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162" t="-8197" r="-35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2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9" grpId="0" animBg="1"/>
      <p:bldP spid="63" grpId="0" animBg="1"/>
      <p:bldP spid="64" grpId="0" animBg="1"/>
      <p:bldP spid="94" grpId="0" animBg="1"/>
      <p:bldP spid="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2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4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7984095-BEE8-388C-C5C4-A1889EBABC44}"/>
              </a:ext>
            </a:extLst>
          </p:cNvPr>
          <p:cNvSpPr/>
          <p:nvPr/>
        </p:nvSpPr>
        <p:spPr>
          <a:xfrm>
            <a:off x="6629400" y="2941638"/>
            <a:ext cx="1752600" cy="4873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allAtOnce"/>
      <p:bldP spid="2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Given: an empty stack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a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(</a:t>
                </a:r>
                <a:r>
                  <a:rPr lang="en-US" sz="2000" b="1" dirty="0"/>
                  <a:t>push</a:t>
                </a:r>
                <a:r>
                  <a:rPr lang="en-US" sz="2000" dirty="0"/>
                  <a:t> and </a:t>
                </a:r>
                <a:r>
                  <a:rPr lang="en-US" sz="2000" b="1" dirty="0" err="1"/>
                  <a:t>multipop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Attempt 1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the worst case,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nary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b="-6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69771" y="4520700"/>
                <a:ext cx="109677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71" y="4520700"/>
                <a:ext cx="1096775" cy="369332"/>
              </a:xfrm>
              <a:prstGeom prst="rect">
                <a:avLst/>
              </a:prstGeom>
              <a:blipFill>
                <a:blip r:embed="rId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5257800"/>
                <a:ext cx="1095107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257800"/>
                <a:ext cx="1095107" cy="375552"/>
              </a:xfrm>
              <a:prstGeom prst="rect">
                <a:avLst/>
              </a:prstGeom>
              <a:blipFill rotWithShape="1">
                <a:blip r:embed="rId4"/>
                <a:stretch>
                  <a:fillRect t="-6557" r="-6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1981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3048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1981200"/>
            <a:ext cx="259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Given: an empty stack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a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(</a:t>
                </a:r>
                <a:r>
                  <a:rPr lang="en-US" sz="2000" b="1" dirty="0"/>
                  <a:t>push</a:t>
                </a:r>
                <a:r>
                  <a:rPr lang="en-US" sz="2000" dirty="0"/>
                  <a:t> and </a:t>
                </a:r>
                <a:r>
                  <a:rPr lang="en-US" sz="2000" b="1" dirty="0" err="1"/>
                  <a:t>multipop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Attempt 2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=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push operations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                      …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  <a:r>
                  <a:rPr lang="en-US" sz="2000" dirty="0"/>
                  <a:t> …                       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=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elements pushed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elements popped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            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dirty="0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2000" dirty="0"/>
                        <m:t># </m:t>
                      </m:r>
                      <m:r>
                        <m:rPr>
                          <m:nor/>
                        </m:rPr>
                        <a:rPr lang="en-US" sz="2000" dirty="0"/>
                        <m:t>of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elements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pushed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during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operations</m:t>
                      </m:r>
                      <m:r>
                        <a:rPr lang="en-US" sz="2000" b="1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800" y="5562600"/>
                <a:ext cx="87876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562600"/>
                <a:ext cx="8787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6800" y="5879068"/>
                <a:ext cx="984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>
                          <a:latin typeface="Cambria Math"/>
                        </a:rPr>
                        <m:t>𝑶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879068"/>
                <a:ext cx="98456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7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4114800"/>
                <a:ext cx="3352800" cy="914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View </a:t>
                </a:r>
                <a:r>
                  <a:rPr lang="en-US" b="1" dirty="0">
                    <a:solidFill>
                      <a:schemeClr val="tx1"/>
                    </a:solidFill>
                  </a:rPr>
                  <a:t>Multi-pop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as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</a:t>
                </a:r>
                <a:r>
                  <a:rPr lang="en-US" u="sng" dirty="0">
                    <a:solidFill>
                      <a:schemeClr val="tx1"/>
                    </a:solidFill>
                  </a:rPr>
                  <a:t>sequence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pop operations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114800"/>
                <a:ext cx="3352800" cy="9144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54917" y="3810000"/>
            <a:ext cx="31197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pop operations of all </a:t>
            </a:r>
            <a:r>
              <a:rPr lang="en-US" u="sng" dirty="0" err="1"/>
              <a:t>multipops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/>
      <p:bldP spid="5" grpId="0" animBg="1"/>
      <p:bldP spid="5" grpId="1" uiExpand="1" build="allAtOnce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Splay </a:t>
            </a:r>
            <a:r>
              <a:rPr lang="en-US" sz="3200" b="1" dirty="0"/>
              <a:t>tree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/>
              <a:t>A </a:t>
            </a:r>
            <a:r>
              <a:rPr lang="en-US" sz="3200" b="1" i="1" u="sng" dirty="0">
                <a:solidFill>
                  <a:srgbClr val="006C31"/>
                </a:solidFill>
              </a:rPr>
              <a:t>self organizing </a:t>
            </a:r>
            <a:r>
              <a:rPr lang="en-US" sz="3200" dirty="0"/>
              <a:t>Binary search trees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31" y="1600200"/>
            <a:ext cx="368293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200" y="457200"/>
            <a:ext cx="6629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1 32">
            <a:extLst>
              <a:ext uri="{FF2B5EF4-FFF2-40B4-BE49-F238E27FC236}">
                <a16:creationId xmlns:a16="http://schemas.microsoft.com/office/drawing/2014/main" id="{77165461-7760-6DB8-CD87-14D0F490D3DB}"/>
              </a:ext>
            </a:extLst>
          </p:cNvPr>
          <p:cNvSpPr/>
          <p:nvPr/>
        </p:nvSpPr>
        <p:spPr>
          <a:xfrm>
            <a:off x="76200" y="3770376"/>
            <a:ext cx="4800600" cy="2667000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How to show that splay tree work so well ? It is too difficult to establish it without </a:t>
            </a:r>
            <a:r>
              <a:rPr lang="en-US" sz="1400" b="1" dirty="0">
                <a:solidFill>
                  <a:schemeClr val="tx1"/>
                </a:solidFill>
              </a:rPr>
              <a:t>amortized analysis. </a:t>
            </a:r>
          </a:p>
        </p:txBody>
      </p:sp>
    </p:spTree>
    <p:extLst>
      <p:ext uri="{BB962C8B-B14F-4D97-AF65-F5344CB8AC3E}">
        <p14:creationId xmlns:p14="http://schemas.microsoft.com/office/powerpoint/2010/main" val="145829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Amortized COST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Inspiration from </a:t>
            </a:r>
            <a:r>
              <a:rPr lang="en-US" sz="2800" b="1" dirty="0">
                <a:solidFill>
                  <a:srgbClr val="0070C0"/>
                </a:solidFill>
              </a:rPr>
              <a:t>potential 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/>
                  <a:t>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/>
                  <a:t>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srgbClr val="7030A0"/>
                            </a:solidFill>
                          </a:rPr>
                          <m:t>Amortized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cost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of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2000" dirty="0" err="1"/>
                          <m:t>th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operation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=   Actual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=  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  +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/>
                  <a:t>  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  <a:blipFill rotWithShape="1">
                <a:blip r:embed="rId2"/>
                <a:stretch>
                  <a:fillRect l="-765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05600" y="4319417"/>
                <a:ext cx="185884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319417"/>
                <a:ext cx="1858842" cy="404983"/>
              </a:xfrm>
              <a:prstGeom prst="rect">
                <a:avLst/>
              </a:prstGeom>
              <a:blipFill rotWithShape="1">
                <a:blip r:embed="rId8"/>
                <a:stretch>
                  <a:fillRect l="-2623" t="-1515" r="-459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09600" y="12192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400" y="15240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2400" y="3429000"/>
            <a:ext cx="2895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11430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EDBF47-7CD1-164B-BBC1-EF7B84BEC139}"/>
              </a:ext>
            </a:extLst>
          </p:cNvPr>
          <p:cNvSpPr/>
          <p:nvPr/>
        </p:nvSpPr>
        <p:spPr>
          <a:xfrm>
            <a:off x="3945194" y="3965813"/>
            <a:ext cx="397960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9154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Amortized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/>
                  <a:t>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/>
                  <a:t>  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Key observation</a:t>
                </a:r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In order to show that the </a:t>
                </a:r>
                <a:r>
                  <a:rPr lang="en-US" sz="2000" b="1" dirty="0"/>
                  <a:t>actual cost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 is bounded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it suffices to show that </a:t>
                </a:r>
                <a:r>
                  <a:rPr lang="en-US" sz="2000" b="1" dirty="0"/>
                  <a:t>amortized 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is bounded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915400" cy="4983163"/>
              </a:xfrm>
              <a:blipFill rotWithShape="1">
                <a:blip r:embed="rId2"/>
                <a:stretch>
                  <a:fillRect l="-752" t="-612" b="-8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 rot="5400000">
            <a:off x="5194998" y="2958402"/>
            <a:ext cx="354204" cy="28194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845560"/>
            <a:ext cx="3291840" cy="4572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95600" y="5257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4600" y="5257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0" y="57150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5638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863134-E775-6FBB-AEFC-66CC53C0B868}"/>
                  </a:ext>
                </a:extLst>
              </p:cNvPr>
              <p:cNvSpPr txBox="1"/>
              <p:nvPr/>
            </p:nvSpPr>
            <p:spPr>
              <a:xfrm>
                <a:off x="4916686" y="4919881"/>
                <a:ext cx="101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863134-E775-6FBB-AEFC-66CC53C0B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686" y="4919881"/>
                <a:ext cx="1016625" cy="369332"/>
              </a:xfrm>
              <a:prstGeom prst="rect">
                <a:avLst/>
              </a:prstGeom>
              <a:blipFill>
                <a:blip r:embed="rId7"/>
                <a:stretch>
                  <a:fillRect t="-8197" r="-48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C18A3F7-6A35-1010-FFCA-935AF52FC914}"/>
              </a:ext>
            </a:extLst>
          </p:cNvPr>
          <p:cNvSpPr txBox="1"/>
          <p:nvPr/>
        </p:nvSpPr>
        <p:spPr>
          <a:xfrm>
            <a:off x="5156411" y="4427718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BBA9B9-E3C5-5EBA-98E9-85521416F3BD}"/>
                  </a:ext>
                </a:extLst>
              </p:cNvPr>
              <p:cNvSpPr txBox="1"/>
              <p:nvPr/>
            </p:nvSpPr>
            <p:spPr>
              <a:xfrm>
                <a:off x="1536699" y="4369610"/>
                <a:ext cx="12538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BBA9B9-E3C5-5EBA-98E9-85521416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699" y="4369610"/>
                <a:ext cx="1253869" cy="369332"/>
              </a:xfrm>
              <a:prstGeom prst="rect">
                <a:avLst/>
              </a:prstGeom>
              <a:blipFill>
                <a:blip r:embed="rId8"/>
                <a:stretch>
                  <a:fillRect t="-10000" r="-339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40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5" grpId="0" animBg="1"/>
      <p:bldP spid="13" grpId="0" animBg="1"/>
      <p:bldP spid="14" grpId="0" animBg="1"/>
      <p:bldP spid="16" grpId="0" animBg="1"/>
      <p:bldP spid="17" grpId="0" animBg="1"/>
      <p:bldP spid="12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71600" y="2635308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2635308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2521008"/>
            <a:ext cx="30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2635308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3B900-E58E-4B58-E2D7-10628C6530F6}"/>
              </a:ext>
            </a:extLst>
          </p:cNvPr>
          <p:cNvSpPr/>
          <p:nvPr/>
        </p:nvSpPr>
        <p:spPr>
          <a:xfrm>
            <a:off x="1371600" y="2444808"/>
            <a:ext cx="304800" cy="1905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79797-05B7-4F76-D186-5B1266A4CD6B}"/>
              </a:ext>
            </a:extLst>
          </p:cNvPr>
          <p:cNvSpPr/>
          <p:nvPr/>
        </p:nvSpPr>
        <p:spPr>
          <a:xfrm>
            <a:off x="1676400" y="2521008"/>
            <a:ext cx="304800" cy="1343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AFA78-BA7A-A7BA-46D6-9C9372BBE2B2}"/>
              </a:ext>
            </a:extLst>
          </p:cNvPr>
          <p:cNvSpPr/>
          <p:nvPr/>
        </p:nvSpPr>
        <p:spPr>
          <a:xfrm>
            <a:off x="1981200" y="2330508"/>
            <a:ext cx="304800" cy="1905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633620-C5BA-6CC0-D5C8-AABCEEA96ABA}"/>
              </a:ext>
            </a:extLst>
          </p:cNvPr>
          <p:cNvSpPr/>
          <p:nvPr/>
        </p:nvSpPr>
        <p:spPr>
          <a:xfrm>
            <a:off x="2895600" y="2521008"/>
            <a:ext cx="304800" cy="1143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8E0-9D5D-9A7C-C854-0773D58ECA23}"/>
              </a:ext>
            </a:extLst>
          </p:cNvPr>
          <p:cNvSpPr/>
          <p:nvPr/>
        </p:nvSpPr>
        <p:spPr>
          <a:xfrm>
            <a:off x="1984545" y="2341758"/>
            <a:ext cx="304800" cy="6364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CFBF40-3E35-94F2-004F-0E54670DA79C}"/>
              </a:ext>
            </a:extLst>
          </p:cNvPr>
          <p:cNvSpPr/>
          <p:nvPr/>
        </p:nvSpPr>
        <p:spPr>
          <a:xfrm>
            <a:off x="1676400" y="2521009"/>
            <a:ext cx="3048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C0F922-ABF6-8020-D2BF-13DFE75FFEE4}"/>
              </a:ext>
            </a:extLst>
          </p:cNvPr>
          <p:cNvSpPr/>
          <p:nvPr/>
        </p:nvSpPr>
        <p:spPr>
          <a:xfrm>
            <a:off x="1372289" y="2444808"/>
            <a:ext cx="304800" cy="533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4E1418-29F5-3368-93EB-B89B9F3D4B3A}"/>
              </a:ext>
            </a:extLst>
          </p:cNvPr>
          <p:cNvSpPr/>
          <p:nvPr/>
        </p:nvSpPr>
        <p:spPr>
          <a:xfrm>
            <a:off x="2895600" y="2521008"/>
            <a:ext cx="3048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00400" y="920811"/>
            <a:ext cx="304800" cy="205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438400" y="2749608"/>
            <a:ext cx="381000" cy="76200"/>
            <a:chOff x="2057400" y="3657600"/>
            <a:chExt cx="381000" cy="76200"/>
          </a:xfrm>
        </p:grpSpPr>
        <p:sp>
          <p:nvSpPr>
            <p:cNvPr id="13" name="Oval 12"/>
            <p:cNvSpPr/>
            <p:nvPr/>
          </p:nvSpPr>
          <p:spPr>
            <a:xfrm>
              <a:off x="2057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2098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62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79803" y="228600"/>
            <a:ext cx="12125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Actual cost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371600" y="692208"/>
            <a:ext cx="14459" cy="2286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371600" y="2978208"/>
            <a:ext cx="7086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26299" y="3133292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47455" y="2978208"/>
            <a:ext cx="410689" cy="1524000"/>
            <a:chOff x="2766455" y="3886200"/>
            <a:chExt cx="410689" cy="1524000"/>
          </a:xfrm>
        </p:grpSpPr>
        <p:sp>
          <p:nvSpPr>
            <p:cNvPr id="28" name="Rectangle 27"/>
            <p:cNvSpPr/>
            <p:nvPr/>
          </p:nvSpPr>
          <p:spPr>
            <a:xfrm>
              <a:off x="2819400" y="3886200"/>
              <a:ext cx="304800" cy="1524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940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ight Brace 31"/>
          <p:cNvSpPr/>
          <p:nvPr/>
        </p:nvSpPr>
        <p:spPr>
          <a:xfrm>
            <a:off x="3570242" y="914400"/>
            <a:ext cx="187179" cy="52071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66618" y="884077"/>
            <a:ext cx="109696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Amortized </a:t>
            </a:r>
          </a:p>
          <a:p>
            <a:pPr algn="ctr"/>
            <a:r>
              <a:rPr lang="en-US" sz="1600" dirty="0"/>
              <a:t>cost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F2765AC-D2EF-476D-3AFB-1E9974B2995C}"/>
              </a:ext>
            </a:extLst>
          </p:cNvPr>
          <p:cNvSpPr/>
          <p:nvPr/>
        </p:nvSpPr>
        <p:spPr>
          <a:xfrm flipH="1">
            <a:off x="1164744" y="2263153"/>
            <a:ext cx="186851" cy="71534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A6E5C-330C-1258-C83F-655370D6F9A3}"/>
              </a:ext>
            </a:extLst>
          </p:cNvPr>
          <p:cNvSpPr txBox="1"/>
          <p:nvPr/>
        </p:nvSpPr>
        <p:spPr>
          <a:xfrm>
            <a:off x="0" y="2444808"/>
            <a:ext cx="109696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Amortized </a:t>
            </a:r>
          </a:p>
          <a:p>
            <a:pPr algn="ctr"/>
            <a:r>
              <a:rPr lang="en-US" sz="1600" dirty="0"/>
              <a:t>cost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D5FBA19-5E36-5753-1F5F-F751B706EB15}"/>
              </a:ext>
            </a:extLst>
          </p:cNvPr>
          <p:cNvCxnSpPr/>
          <p:nvPr/>
        </p:nvCxnSpPr>
        <p:spPr>
          <a:xfrm flipV="1">
            <a:off x="1295400" y="3886200"/>
            <a:ext cx="14459" cy="2286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A4B83A-F35F-3016-2A3D-4C77CB93ED67}"/>
              </a:ext>
            </a:extLst>
          </p:cNvPr>
          <p:cNvCxnSpPr/>
          <p:nvPr/>
        </p:nvCxnSpPr>
        <p:spPr>
          <a:xfrm>
            <a:off x="1295400" y="6172200"/>
            <a:ext cx="7086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B0B4A1-80CD-136B-2DCE-551E41F4DAB0}"/>
              </a:ext>
            </a:extLst>
          </p:cNvPr>
          <p:cNvSpPr txBox="1"/>
          <p:nvPr/>
        </p:nvSpPr>
        <p:spPr>
          <a:xfrm>
            <a:off x="762000" y="3431576"/>
            <a:ext cx="15920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Amortized cost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F340BB-B419-59CD-ED00-2CDA36FEE22E}"/>
              </a:ext>
            </a:extLst>
          </p:cNvPr>
          <p:cNvSpPr txBox="1"/>
          <p:nvPr/>
        </p:nvSpPr>
        <p:spPr>
          <a:xfrm>
            <a:off x="3708496" y="6336268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BAFCEF-B8B3-69CD-1DDF-5FCBEEDF60A8}"/>
              </a:ext>
            </a:extLst>
          </p:cNvPr>
          <p:cNvGrpSpPr/>
          <p:nvPr/>
        </p:nvGrpSpPr>
        <p:grpSpPr>
          <a:xfrm>
            <a:off x="3159553" y="2978208"/>
            <a:ext cx="410689" cy="1524000"/>
            <a:chOff x="2766455" y="3886200"/>
            <a:chExt cx="410689" cy="1524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1FE801F-6FA3-AA0C-1B10-05B45637073A}"/>
                </a:ext>
              </a:extLst>
            </p:cNvPr>
            <p:cNvSpPr/>
            <p:nvPr/>
          </p:nvSpPr>
          <p:spPr>
            <a:xfrm>
              <a:off x="2819400" y="3886200"/>
              <a:ext cx="304800" cy="1524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FE7B2E1-59CC-35E8-DA14-27E9240D77F3}"/>
                    </a:ext>
                  </a:extLst>
                </p:cNvPr>
                <p:cNvSpPr txBox="1"/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940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9CD1BFE-CEB3-876D-A3F9-36BBE77977E6}"/>
              </a:ext>
            </a:extLst>
          </p:cNvPr>
          <p:cNvSpPr/>
          <p:nvPr/>
        </p:nvSpPr>
        <p:spPr>
          <a:xfrm>
            <a:off x="3200400" y="939791"/>
            <a:ext cx="304800" cy="4953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AE26F0-CF49-F519-D0D7-66D8E7415F8A}"/>
              </a:ext>
            </a:extLst>
          </p:cNvPr>
          <p:cNvGrpSpPr/>
          <p:nvPr/>
        </p:nvGrpSpPr>
        <p:grpSpPr>
          <a:xfrm>
            <a:off x="2438400" y="2740569"/>
            <a:ext cx="381000" cy="76200"/>
            <a:chOff x="2057400" y="3657600"/>
            <a:chExt cx="381000" cy="762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0A60827-8417-1C83-AF19-A459C00C15D1}"/>
                </a:ext>
              </a:extLst>
            </p:cNvPr>
            <p:cNvSpPr/>
            <p:nvPr/>
          </p:nvSpPr>
          <p:spPr>
            <a:xfrm>
              <a:off x="2057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D6823E4-BC08-67DB-4DA2-DFFC765A5858}"/>
                </a:ext>
              </a:extLst>
            </p:cNvPr>
            <p:cNvSpPr/>
            <p:nvPr/>
          </p:nvSpPr>
          <p:spPr>
            <a:xfrm>
              <a:off x="22098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03FBE9C-7254-3FD3-B4E1-60A1C8E4555B}"/>
                </a:ext>
              </a:extLst>
            </p:cNvPr>
            <p:cNvSpPr/>
            <p:nvPr/>
          </p:nvSpPr>
          <p:spPr>
            <a:xfrm>
              <a:off x="2362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17745" y="2324746"/>
                <a:ext cx="551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Δ</m:t>
                      </m:r>
                      <m:r>
                        <a:rPr lang="en-US">
                          <a:solidFill>
                            <a:srgbClr val="C00000"/>
                          </a:solidFill>
                          <a:latin typeface="Cambria Math"/>
                        </a:rPr>
                        <m:t>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45" y="2324746"/>
                <a:ext cx="55175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itle 1">
            <a:extLst>
              <a:ext uri="{FF2B5EF4-FFF2-40B4-BE49-F238E27FC236}">
                <a16:creationId xmlns:a16="http://schemas.microsoft.com/office/drawing/2014/main" id="{9CD72054-0168-830B-165D-4782F875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09"/>
            <a:ext cx="8229600" cy="1143000"/>
          </a:xfrm>
        </p:spPr>
        <p:txBody>
          <a:bodyPr/>
          <a:lstStyle/>
          <a:p>
            <a:r>
              <a:rPr lang="en-US" sz="2800" b="1" dirty="0"/>
              <a:t>This is how it may work out</a:t>
            </a:r>
            <a:br>
              <a:rPr lang="en-US" sz="3600" b="1" dirty="0"/>
            </a:b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-0.22199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5" grpId="0" animBg="1"/>
      <p:bldP spid="6" grpId="0" animBg="1"/>
      <p:bldP spid="7" grpId="0" animBg="1"/>
      <p:bldP spid="17" grpId="0" animBg="1"/>
      <p:bldP spid="26" grpId="1" animBg="1"/>
      <p:bldP spid="34" grpId="1" animBg="1"/>
      <p:bldP spid="35" grpId="1" animBg="1"/>
      <p:bldP spid="36" grpId="1" animBg="1"/>
      <p:bldP spid="12" grpId="0" animBg="1"/>
      <p:bldP spid="21" grpId="0" animBg="1"/>
      <p:bldP spid="27" grpId="0"/>
      <p:bldP spid="32" grpId="0" animBg="1"/>
      <p:bldP spid="33" grpId="0" animBg="1"/>
      <p:bldP spid="19" grpId="0" animBg="1"/>
      <p:bldP spid="20" grpId="0" animBg="1"/>
      <p:bldP spid="24" grpId="0" animBg="1"/>
      <p:bldP spid="25" grpId="0"/>
      <p:bldP spid="39" grpId="1" animBg="1"/>
      <p:bldP spid="31" grpId="0"/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71600" y="2635308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2635308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2521008"/>
            <a:ext cx="30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2635308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3B900-E58E-4B58-E2D7-10628C6530F6}"/>
              </a:ext>
            </a:extLst>
          </p:cNvPr>
          <p:cNvSpPr/>
          <p:nvPr/>
        </p:nvSpPr>
        <p:spPr>
          <a:xfrm>
            <a:off x="1371600" y="2444808"/>
            <a:ext cx="304800" cy="1905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79797-05B7-4F76-D186-5B1266A4CD6B}"/>
              </a:ext>
            </a:extLst>
          </p:cNvPr>
          <p:cNvSpPr/>
          <p:nvPr/>
        </p:nvSpPr>
        <p:spPr>
          <a:xfrm>
            <a:off x="1676400" y="2521008"/>
            <a:ext cx="304800" cy="1343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AFA78-BA7A-A7BA-46D6-9C9372BBE2B2}"/>
              </a:ext>
            </a:extLst>
          </p:cNvPr>
          <p:cNvSpPr/>
          <p:nvPr/>
        </p:nvSpPr>
        <p:spPr>
          <a:xfrm>
            <a:off x="1981200" y="2330508"/>
            <a:ext cx="304800" cy="1905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633620-C5BA-6CC0-D5C8-AABCEEA96ABA}"/>
              </a:ext>
            </a:extLst>
          </p:cNvPr>
          <p:cNvSpPr/>
          <p:nvPr/>
        </p:nvSpPr>
        <p:spPr>
          <a:xfrm>
            <a:off x="2895600" y="2521008"/>
            <a:ext cx="304800" cy="1143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8E0-9D5D-9A7C-C854-0773D58ECA23}"/>
              </a:ext>
            </a:extLst>
          </p:cNvPr>
          <p:cNvSpPr/>
          <p:nvPr/>
        </p:nvSpPr>
        <p:spPr>
          <a:xfrm>
            <a:off x="1907656" y="5535749"/>
            <a:ext cx="304800" cy="6364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CFBF40-3E35-94F2-004F-0E54670DA79C}"/>
              </a:ext>
            </a:extLst>
          </p:cNvPr>
          <p:cNvSpPr/>
          <p:nvPr/>
        </p:nvSpPr>
        <p:spPr>
          <a:xfrm>
            <a:off x="1607085" y="5704949"/>
            <a:ext cx="3048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C0F922-ABF6-8020-D2BF-13DFE75FFEE4}"/>
              </a:ext>
            </a:extLst>
          </p:cNvPr>
          <p:cNvSpPr/>
          <p:nvPr/>
        </p:nvSpPr>
        <p:spPr>
          <a:xfrm>
            <a:off x="1295400" y="5638799"/>
            <a:ext cx="304800" cy="533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4E1418-29F5-3368-93EB-B89B9F3D4B3A}"/>
              </a:ext>
            </a:extLst>
          </p:cNvPr>
          <p:cNvSpPr/>
          <p:nvPr/>
        </p:nvSpPr>
        <p:spPr>
          <a:xfrm>
            <a:off x="2818711" y="5714999"/>
            <a:ext cx="3048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00400" y="920811"/>
            <a:ext cx="304800" cy="205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438400" y="2749608"/>
            <a:ext cx="381000" cy="76200"/>
            <a:chOff x="2057400" y="3657600"/>
            <a:chExt cx="381000" cy="76200"/>
          </a:xfrm>
        </p:grpSpPr>
        <p:sp>
          <p:nvSpPr>
            <p:cNvPr id="13" name="Oval 12"/>
            <p:cNvSpPr/>
            <p:nvPr/>
          </p:nvSpPr>
          <p:spPr>
            <a:xfrm>
              <a:off x="2057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2098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62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79803" y="228600"/>
            <a:ext cx="12125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Actual cost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371600" y="692208"/>
            <a:ext cx="14459" cy="2286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371600" y="2978208"/>
            <a:ext cx="7086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26299" y="3133292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47455" y="2978208"/>
            <a:ext cx="410689" cy="1524000"/>
            <a:chOff x="2766455" y="3886200"/>
            <a:chExt cx="410689" cy="1524000"/>
          </a:xfrm>
        </p:grpSpPr>
        <p:sp>
          <p:nvSpPr>
            <p:cNvPr id="28" name="Rectangle 27"/>
            <p:cNvSpPr/>
            <p:nvPr/>
          </p:nvSpPr>
          <p:spPr>
            <a:xfrm>
              <a:off x="2819400" y="3886200"/>
              <a:ext cx="304800" cy="1524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940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05200" y="3521359"/>
                <a:ext cx="551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Δ</m:t>
                      </m:r>
                      <m:r>
                        <a:rPr lang="en-US">
                          <a:solidFill>
                            <a:srgbClr val="C00000"/>
                          </a:solidFill>
                          <a:latin typeface="Cambria Math"/>
                        </a:rPr>
                        <m:t>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521359"/>
                <a:ext cx="55175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/>
          <p:cNvSpPr/>
          <p:nvPr/>
        </p:nvSpPr>
        <p:spPr>
          <a:xfrm>
            <a:off x="3570242" y="914400"/>
            <a:ext cx="187179" cy="52071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66618" y="884077"/>
            <a:ext cx="109696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Amortized </a:t>
            </a:r>
          </a:p>
          <a:p>
            <a:pPr algn="ctr"/>
            <a:r>
              <a:rPr lang="en-US" sz="1600" dirty="0"/>
              <a:t>cost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F2765AC-D2EF-476D-3AFB-1E9974B2995C}"/>
              </a:ext>
            </a:extLst>
          </p:cNvPr>
          <p:cNvSpPr/>
          <p:nvPr/>
        </p:nvSpPr>
        <p:spPr>
          <a:xfrm flipH="1">
            <a:off x="1164744" y="2263153"/>
            <a:ext cx="186851" cy="71534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A6E5C-330C-1258-C83F-655370D6F9A3}"/>
              </a:ext>
            </a:extLst>
          </p:cNvPr>
          <p:cNvSpPr txBox="1"/>
          <p:nvPr/>
        </p:nvSpPr>
        <p:spPr>
          <a:xfrm>
            <a:off x="0" y="2444808"/>
            <a:ext cx="109696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Amortized </a:t>
            </a:r>
          </a:p>
          <a:p>
            <a:pPr algn="ctr"/>
            <a:r>
              <a:rPr lang="en-US" sz="1600" dirty="0"/>
              <a:t>cost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D5FBA19-5E36-5753-1F5F-F751B706EB15}"/>
              </a:ext>
            </a:extLst>
          </p:cNvPr>
          <p:cNvCxnSpPr/>
          <p:nvPr/>
        </p:nvCxnSpPr>
        <p:spPr>
          <a:xfrm flipV="1">
            <a:off x="1295400" y="3886200"/>
            <a:ext cx="14459" cy="2286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A4B83A-F35F-3016-2A3D-4C77CB93ED67}"/>
              </a:ext>
            </a:extLst>
          </p:cNvPr>
          <p:cNvCxnSpPr/>
          <p:nvPr/>
        </p:nvCxnSpPr>
        <p:spPr>
          <a:xfrm>
            <a:off x="1295400" y="6172200"/>
            <a:ext cx="7086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B0B4A1-80CD-136B-2DCE-551E41F4DAB0}"/>
              </a:ext>
            </a:extLst>
          </p:cNvPr>
          <p:cNvSpPr txBox="1"/>
          <p:nvPr/>
        </p:nvSpPr>
        <p:spPr>
          <a:xfrm>
            <a:off x="762000" y="3431576"/>
            <a:ext cx="15920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Amortized cost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F340BB-B419-59CD-ED00-2CDA36FEE22E}"/>
              </a:ext>
            </a:extLst>
          </p:cNvPr>
          <p:cNvSpPr txBox="1"/>
          <p:nvPr/>
        </p:nvSpPr>
        <p:spPr>
          <a:xfrm>
            <a:off x="3708496" y="6336268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BAFCEF-B8B3-69CD-1DDF-5FCBEEDF60A8}"/>
              </a:ext>
            </a:extLst>
          </p:cNvPr>
          <p:cNvGrpSpPr/>
          <p:nvPr/>
        </p:nvGrpSpPr>
        <p:grpSpPr>
          <a:xfrm>
            <a:off x="3159553" y="2978208"/>
            <a:ext cx="410689" cy="1524000"/>
            <a:chOff x="2766455" y="3886200"/>
            <a:chExt cx="410689" cy="1524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1FE801F-6FA3-AA0C-1B10-05B45637073A}"/>
                </a:ext>
              </a:extLst>
            </p:cNvPr>
            <p:cNvSpPr/>
            <p:nvPr/>
          </p:nvSpPr>
          <p:spPr>
            <a:xfrm>
              <a:off x="2819400" y="3886200"/>
              <a:ext cx="304800" cy="1524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FE7B2E1-59CC-35E8-DA14-27E9240D77F3}"/>
                    </a:ext>
                  </a:extLst>
                </p:cNvPr>
                <p:cNvSpPr txBox="1"/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940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9CD1BFE-CEB3-876D-A3F9-36BBE77977E6}"/>
              </a:ext>
            </a:extLst>
          </p:cNvPr>
          <p:cNvSpPr/>
          <p:nvPr/>
        </p:nvSpPr>
        <p:spPr>
          <a:xfrm>
            <a:off x="3123511" y="5657835"/>
            <a:ext cx="304800" cy="4953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AE26F0-CF49-F519-D0D7-66D8E7415F8A}"/>
              </a:ext>
            </a:extLst>
          </p:cNvPr>
          <p:cNvGrpSpPr/>
          <p:nvPr/>
        </p:nvGrpSpPr>
        <p:grpSpPr>
          <a:xfrm>
            <a:off x="2343012" y="6008133"/>
            <a:ext cx="381000" cy="76200"/>
            <a:chOff x="2057400" y="3657600"/>
            <a:chExt cx="381000" cy="762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0A60827-8417-1C83-AF19-A459C00C15D1}"/>
                </a:ext>
              </a:extLst>
            </p:cNvPr>
            <p:cNvSpPr/>
            <p:nvPr/>
          </p:nvSpPr>
          <p:spPr>
            <a:xfrm>
              <a:off x="2057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D6823E4-BC08-67DB-4DA2-DFFC765A5858}"/>
                </a:ext>
              </a:extLst>
            </p:cNvPr>
            <p:cNvSpPr/>
            <p:nvPr/>
          </p:nvSpPr>
          <p:spPr>
            <a:xfrm>
              <a:off x="22098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03FBE9C-7254-3FD3-B4E1-60A1C8E4555B}"/>
                </a:ext>
              </a:extLst>
            </p:cNvPr>
            <p:cNvSpPr/>
            <p:nvPr/>
          </p:nvSpPr>
          <p:spPr>
            <a:xfrm>
              <a:off x="2362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435F8BE-996D-0295-15A7-4A1FEE128F6D}"/>
              </a:ext>
            </a:extLst>
          </p:cNvPr>
          <p:cNvSpPr/>
          <p:nvPr/>
        </p:nvSpPr>
        <p:spPr>
          <a:xfrm>
            <a:off x="1290229" y="5527069"/>
            <a:ext cx="2138082" cy="636451"/>
          </a:xfrm>
          <a:prstGeom prst="rect">
            <a:avLst/>
          </a:prstGeom>
          <a:solidFill>
            <a:schemeClr val="accent5">
              <a:lumMod val="20000"/>
              <a:lumOff val="80000"/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721054-18E4-D7FA-E138-D46634C657F0}"/>
              </a:ext>
            </a:extLst>
          </p:cNvPr>
          <p:cNvSpPr/>
          <p:nvPr/>
        </p:nvSpPr>
        <p:spPr>
          <a:xfrm>
            <a:off x="1371600" y="919441"/>
            <a:ext cx="2138082" cy="2052360"/>
          </a:xfrm>
          <a:prstGeom prst="rect">
            <a:avLst/>
          </a:prstGeom>
          <a:solidFill>
            <a:schemeClr val="accent5">
              <a:lumMod val="20000"/>
              <a:lumOff val="80000"/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074A15-22AB-AF50-E410-21DA007BA92C}"/>
              </a:ext>
            </a:extLst>
          </p:cNvPr>
          <p:cNvSpPr txBox="1"/>
          <p:nvPr/>
        </p:nvSpPr>
        <p:spPr>
          <a:xfrm>
            <a:off x="1503543" y="4857009"/>
            <a:ext cx="194591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Amortized </a:t>
            </a:r>
          </a:p>
          <a:p>
            <a:pPr algn="ctr"/>
            <a:r>
              <a:rPr lang="en-US" sz="1600" dirty="0"/>
              <a:t>Cost of all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AC0D5D-AB50-E24F-A994-E4DAEC1B2247}"/>
                  </a:ext>
                </a:extLst>
              </p:cNvPr>
              <p:cNvSpPr txBox="1"/>
              <p:nvPr/>
            </p:nvSpPr>
            <p:spPr>
              <a:xfrm>
                <a:off x="917745" y="2324746"/>
                <a:ext cx="551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Δ</m:t>
                      </m:r>
                      <m:r>
                        <a:rPr lang="en-US">
                          <a:solidFill>
                            <a:srgbClr val="C00000"/>
                          </a:solidFill>
                          <a:latin typeface="Cambria Math"/>
                        </a:rPr>
                        <m:t>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AC0D5D-AB50-E24F-A994-E4DAEC1B2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45" y="2324746"/>
                <a:ext cx="55175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itle 1">
            <a:extLst>
              <a:ext uri="{FF2B5EF4-FFF2-40B4-BE49-F238E27FC236}">
                <a16:creationId xmlns:a16="http://schemas.microsoft.com/office/drawing/2014/main" id="{4A3B8521-7598-F92D-802F-752911A5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09"/>
            <a:ext cx="8229600" cy="1143000"/>
          </a:xfrm>
        </p:spPr>
        <p:txBody>
          <a:bodyPr/>
          <a:lstStyle/>
          <a:p>
            <a:r>
              <a:rPr lang="en-US" sz="2800" b="1" dirty="0"/>
              <a:t>This is how it may work out</a:t>
            </a:r>
            <a:br>
              <a:rPr lang="en-US" sz="3600" b="1" dirty="0"/>
            </a:b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19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To get a bound on  </a:t>
                </a:r>
                <a:r>
                  <a:rPr lang="en-US" sz="2000" b="1" dirty="0"/>
                  <a:t>amortized 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is how we typically proceed: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Try to select 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, so that for the costly operation, 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Δ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negative to such an extent that it 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7030A0"/>
                    </a:solidFill>
                  </a:rPr>
                  <a:t>       nullifies</a:t>
                </a:r>
                <a:r>
                  <a:rPr lang="en-US" sz="2000" dirty="0"/>
                  <a:t> or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reduces</a:t>
                </a:r>
                <a:r>
                  <a:rPr lang="en-US" sz="2000" dirty="0"/>
                  <a:t> the effect of actual cost.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find such a suitable potential function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Try to view carefully the costly operation and see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if there is some quantity that is “</a:t>
                </a:r>
                <a:r>
                  <a:rPr lang="en-US" sz="2000" i="1" u="sng" dirty="0">
                    <a:solidFill>
                      <a:srgbClr val="7030A0"/>
                    </a:solidFill>
                  </a:rPr>
                  <a:t>decreasing</a:t>
                </a:r>
                <a:r>
                  <a:rPr lang="en-US" sz="2000" dirty="0"/>
                  <a:t>” during the operation.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View the following two detailed examples to internalize the process of selecting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684" t="-674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7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amortized analysis </a:t>
            </a:r>
            <a:r>
              <a:rPr lang="en-US" sz="3200" dirty="0"/>
              <a:t>of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bit flips of a binary counter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crucial </a:t>
            </a:r>
            <a:r>
              <a:rPr lang="en-US" sz="3200" b="1" dirty="0">
                <a:solidFill>
                  <a:srgbClr val="7030A0"/>
                </a:solidFill>
              </a:rPr>
              <a:t>Insight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66800"/>
                <a:ext cx="92202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each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7030A0"/>
                    </a:solidFill>
                  </a:rPr>
                  <a:t>increases</a:t>
                </a:r>
                <a:r>
                  <a:rPr lang="en-US" sz="2000" dirty="0"/>
                  <a:t> monotonically in </a:t>
                </a:r>
                <a:r>
                  <a:rPr lang="en-US" sz="2000" b="1" dirty="0"/>
                  <a:t>Algorithm-2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6800"/>
                <a:ext cx="9220200" cy="5562600"/>
              </a:xfrm>
              <a:blipFill>
                <a:blip r:embed="rId2"/>
                <a:stretch>
                  <a:fillRect l="-661" t="-4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905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58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42672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endCxn id="53" idx="2"/>
          </p:cNvCxnSpPr>
          <p:nvPr/>
        </p:nvCxnSpPr>
        <p:spPr>
          <a:xfrm>
            <a:off x="1609897" y="2590800"/>
            <a:ext cx="20758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48" idx="2"/>
          </p:cNvCxnSpPr>
          <p:nvPr/>
        </p:nvCxnSpPr>
        <p:spPr>
          <a:xfrm>
            <a:off x="1610586" y="4949480"/>
            <a:ext cx="2667000" cy="352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01386" y="487680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295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2133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586977" y="251460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3200400" y="6019800"/>
            <a:ext cx="2590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90600" y="1080572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31138" y="1066800"/>
            <a:ext cx="455852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BEB15-3D88-C2EE-455A-72763B16D118}"/>
              </a:ext>
            </a:extLst>
          </p:cNvPr>
          <p:cNvSpPr txBox="1"/>
          <p:nvPr/>
        </p:nvSpPr>
        <p:spPr>
          <a:xfrm>
            <a:off x="3151438" y="6477000"/>
            <a:ext cx="26397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Was given as a </a:t>
            </a:r>
            <a:r>
              <a:rPr lang="en-US" sz="1800" dirty="0">
                <a:solidFill>
                  <a:srgbClr val="006C31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40468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4" grpId="0"/>
      <p:bldP spid="45" grpId="0"/>
      <p:bldP spid="56" grpId="0" animBg="1"/>
      <p:bldP spid="40" grpId="0" animBg="1"/>
      <p:bldP spid="4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careful </a:t>
            </a:r>
            <a:r>
              <a:rPr lang="en-US" sz="3200" b="1" dirty="0">
                <a:solidFill>
                  <a:srgbClr val="7030A0"/>
                </a:solidFill>
              </a:rPr>
              <a:t>insight</a:t>
            </a:r>
            <a:r>
              <a:rPr lang="en-US" sz="3200" b="1" dirty="0"/>
              <a:t> into 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Algorithm for increment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Keep scanning from right to left </a:t>
            </a:r>
          </a:p>
          <a:p>
            <a:pPr marL="0" indent="0">
              <a:buNone/>
            </a:pPr>
            <a:r>
              <a:rPr lang="en-US" sz="2000" dirty="0"/>
              <a:t>Flip all the scanned bits.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22088"/>
              </p:ext>
            </p:extLst>
          </p:nvPr>
        </p:nvGraphicFramePr>
        <p:xfrm>
          <a:off x="4572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25702"/>
              </p:ext>
            </p:extLst>
          </p:nvPr>
        </p:nvGraphicFramePr>
        <p:xfrm>
          <a:off x="4572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>
            <a:off x="18288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29409"/>
              </p:ext>
            </p:extLst>
          </p:nvPr>
        </p:nvGraphicFramePr>
        <p:xfrm>
          <a:off x="51054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12535"/>
              </p:ext>
            </p:extLst>
          </p:nvPr>
        </p:nvGraphicFramePr>
        <p:xfrm>
          <a:off x="51054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Up Arrow 23"/>
          <p:cNvSpPr/>
          <p:nvPr/>
        </p:nvSpPr>
        <p:spPr>
          <a:xfrm>
            <a:off x="64770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5D3CB1-8755-9C57-3BC4-18E961E8DEE0}"/>
              </a:ext>
            </a:extLst>
          </p:cNvPr>
          <p:cNvSpPr txBox="1"/>
          <p:nvPr/>
        </p:nvSpPr>
        <p:spPr>
          <a:xfrm>
            <a:off x="3886200" y="4495800"/>
            <a:ext cx="2265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till we get the first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387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uiExpand="1" build="p"/>
      <p:bldP spid="19" grpId="0" animBg="1"/>
      <p:bldP spid="24" grpId="0" animBg="1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careful </a:t>
            </a:r>
            <a:r>
              <a:rPr lang="en-US" sz="3200" b="1" dirty="0">
                <a:solidFill>
                  <a:srgbClr val="7030A0"/>
                </a:solidFill>
              </a:rPr>
              <a:t>insight</a:t>
            </a:r>
            <a:r>
              <a:rPr lang="en-US" sz="3200" b="1" dirty="0"/>
              <a:t> into 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Actual cost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increment =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572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>
            <a:off x="18288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2855976" y="2859024"/>
            <a:ext cx="384048" cy="1371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1054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1054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Up Arrow 23"/>
          <p:cNvSpPr/>
          <p:nvPr/>
        </p:nvSpPr>
        <p:spPr>
          <a:xfrm>
            <a:off x="64770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5400000">
            <a:off x="8056626" y="3411474"/>
            <a:ext cx="384048" cy="2667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685800" y="4343400"/>
              <a:ext cx="8001000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76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increment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 of </a:t>
                          </a:r>
                          <a:r>
                            <a:rPr lang="en-US" b="1" dirty="0" err="1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increment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520925"/>
                  </p:ext>
                </p:extLst>
              </p:nvPr>
            </p:nvGraphicFramePr>
            <p:xfrm>
              <a:off x="685800" y="4343400"/>
              <a:ext cx="8001000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1600200"/>
                    <a:gridCol w="3276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5057" t="-5747" r="-204183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b="1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9800" y="5345668"/>
                <a:ext cx="471879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): # of 1’s in the counter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increment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345668"/>
                <a:ext cx="471879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55216" y="4876800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216" y="4876800"/>
                <a:ext cx="78258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0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38600" y="4876800"/>
                <a:ext cx="115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876800"/>
                <a:ext cx="115768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86111" y="4888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11" y="4888468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77966" y="3505200"/>
                <a:ext cx="808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966" y="3505200"/>
                <a:ext cx="8082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90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83366" y="3505200"/>
                <a:ext cx="808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366" y="3505200"/>
                <a:ext cx="8082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7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62200" y="5726668"/>
                <a:ext cx="4074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increment </a:t>
                </a:r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26668"/>
                <a:ext cx="40747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0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62200" y="6336268"/>
                <a:ext cx="3852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Actual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increments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336268"/>
                <a:ext cx="385233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109" t="-8197" r="-1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362200" y="6019800"/>
                <a:ext cx="4820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increments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019800"/>
                <a:ext cx="48201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886" t="-8333" r="-126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81400" y="3810000"/>
            <a:ext cx="37943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+ Length of longest suffix with all 1’s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5334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806764" y="5310664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1" grpId="0" animBg="1"/>
      <p:bldP spid="25" grpId="0" animBg="1"/>
      <p:bldP spid="14" grpId="0" animBg="1"/>
      <p:bldP spid="15" grpId="0"/>
      <p:bldP spid="16" grpId="0"/>
      <p:bldP spid="17" grpId="0"/>
      <p:bldP spid="20" grpId="0"/>
      <p:bldP spid="26" grpId="0"/>
      <p:bldP spid="27" grpId="0"/>
      <p:bldP spid="29" grpId="0"/>
      <p:bldP spid="3" grpId="0" animBg="1"/>
      <p:bldP spid="30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000" dirty="0"/>
                  <a:t>: What if we had used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: Length of longest suffix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’s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1606062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6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amortized analysis </a:t>
            </a:r>
            <a:r>
              <a:rPr lang="en-US" sz="3200" dirty="0"/>
              <a:t>of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Stack with multi-pop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Stack with multi-pop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Multi-Pop(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7118240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56" t="-5747" r="-100000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Push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6897" r="-300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2209800" y="990600"/>
            <a:ext cx="3759941" cy="2590800"/>
            <a:chOff x="2209800" y="990600"/>
            <a:chExt cx="3759941" cy="2590800"/>
          </a:xfrm>
        </p:grpSpPr>
        <p:grpSp>
          <p:nvGrpSpPr>
            <p:cNvPr id="69" name="Group 68"/>
            <p:cNvGrpSpPr/>
            <p:nvPr/>
          </p:nvGrpSpPr>
          <p:grpSpPr>
            <a:xfrm>
              <a:off x="2209800" y="1447800"/>
              <a:ext cx="3759941" cy="2133600"/>
              <a:chOff x="1726459" y="4114800"/>
              <a:chExt cx="3759941" cy="2133600"/>
            </a:xfrm>
          </p:grpSpPr>
          <p:sp>
            <p:nvSpPr>
              <p:cNvPr id="32" name="Right Arrow 31"/>
              <p:cNvSpPr/>
              <p:nvPr/>
            </p:nvSpPr>
            <p:spPr>
              <a:xfrm>
                <a:off x="4235196" y="4658868"/>
                <a:ext cx="489204" cy="7513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200400" y="4114800"/>
                <a:ext cx="457200" cy="2133600"/>
                <a:chOff x="3200400" y="4114800"/>
                <a:chExt cx="457200" cy="213360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3200400" y="4114800"/>
                  <a:ext cx="457200" cy="1828800"/>
                  <a:chOff x="2971800" y="4114800"/>
                  <a:chExt cx="457200" cy="1828800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2971800" y="4114800"/>
                    <a:ext cx="457200" cy="1828800"/>
                    <a:chOff x="1524000" y="1676400"/>
                    <a:chExt cx="457200" cy="1828800"/>
                  </a:xfrm>
                </p:grpSpPr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5240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9812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>
                      <a:off x="1524000" y="3505200"/>
                      <a:ext cx="45720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Rounded Rectangle 36"/>
                  <p:cNvSpPr/>
                  <p:nvPr/>
                </p:nvSpPr>
                <p:spPr>
                  <a:xfrm>
                    <a:off x="3048000" y="5791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3048000" y="5638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3048000" y="5486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ounded Rectangle 39"/>
                  <p:cNvSpPr/>
                  <p:nvPr/>
                </p:nvSpPr>
                <p:spPr>
                  <a:xfrm>
                    <a:off x="3048000" y="53340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3048000" y="51816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3048000" y="5029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3048000" y="4876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3048000" y="4724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3048000" y="45720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276600" y="5879068"/>
                      <a:ext cx="3690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600" y="5879068"/>
                      <a:ext cx="36901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Group 48"/>
              <p:cNvGrpSpPr/>
              <p:nvPr/>
            </p:nvGrpSpPr>
            <p:grpSpPr>
              <a:xfrm>
                <a:off x="5029200" y="4114800"/>
                <a:ext cx="457200" cy="2133600"/>
                <a:chOff x="5029200" y="4114800"/>
                <a:chExt cx="457200" cy="2133600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5029200" y="4114800"/>
                  <a:ext cx="457200" cy="1828800"/>
                  <a:chOff x="2971800" y="4114800"/>
                  <a:chExt cx="457200" cy="1828800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971800" y="4114800"/>
                    <a:ext cx="457200" cy="1828800"/>
                    <a:chOff x="1524000" y="1676400"/>
                    <a:chExt cx="457200" cy="1828800"/>
                  </a:xfrm>
                </p:grpSpPr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>
                      <a:off x="15240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>
                      <a:off x="19812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524000" y="3505200"/>
                      <a:ext cx="45720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3048000" y="5791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3048000" y="5638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3048000" y="5486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5041189" y="5879068"/>
                      <a:ext cx="3690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1189" y="5879068"/>
                      <a:ext cx="369011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Group 58"/>
              <p:cNvGrpSpPr/>
              <p:nvPr/>
            </p:nvGrpSpPr>
            <p:grpSpPr>
              <a:xfrm>
                <a:off x="1726459" y="4572000"/>
                <a:ext cx="1473941" cy="914400"/>
                <a:chOff x="1726459" y="4572000"/>
                <a:chExt cx="1473941" cy="914400"/>
              </a:xfrm>
            </p:grpSpPr>
            <p:sp>
              <p:nvSpPr>
                <p:cNvPr id="60" name="Left Brace 59"/>
                <p:cNvSpPr/>
                <p:nvPr/>
              </p:nvSpPr>
              <p:spPr>
                <a:xfrm>
                  <a:off x="2895600" y="4572000"/>
                  <a:ext cx="304800" cy="914400"/>
                </a:xfrm>
                <a:prstGeom prst="leftBrac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1726459" y="4687669"/>
                      <a:ext cx="124534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Top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a14:m>
                      <a:r>
                        <a:rPr lang="en-US" dirty="0"/>
                        <a:t> elements</a:t>
                      </a:r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6459" y="4687669"/>
                      <a:ext cx="1245341" cy="646331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l="-4412" t="-4673" r="-8824" b="-1308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114800" y="990600"/>
                  <a:ext cx="1590500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Multi-pop(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990600"/>
                  <a:ext cx="15905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662" t="-6452" r="-3042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(# elements in stack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operation)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1" t="-8197" r="-6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203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4953000" y="5357336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882964" y="5334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2" grpId="0" animBg="1"/>
      <p:bldP spid="73" grpId="0"/>
      <p:bldP spid="74" grpId="0"/>
      <p:bldP spid="62" grpId="0" animBg="1"/>
      <p:bldP spid="6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Stack with multi-pop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Multi-Pop(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1716889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56" t="-5747" r="-100000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Push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6897" r="-300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(# elements in stack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operation)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61" t="-8197" r="-6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203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683741" y="990600"/>
            <a:ext cx="2286000" cy="2590800"/>
            <a:chOff x="3683741" y="990600"/>
            <a:chExt cx="2286000" cy="2590800"/>
          </a:xfrm>
        </p:grpSpPr>
        <p:grpSp>
          <p:nvGrpSpPr>
            <p:cNvPr id="71" name="Group 70"/>
            <p:cNvGrpSpPr/>
            <p:nvPr/>
          </p:nvGrpSpPr>
          <p:grpSpPr>
            <a:xfrm>
              <a:off x="3683741" y="990600"/>
              <a:ext cx="2286000" cy="2590800"/>
              <a:chOff x="3683741" y="990600"/>
              <a:chExt cx="2286000" cy="259080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3683741" y="1447800"/>
                <a:ext cx="2286000" cy="2133600"/>
                <a:chOff x="3200400" y="4114800"/>
                <a:chExt cx="2286000" cy="2133600"/>
              </a:xfrm>
            </p:grpSpPr>
            <p:sp>
              <p:nvSpPr>
                <p:cNvPr id="32" name="Right Arrow 31"/>
                <p:cNvSpPr/>
                <p:nvPr/>
              </p:nvSpPr>
              <p:spPr>
                <a:xfrm>
                  <a:off x="4235196" y="4658868"/>
                  <a:ext cx="489204" cy="751332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3200400" y="4114800"/>
                  <a:ext cx="457200" cy="2133600"/>
                  <a:chOff x="3200400" y="4114800"/>
                  <a:chExt cx="457200" cy="2133600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3200400" y="4114800"/>
                    <a:ext cx="457200" cy="1828800"/>
                    <a:chOff x="2971800" y="4114800"/>
                    <a:chExt cx="457200" cy="1828800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2971800" y="4114800"/>
                      <a:ext cx="457200" cy="1828800"/>
                      <a:chOff x="1524000" y="1676400"/>
                      <a:chExt cx="457200" cy="1828800"/>
                    </a:xfrm>
                  </p:grpSpPr>
                  <p:cxnSp>
                    <p:nvCxnSpPr>
                      <p:cNvPr id="46" name="Straight Connector 45"/>
                      <p:cNvCxnSpPr/>
                      <p:nvPr/>
                    </p:nvCxnSpPr>
                    <p:spPr>
                      <a:xfrm>
                        <a:off x="15240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Connector 46"/>
                      <p:cNvCxnSpPr/>
                      <p:nvPr/>
                    </p:nvCxnSpPr>
                    <p:spPr>
                      <a:xfrm>
                        <a:off x="19812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47"/>
                      <p:cNvCxnSpPr/>
                      <p:nvPr/>
                    </p:nvCxnSpPr>
                    <p:spPr>
                      <a:xfrm>
                        <a:off x="1524000" y="3505200"/>
                        <a:ext cx="45720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3048000" y="5791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3048000" y="5638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ounded Rectangle 38"/>
                    <p:cNvSpPr/>
                    <p:nvPr/>
                  </p:nvSpPr>
                  <p:spPr>
                    <a:xfrm>
                      <a:off x="3048000" y="5486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ounded Rectangle 39"/>
                    <p:cNvSpPr/>
                    <p:nvPr/>
                  </p:nvSpPr>
                  <p:spPr>
                    <a:xfrm>
                      <a:off x="3048000" y="53340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ounded Rectangle 40"/>
                    <p:cNvSpPr/>
                    <p:nvPr/>
                  </p:nvSpPr>
                  <p:spPr>
                    <a:xfrm>
                      <a:off x="3048000" y="51816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ounded Rectangle 41"/>
                    <p:cNvSpPr/>
                    <p:nvPr/>
                  </p:nvSpPr>
                  <p:spPr>
                    <a:xfrm>
                      <a:off x="3048000" y="5029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3" name="Rounded Rectangle 42"/>
                    <p:cNvSpPr/>
                    <p:nvPr/>
                  </p:nvSpPr>
                  <p:spPr>
                    <a:xfrm>
                      <a:off x="3048000" y="4876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3048000" y="4724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5" name="Rounded Rectangle 44"/>
                    <p:cNvSpPr/>
                    <p:nvPr/>
                  </p:nvSpPr>
                  <p:spPr>
                    <a:xfrm>
                      <a:off x="3048000" y="45720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3276600" y="5879068"/>
                        <a:ext cx="3690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" name="TextBox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76600" y="5879068"/>
                        <a:ext cx="369011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197" r="-21667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5029200" y="4114800"/>
                  <a:ext cx="457200" cy="2133600"/>
                  <a:chOff x="5029200" y="4114800"/>
                  <a:chExt cx="457200" cy="2133600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5029200" y="4114800"/>
                    <a:ext cx="457200" cy="1828800"/>
                    <a:chOff x="2971800" y="4114800"/>
                    <a:chExt cx="457200" cy="1828800"/>
                  </a:xfrm>
                </p:grpSpPr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2971800" y="4114800"/>
                      <a:ext cx="457200" cy="1828800"/>
                      <a:chOff x="1524000" y="1676400"/>
                      <a:chExt cx="457200" cy="1828800"/>
                    </a:xfrm>
                  </p:grpSpPr>
                  <p:cxnSp>
                    <p:nvCxnSpPr>
                      <p:cNvPr id="56" name="Straight Connector 55"/>
                      <p:cNvCxnSpPr/>
                      <p:nvPr/>
                    </p:nvCxnSpPr>
                    <p:spPr>
                      <a:xfrm>
                        <a:off x="15240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Connector 56"/>
                      <p:cNvCxnSpPr/>
                      <p:nvPr/>
                    </p:nvCxnSpPr>
                    <p:spPr>
                      <a:xfrm>
                        <a:off x="19812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/>
                      <p:cNvCxnSpPr/>
                      <p:nvPr/>
                    </p:nvCxnSpPr>
                    <p:spPr>
                      <a:xfrm>
                        <a:off x="1524000" y="3505200"/>
                        <a:ext cx="45720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Rounded Rectangle 52"/>
                    <p:cNvSpPr/>
                    <p:nvPr/>
                  </p:nvSpPr>
                  <p:spPr>
                    <a:xfrm>
                      <a:off x="3048000" y="5791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ounded Rectangle 53"/>
                    <p:cNvSpPr/>
                    <p:nvPr/>
                  </p:nvSpPr>
                  <p:spPr>
                    <a:xfrm>
                      <a:off x="3048000" y="5638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ounded Rectangle 54"/>
                    <p:cNvSpPr/>
                    <p:nvPr/>
                  </p:nvSpPr>
                  <p:spPr>
                    <a:xfrm>
                      <a:off x="3048000" y="5486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5041189" y="5879068"/>
                        <a:ext cx="3690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1189" y="5879068"/>
                        <a:ext cx="369011" cy="36933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114800" y="990600"/>
                    <a:ext cx="1099981" cy="36933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Push(</a:t>
                    </a:r>
                    <a14:m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a14:m>
                    <a:r>
                      <a:rPr lang="en-US" dirty="0"/>
                      <a:t>,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990600"/>
                    <a:ext cx="1099981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3846" t="-6452" r="-9341" b="-2258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Rounded Rectangle 61"/>
            <p:cNvSpPr/>
            <p:nvPr/>
          </p:nvSpPr>
          <p:spPr>
            <a:xfrm>
              <a:off x="5588740" y="2656114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596958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588739" y="2372977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597217" y="22479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592849" y="20955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587370" y="1953768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596957" y="1752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436616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16" y="4343400"/>
                <a:ext cx="35458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010400" y="4267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267200"/>
                <a:ext cx="4924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2200" y="5726668"/>
                <a:ext cx="4138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Amortized cost of each operation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26668"/>
                <a:ext cx="4138762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032" t="-8197" r="-17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362200" y="6336268"/>
                <a:ext cx="3807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Actual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operations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336268"/>
                <a:ext cx="3807324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122" t="-8197" r="-17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362200" y="6019800"/>
                <a:ext cx="4892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operations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019800"/>
                <a:ext cx="4892173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873" t="-8333" r="-124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99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8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Proof by </a:t>
            </a:r>
            <a:r>
              <a:rPr lang="en-US" sz="3200" b="1" dirty="0">
                <a:solidFill>
                  <a:srgbClr val="7030A0"/>
                </a:solidFill>
              </a:rPr>
              <a:t>contradiction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nearest “defaulter”.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sSup>
                          <m:sSup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548" b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33528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stCxn id="9" idx="6"/>
            <a:endCxn id="53" idx="2"/>
          </p:cNvCxnSpPr>
          <p:nvPr/>
        </p:nvCxnSpPr>
        <p:spPr>
          <a:xfrm>
            <a:off x="1648381" y="1817132"/>
            <a:ext cx="2727926" cy="151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7" idx="6"/>
            <a:endCxn id="48" idx="2"/>
          </p:cNvCxnSpPr>
          <p:nvPr/>
        </p:nvCxnSpPr>
        <p:spPr>
          <a:xfrm>
            <a:off x="1648381" y="4026932"/>
            <a:ext cx="2019605" cy="151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591786" y="396592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277586" y="175612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H="1">
            <a:off x="4419600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81200" y="3429000"/>
            <a:ext cx="4800600" cy="1219200"/>
            <a:chOff x="1981200" y="3429000"/>
            <a:chExt cx="4800600" cy="1219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981200" y="3581400"/>
              <a:ext cx="1447800" cy="914400"/>
              <a:chOff x="1981200" y="3581400"/>
              <a:chExt cx="1447800" cy="914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6096000" y="3581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867400" y="4038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4958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191000" y="3733800"/>
              <a:ext cx="1447800" cy="914400"/>
              <a:chOff x="1981200" y="3581400"/>
              <a:chExt cx="1447800" cy="9144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3581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553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81600" y="3429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810000" y="4495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352800" y="56388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9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1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  <p:bldP spid="44" grpId="0"/>
      <p:bldP spid="45" grpId="0"/>
      <p:bldP spid="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Proof by </a:t>
            </a:r>
            <a:r>
              <a:rPr lang="en-US" sz="3200" b="1" dirty="0">
                <a:solidFill>
                  <a:srgbClr val="7030A0"/>
                </a:solidFill>
              </a:rPr>
              <a:t>contradiction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066800"/>
                <a:ext cx="8610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Definitely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/>
                  <a:t> must have </a:t>
                </a:r>
                <a:r>
                  <a:rPr lang="en-US" sz="2000" u="sng" dirty="0"/>
                  <a:t>appeared</a:t>
                </a:r>
                <a:r>
                  <a:rPr lang="en-US" sz="2000" dirty="0"/>
                  <a:t> in residual network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 (the path selected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066800"/>
                <a:ext cx="8610600" cy="5562600"/>
              </a:xfrm>
              <a:blipFill>
                <a:blip r:embed="rId2"/>
                <a:stretch>
                  <a:fillRect l="-779" b="-14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33528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stCxn id="9" idx="6"/>
            <a:endCxn id="53" idx="2"/>
          </p:cNvCxnSpPr>
          <p:nvPr/>
        </p:nvCxnSpPr>
        <p:spPr>
          <a:xfrm>
            <a:off x="1648381" y="1817132"/>
            <a:ext cx="2727926" cy="151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7" idx="6"/>
            <a:endCxn id="48" idx="2"/>
          </p:cNvCxnSpPr>
          <p:nvPr/>
        </p:nvCxnSpPr>
        <p:spPr>
          <a:xfrm>
            <a:off x="1648381" y="4026932"/>
            <a:ext cx="2019605" cy="151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591786" y="396592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419600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648381" y="3962400"/>
            <a:ext cx="2019605" cy="152400"/>
            <a:chOff x="1648381" y="3962400"/>
            <a:chExt cx="2019605" cy="152400"/>
          </a:xfrm>
        </p:grpSpPr>
        <p:sp>
          <p:nvSpPr>
            <p:cNvPr id="78" name="Oval 77"/>
            <p:cNvSpPr/>
            <p:nvPr/>
          </p:nvSpPr>
          <p:spPr>
            <a:xfrm>
              <a:off x="3048000" y="3962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endCxn id="48" idx="2"/>
            </p:cNvCxnSpPr>
            <p:nvPr/>
          </p:nvCxnSpPr>
          <p:spPr>
            <a:xfrm>
              <a:off x="3200400" y="4032766"/>
              <a:ext cx="467586" cy="935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6"/>
              <a:endCxn id="78" idx="2"/>
            </p:cNvCxnSpPr>
            <p:nvPr/>
          </p:nvCxnSpPr>
          <p:spPr>
            <a:xfrm>
              <a:off x="1648381" y="4026932"/>
              <a:ext cx="1399619" cy="116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05986" y="4038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86" y="4038600"/>
                <a:ext cx="38664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982896" y="6233842"/>
                <a:ext cx="2161104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896" y="6233842"/>
                <a:ext cx="2161104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394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/>
          <p:cNvSpPr/>
          <p:nvPr/>
        </p:nvSpPr>
        <p:spPr>
          <a:xfrm>
            <a:off x="6629400" y="6233842"/>
            <a:ext cx="381000" cy="422990"/>
          </a:xfrm>
          <a:prstGeom prst="rightArrow">
            <a:avLst>
              <a:gd name="adj1" fmla="val 37421"/>
              <a:gd name="adj2" fmla="val 5305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636767" y="5117068"/>
            <a:ext cx="1431033" cy="369332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43200" y="6233842"/>
                <a:ext cx="171309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6233842"/>
                <a:ext cx="1713098" cy="395558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5338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267200" y="6221596"/>
                <a:ext cx="2342051" cy="40780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6221596"/>
                <a:ext cx="2342051" cy="407804"/>
              </a:xfrm>
              <a:prstGeom prst="rect">
                <a:avLst/>
              </a:prstGeom>
              <a:blipFill rotWithShape="1">
                <a:blip r:embed="rId15"/>
                <a:stretch>
                  <a:fillRect t="-5970" r="-3646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/>
          <p:nvPr/>
        </p:nvCxnSpPr>
        <p:spPr>
          <a:xfrm flipH="1">
            <a:off x="3434193" y="5301734"/>
            <a:ext cx="4202574" cy="3226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305800" y="5486400"/>
            <a:ext cx="0" cy="7474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57200" y="5486400"/>
            <a:ext cx="336318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810000" y="54864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D2D6A1-4943-3770-2582-083C7A5BA325}"/>
              </a:ext>
            </a:extLst>
          </p:cNvPr>
          <p:cNvSpPr/>
          <p:nvPr/>
        </p:nvSpPr>
        <p:spPr>
          <a:xfrm>
            <a:off x="2895600" y="207319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F671E5-D801-5D4E-2429-FB0C2CD74401}"/>
                  </a:ext>
                </a:extLst>
              </p:cNvPr>
              <p:cNvSpPr txBox="1"/>
              <p:nvPr/>
            </p:nvSpPr>
            <p:spPr>
              <a:xfrm>
                <a:off x="2661219" y="2145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F671E5-D801-5D4E-2429-FB0C2CD74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219" y="2145268"/>
                <a:ext cx="3866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4B3FB66-C644-1DF9-FB59-6010DC0A6250}"/>
                  </a:ext>
                </a:extLst>
              </p:cNvPr>
              <p:cNvSpPr txBox="1"/>
              <p:nvPr/>
            </p:nvSpPr>
            <p:spPr>
              <a:xfrm>
                <a:off x="4881542" y="182467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4B3FB66-C644-1DF9-FB59-6010DC0A6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42" y="1824670"/>
                <a:ext cx="38664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83FBBF1-F760-D2FC-BA9D-F66456C08D42}"/>
              </a:ext>
            </a:extLst>
          </p:cNvPr>
          <p:cNvSpPr/>
          <p:nvPr/>
        </p:nvSpPr>
        <p:spPr>
          <a:xfrm>
            <a:off x="1624614" y="1829429"/>
            <a:ext cx="5320628" cy="141469"/>
          </a:xfrm>
          <a:custGeom>
            <a:avLst/>
            <a:gdLst>
              <a:gd name="connsiteX0" fmla="*/ 0 w 5379868"/>
              <a:gd name="connsiteY0" fmla="*/ 8877 h 159854"/>
              <a:gd name="connsiteX1" fmla="*/ 754602 w 5379868"/>
              <a:gd name="connsiteY1" fmla="*/ 124287 h 159854"/>
              <a:gd name="connsiteX2" fmla="*/ 1526959 w 5379868"/>
              <a:gd name="connsiteY2" fmla="*/ 159798 h 159854"/>
              <a:gd name="connsiteX3" fmla="*/ 1979720 w 5379868"/>
              <a:gd name="connsiteY3" fmla="*/ 133165 h 159854"/>
              <a:gd name="connsiteX4" fmla="*/ 2388093 w 5379868"/>
              <a:gd name="connsiteY4" fmla="*/ 106532 h 159854"/>
              <a:gd name="connsiteX5" fmla="*/ 2902998 w 5379868"/>
              <a:gd name="connsiteY5" fmla="*/ 26633 h 159854"/>
              <a:gd name="connsiteX6" fmla="*/ 3462291 w 5379868"/>
              <a:gd name="connsiteY6" fmla="*/ 26633 h 159854"/>
              <a:gd name="connsiteX7" fmla="*/ 4145871 w 5379868"/>
              <a:gd name="connsiteY7" fmla="*/ 44388 h 159854"/>
              <a:gd name="connsiteX8" fmla="*/ 5379868 w 5379868"/>
              <a:gd name="connsiteY8" fmla="*/ 0 h 159854"/>
              <a:gd name="connsiteX9" fmla="*/ 5379868 w 5379868"/>
              <a:gd name="connsiteY9" fmla="*/ 0 h 1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868" h="159854">
                <a:moveTo>
                  <a:pt x="0" y="8877"/>
                </a:moveTo>
                <a:cubicBezTo>
                  <a:pt x="250054" y="54005"/>
                  <a:pt x="500109" y="99134"/>
                  <a:pt x="754602" y="124287"/>
                </a:cubicBezTo>
                <a:cubicBezTo>
                  <a:pt x="1009095" y="149441"/>
                  <a:pt x="1322773" y="158318"/>
                  <a:pt x="1526959" y="159798"/>
                </a:cubicBezTo>
                <a:cubicBezTo>
                  <a:pt x="1731145" y="161278"/>
                  <a:pt x="1979720" y="133165"/>
                  <a:pt x="1979720" y="133165"/>
                </a:cubicBezTo>
                <a:cubicBezTo>
                  <a:pt x="2123242" y="124287"/>
                  <a:pt x="2234213" y="124287"/>
                  <a:pt x="2388093" y="106532"/>
                </a:cubicBezTo>
                <a:cubicBezTo>
                  <a:pt x="2541973" y="88777"/>
                  <a:pt x="2723965" y="39949"/>
                  <a:pt x="2902998" y="26633"/>
                </a:cubicBezTo>
                <a:cubicBezTo>
                  <a:pt x="3082031" y="13317"/>
                  <a:pt x="3255146" y="23674"/>
                  <a:pt x="3462291" y="26633"/>
                </a:cubicBezTo>
                <a:cubicBezTo>
                  <a:pt x="3669437" y="29592"/>
                  <a:pt x="3826275" y="48827"/>
                  <a:pt x="4145871" y="44388"/>
                </a:cubicBezTo>
                <a:cubicBezTo>
                  <a:pt x="4465467" y="39949"/>
                  <a:pt x="5379868" y="0"/>
                  <a:pt x="5379868" y="0"/>
                </a:cubicBezTo>
                <a:lnTo>
                  <a:pt x="5379868" y="0"/>
                </a:ln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4" name="Group 53"/>
          <p:cNvGrpSpPr/>
          <p:nvPr/>
        </p:nvGrpSpPr>
        <p:grpSpPr>
          <a:xfrm>
            <a:off x="4277586" y="175612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9A2B07-74EC-B3E4-B710-5B9F7F90D574}"/>
              </a:ext>
            </a:extLst>
          </p:cNvPr>
          <p:cNvGrpSpPr/>
          <p:nvPr/>
        </p:nvGrpSpPr>
        <p:grpSpPr>
          <a:xfrm>
            <a:off x="4511183" y="1771834"/>
            <a:ext cx="619986" cy="152400"/>
            <a:chOff x="3886200" y="1752600"/>
            <a:chExt cx="619986" cy="152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5A3E7D-DFCF-3FE3-E046-59CA29267E68}"/>
                </a:ext>
              </a:extLst>
            </p:cNvPr>
            <p:cNvSpPr/>
            <p:nvPr/>
          </p:nvSpPr>
          <p:spPr>
            <a:xfrm>
              <a:off x="4353786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53247E4-283E-D778-DDF1-07FF4C907A9A}"/>
                </a:ext>
              </a:extLst>
            </p:cNvPr>
            <p:cNvCxnSpPr/>
            <p:nvPr/>
          </p:nvCxnSpPr>
          <p:spPr>
            <a:xfrm>
              <a:off x="3886200" y="1822966"/>
              <a:ext cx="467586" cy="93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F17455-CB1D-10C3-AFEB-71AB3A44AA0E}"/>
                  </a:ext>
                </a:extLst>
              </p:cNvPr>
              <p:cNvSpPr txBox="1"/>
              <p:nvPr/>
            </p:nvSpPr>
            <p:spPr>
              <a:xfrm>
                <a:off x="5422890" y="1442738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F17455-CB1D-10C3-AFEB-71AB3A44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890" y="1442738"/>
                <a:ext cx="39626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654B4AA-62FD-915A-043B-C0E859C57C09}"/>
              </a:ext>
            </a:extLst>
          </p:cNvPr>
          <p:cNvSpPr txBox="1"/>
          <p:nvPr/>
        </p:nvSpPr>
        <p:spPr>
          <a:xfrm>
            <a:off x="3260057" y="361503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  <a:endParaRPr lang="en-IN" sz="2400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7EE5A1-1B5C-996B-EE37-7ED1D7C81314}"/>
              </a:ext>
            </a:extLst>
          </p:cNvPr>
          <p:cNvCxnSpPr/>
          <p:nvPr/>
        </p:nvCxnSpPr>
        <p:spPr>
          <a:xfrm flipH="1">
            <a:off x="3103100" y="1418779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8DE934-9BB4-68A0-B8FD-D1863FF620B8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3025682" y="1831436"/>
            <a:ext cx="1350625" cy="264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B2F5BEA-D2D6-5FFF-7AFB-6C473532902F}"/>
              </a:ext>
            </a:extLst>
          </p:cNvPr>
          <p:cNvSpPr/>
          <p:nvPr/>
        </p:nvSpPr>
        <p:spPr>
          <a:xfrm>
            <a:off x="2133599" y="5909399"/>
            <a:ext cx="403859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8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9" grpId="0"/>
      <p:bldP spid="35" grpId="0" animBg="1"/>
      <p:bldP spid="40" grpId="0" animBg="1"/>
      <p:bldP spid="82" grpId="0" animBg="1"/>
      <p:bldP spid="24" grpId="0" animBg="1"/>
      <p:bldP spid="80" grpId="0" animBg="1"/>
      <p:bldP spid="83" grpId="0" animBg="1"/>
      <p:bldP spid="85" grpId="0" animBg="1"/>
      <p:bldP spid="22" grpId="0" animBg="1"/>
      <p:bldP spid="22" grpId="1" animBg="1"/>
      <p:bldP spid="31" grpId="0"/>
      <p:bldP spid="31" grpId="1"/>
      <p:bldP spid="56" grpId="0"/>
      <p:bldP spid="87" grpId="0" animBg="1"/>
      <p:bldP spid="88" grpId="0"/>
      <p:bldP spid="27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843B00-A1FD-F931-469F-AA98A2F3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051685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Amortized Analysis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E6A045-37D2-B0CF-31B9-CC0D010AA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2A43E-B004-92C8-7FFD-79C3D1E5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 Trees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Examples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AVL</a:t>
                </a:r>
                <a:r>
                  <a:rPr lang="en-US" sz="2000" dirty="0"/>
                  <a:t> tree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/>
                  <a:t>-Black tree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Strength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Achieve worst case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(log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for all operations.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Weakness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Very difficult to implement.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Splay </a:t>
                </a:r>
                <a:r>
                  <a:rPr lang="en-US" sz="2000" b="1" dirty="0"/>
                  <a:t>tree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Cloud Callout 2"/>
          <p:cNvSpPr/>
          <p:nvPr/>
        </p:nvSpPr>
        <p:spPr>
          <a:xfrm>
            <a:off x="2590800" y="4495800"/>
            <a:ext cx="4855029" cy="762000"/>
          </a:xfrm>
          <a:prstGeom prst="cloudCallout">
            <a:avLst>
              <a:gd name="adj1" fmla="val -29166"/>
              <a:gd name="adj2" fmla="val 749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have a simpler BST ?</a:t>
            </a:r>
          </a:p>
        </p:txBody>
      </p:sp>
    </p:spTree>
    <p:extLst>
      <p:ext uri="{BB962C8B-B14F-4D97-AF65-F5344CB8AC3E}">
        <p14:creationId xmlns:p14="http://schemas.microsoft.com/office/powerpoint/2010/main" val="303557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Splay </a:t>
            </a:r>
            <a:r>
              <a:rPr lang="en-US" sz="3200" b="1" dirty="0"/>
              <a:t>tree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/>
              <a:t>A </a:t>
            </a:r>
            <a:r>
              <a:rPr lang="en-US" sz="3200" b="1" i="1" u="sng" dirty="0">
                <a:solidFill>
                  <a:srgbClr val="006C31"/>
                </a:solidFill>
              </a:rPr>
              <a:t>self organizing </a:t>
            </a:r>
            <a:r>
              <a:rPr lang="en-US" sz="3200" dirty="0"/>
              <a:t>Binary search trees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31" y="1600200"/>
            <a:ext cx="368293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200" y="457200"/>
            <a:ext cx="6629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91000" y="6248400"/>
                <a:ext cx="13214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JACM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𝟏𝟗𝟖𝟓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248400"/>
                <a:ext cx="132145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670" t="-6349" r="-688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700035" y="1186934"/>
            <a:ext cx="15236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Daniel </a:t>
            </a:r>
            <a:r>
              <a:rPr lang="en-US" b="1" dirty="0" err="1">
                <a:solidFill>
                  <a:srgbClr val="002060"/>
                </a:solidFill>
              </a:rPr>
              <a:t>Sleator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1186934"/>
            <a:ext cx="14760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Robert </a:t>
            </a:r>
            <a:r>
              <a:rPr lang="en-US" b="1" dirty="0" err="1">
                <a:solidFill>
                  <a:srgbClr val="002060"/>
                </a:solidFill>
              </a:rPr>
              <a:t>Tarjan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8195" y="120870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03359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Splay</a:t>
            </a:r>
            <a:r>
              <a:rPr lang="en-US" sz="3600" b="1" dirty="0"/>
              <a:t> operation  </a:t>
            </a:r>
            <a:br>
              <a:rPr lang="en-US" sz="3600" b="1" dirty="0"/>
            </a:b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1676400"/>
            <a:ext cx="3676650" cy="9810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048000"/>
            <a:ext cx="3724275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4876800"/>
            <a:ext cx="3752850" cy="1352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0750" y="990600"/>
            <a:ext cx="93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Splay(</a:t>
            </a:r>
            <a:r>
              <a:rPr lang="en-US" dirty="0"/>
              <a:t>x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1371600"/>
            <a:ext cx="24384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2819400"/>
            <a:ext cx="2438400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4648200"/>
            <a:ext cx="2438400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2019300"/>
            <a:ext cx="15497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rotation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4355068"/>
            <a:ext cx="166840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rotation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48600" y="355389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Zig-zig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0" y="5193268"/>
            <a:ext cx="84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Zig-</a:t>
            </a:r>
            <a:r>
              <a:rPr lang="en-US" b="1" dirty="0" err="1">
                <a:solidFill>
                  <a:srgbClr val="C00000"/>
                </a:solidFill>
              </a:rPr>
              <a:t>zag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4800" y="19050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Zig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13281</TotalTime>
  <Words>2096</Words>
  <Application>Microsoft Office PowerPoint</Application>
  <PresentationFormat>On-screen Show (4:3)</PresentationFormat>
  <Paragraphs>587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Google Sans</vt:lpstr>
      <vt:lpstr>Wingdings</vt:lpstr>
      <vt:lpstr>Office Theme</vt:lpstr>
      <vt:lpstr>Design and Analysis of Algorithms </vt:lpstr>
      <vt:lpstr>Algorithm 2  </vt:lpstr>
      <vt:lpstr>A crucial Insight </vt:lpstr>
      <vt:lpstr>Proof by contradiction </vt:lpstr>
      <vt:lpstr>Proof by contradiction </vt:lpstr>
      <vt:lpstr>Amortized Analysis</vt:lpstr>
      <vt:lpstr>Binary Search Trees </vt:lpstr>
      <vt:lpstr>Splay tree:  A self organizing Binary search trees. </vt:lpstr>
      <vt:lpstr>Splay operation   </vt:lpstr>
      <vt:lpstr>Splay operation   </vt:lpstr>
      <vt:lpstr>Search(x) on a Splay Tree</vt:lpstr>
      <vt:lpstr>A magic</vt:lpstr>
      <vt:lpstr>Amortized Analysis</vt:lpstr>
      <vt:lpstr>PowerPoint Presentation</vt:lpstr>
      <vt:lpstr>Problem 1</vt:lpstr>
      <vt:lpstr>PowerPoint Presentation</vt:lpstr>
      <vt:lpstr>PowerPoint Presentation</vt:lpstr>
      <vt:lpstr>Problem 2</vt:lpstr>
      <vt:lpstr>Stack with multi-pop</vt:lpstr>
      <vt:lpstr>Stack with multi-pop</vt:lpstr>
      <vt:lpstr>Stack with multi-pop</vt:lpstr>
      <vt:lpstr>Splay tree:  A self organizing Binary search trees. </vt:lpstr>
      <vt:lpstr>Amortized COST</vt:lpstr>
      <vt:lpstr>Amortized Cost </vt:lpstr>
      <vt:lpstr>Amortized Cost </vt:lpstr>
      <vt:lpstr>This is how it may work out </vt:lpstr>
      <vt:lpstr>This is how it may work out </vt:lpstr>
      <vt:lpstr>Amortized Cost </vt:lpstr>
      <vt:lpstr>amortized analysis of bit flips of a binary counter</vt:lpstr>
      <vt:lpstr>A careful insight into increment</vt:lpstr>
      <vt:lpstr>A careful insight into increment</vt:lpstr>
      <vt:lpstr>Homework</vt:lpstr>
      <vt:lpstr>amortized analysis of Stack with multi-pop</vt:lpstr>
      <vt:lpstr>Stack with multi-pop </vt:lpstr>
      <vt:lpstr>Stack with multi-pop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1315</cp:revision>
  <dcterms:created xsi:type="dcterms:W3CDTF">2011-12-03T04:13:03Z</dcterms:created>
  <dcterms:modified xsi:type="dcterms:W3CDTF">2024-10-24T08:09:11Z</dcterms:modified>
</cp:coreProperties>
</file>