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8"/>
  </p:notesMasterIdLst>
  <p:sldIdLst>
    <p:sldId id="516" r:id="rId2"/>
    <p:sldId id="598" r:id="rId3"/>
    <p:sldId id="590" r:id="rId4"/>
    <p:sldId id="538" r:id="rId5"/>
    <p:sldId id="488" r:id="rId6"/>
    <p:sldId id="515" r:id="rId7"/>
    <p:sldId id="577" r:id="rId8"/>
    <p:sldId id="581" r:id="rId9"/>
    <p:sldId id="504" r:id="rId10"/>
    <p:sldId id="499" r:id="rId11"/>
    <p:sldId id="490" r:id="rId12"/>
    <p:sldId id="500" r:id="rId13"/>
    <p:sldId id="583" r:id="rId14"/>
    <p:sldId id="497" r:id="rId15"/>
    <p:sldId id="584" r:id="rId16"/>
    <p:sldId id="509" r:id="rId17"/>
    <p:sldId id="496" r:id="rId18"/>
    <p:sldId id="494" r:id="rId19"/>
    <p:sldId id="521" r:id="rId20"/>
    <p:sldId id="514" r:id="rId21"/>
    <p:sldId id="585" r:id="rId22"/>
    <p:sldId id="605" r:id="rId23"/>
    <p:sldId id="599" r:id="rId24"/>
    <p:sldId id="586" r:id="rId25"/>
    <p:sldId id="502" r:id="rId26"/>
    <p:sldId id="505" r:id="rId27"/>
    <p:sldId id="587" r:id="rId28"/>
    <p:sldId id="503" r:id="rId29"/>
    <p:sldId id="535" r:id="rId30"/>
    <p:sldId id="588" r:id="rId31"/>
    <p:sldId id="524" r:id="rId32"/>
    <p:sldId id="508" r:id="rId33"/>
    <p:sldId id="517" r:id="rId34"/>
    <p:sldId id="544" r:id="rId35"/>
    <p:sldId id="511" r:id="rId36"/>
    <p:sldId id="566"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93959" autoAdjust="0"/>
  </p:normalViewPr>
  <p:slideViewPr>
    <p:cSldViewPr>
      <p:cViewPr varScale="1">
        <p:scale>
          <a:sx n="105" d="100"/>
          <a:sy n="105" d="100"/>
        </p:scale>
        <p:origin x="178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10/28/2024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10/28/2024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10/28/2024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10/28/2024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10/28/2024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10/28/2024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10/28/2024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10/28/2024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10/28/2024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10/28/2024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10/28/2024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10/28/2024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10/28/2024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8.png"/><Relationship Id="rId3" Type="http://schemas.openxmlformats.org/officeDocument/2006/relationships/image" Target="../media/image46.png"/><Relationship Id="rId7" Type="http://schemas.openxmlformats.org/officeDocument/2006/relationships/image" Target="../media/image54.png"/><Relationship Id="rId12" Type="http://schemas.openxmlformats.org/officeDocument/2006/relationships/image" Target="../media/image57.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6.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7.png"/><Relationship Id="rId9" Type="http://schemas.openxmlformats.org/officeDocument/2006/relationships/image" Target="../media/image49.png"/><Relationship Id="rId14" Type="http://schemas.openxmlformats.org/officeDocument/2006/relationships/image" Target="../media/image5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4.png"/><Relationship Id="rId4" Type="http://schemas.openxmlformats.org/officeDocument/2006/relationships/image" Target="../media/image511.png"/></Relationships>
</file>

<file path=ppt/slides/_rels/slide1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102.png"/><Relationship Id="rId2" Type="http://schemas.openxmlformats.org/officeDocument/2006/relationships/image" Target="../media/image6100.png"/><Relationship Id="rId1" Type="http://schemas.openxmlformats.org/officeDocument/2006/relationships/slideLayout" Target="../slideLayouts/slideLayout2.xml"/><Relationship Id="rId5" Type="http://schemas.openxmlformats.org/officeDocument/2006/relationships/image" Target="../media/image411.png"/><Relationship Id="rId10" Type="http://schemas.openxmlformats.org/officeDocument/2006/relationships/image" Target="../media/image103.png"/><Relationship Id="rId4" Type="http://schemas.openxmlformats.org/officeDocument/2006/relationships/image" Target="../media/image80.png"/><Relationship Id="rId9" Type="http://schemas.openxmlformats.org/officeDocument/2006/relationships/image" Target="../media/image122.png"/></Relationships>
</file>

<file path=ppt/slides/_rels/slide19.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41.png"/><Relationship Id="rId2" Type="http://schemas.openxmlformats.org/officeDocument/2006/relationships/image" Target="../media/image6100.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0.png"/><Relationship Id="rId21" Type="http://schemas.openxmlformats.org/officeDocument/2006/relationships/image" Target="../media/image32.png"/><Relationship Id="rId7" Type="http://schemas.openxmlformats.org/officeDocument/2006/relationships/image" Target="../media/image140.png"/><Relationship Id="rId12" Type="http://schemas.openxmlformats.org/officeDocument/2006/relationships/image" Target="../media/image19.png"/><Relationship Id="rId17" Type="http://schemas.openxmlformats.org/officeDocument/2006/relationships/image" Target="../media/image240.png"/><Relationship Id="rId2" Type="http://schemas.openxmlformats.org/officeDocument/2006/relationships/image" Target="../media/image90.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png"/><Relationship Id="rId5" Type="http://schemas.openxmlformats.org/officeDocument/2006/relationships/image" Target="../media/image120.png"/><Relationship Id="rId15" Type="http://schemas.openxmlformats.org/officeDocument/2006/relationships/image" Target="../media/image22.png"/><Relationship Id="rId10" Type="http://schemas.openxmlformats.org/officeDocument/2006/relationships/image" Target="../media/image171.png"/><Relationship Id="rId19" Type="http://schemas.openxmlformats.org/officeDocument/2006/relationships/image" Target="../media/image262.png"/><Relationship Id="rId4" Type="http://schemas.openxmlformats.org/officeDocument/2006/relationships/image" Target="../media/image111.png"/><Relationship Id="rId9" Type="http://schemas.openxmlformats.org/officeDocument/2006/relationships/image" Target="../media/image17.png"/><Relationship Id="rId1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70.png"/><Relationship Id="rId3" Type="http://schemas.openxmlformats.org/officeDocument/2006/relationships/image" Target="../media/image100.png"/><Relationship Id="rId7" Type="http://schemas.openxmlformats.org/officeDocument/2006/relationships/image" Target="../media/image140.png"/><Relationship Id="rId12" Type="http://schemas.openxmlformats.org/officeDocument/2006/relationships/image" Target="../media/image26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25.png"/><Relationship Id="rId5" Type="http://schemas.openxmlformats.org/officeDocument/2006/relationships/image" Target="../media/image120.png"/><Relationship Id="rId10" Type="http://schemas.openxmlformats.org/officeDocument/2006/relationships/image" Target="../media/image240.png"/><Relationship Id="rId4" Type="http://schemas.openxmlformats.org/officeDocument/2006/relationships/image" Target="../media/image111.png"/><Relationship Id="rId9" Type="http://schemas.openxmlformats.org/officeDocument/2006/relationships/image" Target="../media/image170.png"/><Relationship Id="rId14" Type="http://schemas.openxmlformats.org/officeDocument/2006/relationships/image" Target="../media/image33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0.png"/><Relationship Id="rId1" Type="http://schemas.openxmlformats.org/officeDocument/2006/relationships/slideLayout" Target="../slideLayouts/slideLayout2.xml"/><Relationship Id="rId11" Type="http://schemas.openxmlformats.org/officeDocument/2006/relationships/image" Target="../media/image10.png"/><Relationship Id="rId10"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image" Target="../media/image32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11.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4.png"/><Relationship Id="rId18" Type="http://schemas.openxmlformats.org/officeDocument/2006/relationships/image" Target="../media/image490.png"/><Relationship Id="rId3" Type="http://schemas.openxmlformats.org/officeDocument/2006/relationships/image" Target="../media/image360.png"/><Relationship Id="rId21" Type="http://schemas.openxmlformats.org/officeDocument/2006/relationships/image" Target="../media/image521.png"/><Relationship Id="rId7" Type="http://schemas.openxmlformats.org/officeDocument/2006/relationships/image" Target="../media/image39.png"/><Relationship Id="rId12" Type="http://schemas.openxmlformats.org/officeDocument/2006/relationships/image" Target="../media/image43.png"/><Relationship Id="rId17" Type="http://schemas.openxmlformats.org/officeDocument/2006/relationships/image" Target="../media/image480.png"/><Relationship Id="rId2" Type="http://schemas.openxmlformats.org/officeDocument/2006/relationships/image" Target="../media/image350.png"/><Relationship Id="rId16" Type="http://schemas.openxmlformats.org/officeDocument/2006/relationships/image" Target="../media/image470.png"/><Relationship Id="rId20" Type="http://schemas.openxmlformats.org/officeDocument/2006/relationships/image" Target="../media/image512.png"/><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42.png"/><Relationship Id="rId5" Type="http://schemas.openxmlformats.org/officeDocument/2006/relationships/image" Target="../media/image120.png"/><Relationship Id="rId15" Type="http://schemas.openxmlformats.org/officeDocument/2006/relationships/image" Target="../media/image460.png"/><Relationship Id="rId10" Type="http://schemas.openxmlformats.org/officeDocument/2006/relationships/image" Target="../media/image410.png"/><Relationship Id="rId19" Type="http://schemas.openxmlformats.org/officeDocument/2006/relationships/image" Target="../media/image500.png"/><Relationship Id="rId4" Type="http://schemas.openxmlformats.org/officeDocument/2006/relationships/image" Target="../media/image370.png"/><Relationship Id="rId9" Type="http://schemas.openxmlformats.org/officeDocument/2006/relationships/image" Target="../media/image41.png"/><Relationship Id="rId14" Type="http://schemas.openxmlformats.org/officeDocument/2006/relationships/image" Target="../media/image450.png"/><Relationship Id="rId22" Type="http://schemas.openxmlformats.org/officeDocument/2006/relationships/image" Target="../media/image531.png"/></Relationships>
</file>

<file path=ppt/slides/_rels/slide29.xml.rels><?xml version="1.0" encoding="UTF-8" standalone="yes"?>
<Relationships xmlns="http://schemas.openxmlformats.org/package/2006/relationships"><Relationship Id="rId8" Type="http://schemas.openxmlformats.org/officeDocument/2006/relationships/image" Target="../media/image334.png"/><Relationship Id="rId18" Type="http://schemas.openxmlformats.org/officeDocument/2006/relationships/image" Target="../media/image490.png"/><Relationship Id="rId3" Type="http://schemas.openxmlformats.org/officeDocument/2006/relationships/image" Target="../media/image360.png"/><Relationship Id="rId7" Type="http://schemas.openxmlformats.org/officeDocument/2006/relationships/image" Target="../media/image380.png"/><Relationship Id="rId20" Type="http://schemas.openxmlformats.org/officeDocument/2006/relationships/image" Target="../media/image512.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370.png"/><Relationship Id="rId19" Type="http://schemas.openxmlformats.org/officeDocument/2006/relationships/image" Target="../media/image500.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570.png"/><Relationship Id="rId3" Type="http://schemas.openxmlformats.org/officeDocument/2006/relationships/image" Target="../media/image530.png"/><Relationship Id="rId7" Type="http://schemas.openxmlformats.org/officeDocument/2006/relationships/image" Target="../media/image560.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50.png"/><Relationship Id="rId5" Type="http://schemas.openxmlformats.org/officeDocument/2006/relationships/image" Target="../media/image23.png"/><Relationship Id="rId4" Type="http://schemas.openxmlformats.org/officeDocument/2006/relationships/image" Target="../media/image540.png"/></Relationships>
</file>

<file path=ppt/slides/_rels/slide32.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332.png"/><Relationship Id="rId2" Type="http://schemas.openxmlformats.org/officeDocument/2006/relationships/image" Target="../media/image3200.png"/><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image" Target="../media/image5100.png"/><Relationship Id="rId4" Type="http://schemas.openxmlformats.org/officeDocument/2006/relationships/image" Target="../media/image4110.png"/></Relationships>
</file>

<file path=ppt/slides/_rels/slide33.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80.png"/><Relationship Id="rId7"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00.png"/><Relationship Id="rId4" Type="http://schemas.openxmlformats.org/officeDocument/2006/relationships/image" Target="../media/image290.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1.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defRPr/>
            </a:pPr>
            <a:r>
              <a:rPr lang="en-US" b="1" dirty="0">
                <a:solidFill>
                  <a:srgbClr val="C00000"/>
                </a:solidFill>
              </a:rPr>
              <a:t>Lecture 22</a:t>
            </a:r>
            <a:endParaRPr lang="en-US" sz="2400" b="1" dirty="0">
              <a:solidFill>
                <a:srgbClr val="7030A0"/>
              </a:solidFill>
            </a:endParaRPr>
          </a:p>
          <a:p>
            <a:pPr marL="342900" indent="-342900" algn="l" fontAlgn="auto">
              <a:spcAft>
                <a:spcPts val="0"/>
              </a:spcAft>
              <a:buFont typeface="Arial" panose="020B0604020202020204" pitchFamily="34" charset="0"/>
              <a:buChar char="•"/>
              <a:defRPr/>
            </a:pPr>
            <a:r>
              <a:rPr lang="en-US" sz="2400" b="1" dirty="0">
                <a:solidFill>
                  <a:srgbClr val="7030A0"/>
                </a:solidFill>
              </a:rPr>
              <a:t>Amortized analysis - II</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4038600" y="3042817"/>
            <a:ext cx="4267199" cy="523220"/>
          </a:xfrm>
          <a:prstGeom prst="rect">
            <a:avLst/>
          </a:prstGeom>
          <a:noFill/>
        </p:spPr>
        <p:txBody>
          <a:bodyPr wrap="square" rtlCol="0">
            <a:spAutoFit/>
          </a:bodyPr>
          <a:lstStyle/>
          <a:p>
            <a:r>
              <a:rPr lang="en-US" sz="2800" b="1" dirty="0">
                <a:solidFill>
                  <a:srgbClr val="002060"/>
                </a:solidFill>
              </a:rPr>
              <a:t>CS602</a:t>
            </a:r>
            <a:endParaRPr lang="en-US" sz="2800" b="1" dirty="0"/>
          </a:p>
        </p:txBody>
      </p:sp>
    </p:spTree>
    <p:custDataLst>
      <p:tags r:id="rId1"/>
    </p:custDataLst>
    <p:extLst>
      <p:ext uri="{BB962C8B-B14F-4D97-AF65-F5344CB8AC3E}">
        <p14:creationId xmlns:p14="http://schemas.microsoft.com/office/powerpoint/2010/main" val="193749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amortized analysis </a:t>
            </a:r>
            <a:r>
              <a:rPr lang="en-US" sz="3200" dirty="0"/>
              <a:t>of</a:t>
            </a:r>
            <a:br>
              <a:rPr lang="en-US" sz="3200" dirty="0">
                <a:solidFill>
                  <a:srgbClr val="7030A0"/>
                </a:solidFill>
              </a:rPr>
            </a:br>
            <a:r>
              <a:rPr lang="en-US" sz="3200" dirty="0"/>
              <a:t>Stack with multi-pop</a:t>
            </a:r>
          </a:p>
        </p:txBody>
      </p:sp>
      <p:sp>
        <p:nvSpPr>
          <p:cNvPr id="6" name="Text Placeholder 5"/>
          <p:cNvSpPr>
            <a:spLocks noGrp="1"/>
          </p:cNvSpPr>
          <p:nvPr>
            <p:ph type="body" idx="1"/>
          </p:nvPr>
        </p:nvSpPr>
        <p:spPr/>
        <p:txBody>
          <a:bodyPr/>
          <a:lstStyle/>
          <a:p>
            <a:pPr algn="ctr"/>
            <a:endParaRPr lang="en-US" sz="2800" b="1" dirty="0">
              <a:solidFill>
                <a:srgbClr val="0070C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Tree>
    <p:extLst>
      <p:ext uri="{BB962C8B-B14F-4D97-AF65-F5344CB8AC3E}">
        <p14:creationId xmlns:p14="http://schemas.microsoft.com/office/powerpoint/2010/main" val="102661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t>Stack with multi-pop</a:t>
            </a:r>
            <a:br>
              <a:rPr lang="en-US" sz="3200" b="1" dirty="0"/>
            </a:br>
            <a:endParaRPr lang="en-US" sz="3200" b="1" dirty="0"/>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nvPr>
            </p:nvGraphicFramePr>
            <p:xfrm>
              <a:off x="1219200" y="3733800"/>
              <a:ext cx="6858000" cy="16002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533400">
                    <a:tc>
                      <a:txBody>
                        <a:bodyPr/>
                        <a:lstStyle/>
                        <a:p>
                          <a:r>
                            <a:rPr lang="en-US" dirty="0"/>
                            <a:t>Operation</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r>
                            <a:rPr lang="en-US" dirty="0"/>
                            <a:t>Push</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r>
                            <a:rPr lang="en-US" dirty="0"/>
                            <a:t>Multi-Pop(</a:t>
                          </a:r>
                          <a14:m>
                            <m:oMath xmlns:m="http://schemas.openxmlformats.org/officeDocument/2006/math">
                              <m:r>
                                <a:rPr lang="en-US" b="1" i="1" smtClean="0">
                                  <a:solidFill>
                                    <a:srgbClr val="0070C0"/>
                                  </a:solidFill>
                                  <a:latin typeface="Cambria Math"/>
                                </a:rPr>
                                <m:t>𝒊</m:t>
                              </m:r>
                            </m:oMath>
                          </a14:m>
                          <a:r>
                            <a:rPr lang="en-US" dirty="0"/>
                            <a:t>)</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2537118240"/>
                  </p:ext>
                </p:extLst>
              </p:nvPr>
            </p:nvGraphicFramePr>
            <p:xfrm>
              <a:off x="1219200" y="3733800"/>
              <a:ext cx="6858000" cy="1600200"/>
            </p:xfrm>
            <a:graphic>
              <a:graphicData uri="http://schemas.openxmlformats.org/drawingml/2006/table">
                <a:tbl>
                  <a:tblPr firstRow="1" bandRow="1">
                    <a:tableStyleId>{5C22544A-7EE6-4342-B048-85BDC9FD1C3A}</a:tableStyleId>
                  </a:tblPr>
                  <a:tblGrid>
                    <a:gridCol w="1714500"/>
                    <a:gridCol w="1714500"/>
                    <a:gridCol w="1714500"/>
                    <a:gridCol w="1714500"/>
                  </a:tblGrid>
                  <a:tr h="533400">
                    <a:tc>
                      <a:txBody>
                        <a:bodyPr/>
                        <a:lstStyle/>
                        <a:p>
                          <a:r>
                            <a:rPr lang="en-US" dirty="0" smtClean="0"/>
                            <a:t>Operation</a:t>
                          </a:r>
                          <a:endParaRPr lang="en-US" dirty="0"/>
                        </a:p>
                      </a:txBody>
                      <a:tcPr/>
                    </a:tc>
                    <a:tc>
                      <a:txBody>
                        <a:bodyPr/>
                        <a:lstStyle/>
                        <a:p>
                          <a:r>
                            <a:rPr lang="en-US" dirty="0" smtClean="0"/>
                            <a:t>Actual Cost</a:t>
                          </a:r>
                          <a:endParaRPr lang="en-US" dirty="0"/>
                        </a:p>
                      </a:txBody>
                      <a:tcPr/>
                    </a:tc>
                    <a:tc>
                      <a:txBody>
                        <a:bodyPr/>
                        <a:lstStyle/>
                        <a:p>
                          <a:endParaRPr lang="en-US"/>
                        </a:p>
                      </a:txBody>
                      <a:tcPr>
                        <a:blipFill rotWithShape="1">
                          <a:blip r:embed="rId2"/>
                          <a:stretch>
                            <a:fillRect l="-200356" t="-5747" r="-100000" b="-201149"/>
                          </a:stretch>
                        </a:blipFill>
                      </a:tcPr>
                    </a:tc>
                    <a:tc>
                      <a:txBody>
                        <a:bodyPr/>
                        <a:lstStyle/>
                        <a:p>
                          <a:r>
                            <a:rPr lang="en-US" dirty="0" smtClean="0"/>
                            <a:t>Amortized Cost</a:t>
                          </a:r>
                          <a:endParaRPr lang="en-US" dirty="0"/>
                        </a:p>
                      </a:txBody>
                      <a:tcPr/>
                    </a:tc>
                  </a:tr>
                  <a:tr h="533400">
                    <a:tc>
                      <a:txBody>
                        <a:bodyPr/>
                        <a:lstStyle/>
                        <a:p>
                          <a:r>
                            <a:rPr lang="en-US" dirty="0" smtClean="0"/>
                            <a:t>Push</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a:p>
                      </a:txBody>
                      <a:tcPr>
                        <a:blipFill rotWithShape="1">
                          <a:blip r:embed="rId2"/>
                          <a:stretch>
                            <a:fillRect t="-206897" r="-300356"/>
                          </a:stretch>
                        </a:blipFill>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11</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3581400" y="4343400"/>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581400" y="4343400"/>
                <a:ext cx="354584" cy="369332"/>
              </a:xfrm>
              <a:prstGeom prst="rect">
                <a:avLst/>
              </a:prstGeom>
              <a:blipFill rotWithShape="1">
                <a:blip r:embed="rId3"/>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5200" y="4800600"/>
                <a:ext cx="4908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𝒊</m:t>
                      </m:r>
                      <m:r>
                        <a:rPr lang="en-US" b="1" i="1" dirty="0" smtClean="0">
                          <a:solidFill>
                            <a:srgbClr val="0070C0"/>
                          </a:solidFill>
                          <a:latin typeface="Cambria Math"/>
                        </a:rPr>
                        <m:t> </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505200" y="4800600"/>
                <a:ext cx="490840" cy="369332"/>
              </a:xfrm>
              <a:prstGeom prst="rect">
                <a:avLst/>
              </a:prstGeom>
              <a:blipFill rotWithShape="1">
                <a:blip r:embed="rId4"/>
                <a:stretch>
                  <a:fillRect t="-8333" r="-14815" b="-25000"/>
                </a:stretch>
              </a:blipFill>
            </p:spPr>
            <p:txBody>
              <a:bodyPr/>
              <a:lstStyle/>
              <a:p>
                <a:r>
                  <a:rPr lang="en-US">
                    <a:noFill/>
                  </a:rPr>
                  <a:t> </a:t>
                </a:r>
              </a:p>
            </p:txBody>
          </p:sp>
        </mc:Fallback>
      </mc:AlternateContent>
      <p:grpSp>
        <p:nvGrpSpPr>
          <p:cNvPr id="71" name="Group 70"/>
          <p:cNvGrpSpPr/>
          <p:nvPr/>
        </p:nvGrpSpPr>
        <p:grpSpPr>
          <a:xfrm>
            <a:off x="2209800" y="990600"/>
            <a:ext cx="3759941" cy="2590800"/>
            <a:chOff x="2209800" y="990600"/>
            <a:chExt cx="3759941" cy="2590800"/>
          </a:xfrm>
        </p:grpSpPr>
        <p:grpSp>
          <p:nvGrpSpPr>
            <p:cNvPr id="69" name="Group 68"/>
            <p:cNvGrpSpPr/>
            <p:nvPr/>
          </p:nvGrpSpPr>
          <p:grpSpPr>
            <a:xfrm>
              <a:off x="2209800" y="1447800"/>
              <a:ext cx="3759941" cy="2133600"/>
              <a:chOff x="1726459" y="4114800"/>
              <a:chExt cx="3759941" cy="2133600"/>
            </a:xfrm>
          </p:grpSpPr>
          <p:sp>
            <p:nvSpPr>
              <p:cNvPr id="32" name="Right Arrow 31"/>
              <p:cNvSpPr/>
              <p:nvPr/>
            </p:nvSpPr>
            <p:spPr>
              <a:xfrm>
                <a:off x="4235196" y="4658868"/>
                <a:ext cx="489204" cy="7513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3200400" y="4114800"/>
                <a:ext cx="457200" cy="2133600"/>
                <a:chOff x="3200400" y="4114800"/>
                <a:chExt cx="457200" cy="2133600"/>
              </a:xfrm>
            </p:grpSpPr>
            <p:grpSp>
              <p:nvGrpSpPr>
                <p:cNvPr id="34" name="Group 33"/>
                <p:cNvGrpSpPr/>
                <p:nvPr/>
              </p:nvGrpSpPr>
              <p:grpSpPr>
                <a:xfrm>
                  <a:off x="3200400" y="4114800"/>
                  <a:ext cx="457200" cy="1828800"/>
                  <a:chOff x="2971800" y="4114800"/>
                  <a:chExt cx="457200" cy="1828800"/>
                </a:xfrm>
              </p:grpSpPr>
              <p:grpSp>
                <p:nvGrpSpPr>
                  <p:cNvPr id="36" name="Group 35"/>
                  <p:cNvGrpSpPr/>
                  <p:nvPr/>
                </p:nvGrpSpPr>
                <p:grpSpPr>
                  <a:xfrm>
                    <a:off x="2971800" y="4114800"/>
                    <a:ext cx="457200" cy="1828800"/>
                    <a:chOff x="1524000" y="1676400"/>
                    <a:chExt cx="457200" cy="1828800"/>
                  </a:xfrm>
                </p:grpSpPr>
                <p:cxnSp>
                  <p:nvCxnSpPr>
                    <p:cNvPr id="46" name="Straight Connector 45"/>
                    <p:cNvCxnSpPr/>
                    <p:nvPr/>
                  </p:nvCxnSpPr>
                  <p:spPr>
                    <a:xfrm>
                      <a:off x="15240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812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524000" y="3505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Rounded Rectangle 36"/>
                  <p:cNvSpPr/>
                  <p:nvPr/>
                </p:nvSpPr>
                <p:spPr>
                  <a:xfrm>
                    <a:off x="3048000" y="5791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048000" y="5638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3048000" y="5486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3048000" y="53340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3048000" y="51816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048000" y="5029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3048000" y="4876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3048000" y="4724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3048000" y="45720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35" name="TextBox 34"/>
                    <p:cNvSpPr txBox="1"/>
                    <p:nvPr/>
                  </p:nvSpPr>
                  <p:spPr>
                    <a:xfrm>
                      <a:off x="3276600" y="5879068"/>
                      <a:ext cx="369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70C0"/>
                                </a:solidFill>
                                <a:latin typeface="Cambria Math"/>
                              </a:rPr>
                              <m:t>𝑺</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6600" y="5879068"/>
                      <a:ext cx="369011" cy="369332"/>
                    </a:xfrm>
                    <a:prstGeom prst="rect">
                      <a:avLst/>
                    </a:prstGeom>
                    <a:blipFill rotWithShape="1">
                      <a:blip r:embed="rId5"/>
                      <a:stretch>
                        <a:fillRect t="-8197" r="-21667" b="-24590"/>
                      </a:stretch>
                    </a:blipFill>
                  </p:spPr>
                  <p:txBody>
                    <a:bodyPr/>
                    <a:lstStyle/>
                    <a:p>
                      <a:r>
                        <a:rPr lang="en-US">
                          <a:noFill/>
                        </a:rPr>
                        <a:t> </a:t>
                      </a:r>
                    </a:p>
                  </p:txBody>
                </p:sp>
              </mc:Fallback>
            </mc:AlternateContent>
          </p:grpSp>
          <p:grpSp>
            <p:nvGrpSpPr>
              <p:cNvPr id="49" name="Group 48"/>
              <p:cNvGrpSpPr/>
              <p:nvPr/>
            </p:nvGrpSpPr>
            <p:grpSpPr>
              <a:xfrm>
                <a:off x="5029200" y="4114800"/>
                <a:ext cx="457200" cy="2133600"/>
                <a:chOff x="5029200" y="4114800"/>
                <a:chExt cx="457200" cy="2133600"/>
              </a:xfrm>
            </p:grpSpPr>
            <p:grpSp>
              <p:nvGrpSpPr>
                <p:cNvPr id="50" name="Group 49"/>
                <p:cNvGrpSpPr/>
                <p:nvPr/>
              </p:nvGrpSpPr>
              <p:grpSpPr>
                <a:xfrm>
                  <a:off x="5029200" y="4114800"/>
                  <a:ext cx="457200" cy="1828800"/>
                  <a:chOff x="2971800" y="4114800"/>
                  <a:chExt cx="457200" cy="1828800"/>
                </a:xfrm>
              </p:grpSpPr>
              <p:grpSp>
                <p:nvGrpSpPr>
                  <p:cNvPr id="52" name="Group 51"/>
                  <p:cNvGrpSpPr/>
                  <p:nvPr/>
                </p:nvGrpSpPr>
                <p:grpSpPr>
                  <a:xfrm>
                    <a:off x="2971800" y="4114800"/>
                    <a:ext cx="457200" cy="1828800"/>
                    <a:chOff x="1524000" y="1676400"/>
                    <a:chExt cx="457200" cy="1828800"/>
                  </a:xfrm>
                </p:grpSpPr>
                <p:cxnSp>
                  <p:nvCxnSpPr>
                    <p:cNvPr id="56" name="Straight Connector 55"/>
                    <p:cNvCxnSpPr/>
                    <p:nvPr/>
                  </p:nvCxnSpPr>
                  <p:spPr>
                    <a:xfrm>
                      <a:off x="15240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9812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524000" y="3505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a:off x="3048000" y="5791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3048000" y="5638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048000" y="5486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TextBox 50"/>
                    <p:cNvSpPr txBox="1"/>
                    <p:nvPr/>
                  </p:nvSpPr>
                  <p:spPr>
                    <a:xfrm>
                      <a:off x="5041189" y="5879068"/>
                      <a:ext cx="369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70C0"/>
                                </a:solidFill>
                                <a:latin typeface="Cambria Math"/>
                              </a:rPr>
                              <m:t>𝑺</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5041189" y="5879068"/>
                      <a:ext cx="369011" cy="369332"/>
                    </a:xfrm>
                    <a:prstGeom prst="rect">
                      <a:avLst/>
                    </a:prstGeom>
                    <a:blipFill rotWithShape="1">
                      <a:blip r:embed="rId6"/>
                      <a:stretch>
                        <a:fillRect t="-8197" r="-21311" b="-24590"/>
                      </a:stretch>
                    </a:blipFill>
                  </p:spPr>
                  <p:txBody>
                    <a:bodyPr/>
                    <a:lstStyle/>
                    <a:p>
                      <a:r>
                        <a:rPr lang="en-US">
                          <a:noFill/>
                        </a:rPr>
                        <a:t> </a:t>
                      </a:r>
                    </a:p>
                  </p:txBody>
                </p:sp>
              </mc:Fallback>
            </mc:AlternateContent>
          </p:grpSp>
          <p:grpSp>
            <p:nvGrpSpPr>
              <p:cNvPr id="59" name="Group 58"/>
              <p:cNvGrpSpPr/>
              <p:nvPr/>
            </p:nvGrpSpPr>
            <p:grpSpPr>
              <a:xfrm>
                <a:off x="1726459" y="4572000"/>
                <a:ext cx="1473941" cy="914400"/>
                <a:chOff x="1726459" y="4572000"/>
                <a:chExt cx="1473941" cy="914400"/>
              </a:xfrm>
            </p:grpSpPr>
            <p:sp>
              <p:nvSpPr>
                <p:cNvPr id="60" name="Left Brace 59"/>
                <p:cNvSpPr/>
                <p:nvPr/>
              </p:nvSpPr>
              <p:spPr>
                <a:xfrm>
                  <a:off x="2895600" y="4572000"/>
                  <a:ext cx="304800" cy="91440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1726459" y="4687669"/>
                      <a:ext cx="1245341" cy="646331"/>
                    </a:xfrm>
                    <a:prstGeom prst="rect">
                      <a:avLst/>
                    </a:prstGeom>
                    <a:noFill/>
                  </p:spPr>
                  <p:txBody>
                    <a:bodyPr wrap="none" rtlCol="0">
                      <a:spAutoFit/>
                    </a:bodyPr>
                    <a:lstStyle/>
                    <a:p>
                      <a:pPr algn="ctr"/>
                      <a:r>
                        <a:rPr lang="en-US" dirty="0"/>
                        <a:t>Top</a:t>
                      </a:r>
                    </a:p>
                    <a:p>
                      <a:pPr algn="ctr"/>
                      <a:r>
                        <a:rPr lang="en-US" b="1" dirty="0">
                          <a:solidFill>
                            <a:srgbClr val="0070C0"/>
                          </a:solidFill>
                        </a:rPr>
                        <a:t> </a:t>
                      </a:r>
                      <a14:m>
                        <m:oMath xmlns:m="http://schemas.openxmlformats.org/officeDocument/2006/math">
                          <m:r>
                            <a:rPr lang="en-US" b="1" i="1">
                              <a:solidFill>
                                <a:srgbClr val="0070C0"/>
                              </a:solidFill>
                              <a:latin typeface="Cambria Math"/>
                            </a:rPr>
                            <m:t>𝒊</m:t>
                          </m:r>
                        </m:oMath>
                      </a14:m>
                      <a:r>
                        <a:rPr lang="en-US" dirty="0"/>
                        <a:t> elements</a:t>
                      </a:r>
                    </a:p>
                  </p:txBody>
                </p:sp>
              </mc:Choice>
              <mc:Fallback xmlns="">
                <p:sp>
                  <p:nvSpPr>
                    <p:cNvPr id="61" name="TextBox 60"/>
                    <p:cNvSpPr txBox="1">
                      <a:spLocks noRot="1" noChangeAspect="1" noMove="1" noResize="1" noEditPoints="1" noAdjustHandles="1" noChangeArrowheads="1" noChangeShapeType="1" noTextEdit="1"/>
                    </p:cNvSpPr>
                    <p:nvPr/>
                  </p:nvSpPr>
                  <p:spPr>
                    <a:xfrm>
                      <a:off x="1726459" y="4687669"/>
                      <a:ext cx="1245341" cy="646331"/>
                    </a:xfrm>
                    <a:prstGeom prst="rect">
                      <a:avLst/>
                    </a:prstGeom>
                    <a:blipFill rotWithShape="1">
                      <a:blip r:embed="rId7"/>
                      <a:stretch>
                        <a:fillRect l="-4412" t="-4673" r="-8824" b="-13084"/>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70" name="TextBox 69"/>
                <p:cNvSpPr txBox="1"/>
                <p:nvPr/>
              </p:nvSpPr>
              <p:spPr>
                <a:xfrm>
                  <a:off x="4114800" y="990600"/>
                  <a:ext cx="1590500"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Multi-pop(</a:t>
                  </a:r>
                  <a14:m>
                    <m:oMath xmlns:m="http://schemas.openxmlformats.org/officeDocument/2006/math">
                      <m:r>
                        <a:rPr lang="en-US" b="1" i="1">
                          <a:solidFill>
                            <a:srgbClr val="0070C0"/>
                          </a:solidFill>
                          <a:latin typeface="Cambria Math"/>
                        </a:rPr>
                        <m:t>𝑺</m:t>
                      </m:r>
                    </m:oMath>
                  </a14:m>
                  <a:r>
                    <a:rPr lang="en-US" dirty="0"/>
                    <a:t>,</a:t>
                  </a:r>
                  <a14:m>
                    <m:oMath xmlns:m="http://schemas.openxmlformats.org/officeDocument/2006/math">
                      <m:r>
                        <a:rPr lang="en-US" b="1" i="1" smtClean="0">
                          <a:solidFill>
                            <a:srgbClr val="0070C0"/>
                          </a:solidFill>
                          <a:latin typeface="Cambria Math"/>
                        </a:rPr>
                        <m:t>𝒊</m:t>
                      </m:r>
                    </m:oMath>
                  </a14:m>
                  <a:r>
                    <a:rPr lang="en-US" dirty="0"/>
                    <a:t>)</a:t>
                  </a:r>
                </a:p>
              </p:txBody>
            </p:sp>
          </mc:Choice>
          <mc:Fallback xmlns="">
            <p:sp>
              <p:nvSpPr>
                <p:cNvPr id="70" name="TextBox 69"/>
                <p:cNvSpPr txBox="1">
                  <a:spLocks noRot="1" noChangeAspect="1" noMove="1" noResize="1" noEditPoints="1" noAdjustHandles="1" noChangeArrowheads="1" noChangeShapeType="1" noTextEdit="1"/>
                </p:cNvSpPr>
                <p:nvPr/>
              </p:nvSpPr>
              <p:spPr>
                <a:xfrm>
                  <a:off x="4114800" y="990600"/>
                  <a:ext cx="1590500" cy="369332"/>
                </a:xfrm>
                <a:prstGeom prst="rect">
                  <a:avLst/>
                </a:prstGeom>
                <a:blipFill rotWithShape="1">
                  <a:blip r:embed="rId8"/>
                  <a:stretch>
                    <a:fillRect l="-2662" t="-6452" r="-3042" b="-22581"/>
                  </a:stretch>
                </a:blipFill>
                <a:ln>
                  <a:solidFill>
                    <a:schemeClr val="tx1"/>
                  </a:solid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p:cNvSpPr txBox="1"/>
              <p:nvPr/>
            </p:nvSpPr>
            <p:spPr>
              <a:xfrm>
                <a:off x="2286000" y="5345668"/>
                <a:ext cx="4666086" cy="369332"/>
              </a:xfrm>
              <a:prstGeom prst="rect">
                <a:avLst/>
              </a:prstGeom>
              <a:solidFill>
                <a:srgbClr val="FFC000"/>
              </a:solidFill>
            </p:spPr>
            <p:txBody>
              <a:bodyPr wrap="none" rtlCol="0">
                <a:spAutoFit/>
              </a:bodyPr>
              <a:lstStyle/>
              <a:p>
                <a14:m>
                  <m:oMath xmlns:m="http://schemas.openxmlformats.org/officeDocument/2006/math">
                    <m:r>
                      <a:rPr lang="en-US">
                        <a:solidFill>
                          <a:srgbClr val="C00000"/>
                        </a:solidFill>
                        <a:latin typeface="Cambria Math"/>
                      </a:rPr>
                      <m:t>𝝓</m:t>
                    </m:r>
                  </m:oMath>
                </a14:m>
                <a:r>
                  <a:rPr lang="en-US" dirty="0"/>
                  <a:t>(</a:t>
                </a:r>
                <a14:m>
                  <m:oMath xmlns:m="http://schemas.openxmlformats.org/officeDocument/2006/math">
                    <m:r>
                      <a:rPr lang="en-US" b="1" i="1" dirty="0">
                        <a:solidFill>
                          <a:srgbClr val="0070C0"/>
                        </a:solidFill>
                        <a:latin typeface="Cambria Math"/>
                      </a:rPr>
                      <m:t>𝒊</m:t>
                    </m:r>
                  </m:oMath>
                </a14:m>
                <a:r>
                  <a:rPr lang="en-US" dirty="0"/>
                  <a:t>): </a:t>
                </a:r>
                <a14:m>
                  <m:oMath xmlns:m="http://schemas.openxmlformats.org/officeDocument/2006/math">
                    <m:r>
                      <a:rPr lang="en-US" b="1" i="1" dirty="0">
                        <a:solidFill>
                          <a:srgbClr val="7030A0"/>
                        </a:solidFill>
                        <a:latin typeface="Cambria Math"/>
                      </a:rPr>
                      <m:t>𝒄</m:t>
                    </m:r>
                  </m:oMath>
                </a14:m>
                <a:r>
                  <a:rPr lang="en-US" dirty="0"/>
                  <a:t> (# elements in stack after </a:t>
                </a:r>
                <a14:m>
                  <m:oMath xmlns:m="http://schemas.openxmlformats.org/officeDocument/2006/math">
                    <m:r>
                      <a:rPr lang="en-US" b="1" i="1" dirty="0">
                        <a:solidFill>
                          <a:srgbClr val="0070C0"/>
                        </a:solidFill>
                        <a:latin typeface="Cambria Math"/>
                      </a:rPr>
                      <m:t>𝒊</m:t>
                    </m:r>
                  </m:oMath>
                </a14:m>
                <a:r>
                  <a:rPr lang="en-US" dirty="0" err="1"/>
                  <a:t>th</a:t>
                </a:r>
                <a:r>
                  <a:rPr lang="en-US" dirty="0"/>
                  <a:t> operation)</a:t>
                </a:r>
              </a:p>
            </p:txBody>
          </p:sp>
        </mc:Choice>
        <mc:Fallback xmlns="">
          <p:sp>
            <p:nvSpPr>
              <p:cNvPr id="72" name="TextBox 71"/>
              <p:cNvSpPr txBox="1">
                <a:spLocks noRot="1" noChangeAspect="1" noMove="1" noResize="1" noEditPoints="1" noAdjustHandles="1" noChangeArrowheads="1" noChangeShapeType="1" noTextEdit="1"/>
              </p:cNvSpPr>
              <p:nvPr/>
            </p:nvSpPr>
            <p:spPr>
              <a:xfrm>
                <a:off x="2286000" y="5345668"/>
                <a:ext cx="4666086" cy="369332"/>
              </a:xfrm>
              <a:prstGeom prst="rect">
                <a:avLst/>
              </a:prstGeom>
              <a:blipFill rotWithShape="1">
                <a:blip r:embed="rId9"/>
                <a:stretch>
                  <a:fillRect l="-261" t="-8197" r="-65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5257800" y="4800600"/>
                <a:ext cx="663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m:t>
                      </m:r>
                      <m:r>
                        <a:rPr lang="en-US" b="1" i="1" dirty="0" smtClean="0">
                          <a:solidFill>
                            <a:srgbClr val="0070C0"/>
                          </a:solidFill>
                          <a:latin typeface="Cambria Math"/>
                        </a:rPr>
                        <m:t>𝒊</m:t>
                      </m:r>
                      <m:r>
                        <a:rPr lang="en-US" b="1" i="1" dirty="0" smtClean="0">
                          <a:solidFill>
                            <a:srgbClr val="0070C0"/>
                          </a:solidFill>
                          <a:latin typeface="Cambria Math"/>
                        </a:rPr>
                        <m:t> </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257800" y="4800600"/>
                <a:ext cx="663964" cy="369332"/>
              </a:xfrm>
              <a:prstGeom prst="rect">
                <a:avLst/>
              </a:prstGeom>
              <a:blipFill rotWithShape="1">
                <a:blip r:embed="rId10"/>
                <a:stretch>
                  <a:fillRect t="-8333" r="-1203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7015976" y="48006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𝟎</m:t>
                      </m:r>
                    </m:oMath>
                  </m:oMathPara>
                </a14:m>
                <a:endParaRPr lang="en-US" dirty="0">
                  <a:solidFill>
                    <a:srgbClr val="7030A0"/>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7015976" y="4800600"/>
                <a:ext cx="375424" cy="369332"/>
              </a:xfrm>
              <a:prstGeom prst="rect">
                <a:avLst/>
              </a:prstGeom>
              <a:blipFill rotWithShape="1">
                <a:blip r:embed="rId11"/>
                <a:stretch>
                  <a:fillRect t="-8333" r="-19355" b="-25000"/>
                </a:stretch>
              </a:blipFill>
            </p:spPr>
            <p:txBody>
              <a:bodyPr/>
              <a:lstStyle/>
              <a:p>
                <a:r>
                  <a:rPr lang="en-US">
                    <a:noFill/>
                  </a:rPr>
                  <a:t> </a:t>
                </a:r>
              </a:p>
            </p:txBody>
          </p:sp>
        </mc:Fallback>
      </mc:AlternateContent>
      <p:sp>
        <p:nvSpPr>
          <p:cNvPr id="62" name="Rectangle 61"/>
          <p:cNvSpPr/>
          <p:nvPr/>
        </p:nvSpPr>
        <p:spPr>
          <a:xfrm>
            <a:off x="4953000" y="5357336"/>
            <a:ext cx="3429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882964" y="5334000"/>
            <a:ext cx="3429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4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randombar(horizontal)">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500"/>
                                        <p:tgtEl>
                                          <p:spTgt spid="63"/>
                                        </p:tgtEl>
                                      </p:cBhvr>
                                    </p:animEffect>
                                    <p:set>
                                      <p:cBhvr>
                                        <p:cTn id="32" dur="1" fill="hold">
                                          <p:stCondLst>
                                            <p:cond delay="1499"/>
                                          </p:stCondLst>
                                        </p:cTn>
                                        <p:tgtEl>
                                          <p:spTgt spid="6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62"/>
                                        </p:tgtEl>
                                      </p:cBhvr>
                                    </p:animEffect>
                                    <p:set>
                                      <p:cBhvr>
                                        <p:cTn id="37" dur="1" fill="hold">
                                          <p:stCondLst>
                                            <p:cond delay="1499"/>
                                          </p:stCondLst>
                                        </p:cTn>
                                        <p:tgtEl>
                                          <p:spTgt spid="6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72" grpId="0" animBg="1"/>
      <p:bldP spid="73" grpId="0"/>
      <p:bldP spid="74" grpId="0"/>
      <p:bldP spid="62"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t>Stack with multi-pop</a:t>
            </a:r>
            <a:br>
              <a:rPr lang="en-US" sz="3200" b="1" dirty="0"/>
            </a:br>
            <a:endParaRPr lang="en-US" sz="3200" b="1" dirty="0"/>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nvPr>
            </p:nvGraphicFramePr>
            <p:xfrm>
              <a:off x="1219200" y="3733800"/>
              <a:ext cx="6858000" cy="16002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533400">
                    <a:tc>
                      <a:txBody>
                        <a:bodyPr/>
                        <a:lstStyle/>
                        <a:p>
                          <a:r>
                            <a:rPr lang="en-US" dirty="0"/>
                            <a:t>Operation</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r>
                            <a:rPr lang="en-US" dirty="0"/>
                            <a:t>Push</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r>
                            <a:rPr lang="en-US" dirty="0"/>
                            <a:t>Multi-Pop(</a:t>
                          </a:r>
                          <a14:m>
                            <m:oMath xmlns:m="http://schemas.openxmlformats.org/officeDocument/2006/math">
                              <m:r>
                                <a:rPr lang="en-US" b="1" i="1" smtClean="0">
                                  <a:solidFill>
                                    <a:srgbClr val="0070C0"/>
                                  </a:solidFill>
                                  <a:latin typeface="Cambria Math"/>
                                </a:rPr>
                                <m:t>𝒊</m:t>
                              </m:r>
                            </m:oMath>
                          </a14:m>
                          <a:r>
                            <a:rPr lang="en-US" dirty="0"/>
                            <a:t>)</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3881716889"/>
                  </p:ext>
                </p:extLst>
              </p:nvPr>
            </p:nvGraphicFramePr>
            <p:xfrm>
              <a:off x="1219200" y="3733800"/>
              <a:ext cx="6858000" cy="1600200"/>
            </p:xfrm>
            <a:graphic>
              <a:graphicData uri="http://schemas.openxmlformats.org/drawingml/2006/table">
                <a:tbl>
                  <a:tblPr firstRow="1" bandRow="1">
                    <a:tableStyleId>{5C22544A-7EE6-4342-B048-85BDC9FD1C3A}</a:tableStyleId>
                  </a:tblPr>
                  <a:tblGrid>
                    <a:gridCol w="1714500"/>
                    <a:gridCol w="1714500"/>
                    <a:gridCol w="1714500"/>
                    <a:gridCol w="1714500"/>
                  </a:tblGrid>
                  <a:tr h="533400">
                    <a:tc>
                      <a:txBody>
                        <a:bodyPr/>
                        <a:lstStyle/>
                        <a:p>
                          <a:r>
                            <a:rPr lang="en-US" dirty="0" smtClean="0"/>
                            <a:t>Operation</a:t>
                          </a:r>
                          <a:endParaRPr lang="en-US" dirty="0"/>
                        </a:p>
                      </a:txBody>
                      <a:tcPr/>
                    </a:tc>
                    <a:tc>
                      <a:txBody>
                        <a:bodyPr/>
                        <a:lstStyle/>
                        <a:p>
                          <a:r>
                            <a:rPr lang="en-US" dirty="0" smtClean="0"/>
                            <a:t>Actual Cost</a:t>
                          </a:r>
                          <a:endParaRPr lang="en-US" dirty="0"/>
                        </a:p>
                      </a:txBody>
                      <a:tcPr/>
                    </a:tc>
                    <a:tc>
                      <a:txBody>
                        <a:bodyPr/>
                        <a:lstStyle/>
                        <a:p>
                          <a:endParaRPr lang="en-US"/>
                        </a:p>
                      </a:txBody>
                      <a:tcPr>
                        <a:blipFill rotWithShape="1">
                          <a:blip r:embed="rId2"/>
                          <a:stretch>
                            <a:fillRect l="-200356" t="-5747" r="-100000" b="-201149"/>
                          </a:stretch>
                        </a:blipFill>
                      </a:tcPr>
                    </a:tc>
                    <a:tc>
                      <a:txBody>
                        <a:bodyPr/>
                        <a:lstStyle/>
                        <a:p>
                          <a:r>
                            <a:rPr lang="en-US" dirty="0" smtClean="0"/>
                            <a:t>Amortized Cost</a:t>
                          </a:r>
                          <a:endParaRPr lang="en-US" dirty="0"/>
                        </a:p>
                      </a:txBody>
                      <a:tcPr/>
                    </a:tc>
                  </a:tr>
                  <a:tr h="533400">
                    <a:tc>
                      <a:txBody>
                        <a:bodyPr/>
                        <a:lstStyle/>
                        <a:p>
                          <a:r>
                            <a:rPr lang="en-US" dirty="0" smtClean="0"/>
                            <a:t>Push</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a:p>
                      </a:txBody>
                      <a:tcPr>
                        <a:blipFill rotWithShape="1">
                          <a:blip r:embed="rId2"/>
                          <a:stretch>
                            <a:fillRect t="-206897" r="-300356"/>
                          </a:stretch>
                        </a:blipFill>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12</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3581400" y="4343400"/>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581400" y="4343400"/>
                <a:ext cx="354584" cy="369332"/>
              </a:xfrm>
              <a:prstGeom prst="rect">
                <a:avLst/>
              </a:prstGeom>
              <a:blipFill rotWithShape="1">
                <a:blip r:embed="rId3"/>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5200" y="4800600"/>
                <a:ext cx="4908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𝒊</m:t>
                      </m:r>
                      <m:r>
                        <a:rPr lang="en-US" b="1" i="1" dirty="0" smtClean="0">
                          <a:solidFill>
                            <a:srgbClr val="0070C0"/>
                          </a:solidFill>
                          <a:latin typeface="Cambria Math"/>
                        </a:rPr>
                        <m:t> </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505200" y="4800600"/>
                <a:ext cx="490840" cy="369332"/>
              </a:xfrm>
              <a:prstGeom prst="rect">
                <a:avLst/>
              </a:prstGeom>
              <a:blipFill rotWithShape="1">
                <a:blip r:embed="rId4"/>
                <a:stretch>
                  <a:fillRect t="-8333" r="-1481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2286000" y="5345668"/>
                <a:ext cx="4666086" cy="369332"/>
              </a:xfrm>
              <a:prstGeom prst="rect">
                <a:avLst/>
              </a:prstGeom>
              <a:solidFill>
                <a:srgbClr val="FFC000"/>
              </a:solidFill>
            </p:spPr>
            <p:txBody>
              <a:bodyPr wrap="none" rtlCol="0">
                <a:spAutoFit/>
              </a:bodyPr>
              <a:lstStyle/>
              <a:p>
                <a14:m>
                  <m:oMath xmlns:m="http://schemas.openxmlformats.org/officeDocument/2006/math">
                    <m:r>
                      <a:rPr lang="en-US">
                        <a:solidFill>
                          <a:srgbClr val="C00000"/>
                        </a:solidFill>
                        <a:latin typeface="Cambria Math"/>
                      </a:rPr>
                      <m:t>𝝓</m:t>
                    </m:r>
                  </m:oMath>
                </a14:m>
                <a:r>
                  <a:rPr lang="en-US" dirty="0"/>
                  <a:t>(</a:t>
                </a:r>
                <a14:m>
                  <m:oMath xmlns:m="http://schemas.openxmlformats.org/officeDocument/2006/math">
                    <m:r>
                      <a:rPr lang="en-US" b="1" i="1" dirty="0">
                        <a:solidFill>
                          <a:srgbClr val="0070C0"/>
                        </a:solidFill>
                        <a:latin typeface="Cambria Math"/>
                      </a:rPr>
                      <m:t>𝒊</m:t>
                    </m:r>
                  </m:oMath>
                </a14:m>
                <a:r>
                  <a:rPr lang="en-US" dirty="0"/>
                  <a:t>): </a:t>
                </a:r>
                <a14:m>
                  <m:oMath xmlns:m="http://schemas.openxmlformats.org/officeDocument/2006/math">
                    <m:r>
                      <a:rPr lang="en-US" b="1" i="1" dirty="0">
                        <a:solidFill>
                          <a:srgbClr val="7030A0"/>
                        </a:solidFill>
                        <a:latin typeface="Cambria Math"/>
                      </a:rPr>
                      <m:t>𝒄</m:t>
                    </m:r>
                  </m:oMath>
                </a14:m>
                <a:r>
                  <a:rPr lang="en-US" dirty="0"/>
                  <a:t> (# elements in stack after </a:t>
                </a:r>
                <a14:m>
                  <m:oMath xmlns:m="http://schemas.openxmlformats.org/officeDocument/2006/math">
                    <m:r>
                      <a:rPr lang="en-US" b="1" i="1" dirty="0">
                        <a:solidFill>
                          <a:srgbClr val="0070C0"/>
                        </a:solidFill>
                        <a:latin typeface="Cambria Math"/>
                      </a:rPr>
                      <m:t>𝒊</m:t>
                    </m:r>
                  </m:oMath>
                </a14:m>
                <a:r>
                  <a:rPr lang="en-US" dirty="0" err="1"/>
                  <a:t>th</a:t>
                </a:r>
                <a:r>
                  <a:rPr lang="en-US" dirty="0"/>
                  <a:t> operation)</a:t>
                </a:r>
              </a:p>
            </p:txBody>
          </p:sp>
        </mc:Choice>
        <mc:Fallback xmlns="">
          <p:sp>
            <p:nvSpPr>
              <p:cNvPr id="72" name="TextBox 71"/>
              <p:cNvSpPr txBox="1">
                <a:spLocks noRot="1" noChangeAspect="1" noMove="1" noResize="1" noEditPoints="1" noAdjustHandles="1" noChangeArrowheads="1" noChangeShapeType="1" noTextEdit="1"/>
              </p:cNvSpPr>
              <p:nvPr/>
            </p:nvSpPr>
            <p:spPr>
              <a:xfrm>
                <a:off x="2286000" y="5345668"/>
                <a:ext cx="4666086" cy="369332"/>
              </a:xfrm>
              <a:prstGeom prst="rect">
                <a:avLst/>
              </a:prstGeom>
              <a:blipFill rotWithShape="1">
                <a:blip r:embed="rId5"/>
                <a:stretch>
                  <a:fillRect l="-261" t="-8197" r="-65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5257800" y="4800600"/>
                <a:ext cx="663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m:t>
                      </m:r>
                      <m:r>
                        <a:rPr lang="en-US" b="1" i="1" dirty="0" smtClean="0">
                          <a:solidFill>
                            <a:srgbClr val="0070C0"/>
                          </a:solidFill>
                          <a:latin typeface="Cambria Math"/>
                        </a:rPr>
                        <m:t>𝒊</m:t>
                      </m:r>
                      <m:r>
                        <a:rPr lang="en-US" b="1" i="1" dirty="0" smtClean="0">
                          <a:solidFill>
                            <a:srgbClr val="0070C0"/>
                          </a:solidFill>
                          <a:latin typeface="Cambria Math"/>
                        </a:rPr>
                        <m:t> </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257800" y="4800600"/>
                <a:ext cx="663964" cy="369332"/>
              </a:xfrm>
              <a:prstGeom prst="rect">
                <a:avLst/>
              </a:prstGeom>
              <a:blipFill rotWithShape="1">
                <a:blip r:embed="rId6"/>
                <a:stretch>
                  <a:fillRect t="-8333" r="-1203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7015976" y="48006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𝟎</m:t>
                      </m:r>
                    </m:oMath>
                  </m:oMathPara>
                </a14:m>
                <a:endParaRPr lang="en-US" dirty="0">
                  <a:solidFill>
                    <a:srgbClr val="7030A0"/>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7015976" y="4800600"/>
                <a:ext cx="375424" cy="369332"/>
              </a:xfrm>
              <a:prstGeom prst="rect">
                <a:avLst/>
              </a:prstGeom>
              <a:blipFill rotWithShape="1">
                <a:blip r:embed="rId7"/>
                <a:stretch>
                  <a:fillRect t="-8333" r="-19355" b="-25000"/>
                </a:stretch>
              </a:blipFill>
            </p:spPr>
            <p:txBody>
              <a:bodyPr/>
              <a:lstStyle/>
              <a:p>
                <a:r>
                  <a:rPr lang="en-US">
                    <a:noFill/>
                  </a:rPr>
                  <a:t> </a:t>
                </a:r>
              </a:p>
            </p:txBody>
          </p:sp>
        </mc:Fallback>
      </mc:AlternateContent>
      <p:grpSp>
        <p:nvGrpSpPr>
          <p:cNvPr id="2" name="Group 1"/>
          <p:cNvGrpSpPr/>
          <p:nvPr/>
        </p:nvGrpSpPr>
        <p:grpSpPr>
          <a:xfrm>
            <a:off x="3683741" y="990600"/>
            <a:ext cx="2286000" cy="2590800"/>
            <a:chOff x="3683741" y="990600"/>
            <a:chExt cx="2286000" cy="2590800"/>
          </a:xfrm>
        </p:grpSpPr>
        <p:grpSp>
          <p:nvGrpSpPr>
            <p:cNvPr id="71" name="Group 70"/>
            <p:cNvGrpSpPr/>
            <p:nvPr/>
          </p:nvGrpSpPr>
          <p:grpSpPr>
            <a:xfrm>
              <a:off x="3683741" y="990600"/>
              <a:ext cx="2286000" cy="2590800"/>
              <a:chOff x="3683741" y="990600"/>
              <a:chExt cx="2286000" cy="2590800"/>
            </a:xfrm>
          </p:grpSpPr>
          <p:grpSp>
            <p:nvGrpSpPr>
              <p:cNvPr id="69" name="Group 68"/>
              <p:cNvGrpSpPr/>
              <p:nvPr/>
            </p:nvGrpSpPr>
            <p:grpSpPr>
              <a:xfrm>
                <a:off x="3683741" y="1447800"/>
                <a:ext cx="2286000" cy="2133600"/>
                <a:chOff x="3200400" y="4114800"/>
                <a:chExt cx="2286000" cy="2133600"/>
              </a:xfrm>
            </p:grpSpPr>
            <p:sp>
              <p:nvSpPr>
                <p:cNvPr id="32" name="Right Arrow 31"/>
                <p:cNvSpPr/>
                <p:nvPr/>
              </p:nvSpPr>
              <p:spPr>
                <a:xfrm>
                  <a:off x="4235196" y="4658868"/>
                  <a:ext cx="489204" cy="7513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3200400" y="4114800"/>
                  <a:ext cx="457200" cy="2133600"/>
                  <a:chOff x="3200400" y="4114800"/>
                  <a:chExt cx="457200" cy="2133600"/>
                </a:xfrm>
              </p:grpSpPr>
              <p:grpSp>
                <p:nvGrpSpPr>
                  <p:cNvPr id="34" name="Group 33"/>
                  <p:cNvGrpSpPr/>
                  <p:nvPr/>
                </p:nvGrpSpPr>
                <p:grpSpPr>
                  <a:xfrm>
                    <a:off x="3200400" y="4114800"/>
                    <a:ext cx="457200" cy="1828800"/>
                    <a:chOff x="2971800" y="4114800"/>
                    <a:chExt cx="457200" cy="1828800"/>
                  </a:xfrm>
                </p:grpSpPr>
                <p:grpSp>
                  <p:nvGrpSpPr>
                    <p:cNvPr id="36" name="Group 35"/>
                    <p:cNvGrpSpPr/>
                    <p:nvPr/>
                  </p:nvGrpSpPr>
                  <p:grpSpPr>
                    <a:xfrm>
                      <a:off x="2971800" y="4114800"/>
                      <a:ext cx="457200" cy="1828800"/>
                      <a:chOff x="1524000" y="1676400"/>
                      <a:chExt cx="457200" cy="1828800"/>
                    </a:xfrm>
                  </p:grpSpPr>
                  <p:cxnSp>
                    <p:nvCxnSpPr>
                      <p:cNvPr id="46" name="Straight Connector 45"/>
                      <p:cNvCxnSpPr/>
                      <p:nvPr/>
                    </p:nvCxnSpPr>
                    <p:spPr>
                      <a:xfrm>
                        <a:off x="15240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812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524000" y="3505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Rounded Rectangle 36"/>
                    <p:cNvSpPr/>
                    <p:nvPr/>
                  </p:nvSpPr>
                  <p:spPr>
                    <a:xfrm>
                      <a:off x="3048000" y="5791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048000" y="5638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3048000" y="5486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3048000" y="53340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3048000" y="51816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048000" y="5029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3048000" y="4876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3048000" y="4724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3048000" y="45720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35" name="TextBox 34"/>
                      <p:cNvSpPr txBox="1"/>
                      <p:nvPr/>
                    </p:nvSpPr>
                    <p:spPr>
                      <a:xfrm>
                        <a:off x="3276600" y="5879068"/>
                        <a:ext cx="369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70C0"/>
                                  </a:solidFill>
                                  <a:latin typeface="Cambria Math"/>
                                </a:rPr>
                                <m:t>𝑺</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6600" y="5879068"/>
                        <a:ext cx="369011" cy="369332"/>
                      </a:xfrm>
                      <a:prstGeom prst="rect">
                        <a:avLst/>
                      </a:prstGeom>
                      <a:blipFill rotWithShape="1">
                        <a:blip r:embed="rId8"/>
                        <a:stretch>
                          <a:fillRect t="-8197" r="-21667" b="-24590"/>
                        </a:stretch>
                      </a:blipFill>
                    </p:spPr>
                    <p:txBody>
                      <a:bodyPr/>
                      <a:lstStyle/>
                      <a:p>
                        <a:r>
                          <a:rPr lang="en-US">
                            <a:noFill/>
                          </a:rPr>
                          <a:t> </a:t>
                        </a:r>
                      </a:p>
                    </p:txBody>
                  </p:sp>
                </mc:Fallback>
              </mc:AlternateContent>
            </p:grpSp>
            <p:grpSp>
              <p:nvGrpSpPr>
                <p:cNvPr id="49" name="Group 48"/>
                <p:cNvGrpSpPr/>
                <p:nvPr/>
              </p:nvGrpSpPr>
              <p:grpSpPr>
                <a:xfrm>
                  <a:off x="5029200" y="4114800"/>
                  <a:ext cx="457200" cy="2133600"/>
                  <a:chOff x="5029200" y="4114800"/>
                  <a:chExt cx="457200" cy="2133600"/>
                </a:xfrm>
              </p:grpSpPr>
              <p:grpSp>
                <p:nvGrpSpPr>
                  <p:cNvPr id="50" name="Group 49"/>
                  <p:cNvGrpSpPr/>
                  <p:nvPr/>
                </p:nvGrpSpPr>
                <p:grpSpPr>
                  <a:xfrm>
                    <a:off x="5029200" y="4114800"/>
                    <a:ext cx="457200" cy="1828800"/>
                    <a:chOff x="2971800" y="4114800"/>
                    <a:chExt cx="457200" cy="1828800"/>
                  </a:xfrm>
                </p:grpSpPr>
                <p:grpSp>
                  <p:nvGrpSpPr>
                    <p:cNvPr id="52" name="Group 51"/>
                    <p:cNvGrpSpPr/>
                    <p:nvPr/>
                  </p:nvGrpSpPr>
                  <p:grpSpPr>
                    <a:xfrm>
                      <a:off x="2971800" y="4114800"/>
                      <a:ext cx="457200" cy="1828800"/>
                      <a:chOff x="1524000" y="1676400"/>
                      <a:chExt cx="457200" cy="1828800"/>
                    </a:xfrm>
                  </p:grpSpPr>
                  <p:cxnSp>
                    <p:nvCxnSpPr>
                      <p:cNvPr id="56" name="Straight Connector 55"/>
                      <p:cNvCxnSpPr/>
                      <p:nvPr/>
                    </p:nvCxnSpPr>
                    <p:spPr>
                      <a:xfrm>
                        <a:off x="15240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9812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524000" y="3505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a:off x="3048000" y="5791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3048000" y="5638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048000" y="5486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TextBox 50"/>
                      <p:cNvSpPr txBox="1"/>
                      <p:nvPr/>
                    </p:nvSpPr>
                    <p:spPr>
                      <a:xfrm>
                        <a:off x="5041189" y="5879068"/>
                        <a:ext cx="369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70C0"/>
                                  </a:solidFill>
                                  <a:latin typeface="Cambria Math"/>
                                </a:rPr>
                                <m:t>𝑺</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5041189" y="5879068"/>
                        <a:ext cx="369011" cy="369332"/>
                      </a:xfrm>
                      <a:prstGeom prst="rect">
                        <a:avLst/>
                      </a:prstGeom>
                      <a:blipFill rotWithShape="1">
                        <a:blip r:embed="rId9"/>
                        <a:stretch>
                          <a:fillRect t="-8197" r="-21311" b="-24590"/>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70" name="TextBox 69"/>
                  <p:cNvSpPr txBox="1"/>
                  <p:nvPr/>
                </p:nvSpPr>
                <p:spPr>
                  <a:xfrm>
                    <a:off x="4114800" y="990600"/>
                    <a:ext cx="1099981"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Push(</a:t>
                    </a:r>
                    <a14:m>
                      <m:oMath xmlns:m="http://schemas.openxmlformats.org/officeDocument/2006/math">
                        <m:r>
                          <a:rPr lang="en-US" b="1" i="1">
                            <a:solidFill>
                              <a:srgbClr val="0070C0"/>
                            </a:solidFill>
                            <a:latin typeface="Cambria Math"/>
                          </a:rPr>
                          <m:t>𝑺</m:t>
                        </m:r>
                      </m:oMath>
                    </a14:m>
                    <a:r>
                      <a:rPr lang="en-US" dirty="0"/>
                      <a:t>,</a:t>
                    </a:r>
                    <a14:m>
                      <m:oMath xmlns:m="http://schemas.openxmlformats.org/officeDocument/2006/math">
                        <m:r>
                          <a:rPr lang="en-US" b="1" i="1" smtClean="0">
                            <a:solidFill>
                              <a:schemeClr val="tx1"/>
                            </a:solidFill>
                            <a:latin typeface="Cambria Math"/>
                          </a:rPr>
                          <m:t>𝒙</m:t>
                        </m:r>
                      </m:oMath>
                    </a14:m>
                    <a:r>
                      <a:rPr lang="en-US" dirty="0"/>
                      <a:t>)</a:t>
                    </a:r>
                  </a:p>
                </p:txBody>
              </p:sp>
            </mc:Choice>
            <mc:Fallback xmlns="">
              <p:sp>
                <p:nvSpPr>
                  <p:cNvPr id="70" name="TextBox 69"/>
                  <p:cNvSpPr txBox="1">
                    <a:spLocks noRot="1" noChangeAspect="1" noMove="1" noResize="1" noEditPoints="1" noAdjustHandles="1" noChangeArrowheads="1" noChangeShapeType="1" noTextEdit="1"/>
                  </p:cNvSpPr>
                  <p:nvPr/>
                </p:nvSpPr>
                <p:spPr>
                  <a:xfrm>
                    <a:off x="4114800" y="990600"/>
                    <a:ext cx="1099981" cy="369332"/>
                  </a:xfrm>
                  <a:prstGeom prst="rect">
                    <a:avLst/>
                  </a:prstGeom>
                  <a:blipFill rotWithShape="1">
                    <a:blip r:embed="rId10"/>
                    <a:stretch>
                      <a:fillRect l="-3846" t="-6452" r="-9341" b="-22581"/>
                    </a:stretch>
                  </a:blipFill>
                  <a:ln>
                    <a:solidFill>
                      <a:schemeClr val="tx1"/>
                    </a:solidFill>
                  </a:ln>
                </p:spPr>
                <p:txBody>
                  <a:bodyPr/>
                  <a:lstStyle/>
                  <a:p>
                    <a:r>
                      <a:rPr lang="en-US">
                        <a:noFill/>
                      </a:rPr>
                      <a:t> </a:t>
                    </a:r>
                  </a:p>
                </p:txBody>
              </p:sp>
            </mc:Fallback>
          </mc:AlternateContent>
        </p:grpSp>
        <p:sp>
          <p:nvSpPr>
            <p:cNvPr id="62" name="Rounded Rectangle 61"/>
            <p:cNvSpPr/>
            <p:nvPr/>
          </p:nvSpPr>
          <p:spPr>
            <a:xfrm>
              <a:off x="5588740" y="2656114"/>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ounded Rectangle 62"/>
            <p:cNvSpPr/>
            <p:nvPr/>
          </p:nvSpPr>
          <p:spPr>
            <a:xfrm>
              <a:off x="5596958" y="25146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5588739" y="2372977"/>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ounded Rectangle 64"/>
            <p:cNvSpPr/>
            <p:nvPr/>
          </p:nvSpPr>
          <p:spPr>
            <a:xfrm>
              <a:off x="5597217" y="22479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ounded Rectangle 67"/>
            <p:cNvSpPr/>
            <p:nvPr/>
          </p:nvSpPr>
          <p:spPr>
            <a:xfrm>
              <a:off x="5592849" y="20955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le 74"/>
            <p:cNvSpPr/>
            <p:nvPr/>
          </p:nvSpPr>
          <p:spPr>
            <a:xfrm>
              <a:off x="5587370" y="1953768"/>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ounded Rectangle 75"/>
            <p:cNvSpPr/>
            <p:nvPr/>
          </p:nvSpPr>
          <p:spPr>
            <a:xfrm>
              <a:off x="5596957" y="1752600"/>
              <a:ext cx="296583" cy="76200"/>
            </a:xfrm>
            <a:prstGeom prst="roundRect">
              <a:avLst/>
            </a:prstGeom>
            <a:solidFill>
              <a:srgbClr val="0070C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77" name="TextBox 76"/>
              <p:cNvSpPr txBox="1"/>
              <p:nvPr/>
            </p:nvSpPr>
            <p:spPr>
              <a:xfrm>
                <a:off x="5436616" y="4343400"/>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5436616" y="4343400"/>
                <a:ext cx="354584" cy="369332"/>
              </a:xfrm>
              <a:prstGeom prst="rect">
                <a:avLst/>
              </a:prstGeom>
              <a:blipFill rotWithShape="1">
                <a:blip r:embed="rId11"/>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7010400" y="42672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7010400" y="4267200"/>
                <a:ext cx="492443" cy="369332"/>
              </a:xfrm>
              <a:prstGeom prst="rect">
                <a:avLst/>
              </a:prstGeom>
              <a:blipFill rotWithShape="1">
                <a:blip r:embed="rId12"/>
                <a:stretch>
                  <a:fillRect t="-8197" r="-1481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362200" y="5726668"/>
                <a:ext cx="4138762" cy="369332"/>
              </a:xfrm>
              <a:prstGeom prst="rect">
                <a:avLst/>
              </a:prstGeom>
              <a:noFill/>
            </p:spPr>
            <p:txBody>
              <a:bodyPr wrap="none" rtlCol="0">
                <a:spAutoFit/>
              </a:bodyPr>
              <a:lstStyle/>
              <a:p>
                <a:pPr marL="285750" indent="-285750">
                  <a:buFont typeface="Wingdings"/>
                  <a:buChar char="è"/>
                </a:pPr>
                <a:r>
                  <a:rPr lang="en-US" dirty="0">
                    <a:sym typeface="Wingdings" pitchFamily="2" charset="2"/>
                  </a:rPr>
                  <a:t>Amortized cost of each operation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𝟐</m:t>
                    </m:r>
                    <m:r>
                      <a:rPr lang="en-US" b="1" i="1" dirty="0">
                        <a:solidFill>
                          <a:srgbClr val="7030A0"/>
                        </a:solidFill>
                        <a:latin typeface="Cambria Math"/>
                      </a:rPr>
                      <m:t>𝒄</m:t>
                    </m:r>
                  </m:oMath>
                </a14:m>
                <a:endParaRPr lang="en-US" dirty="0">
                  <a:solidFill>
                    <a:srgbClr val="7030A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362200" y="5726668"/>
                <a:ext cx="4138762" cy="369332"/>
              </a:xfrm>
              <a:prstGeom prst="rect">
                <a:avLst/>
              </a:prstGeom>
              <a:blipFill rotWithShape="1">
                <a:blip r:embed="rId13"/>
                <a:stretch>
                  <a:fillRect l="-1032" t="-8197" r="-177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362200" y="6336268"/>
                <a:ext cx="3807324" cy="369332"/>
              </a:xfrm>
              <a:prstGeom prst="rect">
                <a:avLst/>
              </a:prstGeom>
              <a:noFill/>
            </p:spPr>
            <p:txBody>
              <a:bodyPr wrap="none" rtlCol="0">
                <a:spAutoFit/>
              </a:bodyPr>
              <a:lstStyle/>
              <a:p>
                <a:pPr marL="285750" indent="-285750">
                  <a:buFont typeface="Wingdings"/>
                  <a:buChar char="è"/>
                </a:pPr>
                <a:r>
                  <a:rPr lang="en-US" dirty="0">
                    <a:sym typeface="Wingdings" pitchFamily="2" charset="2"/>
                  </a:rPr>
                  <a:t>Actual cost of </a:t>
                </a:r>
                <a14:m>
                  <m:oMath xmlns:m="http://schemas.openxmlformats.org/officeDocument/2006/math">
                    <m:r>
                      <a:rPr lang="en-US" b="1" i="1" dirty="0" smtClean="0">
                        <a:solidFill>
                          <a:srgbClr val="0070C0"/>
                        </a:solidFill>
                        <a:latin typeface="Cambria Math"/>
                      </a:rPr>
                      <m:t>𝒏</m:t>
                    </m:r>
                  </m:oMath>
                </a14:m>
                <a:r>
                  <a:rPr lang="en-US" dirty="0">
                    <a:sym typeface="Wingdings" pitchFamily="2" charset="2"/>
                  </a:rPr>
                  <a:t> operations </a:t>
                </a:r>
                <a14:m>
                  <m:oMath xmlns:m="http://schemas.openxmlformats.org/officeDocument/2006/math">
                    <m:r>
                      <a:rPr lang="en-US" b="0" i="0" dirty="0" smtClean="0">
                        <a:solidFill>
                          <a:schemeClr val="tx1"/>
                        </a:solidFill>
                        <a:latin typeface="Cambria Math"/>
                      </a:rPr>
                      <m:t>=</m:t>
                    </m:r>
                    <m:r>
                      <a:rPr lang="en-US" b="1" i="1" dirty="0" smtClean="0">
                        <a:solidFill>
                          <a:schemeClr val="tx1"/>
                        </a:solidFill>
                        <a:latin typeface="Cambria Math"/>
                      </a:rPr>
                      <m:t>𝑶</m:t>
                    </m:r>
                    <m:r>
                      <a:rPr lang="en-US" b="1" i="1" dirty="0" smtClean="0">
                        <a:solidFill>
                          <a:schemeClr val="tx1"/>
                        </a:solidFill>
                        <a:latin typeface="Cambria Math"/>
                      </a:rPr>
                      <m:t>(</m:t>
                    </m:r>
                    <m:r>
                      <a:rPr lang="en-US" b="1" i="1" dirty="0" smtClean="0">
                        <a:solidFill>
                          <a:srgbClr val="7030A0"/>
                        </a:solidFill>
                        <a:latin typeface="Cambria Math"/>
                      </a:rPr>
                      <m:t>𝒏</m:t>
                    </m:r>
                    <m:r>
                      <a:rPr lang="en-US" b="1" i="1" dirty="0" smtClean="0">
                        <a:solidFill>
                          <a:schemeClr val="tx1"/>
                        </a:solidFill>
                        <a:latin typeface="Cambria Math"/>
                      </a:rPr>
                      <m:t>)</m:t>
                    </m:r>
                  </m:oMath>
                </a14:m>
                <a:endParaRPr lang="en-US" dirty="0">
                  <a:solidFill>
                    <a:srgbClr val="7030A0"/>
                  </a:solidFill>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362200" y="6336268"/>
                <a:ext cx="3807324" cy="369332"/>
              </a:xfrm>
              <a:prstGeom prst="rect">
                <a:avLst/>
              </a:prstGeom>
              <a:blipFill rotWithShape="1">
                <a:blip r:embed="rId14"/>
                <a:stretch>
                  <a:fillRect l="-1122" t="-8197" r="-17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2362200" y="6019800"/>
                <a:ext cx="4892173" cy="369332"/>
              </a:xfrm>
              <a:prstGeom prst="rect">
                <a:avLst/>
              </a:prstGeom>
              <a:noFill/>
            </p:spPr>
            <p:txBody>
              <a:bodyPr wrap="none" rtlCol="0">
                <a:spAutoFit/>
              </a:bodyPr>
              <a:lstStyle/>
              <a:p>
                <a:pPr marL="285750" indent="-285750">
                  <a:buFont typeface="Wingdings"/>
                  <a:buChar char="è"/>
                </a:pPr>
                <a:r>
                  <a:rPr lang="en-US" dirty="0">
                    <a:sym typeface="Wingdings" pitchFamily="2" charset="2"/>
                  </a:rPr>
                  <a:t>Amortized cost of </a:t>
                </a:r>
                <a14:m>
                  <m:oMath xmlns:m="http://schemas.openxmlformats.org/officeDocument/2006/math">
                    <m:r>
                      <a:rPr lang="en-US" b="1" i="1" dirty="0" smtClean="0">
                        <a:solidFill>
                          <a:srgbClr val="0070C0"/>
                        </a:solidFill>
                        <a:latin typeface="Cambria Math"/>
                      </a:rPr>
                      <m:t>𝒏</m:t>
                    </m:r>
                  </m:oMath>
                </a14:m>
                <a:r>
                  <a:rPr lang="en-US" dirty="0">
                    <a:sym typeface="Wingdings" pitchFamily="2" charset="2"/>
                  </a:rPr>
                  <a:t> operations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𝟐</m:t>
                    </m:r>
                    <m:r>
                      <a:rPr lang="en-US" b="1" i="1" dirty="0" smtClean="0">
                        <a:solidFill>
                          <a:srgbClr val="0070C0"/>
                        </a:solidFill>
                        <a:latin typeface="Cambria Math"/>
                      </a:rPr>
                      <m:t>𝒏</m:t>
                    </m:r>
                    <m:r>
                      <a:rPr lang="en-US" b="1" i="1" dirty="0">
                        <a:solidFill>
                          <a:srgbClr val="7030A0"/>
                        </a:solidFill>
                        <a:latin typeface="Cambria Math"/>
                      </a:rPr>
                      <m:t>𝒄</m:t>
                    </m:r>
                    <m:r>
                      <a:rPr lang="en-US" b="1" i="1" dirty="0" smtClean="0">
                        <a:solidFill>
                          <a:schemeClr val="tx1"/>
                        </a:solidFill>
                        <a:latin typeface="Cambria Math"/>
                      </a:rPr>
                      <m:t>=</m:t>
                    </m:r>
                    <m:r>
                      <a:rPr lang="en-US" b="1" i="1" dirty="0" smtClean="0">
                        <a:solidFill>
                          <a:schemeClr val="tx1"/>
                        </a:solidFill>
                        <a:latin typeface="Cambria Math"/>
                      </a:rPr>
                      <m:t>𝑶</m:t>
                    </m:r>
                    <m:r>
                      <a:rPr lang="en-US" b="1" i="1" dirty="0" smtClean="0">
                        <a:solidFill>
                          <a:schemeClr val="tx1"/>
                        </a:solidFill>
                        <a:latin typeface="Cambria Math"/>
                      </a:rPr>
                      <m:t>(</m:t>
                    </m:r>
                    <m:r>
                      <a:rPr lang="en-US" b="1" i="1" dirty="0" smtClean="0">
                        <a:solidFill>
                          <a:srgbClr val="7030A0"/>
                        </a:solidFill>
                        <a:latin typeface="Cambria Math"/>
                      </a:rPr>
                      <m:t>𝒏</m:t>
                    </m:r>
                    <m:r>
                      <a:rPr lang="en-US" b="1" i="1" dirty="0" smtClean="0">
                        <a:solidFill>
                          <a:schemeClr val="tx1"/>
                        </a:solidFill>
                        <a:latin typeface="Cambria Math"/>
                      </a:rPr>
                      <m:t>)</m:t>
                    </m:r>
                  </m:oMath>
                </a14:m>
                <a:endParaRPr lang="en-US" dirty="0">
                  <a:solidFill>
                    <a:srgbClr val="7030A0"/>
                  </a:solidFill>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2362200" y="6019800"/>
                <a:ext cx="4892173" cy="369332"/>
              </a:xfrm>
              <a:prstGeom prst="rect">
                <a:avLst/>
              </a:prstGeom>
              <a:blipFill rotWithShape="1">
                <a:blip r:embed="rId15"/>
                <a:stretch>
                  <a:fillRect l="-873" t="-8333" r="-1247" b="-25000"/>
                </a:stretch>
              </a:blipFill>
            </p:spPr>
            <p:txBody>
              <a:bodyPr/>
              <a:lstStyle/>
              <a:p>
                <a:r>
                  <a:rPr lang="en-US">
                    <a:noFill/>
                  </a:rPr>
                  <a:t> </a:t>
                </a:r>
              </a:p>
            </p:txBody>
          </p:sp>
        </mc:Fallback>
      </mc:AlternateContent>
    </p:spTree>
    <p:extLst>
      <p:ext uri="{BB962C8B-B14F-4D97-AF65-F5344CB8AC3E}">
        <p14:creationId xmlns:p14="http://schemas.microsoft.com/office/powerpoint/2010/main" val="270199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9">
                                            <p:txEl>
                                              <p:pRg st="0" end="0"/>
                                            </p:txEl>
                                          </p:spTgt>
                                        </p:tgtEl>
                                        <p:attrNameLst>
                                          <p:attrName>style.visibility</p:attrName>
                                        </p:attrNameLst>
                                      </p:cBhvr>
                                      <p:to>
                                        <p:strVal val="visible"/>
                                      </p:to>
                                    </p:set>
                                    <p:animEffect transition="in" filter="fade">
                                      <p:cBhvr>
                                        <p:cTn id="32"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8" grpId="0"/>
      <p:bldP spid="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Application 1</a:t>
            </a:r>
          </a:p>
        </p:txBody>
      </p:sp>
      <p:sp>
        <p:nvSpPr>
          <p:cNvPr id="6" name="Text Placeholder 5"/>
          <p:cNvSpPr>
            <a:spLocks noGrp="1"/>
          </p:cNvSpPr>
          <p:nvPr>
            <p:ph type="body" idx="1"/>
          </p:nvPr>
        </p:nvSpPr>
        <p:spPr/>
        <p:txBody>
          <a:bodyPr/>
          <a:lstStyle/>
          <a:p>
            <a:pPr algn="ctr"/>
            <a:r>
              <a:rPr lang="en-US" sz="2800" b="1" dirty="0">
                <a:solidFill>
                  <a:srgbClr val="0070C0"/>
                </a:solidFill>
              </a:rPr>
              <a:t>Dynamic </a:t>
            </a:r>
            <a:r>
              <a:rPr lang="en-US" sz="2800" b="1" dirty="0">
                <a:solidFill>
                  <a:schemeClr val="tx1"/>
                </a:solidFill>
              </a:rPr>
              <a:t>Tables</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spTree>
    <p:extLst>
      <p:ext uri="{BB962C8B-B14F-4D97-AF65-F5344CB8AC3E}">
        <p14:creationId xmlns:p14="http://schemas.microsoft.com/office/powerpoint/2010/main" val="136727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0070C0"/>
                </a:solidFill>
              </a:rPr>
              <a:t>Memory Management</a:t>
            </a:r>
            <a:endParaRPr lang="en-US" sz="3200" dirty="0"/>
          </a:p>
        </p:txBody>
      </p:sp>
      <p:sp>
        <p:nvSpPr>
          <p:cNvPr id="6" name="Content Placeholder 5"/>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14</a:t>
            </a:fld>
            <a:endParaRPr lang="en-US"/>
          </a:p>
        </p:txBody>
      </p:sp>
      <p:sp>
        <p:nvSpPr>
          <p:cNvPr id="10" name="TextBox 9"/>
          <p:cNvSpPr txBox="1"/>
          <p:nvPr/>
        </p:nvSpPr>
        <p:spPr>
          <a:xfrm>
            <a:off x="4239277" y="5802868"/>
            <a:ext cx="1094723" cy="369332"/>
          </a:xfrm>
          <a:prstGeom prst="rect">
            <a:avLst/>
          </a:prstGeom>
          <a:noFill/>
        </p:spPr>
        <p:txBody>
          <a:bodyPr wrap="none" rtlCol="0">
            <a:spAutoFit/>
          </a:bodyPr>
          <a:lstStyle/>
          <a:p>
            <a:r>
              <a:rPr lang="en-US" dirty="0"/>
              <a:t>  Memory</a:t>
            </a:r>
          </a:p>
        </p:txBody>
      </p:sp>
      <p:sp>
        <p:nvSpPr>
          <p:cNvPr id="35" name="Cloud Callout 34"/>
          <p:cNvSpPr/>
          <p:nvPr/>
        </p:nvSpPr>
        <p:spPr>
          <a:xfrm>
            <a:off x="1" y="3543300"/>
            <a:ext cx="2895600" cy="1485900"/>
          </a:xfrm>
          <a:prstGeom prst="cloudCallout">
            <a:avLst>
              <a:gd name="adj1" fmla="val -28662"/>
              <a:gd name="adj2" fmla="val 7421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happens if more space is needed by table ?</a:t>
            </a:r>
          </a:p>
        </p:txBody>
      </p:sp>
      <p:sp>
        <p:nvSpPr>
          <p:cNvPr id="8" name="Rectangle 7"/>
          <p:cNvSpPr/>
          <p:nvPr/>
        </p:nvSpPr>
        <p:spPr>
          <a:xfrm>
            <a:off x="2895600" y="1828800"/>
            <a:ext cx="3810000" cy="396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1" y="1828800"/>
            <a:ext cx="1752599"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95600" y="2971800"/>
            <a:ext cx="1219199"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8201" y="1828800"/>
            <a:ext cx="1219199" cy="1143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114801" y="2971800"/>
            <a:ext cx="1752599" cy="1143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14800" y="4114800"/>
            <a:ext cx="1752599" cy="1143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895601" y="5257800"/>
            <a:ext cx="1219199"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67399" y="1828800"/>
            <a:ext cx="838201" cy="1714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67400" y="4076700"/>
            <a:ext cx="838201" cy="1714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95601" y="4800600"/>
            <a:ext cx="1219198" cy="457200"/>
          </a:xfrm>
          <a:prstGeom prst="rect">
            <a:avLst/>
          </a:prstGeom>
          <a:solidFill>
            <a:srgbClr val="006C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867400" y="3543300"/>
            <a:ext cx="838200" cy="5715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114799" y="5257800"/>
            <a:ext cx="876299"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95601" y="2971800"/>
            <a:ext cx="1219199" cy="5715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ircular Arrow 37"/>
          <p:cNvSpPr/>
          <p:nvPr/>
        </p:nvSpPr>
        <p:spPr>
          <a:xfrm rot="920927" flipH="1">
            <a:off x="3597267" y="2385091"/>
            <a:ext cx="2662594" cy="1790249"/>
          </a:xfrm>
          <a:prstGeom prst="circularArrow">
            <a:avLst>
              <a:gd name="adj1" fmla="val 5854"/>
              <a:gd name="adj2" fmla="val 1142319"/>
              <a:gd name="adj3" fmla="val 20333812"/>
              <a:gd name="adj4" fmla="val 10800000"/>
              <a:gd name="adj5" fmla="val 125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p:cNvSpPr/>
          <p:nvPr/>
        </p:nvSpPr>
        <p:spPr>
          <a:xfrm>
            <a:off x="2895600" y="2971800"/>
            <a:ext cx="838200" cy="5715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867400" y="3657600"/>
            <a:ext cx="844718" cy="369332"/>
          </a:xfrm>
          <a:prstGeom prst="rect">
            <a:avLst/>
          </a:prstGeom>
          <a:noFill/>
        </p:spPr>
        <p:txBody>
          <a:bodyPr wrap="none" rtlCol="0">
            <a:spAutoFit/>
          </a:bodyPr>
          <a:lstStyle/>
          <a:p>
            <a:r>
              <a:rPr lang="en-US" dirty="0"/>
              <a:t>Table </a:t>
            </a:r>
            <a:r>
              <a:rPr lang="en-US" b="1" i="1" dirty="0"/>
              <a:t>T</a:t>
            </a:r>
          </a:p>
        </p:txBody>
      </p:sp>
      <p:sp>
        <p:nvSpPr>
          <p:cNvPr id="28" name="Rectangle 27"/>
          <p:cNvSpPr/>
          <p:nvPr/>
        </p:nvSpPr>
        <p:spPr>
          <a:xfrm>
            <a:off x="5867400" y="1828800"/>
            <a:ext cx="844718"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3657600" y="2590800"/>
            <a:ext cx="4844335" cy="2819400"/>
            <a:chOff x="3657600" y="2590800"/>
            <a:chExt cx="4844335" cy="2819400"/>
          </a:xfrm>
        </p:grpSpPr>
        <p:sp>
          <p:nvSpPr>
            <p:cNvPr id="19" name="TextBox 18"/>
            <p:cNvSpPr txBox="1"/>
            <p:nvPr/>
          </p:nvSpPr>
          <p:spPr>
            <a:xfrm>
              <a:off x="7315200" y="4202668"/>
              <a:ext cx="1186735" cy="369332"/>
            </a:xfrm>
            <a:prstGeom prst="rect">
              <a:avLst/>
            </a:prstGeom>
            <a:noFill/>
          </p:spPr>
          <p:txBody>
            <a:bodyPr wrap="none" rtlCol="0">
              <a:spAutoFit/>
            </a:bodyPr>
            <a:lstStyle/>
            <a:p>
              <a:r>
                <a:rPr lang="en-US" dirty="0"/>
                <a:t>Free space</a:t>
              </a:r>
            </a:p>
          </p:txBody>
        </p:sp>
        <p:cxnSp>
          <p:nvCxnSpPr>
            <p:cNvPr id="21" name="Straight Arrow Connector 20"/>
            <p:cNvCxnSpPr/>
            <p:nvPr/>
          </p:nvCxnSpPr>
          <p:spPr>
            <a:xfrm flipH="1" flipV="1">
              <a:off x="6286500" y="2590800"/>
              <a:ext cx="1333500" cy="16118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657600" y="4371201"/>
              <a:ext cx="3581400" cy="161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286500" y="4572000"/>
              <a:ext cx="1333500" cy="838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3143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125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ppt_x</p:attrName>
                                        </p:attrNameLst>
                                      </p:cBhvr>
                                      <p:tavLst>
                                        <p:tav tm="0">
                                          <p:val>
                                            <p:strVal val="#ppt_x"/>
                                          </p:val>
                                        </p:tav>
                                        <p:tav tm="100000">
                                          <p:val>
                                            <p:strVal val="#ppt_x"/>
                                          </p:val>
                                        </p:tav>
                                      </p:tavLst>
                                    </p:anim>
                                    <p:anim calcmode="lin" valueType="num">
                                      <p:cBhvr>
                                        <p:cTn id="3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right)">
                                      <p:cBhvr>
                                        <p:cTn id="45" dur="1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35" grpId="0" animBg="1"/>
      <p:bldP spid="37" grpId="0" animBg="1"/>
      <p:bldP spid="38" grpId="0" animBg="1"/>
      <p:bldP spid="38" grpId="1" animBg="1"/>
      <p:bldP spid="39" grpId="0" animBg="1"/>
      <p:bldP spid="42"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rgbClr val="0070C0"/>
                </a:solidFill>
              </a:rPr>
              <a:t>For Insertions Only</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spTree>
    <p:extLst>
      <p:ext uri="{BB962C8B-B14F-4D97-AF65-F5344CB8AC3E}">
        <p14:creationId xmlns:p14="http://schemas.microsoft.com/office/powerpoint/2010/main" val="232892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750" fill="hold"/>
                                        <p:tgtEl>
                                          <p:spTgt spid="5"/>
                                        </p:tgtEl>
                                        <p:attrNameLst>
                                          <p:attrName>ppt_w</p:attrName>
                                        </p:attrNameLst>
                                      </p:cBhvr>
                                      <p:tavLst>
                                        <p:tav tm="0">
                                          <p:val>
                                            <p:fltVal val="0"/>
                                          </p:val>
                                        </p:tav>
                                        <p:tav tm="100000">
                                          <p:val>
                                            <p:strVal val="#ppt_w"/>
                                          </p:val>
                                        </p:tav>
                                      </p:tavLst>
                                    </p:anim>
                                    <p:anim calcmode="lin" valueType="num">
                                      <p:cBhvr>
                                        <p:cTn id="8" dur="1750" fill="hold"/>
                                        <p:tgtEl>
                                          <p:spTgt spid="5"/>
                                        </p:tgtEl>
                                        <p:attrNameLst>
                                          <p:attrName>ppt_h</p:attrName>
                                        </p:attrNameLst>
                                      </p:cBhvr>
                                      <p:tavLst>
                                        <p:tav tm="0">
                                          <p:val>
                                            <p:fltVal val="0"/>
                                          </p:val>
                                        </p:tav>
                                        <p:tav tm="100000">
                                          <p:val>
                                            <p:strVal val="#ppt_h"/>
                                          </p:val>
                                        </p:tav>
                                      </p:tavLst>
                                    </p:anim>
                                    <p:animEffect transition="in" filter="fade">
                                      <p:cBhvr>
                                        <p:cTn id="9" dur="17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a:solidFill>
                  <a:srgbClr val="7030A0"/>
                </a:solidFill>
              </a:rPr>
              <a:t>Some notations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14:m>
                  <m:oMath xmlns:m="http://schemas.openxmlformats.org/officeDocument/2006/math">
                    <m:r>
                      <a:rPr lang="en-US" sz="2000" b="1" i="1" dirty="0" smtClean="0">
                        <a:solidFill>
                          <a:srgbClr val="0070C0"/>
                        </a:solidFill>
                        <a:latin typeface="Cambria Math"/>
                      </a:rPr>
                      <m:t>𝒏</m:t>
                    </m:r>
                  </m:oMath>
                </a14:m>
                <a:endParaRPr lang="en-US" sz="2000" dirty="0"/>
              </a:p>
              <a:p>
                <a:endParaRPr lang="en-US" sz="2000" dirty="0"/>
              </a:p>
              <a:p>
                <a:r>
                  <a:rPr lang="en-US" sz="2000" b="1" dirty="0" err="1">
                    <a:solidFill>
                      <a:srgbClr val="7030A0"/>
                    </a:solidFill>
                  </a:rPr>
                  <a:t>createTable</a:t>
                </a:r>
                <a:r>
                  <a:rPr lang="en-US" sz="2000" dirty="0"/>
                  <a:t>(</a:t>
                </a:r>
                <a14:m>
                  <m:oMath xmlns:m="http://schemas.openxmlformats.org/officeDocument/2006/math">
                    <m:r>
                      <a:rPr lang="en-US" sz="2000" b="1" i="1" dirty="0" smtClean="0">
                        <a:solidFill>
                          <a:srgbClr val="0070C0"/>
                        </a:solidFill>
                        <a:latin typeface="Cambria Math"/>
                      </a:rPr>
                      <m:t>𝒌</m:t>
                    </m:r>
                  </m:oMath>
                </a14:m>
                <a:r>
                  <a:rPr lang="en-US" sz="2000" dirty="0"/>
                  <a:t>):  </a:t>
                </a:r>
              </a:p>
              <a:p>
                <a:pPr marL="0" indent="0">
                  <a:buNone/>
                </a:pPr>
                <a:r>
                  <a:rPr lang="en-US" sz="2000" dirty="0"/>
                  <a:t>      A system-call that creates a table of size </a:t>
                </a:r>
                <a14:m>
                  <m:oMath xmlns:m="http://schemas.openxmlformats.org/officeDocument/2006/math">
                    <m:r>
                      <a:rPr lang="en-US" sz="2000" b="1" i="1" dirty="0">
                        <a:solidFill>
                          <a:srgbClr val="0070C0"/>
                        </a:solidFill>
                        <a:latin typeface="Cambria Math"/>
                      </a:rPr>
                      <m:t>𝒌</m:t>
                    </m:r>
                  </m:oMath>
                </a14:m>
                <a:endParaRPr lang="en-US" sz="2000" dirty="0"/>
              </a:p>
              <a:p>
                <a:pPr marL="0" indent="0">
                  <a:buNone/>
                </a:pPr>
                <a:endParaRPr lang="en-US" sz="2000" dirty="0"/>
              </a:p>
              <a:p>
                <a:r>
                  <a:rPr lang="en-US" sz="2000" b="1" dirty="0"/>
                  <a:t>size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endParaRPr lang="en-US" sz="2000" b="1" dirty="0"/>
              </a:p>
              <a:p>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a:solidFill>
                          <a:srgbClr val="0070C0"/>
                        </a:solidFill>
                        <a:latin typeface="Cambria Math"/>
                      </a:rPr>
                      <m:t>′</m:t>
                    </m:r>
                  </m:oMath>
                </a14:m>
                <a:r>
                  <a:rPr lang="en-US" sz="2000" dirty="0"/>
                  <a:t>)</a:t>
                </a:r>
              </a:p>
              <a:p>
                <a:endParaRPr lang="en-US" sz="2000" dirty="0"/>
              </a:p>
              <a:p>
                <a:r>
                  <a:rPr lang="en-US" sz="2000" dirty="0"/>
                  <a:t> </a:t>
                </a:r>
                <a:r>
                  <a:rPr lang="en-US" sz="2000" b="1" dirty="0">
                    <a:solidFill>
                      <a:srgbClr val="7030A0"/>
                    </a:solidFill>
                  </a:rPr>
                  <a:t>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16</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1600200" y="3429000"/>
                <a:ext cx="2242024" cy="400110"/>
              </a:xfrm>
              <a:prstGeom prst="rect">
                <a:avLst/>
              </a:prstGeom>
              <a:noFill/>
            </p:spPr>
            <p:txBody>
              <a:bodyPr wrap="none" rtlCol="0">
                <a:spAutoFit/>
              </a:bodyPr>
              <a:lstStyle/>
              <a:p>
                <a:r>
                  <a:rPr lang="en-US" sz="2000" dirty="0"/>
                  <a:t>: the size of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1600200" y="3429000"/>
                <a:ext cx="2242024" cy="400110"/>
              </a:xfrm>
              <a:prstGeom prst="rect">
                <a:avLst/>
              </a:prstGeom>
              <a:blipFill rotWithShape="1">
                <a:blip r:embed="rId3"/>
                <a:stretch>
                  <a:fillRect l="-2997" t="-7692" r="-4905" b="-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81200" y="4171890"/>
                <a:ext cx="4238148" cy="400110"/>
              </a:xfrm>
              <a:prstGeom prst="rect">
                <a:avLst/>
              </a:prstGeom>
              <a:noFill/>
            </p:spPr>
            <p:txBody>
              <a:bodyPr wrap="none" rtlCol="0">
                <a:spAutoFit/>
              </a:bodyPr>
              <a:lstStyle/>
              <a:p>
                <a:r>
                  <a:rPr lang="en-US" sz="2000" dirty="0"/>
                  <a:t>: copies the contents of table </a:t>
                </a:r>
                <a14:m>
                  <m:oMath xmlns:m="http://schemas.openxmlformats.org/officeDocument/2006/math">
                    <m:r>
                      <a:rPr lang="en-US" sz="2000" b="1" i="1" dirty="0">
                        <a:solidFill>
                          <a:srgbClr val="0070C0"/>
                        </a:solidFill>
                        <a:latin typeface="Cambria Math"/>
                      </a:rPr>
                      <m:t>𝑻</m:t>
                    </m:r>
                  </m:oMath>
                </a14:m>
                <a:r>
                  <a:rPr lang="en-US" sz="2000" dirty="0"/>
                  <a:t> into </a:t>
                </a:r>
                <a14:m>
                  <m:oMath xmlns:m="http://schemas.openxmlformats.org/officeDocument/2006/math">
                    <m:r>
                      <a:rPr lang="en-US" sz="2000" b="1" i="1" dirty="0">
                        <a:solidFill>
                          <a:srgbClr val="0070C0"/>
                        </a:solidFill>
                        <a:latin typeface="Cambria Math"/>
                      </a:rPr>
                      <m:t>𝑻</m:t>
                    </m:r>
                    <m:r>
                      <a:rPr lang="en-US" sz="2000" b="1" i="1" dirty="0">
                        <a:solidFill>
                          <a:srgbClr val="0070C0"/>
                        </a:solidFill>
                        <a:latin typeface="Cambria Math"/>
                      </a:rPr>
                      <m:t>′</m:t>
                    </m:r>
                  </m:oMath>
                </a14:m>
                <a:r>
                  <a:rPr lang="en-US" sz="20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1981200" y="4171890"/>
                <a:ext cx="4238148" cy="400110"/>
              </a:xfrm>
              <a:prstGeom prst="rect">
                <a:avLst/>
              </a:prstGeom>
              <a:blipFill rotWithShape="1">
                <a:blip r:embed="rId4"/>
                <a:stretch>
                  <a:fillRect l="-1439" t="-7576" r="-201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6400" y="4885038"/>
                <a:ext cx="6535122" cy="400110"/>
              </a:xfrm>
              <a:prstGeom prst="rect">
                <a:avLst/>
              </a:prstGeom>
              <a:noFill/>
            </p:spPr>
            <p:txBody>
              <a:bodyPr wrap="none" rtlCol="0">
                <a:spAutoFit/>
              </a:bodyPr>
              <a:lstStyle/>
              <a:p>
                <a:r>
                  <a:rPr lang="en-US" sz="2000" dirty="0"/>
                  <a:t>: free the space (return the space to </a:t>
                </a:r>
                <a:r>
                  <a:rPr lang="en-US" sz="2000" b="1" dirty="0"/>
                  <a:t>OS</a:t>
                </a:r>
                <a:r>
                  <a:rPr lang="en-US" sz="2000" dirty="0"/>
                  <a:t>) occupied by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1676400" y="4885038"/>
                <a:ext cx="6535122" cy="400110"/>
              </a:xfrm>
              <a:prstGeom prst="rect">
                <a:avLst/>
              </a:prstGeom>
              <a:blipFill rotWithShape="1">
                <a:blip r:embed="rId5"/>
                <a:stretch>
                  <a:fillRect l="-933" t="-7576" r="-933" b="-25758"/>
                </a:stretch>
              </a:blipFill>
            </p:spPr>
            <p:txBody>
              <a:bodyPr/>
              <a:lstStyle/>
              <a:p>
                <a:r>
                  <a:rPr lang="en-US">
                    <a:noFill/>
                  </a:rPr>
                  <a:t> </a:t>
                </a:r>
              </a:p>
            </p:txBody>
          </p:sp>
        </mc:Fallback>
      </mc:AlternateContent>
      <p:sp>
        <p:nvSpPr>
          <p:cNvPr id="8" name="TextBox 7"/>
          <p:cNvSpPr txBox="1"/>
          <p:nvPr/>
        </p:nvSpPr>
        <p:spPr>
          <a:xfrm>
            <a:off x="5244529" y="2689654"/>
            <a:ext cx="2319866" cy="369332"/>
          </a:xfrm>
          <a:prstGeom prst="rect">
            <a:avLst/>
          </a:prstGeom>
          <a:noFill/>
        </p:spPr>
        <p:txBody>
          <a:bodyPr wrap="none" rtlCol="0">
            <a:spAutoFit/>
          </a:bodyPr>
          <a:lstStyle/>
          <a:p>
            <a:r>
              <a:rPr lang="en-US" dirty="0"/>
              <a:t>and returns its pointer.</a:t>
            </a:r>
          </a:p>
        </p:txBody>
      </p:sp>
      <mc:AlternateContent xmlns:mc="http://schemas.openxmlformats.org/markup-compatibility/2006" xmlns:a14="http://schemas.microsoft.com/office/drawing/2010/main">
        <mc:Choice Requires="a14">
          <p:sp>
            <p:nvSpPr>
              <p:cNvPr id="9" name="TextBox 8"/>
              <p:cNvSpPr txBox="1"/>
              <p:nvPr/>
            </p:nvSpPr>
            <p:spPr>
              <a:xfrm>
                <a:off x="1102050" y="1600200"/>
                <a:ext cx="3963842" cy="400110"/>
              </a:xfrm>
              <a:prstGeom prst="rect">
                <a:avLst/>
              </a:prstGeom>
              <a:noFill/>
            </p:spPr>
            <p:txBody>
              <a:bodyPr wrap="none" rtlCol="0">
                <a:spAutoFit/>
              </a:bodyPr>
              <a:lstStyle/>
              <a:p>
                <a:r>
                  <a:rPr lang="en-US" sz="2000" dirty="0"/>
                  <a:t>: number of elements in the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1102050" y="1600200"/>
                <a:ext cx="3963842" cy="400110"/>
              </a:xfrm>
              <a:prstGeom prst="rect">
                <a:avLst/>
              </a:prstGeom>
              <a:blipFill rotWithShape="1">
                <a:blip r:embed="rId6"/>
                <a:stretch>
                  <a:fillRect l="-1692" t="-7692" r="-2154" b="-2615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DD720B6-95E4-0BC9-AE8B-028DB409657B}"/>
              </a:ext>
            </a:extLst>
          </p:cNvPr>
          <p:cNvSpPr txBox="1"/>
          <p:nvPr/>
        </p:nvSpPr>
        <p:spPr>
          <a:xfrm>
            <a:off x="525580" y="5816024"/>
            <a:ext cx="7765074" cy="369332"/>
          </a:xfrm>
          <a:prstGeom prst="rect">
            <a:avLst/>
          </a:prstGeom>
          <a:solidFill>
            <a:srgbClr val="FFC000"/>
          </a:solidFill>
        </p:spPr>
        <p:txBody>
          <a:bodyPr wrap="none" rtlCol="0">
            <a:spAutoFit/>
          </a:bodyPr>
          <a:lstStyle/>
          <a:p>
            <a:r>
              <a:rPr lang="en-US" dirty="0"/>
              <a:t>The max number of elements to be inserted into Table is not known in advance.</a:t>
            </a:r>
          </a:p>
        </p:txBody>
      </p:sp>
    </p:spTree>
    <p:extLst>
      <p:ext uri="{BB962C8B-B14F-4D97-AF65-F5344CB8AC3E}">
        <p14:creationId xmlns:p14="http://schemas.microsoft.com/office/powerpoint/2010/main" val="2828176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randombar(horizontal)">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500"/>
                                        <p:tgtEl>
                                          <p:spTgt spid="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left)">
                                      <p:cBhvr>
                                        <p:cTn id="54" dur="10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fade">
                                      <p:cBhvr>
                                        <p:cTn id="59" dur="500"/>
                                        <p:tgtEl>
                                          <p:spTgt spid="6">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randombar(horizontal)">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randombar(horizontal)">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2" grpId="0"/>
      <p:bldP spid="3" grpId="0"/>
      <p:bldP spid="7" grpId="0"/>
      <p:bldP spid="8" grpId="0"/>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 </a:t>
                </a:r>
                <a:r>
                  <a:rPr lang="en-US" sz="3200" b="1" dirty="0">
                    <a:solidFill>
                      <a:srgbClr val="7030A0"/>
                    </a:solidFill>
                  </a:rPr>
                  <a:t>trivial</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dirty="0">
                    <a:solidFill>
                      <a:srgbClr val="0070C0"/>
                    </a:solidFill>
                  </a:rPr>
                  <a:t>        </a:t>
                </a:r>
                <a14:m>
                  <m:oMath xmlns:m="http://schemas.openxmlformats.org/officeDocument/2006/math">
                    <m:r>
                      <a:rPr lang="en-US" sz="2000" b="1" i="1" dirty="0" smtClean="0">
                        <a:solidFill>
                          <a:srgbClr val="0070C0"/>
                        </a:solidFill>
                        <a:latin typeface="Cambria Math"/>
                      </a:rPr>
                      <m:t>𝑻</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sym typeface="Wingdings" pitchFamily="2" charset="2"/>
                  </a:rPr>
                  <a:t>c</a:t>
                </a:r>
                <a:r>
                  <a:rPr lang="en-US" sz="2000" b="1" dirty="0" err="1">
                    <a:solidFill>
                      <a:srgbClr val="7030A0"/>
                    </a:solidFill>
                  </a:rPr>
                  <a:t>reateTable</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sym typeface="Wingdings" pitchFamily="2" charset="2"/>
                  </a:rPr>
                  <a:t>c</a:t>
                </a:r>
                <a:r>
                  <a:rPr lang="en-US" sz="2000" b="1" dirty="0" err="1">
                    <a:solidFill>
                      <a:srgbClr val="7030A0"/>
                    </a:solidFill>
                  </a:rPr>
                  <a:t>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dirty="0"/>
                  <a:t>             </a:t>
                </a:r>
                <a:r>
                  <a:rPr lang="en-US" sz="2000" b="1" dirty="0">
                    <a:solidFill>
                      <a:srgbClr val="7030A0"/>
                    </a:solidFill>
                  </a:rPr>
                  <a:t>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	</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endParaRPr lang="en-US" sz="2000" dirty="0"/>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r>
                  <a:rPr lang="en-US" sz="2000" b="1" dirty="0"/>
                  <a:t>Insert</a:t>
                </a:r>
                <a:r>
                  <a:rPr lang="en-US" sz="2000" dirty="0"/>
                  <a:t>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endParaRPr lang="en-US" sz="2000" dirty="0"/>
              </a:p>
              <a:p>
                <a:pPr marL="0" indent="0">
                  <a:buNone/>
                </a:pPr>
                <a:r>
                  <a:rPr lang="en-US" sz="2000" dirty="0"/>
                  <a:t>Time complexity of </a:t>
                </a:r>
                <a14:m>
                  <m:oMath xmlns:m="http://schemas.openxmlformats.org/officeDocument/2006/math">
                    <m:r>
                      <a:rPr lang="en-US" sz="2000" b="1" i="1" dirty="0">
                        <a:solidFill>
                          <a:srgbClr val="0070C0"/>
                        </a:solidFill>
                        <a:latin typeface="Cambria Math"/>
                      </a:rPr>
                      <m:t>𝒏</m:t>
                    </m:r>
                  </m:oMath>
                </a14:m>
                <a:r>
                  <a:rPr lang="en-US" sz="2000" dirty="0"/>
                  <a:t> insertions </a:t>
                </a:r>
                <a:r>
                  <a:rPr lang="en-US" sz="2000" dirty="0">
                    <a:sym typeface="Wingdings" pitchFamily="2" charset="2"/>
                  </a:rPr>
                  <a:t> </a:t>
                </a:r>
                <a:r>
                  <a:rPr lang="en-US" sz="2000" dirty="0"/>
                  <a:t>: </a:t>
                </a:r>
                <a14:m>
                  <m:oMath xmlns:m="http://schemas.openxmlformats.org/officeDocument/2006/math">
                    <m:r>
                      <a:rPr lang="en-US" sz="2000" b="1" i="1" dirty="0" smtClean="0">
                        <a:solidFill>
                          <a:schemeClr val="tx1"/>
                        </a:solidFill>
                        <a:latin typeface="Cambria Math"/>
                      </a:rPr>
                      <m:t>𝑶</m:t>
                    </m:r>
                    <m:r>
                      <a:rPr lang="en-US" sz="2000" b="1" i="1" dirty="0" smtClean="0">
                        <a:solidFill>
                          <a:schemeClr val="tx1"/>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a:solidFill>
                              <a:srgbClr val="0070C0"/>
                            </a:solidFill>
                            <a:latin typeface="Cambria Math"/>
                          </a:rPr>
                          <m:t>𝒏</m:t>
                        </m:r>
                      </m:e>
                      <m:sup>
                        <m:r>
                          <a:rPr lang="en-US" sz="2000" b="1" i="1" dirty="0" smtClean="0">
                            <a:solidFill>
                              <a:srgbClr val="0070C0"/>
                            </a:solidFill>
                            <a:latin typeface="Cambria Math"/>
                          </a:rPr>
                          <m:t>𝟐</m:t>
                        </m:r>
                      </m:sup>
                    </m:sSup>
                    <m:r>
                      <a:rPr lang="en-US" sz="2000" b="1" i="1" dirty="0" smtClean="0">
                        <a:solidFill>
                          <a:schemeClr val="tx1"/>
                        </a:solidFill>
                        <a:latin typeface="Cambria Math"/>
                      </a:rPr>
                      <m:t>)</m:t>
                    </m:r>
                  </m:oMath>
                </a14:m>
                <a:endParaRPr lang="en-US" sz="2000" dirty="0">
                  <a:solidFill>
                    <a:schemeClr val="tx1"/>
                  </a:solidFill>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b="-163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
        <p:nvSpPr>
          <p:cNvPr id="5" name="TextBox 4"/>
          <p:cNvSpPr txBox="1"/>
          <p:nvPr/>
        </p:nvSpPr>
        <p:spPr>
          <a:xfrm>
            <a:off x="2971800" y="2743200"/>
            <a:ext cx="1586909" cy="369332"/>
          </a:xfrm>
          <a:prstGeom prst="rect">
            <a:avLst/>
          </a:prstGeom>
          <a:solidFill>
            <a:srgbClr val="FFC000"/>
          </a:solidFill>
        </p:spPr>
        <p:txBody>
          <a:bodyPr wrap="none" rtlCol="0">
            <a:spAutoFit/>
          </a:bodyPr>
          <a:lstStyle/>
          <a:p>
            <a:r>
              <a:rPr lang="en-US" dirty="0"/>
              <a:t>// Table is full !</a:t>
            </a:r>
          </a:p>
        </p:txBody>
      </p:sp>
      <p:cxnSp>
        <p:nvCxnSpPr>
          <p:cNvPr id="7" name="Straight Connector 6"/>
          <p:cNvCxnSpPr/>
          <p:nvPr/>
        </p:nvCxnSpPr>
        <p:spPr>
          <a:xfrm flipV="1">
            <a:off x="533400" y="5715000"/>
            <a:ext cx="7620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Left Arrow 10"/>
              <p:cNvSpPr/>
              <p:nvPr/>
            </p:nvSpPr>
            <p:spPr>
              <a:xfrm>
                <a:off x="4431792" y="304800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31792" y="3048000"/>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Left Arrow 11"/>
              <p:cNvSpPr/>
              <p:nvPr/>
            </p:nvSpPr>
            <p:spPr>
              <a:xfrm>
                <a:off x="2590800" y="342900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2" name="Left Arrow 11"/>
              <p:cNvSpPr>
                <a:spLocks noRot="1" noChangeAspect="1" noMove="1" noResize="1" noEditPoints="1" noAdjustHandles="1" noChangeArrowheads="1" noChangeShapeType="1" noTextEdit="1"/>
              </p:cNvSpPr>
              <p:nvPr/>
            </p:nvSpPr>
            <p:spPr>
              <a:xfrm>
                <a:off x="2590800" y="3429000"/>
                <a:ext cx="978408" cy="484632"/>
              </a:xfrm>
              <a:prstGeom prst="leftArrow">
                <a:avLst/>
              </a:prstGeom>
              <a:blipFill rotWithShape="1">
                <a:blip r:embed="rId5"/>
                <a:stretch>
                  <a:fillRect b="-4819"/>
                </a:stretch>
              </a:blipFill>
            </p:spPr>
            <p:txBody>
              <a:bodyPr/>
              <a:lstStyle/>
              <a:p>
                <a:r>
                  <a:rPr lang="en-US">
                    <a:noFill/>
                  </a:rPr>
                  <a:t> </a:t>
                </a:r>
              </a:p>
            </p:txBody>
          </p:sp>
        </mc:Fallback>
      </mc:AlternateContent>
      <p:sp>
        <p:nvSpPr>
          <p:cNvPr id="9" name="Down Ribbon 8"/>
          <p:cNvSpPr/>
          <p:nvPr/>
        </p:nvSpPr>
        <p:spPr>
          <a:xfrm>
            <a:off x="4558709" y="4191000"/>
            <a:ext cx="4280491" cy="12105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 </a:t>
            </a:r>
          </a:p>
          <a:p>
            <a:pPr algn="ctr"/>
            <a:r>
              <a:rPr lang="en-US" dirty="0">
                <a:solidFill>
                  <a:schemeClr val="tx1"/>
                </a:solidFill>
              </a:rPr>
              <a:t>Every time a table is full, create a new table of </a:t>
            </a:r>
            <a:r>
              <a:rPr lang="en-US" b="1" dirty="0">
                <a:solidFill>
                  <a:schemeClr val="tx1"/>
                </a:solidFill>
              </a:rPr>
              <a:t>double  the size.</a:t>
            </a:r>
          </a:p>
        </p:txBody>
      </p:sp>
      <mc:AlternateContent xmlns:mc="http://schemas.openxmlformats.org/markup-compatibility/2006" xmlns:a14="http://schemas.microsoft.com/office/drawing/2010/main">
        <mc:Choice Requires="a14">
          <p:sp>
            <p:nvSpPr>
              <p:cNvPr id="6" name="Left Arrow 10">
                <a:extLst>
                  <a:ext uri="{FF2B5EF4-FFF2-40B4-BE49-F238E27FC236}">
                    <a16:creationId xmlns:a16="http://schemas.microsoft.com/office/drawing/2014/main" id="{CE669906-D1BC-00E6-AD13-2617CD15D732}"/>
                  </a:ext>
                </a:extLst>
              </p:cNvPr>
              <p:cNvSpPr/>
              <p:nvPr/>
            </p:nvSpPr>
            <p:spPr>
              <a:xfrm>
                <a:off x="2590800" y="378641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6" name="Left Arrow 10">
                <a:extLst>
                  <a:ext uri="{FF2B5EF4-FFF2-40B4-BE49-F238E27FC236}">
                    <a16:creationId xmlns:a16="http://schemas.microsoft.com/office/drawing/2014/main" id="{CE669906-D1BC-00E6-AD13-2617CD15D732}"/>
                  </a:ext>
                </a:extLst>
              </p:cNvPr>
              <p:cNvSpPr>
                <a:spLocks noRot="1" noChangeAspect="1" noMove="1" noResize="1" noEditPoints="1" noAdjustHandles="1" noChangeArrowheads="1" noChangeShapeType="1" noTextEdit="1"/>
              </p:cNvSpPr>
              <p:nvPr/>
            </p:nvSpPr>
            <p:spPr>
              <a:xfrm>
                <a:off x="2590800" y="3786410"/>
                <a:ext cx="978408" cy="484632"/>
              </a:xfrm>
              <a:prstGeom prst="leftArrow">
                <a:avLst/>
              </a:prstGeom>
              <a:blipFill>
                <a:blip r:embed="rId6"/>
                <a:stretch>
                  <a:fillRect b="-4762"/>
                </a:stretch>
              </a:blipFill>
            </p:spPr>
            <p:txBody>
              <a:bodyPr/>
              <a:lstStyle/>
              <a:p>
                <a:r>
                  <a:rPr lang="en-IN">
                    <a:noFill/>
                  </a:rPr>
                  <a:t> </a:t>
                </a:r>
              </a:p>
            </p:txBody>
          </p:sp>
        </mc:Fallback>
      </mc:AlternateContent>
    </p:spTree>
    <p:extLst>
      <p:ext uri="{BB962C8B-B14F-4D97-AF65-F5344CB8AC3E}">
        <p14:creationId xmlns:p14="http://schemas.microsoft.com/office/powerpoint/2010/main" val="3696889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5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500"/>
                                        <p:tgtEl>
                                          <p:spTgt spid="1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left)">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left)">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1000"/>
                                        <p:tgtEl>
                                          <p:spTgt spid="7"/>
                                        </p:tgtEl>
                                      </p:cBhvr>
                                    </p:animEffect>
                                    <p:anim calcmode="lin" valueType="num">
                                      <p:cBhvr>
                                        <p:cTn id="90" dur="1000" fill="hold"/>
                                        <p:tgtEl>
                                          <p:spTgt spid="7"/>
                                        </p:tgtEl>
                                        <p:attrNameLst>
                                          <p:attrName>ppt_x</p:attrName>
                                        </p:attrNameLst>
                                      </p:cBhvr>
                                      <p:tavLst>
                                        <p:tav tm="0">
                                          <p:val>
                                            <p:strVal val="#ppt_x"/>
                                          </p:val>
                                        </p:tav>
                                        <p:tav tm="100000">
                                          <p:val>
                                            <p:strVal val="#ppt_x"/>
                                          </p:val>
                                        </p:tav>
                                      </p:tavLst>
                                    </p:anim>
                                    <p:anim calcmode="lin" valueType="num">
                                      <p:cBhvr>
                                        <p:cTn id="9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12" end="12"/>
                                            </p:txEl>
                                          </p:spTgt>
                                        </p:tgtEl>
                                        <p:attrNameLst>
                                          <p:attrName>style.visibility</p:attrName>
                                        </p:attrNameLst>
                                      </p:cBhvr>
                                      <p:to>
                                        <p:strVal val="visible"/>
                                      </p:to>
                                    </p:set>
                                    <p:animEffect transition="in" filter="fade">
                                      <p:cBhvr>
                                        <p:cTn id="96" dur="500"/>
                                        <p:tgtEl>
                                          <p:spTgt spid="3">
                                            <p:txEl>
                                              <p:pRg st="12" end="1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fade">
                                      <p:cBhvr>
                                        <p:cTn id="101" dur="1000"/>
                                        <p:tgtEl>
                                          <p:spTgt spid="9"/>
                                        </p:tgtEl>
                                      </p:cBhvr>
                                    </p:animEffect>
                                    <p:anim calcmode="lin" valueType="num">
                                      <p:cBhvr>
                                        <p:cTn id="102" dur="1000" fill="hold"/>
                                        <p:tgtEl>
                                          <p:spTgt spid="9"/>
                                        </p:tgtEl>
                                        <p:attrNameLst>
                                          <p:attrName>ppt_x</p:attrName>
                                        </p:attrNameLst>
                                      </p:cBhvr>
                                      <p:tavLst>
                                        <p:tav tm="0">
                                          <p:val>
                                            <p:strVal val="#ppt_x"/>
                                          </p:val>
                                        </p:tav>
                                        <p:tav tm="100000">
                                          <p:val>
                                            <p:strVal val="#ppt_x"/>
                                          </p:val>
                                        </p:tav>
                                      </p:tavLst>
                                    </p:anim>
                                    <p:anim calcmode="lin" valueType="num">
                                      <p:cBhvr>
                                        <p:cTn id="10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9"/>
                                        </p:tgtEl>
                                      </p:cBhvr>
                                    </p:animEffect>
                                    <p:set>
                                      <p:cBhvr>
                                        <p:cTn id="10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11" grpId="0" animBg="1"/>
      <p:bldP spid="12" grpId="0" animBg="1"/>
      <p:bldP spid="9" grpId="0" animBg="1"/>
      <p:bldP spid="9" grpId="1"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dirty="0">
                    <a:solidFill>
                      <a:srgbClr val="0070C0"/>
                    </a:solidFill>
                  </a:rPr>
                  <a:t>        </a:t>
                </a:r>
                <a14:m>
                  <m:oMath xmlns:m="http://schemas.openxmlformats.org/officeDocument/2006/math">
                    <m:r>
                      <a:rPr lang="en-US" sz="2000" b="1" i="1" dirty="0" smtClean="0">
                        <a:solidFill>
                          <a:srgbClr val="0070C0"/>
                        </a:solidFill>
                        <a:latin typeface="Cambria Math"/>
                      </a:rPr>
                      <m:t>𝑻</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	</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endParaRPr lang="en-US" sz="2000" dirty="0"/>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r>
                  <a:rPr lang="en-US" sz="2000" b="1" dirty="0"/>
                  <a:t>Insert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sp>
        <p:nvSpPr>
          <p:cNvPr id="6" name="TextBox 5"/>
          <p:cNvSpPr txBox="1"/>
          <p:nvPr/>
        </p:nvSpPr>
        <p:spPr>
          <a:xfrm>
            <a:off x="2971800" y="2743200"/>
            <a:ext cx="1586909" cy="369332"/>
          </a:xfrm>
          <a:prstGeom prst="rect">
            <a:avLst/>
          </a:prstGeom>
          <a:solidFill>
            <a:srgbClr val="FFC000"/>
          </a:solidFill>
        </p:spPr>
        <p:txBody>
          <a:bodyPr wrap="none" rtlCol="0">
            <a:spAutoFit/>
          </a:bodyPr>
          <a:lstStyle/>
          <a:p>
            <a:r>
              <a:rPr lang="en-US" dirty="0"/>
              <a:t>// Table is full !</a:t>
            </a:r>
          </a:p>
        </p:txBody>
      </p:sp>
      <mc:AlternateContent xmlns:mc="http://schemas.openxmlformats.org/markup-compatibility/2006" xmlns:a14="http://schemas.microsoft.com/office/drawing/2010/main">
        <mc:Choice Requires="a14">
          <p:sp>
            <p:nvSpPr>
              <p:cNvPr id="7" name="TextBox 6"/>
              <p:cNvSpPr txBox="1"/>
              <p:nvPr/>
            </p:nvSpPr>
            <p:spPr>
              <a:xfrm>
                <a:off x="3259105" y="3135868"/>
                <a:ext cx="627095"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 </m:t>
                      </m:r>
                      <m:r>
                        <a:rPr lang="en-US" b="1" i="0" dirty="0" smtClean="0">
                          <a:solidFill>
                            <a:srgbClr val="0070C0"/>
                          </a:solidFill>
                          <a:latin typeface="Cambria Math"/>
                        </a:rPr>
                        <m:t>𝟐</m:t>
                      </m:r>
                      <m:r>
                        <a:rPr lang="en-US" b="1" i="1" dirty="0">
                          <a:solidFill>
                            <a:srgbClr val="0070C0"/>
                          </a:solidFill>
                          <a:latin typeface="Cambria Math"/>
                        </a:rPr>
                        <m:t>𝒏</m:t>
                      </m:r>
                      <m:r>
                        <a:rPr lang="en-US" b="1" i="1" dirty="0" smtClean="0">
                          <a:solidFill>
                            <a:srgbClr val="0070C0"/>
                          </a:solidFill>
                          <a:latin typeface="Cambria Math"/>
                        </a:rPr>
                        <m:t> </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259105" y="3135868"/>
                <a:ext cx="627095" cy="369332"/>
              </a:xfrm>
              <a:prstGeom prst="rect">
                <a:avLst/>
              </a:prstGeom>
              <a:blipFill rotWithShape="1">
                <a:blip r:embed="rId4"/>
                <a:stretch>
                  <a:fillRect t="-8197" r="-1165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Left Arrow 9"/>
              <p:cNvSpPr/>
              <p:nvPr/>
            </p:nvSpPr>
            <p:spPr>
              <a:xfrm>
                <a:off x="4431792" y="3048000"/>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3048000"/>
                <a:ext cx="978408" cy="484632"/>
              </a:xfrm>
              <a:prstGeom prst="leftArrow">
                <a:avLst/>
              </a:prstGeom>
              <a:blipFill rotWithShape="1">
                <a:blip r:embed="rId5"/>
                <a:stretch>
                  <a:fillRect b="-4762"/>
                </a:stretch>
              </a:blipFill>
            </p:spPr>
            <p:txBody>
              <a:bodyPr/>
              <a:lstStyle/>
              <a:p>
                <a:r>
                  <a:rPr lang="en-US">
                    <a:noFill/>
                  </a:rPr>
                  <a:t> </a:t>
                </a:r>
              </a:p>
            </p:txBody>
          </p:sp>
        </mc:Fallback>
      </mc:AlternateContent>
      <p:sp>
        <p:nvSpPr>
          <p:cNvPr id="9" name="Down Ribbon 8"/>
          <p:cNvSpPr/>
          <p:nvPr/>
        </p:nvSpPr>
        <p:spPr>
          <a:xfrm>
            <a:off x="3886201" y="4267200"/>
            <a:ext cx="4953000" cy="11343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algn="ctr"/>
            <a:r>
              <a:rPr lang="en-US" dirty="0">
                <a:solidFill>
                  <a:schemeClr val="tx1"/>
                </a:solidFill>
              </a:rPr>
              <a:t>The table is at least </a:t>
            </a:r>
            <a:r>
              <a:rPr lang="en-US" b="1" dirty="0">
                <a:solidFill>
                  <a:schemeClr val="tx1"/>
                </a:solidFill>
              </a:rPr>
              <a:t>half-full </a:t>
            </a:r>
            <a:r>
              <a:rPr lang="en-US" dirty="0">
                <a:solidFill>
                  <a:schemeClr val="tx1"/>
                </a:solidFill>
              </a:rPr>
              <a:t>always.</a:t>
            </a:r>
          </a:p>
          <a:p>
            <a:pPr algn="ctr"/>
            <a:r>
              <a:rPr lang="en-US" dirty="0">
                <a:solidFill>
                  <a:schemeClr val="tx1"/>
                </a:solidFill>
              </a:rPr>
              <a:t>So space utilization is at least 50%.</a:t>
            </a:r>
          </a:p>
        </p:txBody>
      </p:sp>
      <mc:AlternateContent xmlns:mc="http://schemas.openxmlformats.org/markup-compatibility/2006" xmlns:a14="http://schemas.microsoft.com/office/drawing/2010/main">
        <mc:Choice Requires="a14">
          <p:sp>
            <p:nvSpPr>
              <p:cNvPr id="12" name="TextBox 11"/>
              <p:cNvSpPr txBox="1"/>
              <p:nvPr/>
            </p:nvSpPr>
            <p:spPr>
              <a:xfrm>
                <a:off x="2743200" y="1992868"/>
                <a:ext cx="628698" cy="369332"/>
              </a:xfrm>
              <a:prstGeom prst="rect">
                <a:avLst/>
              </a:prstGeom>
              <a:solidFill>
                <a:schemeClr val="bg2"/>
              </a:solidFill>
            </p:spPr>
            <p:txBody>
              <a:bodyPr wrap="none" rtlCol="0">
                <a:spAutoFit/>
              </a:bodyPr>
              <a:lstStyle/>
              <a:p>
                <a:r>
                  <a:rPr lang="en-US" dirty="0"/>
                  <a:t>(</a:t>
                </a:r>
                <a14:m>
                  <m:oMath xmlns:m="http://schemas.openxmlformats.org/officeDocument/2006/math">
                    <m:r>
                      <a:rPr lang="en-US" b="1" i="0" dirty="0" smtClean="0">
                        <a:solidFill>
                          <a:srgbClr val="0070C0"/>
                        </a:solidFill>
                        <a:latin typeface="Cambria Math"/>
                      </a:rPr>
                      <m:t> </m:t>
                    </m:r>
                    <m:r>
                      <a:rPr lang="en-US" b="1" i="0" dirty="0" smtClean="0">
                        <a:solidFill>
                          <a:srgbClr val="0070C0"/>
                        </a:solidFill>
                        <a:latin typeface="Cambria Math"/>
                      </a:rPr>
                      <m:t>𝟐</m:t>
                    </m:r>
                    <m:r>
                      <a:rPr lang="en-US" b="1" i="1" dirty="0" smtClean="0">
                        <a:solidFill>
                          <a:srgbClr val="0070C0"/>
                        </a:solidFill>
                        <a:latin typeface="Cambria Math"/>
                      </a:rPr>
                      <m:t> </m:t>
                    </m:r>
                  </m:oMath>
                </a14:m>
                <a:r>
                  <a:rPr lang="en-US" dirty="0"/>
                  <a:t>);</a:t>
                </a:r>
              </a:p>
            </p:txBody>
          </p:sp>
        </mc:Choice>
        <mc:Fallback xmlns="">
          <p:sp>
            <p:nvSpPr>
              <p:cNvPr id="12" name="TextBox 11"/>
              <p:cNvSpPr txBox="1">
                <a:spLocks noRot="1" noChangeAspect="1" noMove="1" noResize="1" noEditPoints="1" noAdjustHandles="1" noChangeArrowheads="1" noChangeShapeType="1" noTextEdit="1"/>
              </p:cNvSpPr>
              <p:nvPr/>
            </p:nvSpPr>
            <p:spPr>
              <a:xfrm>
                <a:off x="2743200" y="1992868"/>
                <a:ext cx="628698" cy="369332"/>
              </a:xfrm>
              <a:prstGeom prst="rect">
                <a:avLst/>
              </a:prstGeom>
              <a:blipFill rotWithShape="1">
                <a:blip r:embed="rId7"/>
                <a:stretch>
                  <a:fillRect l="-7767" t="-8197" r="-16505" b="-24590"/>
                </a:stretch>
              </a:blipFill>
            </p:spPr>
            <p:txBody>
              <a:bodyPr/>
              <a:lstStyle/>
              <a:p>
                <a:r>
                  <a:rPr lang="en-US">
                    <a:noFill/>
                  </a:rPr>
                  <a:t> </a:t>
                </a:r>
              </a:p>
            </p:txBody>
          </p:sp>
        </mc:Fallback>
      </mc:AlternateContent>
      <p:sp>
        <p:nvSpPr>
          <p:cNvPr id="13" name="Cloud Callout 12"/>
          <p:cNvSpPr/>
          <p:nvPr/>
        </p:nvSpPr>
        <p:spPr>
          <a:xfrm>
            <a:off x="5715000" y="1371600"/>
            <a:ext cx="3048000" cy="993648"/>
          </a:xfrm>
          <a:prstGeom prst="cloudCallout">
            <a:avLst>
              <a:gd name="adj1" fmla="val -31837"/>
              <a:gd name="adj2" fmla="val 8737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Space utilization ?</a:t>
            </a:r>
          </a:p>
        </p:txBody>
      </p:sp>
      <mc:AlternateContent xmlns:mc="http://schemas.openxmlformats.org/markup-compatibility/2006" xmlns:a14="http://schemas.microsoft.com/office/drawing/2010/main">
        <mc:Choice Requires="a14">
          <p:sp>
            <p:nvSpPr>
              <p:cNvPr id="15" name="Left Arrow 14"/>
              <p:cNvSpPr/>
              <p:nvPr/>
            </p:nvSpPr>
            <p:spPr>
              <a:xfrm>
                <a:off x="2590800" y="3429000"/>
                <a:ext cx="978408" cy="484632"/>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5" name="Left Arrow 14"/>
              <p:cNvSpPr>
                <a:spLocks noRot="1" noChangeAspect="1" noMove="1" noResize="1" noEditPoints="1" noAdjustHandles="1" noChangeArrowheads="1" noChangeShapeType="1" noTextEdit="1"/>
              </p:cNvSpPr>
              <p:nvPr/>
            </p:nvSpPr>
            <p:spPr>
              <a:xfrm>
                <a:off x="2590800" y="3429000"/>
                <a:ext cx="978408" cy="484632"/>
              </a:xfrm>
              <a:prstGeom prst="leftArrow">
                <a:avLst/>
              </a:prstGeom>
              <a:blipFill>
                <a:blip r:embed="rId9"/>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Left Arrow 10">
                <a:extLst>
                  <a:ext uri="{FF2B5EF4-FFF2-40B4-BE49-F238E27FC236}">
                    <a16:creationId xmlns:a16="http://schemas.microsoft.com/office/drawing/2014/main" id="{15E74312-E193-64E7-58EE-0D06D3BC8940}"/>
                  </a:ext>
                </a:extLst>
              </p:cNvPr>
              <p:cNvSpPr/>
              <p:nvPr/>
            </p:nvSpPr>
            <p:spPr>
              <a:xfrm>
                <a:off x="2590800" y="378641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5" name="Left Arrow 10">
                <a:extLst>
                  <a:ext uri="{FF2B5EF4-FFF2-40B4-BE49-F238E27FC236}">
                    <a16:creationId xmlns:a16="http://schemas.microsoft.com/office/drawing/2014/main" id="{15E74312-E193-64E7-58EE-0D06D3BC8940}"/>
                  </a:ext>
                </a:extLst>
              </p:cNvPr>
              <p:cNvSpPr>
                <a:spLocks noRot="1" noChangeAspect="1" noMove="1" noResize="1" noEditPoints="1" noAdjustHandles="1" noChangeArrowheads="1" noChangeShapeType="1" noTextEdit="1"/>
              </p:cNvSpPr>
              <p:nvPr/>
            </p:nvSpPr>
            <p:spPr>
              <a:xfrm>
                <a:off x="2590800" y="3786410"/>
                <a:ext cx="978408" cy="484632"/>
              </a:xfrm>
              <a:prstGeom prst="leftArrow">
                <a:avLst/>
              </a:prstGeom>
              <a:blipFill>
                <a:blip r:embed="rId10"/>
                <a:stretch>
                  <a:fillRect b="-4762"/>
                </a:stretch>
              </a:blipFill>
            </p:spPr>
            <p:txBody>
              <a:bodyPr/>
              <a:lstStyle/>
              <a:p>
                <a:r>
                  <a:rPr lang="en-IN">
                    <a:noFill/>
                  </a:rPr>
                  <a:t> </a:t>
                </a:r>
              </a:p>
            </p:txBody>
          </p:sp>
        </mc:Fallback>
      </mc:AlternateContent>
    </p:spTree>
    <p:extLst>
      <p:ext uri="{BB962C8B-B14F-4D97-AF65-F5344CB8AC3E}">
        <p14:creationId xmlns:p14="http://schemas.microsoft.com/office/powerpoint/2010/main" val="1239375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80">
                                          <p:stCondLst>
                                            <p:cond delay="0"/>
                                          </p:stCondLst>
                                        </p:cTn>
                                        <p:tgtEl>
                                          <p:spTgt spid="12"/>
                                        </p:tgtEl>
                                      </p:cBhvr>
                                    </p:animEffect>
                                    <p:anim calcmode="lin" valueType="num">
                                      <p:cBhvr>
                                        <p:cTn id="3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9" dur="26">
                                          <p:stCondLst>
                                            <p:cond delay="650"/>
                                          </p:stCondLst>
                                        </p:cTn>
                                        <p:tgtEl>
                                          <p:spTgt spid="12"/>
                                        </p:tgtEl>
                                      </p:cBhvr>
                                      <p:to x="100000" y="60000"/>
                                    </p:animScale>
                                    <p:animScale>
                                      <p:cBhvr>
                                        <p:cTn id="40" dur="166" decel="50000">
                                          <p:stCondLst>
                                            <p:cond delay="676"/>
                                          </p:stCondLst>
                                        </p:cTn>
                                        <p:tgtEl>
                                          <p:spTgt spid="12"/>
                                        </p:tgtEl>
                                      </p:cBhvr>
                                      <p:to x="100000" y="100000"/>
                                    </p:animScale>
                                    <p:animScale>
                                      <p:cBhvr>
                                        <p:cTn id="41" dur="26">
                                          <p:stCondLst>
                                            <p:cond delay="1312"/>
                                          </p:stCondLst>
                                        </p:cTn>
                                        <p:tgtEl>
                                          <p:spTgt spid="12"/>
                                        </p:tgtEl>
                                      </p:cBhvr>
                                      <p:to x="100000" y="80000"/>
                                    </p:animScale>
                                    <p:animScale>
                                      <p:cBhvr>
                                        <p:cTn id="42" dur="166" decel="50000">
                                          <p:stCondLst>
                                            <p:cond delay="1338"/>
                                          </p:stCondLst>
                                        </p:cTn>
                                        <p:tgtEl>
                                          <p:spTgt spid="12"/>
                                        </p:tgtEl>
                                      </p:cBhvr>
                                      <p:to x="100000" y="100000"/>
                                    </p:animScale>
                                    <p:animScale>
                                      <p:cBhvr>
                                        <p:cTn id="43" dur="26">
                                          <p:stCondLst>
                                            <p:cond delay="1642"/>
                                          </p:stCondLst>
                                        </p:cTn>
                                        <p:tgtEl>
                                          <p:spTgt spid="12"/>
                                        </p:tgtEl>
                                      </p:cBhvr>
                                      <p:to x="100000" y="90000"/>
                                    </p:animScale>
                                    <p:animScale>
                                      <p:cBhvr>
                                        <p:cTn id="44" dur="166" decel="50000">
                                          <p:stCondLst>
                                            <p:cond delay="1668"/>
                                          </p:stCondLst>
                                        </p:cTn>
                                        <p:tgtEl>
                                          <p:spTgt spid="12"/>
                                        </p:tgtEl>
                                      </p:cBhvr>
                                      <p:to x="100000" y="100000"/>
                                    </p:animScale>
                                    <p:animScale>
                                      <p:cBhvr>
                                        <p:cTn id="45" dur="26">
                                          <p:stCondLst>
                                            <p:cond delay="1808"/>
                                          </p:stCondLst>
                                        </p:cTn>
                                        <p:tgtEl>
                                          <p:spTgt spid="12"/>
                                        </p:tgtEl>
                                      </p:cBhvr>
                                      <p:to x="100000" y="95000"/>
                                    </p:animScale>
                                    <p:animScale>
                                      <p:cBhvr>
                                        <p:cTn id="46" dur="166" decel="50000">
                                          <p:stCondLst>
                                            <p:cond delay="1834"/>
                                          </p:stCondLst>
                                        </p:cTn>
                                        <p:tgtEl>
                                          <p:spTgt spid="12"/>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anim calcmode="lin" valueType="num">
                                      <p:cBhvr>
                                        <p:cTn id="59" dur="1000" fill="hold"/>
                                        <p:tgtEl>
                                          <p:spTgt spid="9"/>
                                        </p:tgtEl>
                                        <p:attrNameLst>
                                          <p:attrName>ppt_x</p:attrName>
                                        </p:attrNameLst>
                                      </p:cBhvr>
                                      <p:tavLst>
                                        <p:tav tm="0">
                                          <p:val>
                                            <p:strVal val="#ppt_x"/>
                                          </p:val>
                                        </p:tav>
                                        <p:tav tm="100000">
                                          <p:val>
                                            <p:strVal val="#ppt_x"/>
                                          </p:val>
                                        </p:tav>
                                      </p:tavLst>
                                    </p:anim>
                                    <p:anim calcmode="lin" valueType="num">
                                      <p:cBhvr>
                                        <p:cTn id="6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9"/>
                                        </p:tgtEl>
                                      </p:cBhvr>
                                    </p:animEffect>
                                    <p:set>
                                      <p:cBhvr>
                                        <p:cTn id="6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animBg="1"/>
      <p:bldP spid="9" grpId="1"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flipH="1">
            <a:off x="838200" y="2209800"/>
            <a:ext cx="6629400" cy="3810000"/>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p:graphicFrame>
        <p:nvGraphicFramePr>
          <p:cNvPr id="19" name="Content Placeholder 18"/>
          <p:cNvGraphicFramePr>
            <a:graphicFrameLocks noGrp="1"/>
          </p:cNvGraphicFramePr>
          <p:nvPr>
            <p:ph idx="1"/>
          </p:nvPr>
        </p:nvGraphicFramePr>
        <p:xfrm>
          <a:off x="838193" y="6106160"/>
          <a:ext cx="7010406" cy="335280"/>
        </p:xfrm>
        <a:graphic>
          <a:graphicData uri="http://schemas.openxmlformats.org/drawingml/2006/table">
            <a:tbl>
              <a:tblPr firstRow="1" bandRow="1">
                <a:tableStyleId>{2D5ABB26-0587-4C30-8999-92F81FD0307C}</a:tableStyleId>
              </a:tblPr>
              <a:tblGrid>
                <a:gridCol w="389467">
                  <a:extLst>
                    <a:ext uri="{9D8B030D-6E8A-4147-A177-3AD203B41FA5}">
                      <a16:colId xmlns:a16="http://schemas.microsoft.com/office/drawing/2014/main" val="20000"/>
                    </a:ext>
                  </a:extLst>
                </a:gridCol>
                <a:gridCol w="389467">
                  <a:extLst>
                    <a:ext uri="{9D8B030D-6E8A-4147-A177-3AD203B41FA5}">
                      <a16:colId xmlns:a16="http://schemas.microsoft.com/office/drawing/2014/main" val="20001"/>
                    </a:ext>
                  </a:extLst>
                </a:gridCol>
                <a:gridCol w="389467">
                  <a:extLst>
                    <a:ext uri="{9D8B030D-6E8A-4147-A177-3AD203B41FA5}">
                      <a16:colId xmlns:a16="http://schemas.microsoft.com/office/drawing/2014/main" val="20002"/>
                    </a:ext>
                  </a:extLst>
                </a:gridCol>
                <a:gridCol w="389467">
                  <a:extLst>
                    <a:ext uri="{9D8B030D-6E8A-4147-A177-3AD203B41FA5}">
                      <a16:colId xmlns:a16="http://schemas.microsoft.com/office/drawing/2014/main" val="20003"/>
                    </a:ext>
                  </a:extLst>
                </a:gridCol>
                <a:gridCol w="389467">
                  <a:extLst>
                    <a:ext uri="{9D8B030D-6E8A-4147-A177-3AD203B41FA5}">
                      <a16:colId xmlns:a16="http://schemas.microsoft.com/office/drawing/2014/main" val="20004"/>
                    </a:ext>
                  </a:extLst>
                </a:gridCol>
                <a:gridCol w="389467">
                  <a:extLst>
                    <a:ext uri="{9D8B030D-6E8A-4147-A177-3AD203B41FA5}">
                      <a16:colId xmlns:a16="http://schemas.microsoft.com/office/drawing/2014/main" val="20005"/>
                    </a:ext>
                  </a:extLst>
                </a:gridCol>
                <a:gridCol w="389467">
                  <a:extLst>
                    <a:ext uri="{9D8B030D-6E8A-4147-A177-3AD203B41FA5}">
                      <a16:colId xmlns:a16="http://schemas.microsoft.com/office/drawing/2014/main" val="20006"/>
                    </a:ext>
                  </a:extLst>
                </a:gridCol>
                <a:gridCol w="389467">
                  <a:extLst>
                    <a:ext uri="{9D8B030D-6E8A-4147-A177-3AD203B41FA5}">
                      <a16:colId xmlns:a16="http://schemas.microsoft.com/office/drawing/2014/main" val="20007"/>
                    </a:ext>
                  </a:extLst>
                </a:gridCol>
                <a:gridCol w="389467">
                  <a:extLst>
                    <a:ext uri="{9D8B030D-6E8A-4147-A177-3AD203B41FA5}">
                      <a16:colId xmlns:a16="http://schemas.microsoft.com/office/drawing/2014/main" val="20008"/>
                    </a:ext>
                  </a:extLst>
                </a:gridCol>
                <a:gridCol w="389467">
                  <a:extLst>
                    <a:ext uri="{9D8B030D-6E8A-4147-A177-3AD203B41FA5}">
                      <a16:colId xmlns:a16="http://schemas.microsoft.com/office/drawing/2014/main" val="20009"/>
                    </a:ext>
                  </a:extLst>
                </a:gridCol>
                <a:gridCol w="389467">
                  <a:extLst>
                    <a:ext uri="{9D8B030D-6E8A-4147-A177-3AD203B41FA5}">
                      <a16:colId xmlns:a16="http://schemas.microsoft.com/office/drawing/2014/main" val="20010"/>
                    </a:ext>
                  </a:extLst>
                </a:gridCol>
                <a:gridCol w="389467">
                  <a:extLst>
                    <a:ext uri="{9D8B030D-6E8A-4147-A177-3AD203B41FA5}">
                      <a16:colId xmlns:a16="http://schemas.microsoft.com/office/drawing/2014/main" val="20011"/>
                    </a:ext>
                  </a:extLst>
                </a:gridCol>
                <a:gridCol w="389467">
                  <a:extLst>
                    <a:ext uri="{9D8B030D-6E8A-4147-A177-3AD203B41FA5}">
                      <a16:colId xmlns:a16="http://schemas.microsoft.com/office/drawing/2014/main" val="20012"/>
                    </a:ext>
                  </a:extLst>
                </a:gridCol>
                <a:gridCol w="389467">
                  <a:extLst>
                    <a:ext uri="{9D8B030D-6E8A-4147-A177-3AD203B41FA5}">
                      <a16:colId xmlns:a16="http://schemas.microsoft.com/office/drawing/2014/main" val="20013"/>
                    </a:ext>
                  </a:extLst>
                </a:gridCol>
                <a:gridCol w="389467">
                  <a:extLst>
                    <a:ext uri="{9D8B030D-6E8A-4147-A177-3AD203B41FA5}">
                      <a16:colId xmlns:a16="http://schemas.microsoft.com/office/drawing/2014/main" val="20014"/>
                    </a:ext>
                  </a:extLst>
                </a:gridCol>
                <a:gridCol w="389467">
                  <a:extLst>
                    <a:ext uri="{9D8B030D-6E8A-4147-A177-3AD203B41FA5}">
                      <a16:colId xmlns:a16="http://schemas.microsoft.com/office/drawing/2014/main" val="20015"/>
                    </a:ext>
                  </a:extLst>
                </a:gridCol>
                <a:gridCol w="389467">
                  <a:extLst>
                    <a:ext uri="{9D8B030D-6E8A-4147-A177-3AD203B41FA5}">
                      <a16:colId xmlns:a16="http://schemas.microsoft.com/office/drawing/2014/main" val="20016"/>
                    </a:ext>
                  </a:extLst>
                </a:gridCol>
                <a:gridCol w="389467">
                  <a:extLst>
                    <a:ext uri="{9D8B030D-6E8A-4147-A177-3AD203B41FA5}">
                      <a16:colId xmlns:a16="http://schemas.microsoft.com/office/drawing/2014/main" val="20017"/>
                    </a:ext>
                  </a:extLst>
                </a:gridCol>
              </a:tblGrid>
              <a:tr h="294640">
                <a:tc>
                  <a:txBody>
                    <a:bodyPr/>
                    <a:lstStyle/>
                    <a:p>
                      <a:r>
                        <a:rPr lang="en-US" sz="1600" dirty="0"/>
                        <a:t>1</a:t>
                      </a:r>
                      <a:endParaRPr lang="en-US" sz="1600" b="0" dirty="0">
                        <a:solidFill>
                          <a:schemeClr val="tx1"/>
                        </a:solidFill>
                      </a:endParaRPr>
                    </a:p>
                  </a:txBody>
                  <a:tcPr/>
                </a:tc>
                <a:tc>
                  <a:txBody>
                    <a:bodyPr/>
                    <a:lstStyle/>
                    <a:p>
                      <a:r>
                        <a:rPr lang="en-US" sz="1600" dirty="0"/>
                        <a:t>2</a:t>
                      </a:r>
                      <a:endParaRPr lang="en-US" sz="1600" b="0" dirty="0">
                        <a:solidFill>
                          <a:schemeClr val="tx1"/>
                        </a:solidFill>
                      </a:endParaRPr>
                    </a:p>
                  </a:txBody>
                  <a:tcPr/>
                </a:tc>
                <a:tc>
                  <a:txBody>
                    <a:bodyPr/>
                    <a:lstStyle/>
                    <a:p>
                      <a:r>
                        <a:rPr lang="en-US" sz="1600" dirty="0"/>
                        <a:t>3</a:t>
                      </a:r>
                      <a:endParaRPr lang="en-US" sz="1600" b="0" dirty="0">
                        <a:solidFill>
                          <a:schemeClr val="tx1"/>
                        </a:solidFill>
                      </a:endParaRPr>
                    </a:p>
                  </a:txBody>
                  <a:tcPr/>
                </a:tc>
                <a:tc>
                  <a:txBody>
                    <a:bodyPr/>
                    <a:lstStyle/>
                    <a:p>
                      <a:r>
                        <a:rPr lang="en-US" sz="1600" dirty="0"/>
                        <a:t>4</a:t>
                      </a:r>
                      <a:endParaRPr lang="en-US" sz="1600" b="0" dirty="0">
                        <a:solidFill>
                          <a:schemeClr val="tx1"/>
                        </a:solidFill>
                      </a:endParaRPr>
                    </a:p>
                  </a:txBody>
                  <a:tcPr/>
                </a:tc>
                <a:tc>
                  <a:txBody>
                    <a:bodyPr/>
                    <a:lstStyle/>
                    <a:p>
                      <a:r>
                        <a:rPr lang="en-US" sz="1600" dirty="0"/>
                        <a:t>5</a:t>
                      </a:r>
                      <a:endParaRPr lang="en-US" sz="1600" b="0" dirty="0">
                        <a:solidFill>
                          <a:schemeClr val="tx1"/>
                        </a:solidFill>
                      </a:endParaRPr>
                    </a:p>
                  </a:txBody>
                  <a:tcPr/>
                </a:tc>
                <a:tc>
                  <a:txBody>
                    <a:bodyPr/>
                    <a:lstStyle/>
                    <a:p>
                      <a:r>
                        <a:rPr lang="en-US" sz="1600" dirty="0"/>
                        <a:t>6</a:t>
                      </a:r>
                      <a:endParaRPr lang="en-US" sz="1600" b="0" dirty="0">
                        <a:solidFill>
                          <a:schemeClr val="tx1"/>
                        </a:solidFill>
                      </a:endParaRPr>
                    </a:p>
                  </a:txBody>
                  <a:tcPr/>
                </a:tc>
                <a:tc>
                  <a:txBody>
                    <a:bodyPr/>
                    <a:lstStyle/>
                    <a:p>
                      <a:r>
                        <a:rPr lang="en-US" sz="1600" dirty="0"/>
                        <a:t>7</a:t>
                      </a:r>
                      <a:endParaRPr lang="en-US" sz="1600" b="0" dirty="0">
                        <a:solidFill>
                          <a:schemeClr val="tx1"/>
                        </a:solidFill>
                      </a:endParaRPr>
                    </a:p>
                  </a:txBody>
                  <a:tcPr/>
                </a:tc>
                <a:tc>
                  <a:txBody>
                    <a:bodyPr/>
                    <a:lstStyle/>
                    <a:p>
                      <a:r>
                        <a:rPr lang="en-US" sz="1600" dirty="0"/>
                        <a:t>8</a:t>
                      </a:r>
                      <a:endParaRPr lang="en-US" sz="1600" b="0" dirty="0">
                        <a:solidFill>
                          <a:schemeClr val="tx1"/>
                        </a:solidFill>
                      </a:endParaRPr>
                    </a:p>
                  </a:txBody>
                  <a:tcPr/>
                </a:tc>
                <a:tc>
                  <a:txBody>
                    <a:bodyPr/>
                    <a:lstStyle/>
                    <a:p>
                      <a:r>
                        <a:rPr lang="en-US" sz="1600" dirty="0"/>
                        <a:t>9</a:t>
                      </a:r>
                      <a:endParaRPr lang="en-US" sz="1600" b="0" dirty="0">
                        <a:solidFill>
                          <a:schemeClr val="tx1"/>
                        </a:solidFill>
                      </a:endParaRPr>
                    </a:p>
                  </a:txBody>
                  <a:tcPr/>
                </a:tc>
                <a:tc>
                  <a:txBody>
                    <a:bodyPr/>
                    <a:lstStyle/>
                    <a:p>
                      <a:r>
                        <a:rPr lang="en-US" sz="1600" dirty="0"/>
                        <a:t>10</a:t>
                      </a:r>
                      <a:endParaRPr lang="en-US" sz="1600" b="0" dirty="0">
                        <a:solidFill>
                          <a:schemeClr val="tx1"/>
                        </a:solidFill>
                      </a:endParaRPr>
                    </a:p>
                  </a:txBody>
                  <a:tcPr/>
                </a:tc>
                <a:tc>
                  <a:txBody>
                    <a:bodyPr/>
                    <a:lstStyle/>
                    <a:p>
                      <a:r>
                        <a:rPr lang="en-US" sz="1600" dirty="0"/>
                        <a:t>11</a:t>
                      </a:r>
                      <a:endParaRPr lang="en-US" sz="1600" b="0" dirty="0">
                        <a:solidFill>
                          <a:schemeClr val="tx1"/>
                        </a:solidFill>
                      </a:endParaRPr>
                    </a:p>
                  </a:txBody>
                  <a:tcPr/>
                </a:tc>
                <a:tc>
                  <a:txBody>
                    <a:bodyPr/>
                    <a:lstStyle/>
                    <a:p>
                      <a:r>
                        <a:rPr lang="en-US" sz="1600" dirty="0"/>
                        <a:t>12</a:t>
                      </a:r>
                      <a:endParaRPr lang="en-US" sz="1600" b="0" dirty="0">
                        <a:solidFill>
                          <a:schemeClr val="tx1"/>
                        </a:solidFill>
                      </a:endParaRPr>
                    </a:p>
                  </a:txBody>
                  <a:tcPr/>
                </a:tc>
                <a:tc>
                  <a:txBody>
                    <a:bodyPr/>
                    <a:lstStyle/>
                    <a:p>
                      <a:r>
                        <a:rPr lang="en-US" sz="1600" dirty="0"/>
                        <a:t>13</a:t>
                      </a:r>
                      <a:endParaRPr lang="en-US" sz="1600" b="0" dirty="0">
                        <a:solidFill>
                          <a:schemeClr val="tx1"/>
                        </a:solidFill>
                      </a:endParaRPr>
                    </a:p>
                  </a:txBody>
                  <a:tcPr/>
                </a:tc>
                <a:tc>
                  <a:txBody>
                    <a:bodyPr/>
                    <a:lstStyle/>
                    <a:p>
                      <a:r>
                        <a:rPr lang="en-US" sz="1600" dirty="0"/>
                        <a:t>14</a:t>
                      </a:r>
                      <a:endParaRPr lang="en-US" sz="1600" b="0" dirty="0">
                        <a:solidFill>
                          <a:schemeClr val="tx1"/>
                        </a:solidFill>
                      </a:endParaRPr>
                    </a:p>
                  </a:txBody>
                  <a:tcPr/>
                </a:tc>
                <a:tc>
                  <a:txBody>
                    <a:bodyPr/>
                    <a:lstStyle/>
                    <a:p>
                      <a:r>
                        <a:rPr lang="en-US" sz="1600" dirty="0"/>
                        <a:t>15</a:t>
                      </a:r>
                      <a:endParaRPr lang="en-US" sz="1600" b="0" dirty="0">
                        <a:solidFill>
                          <a:schemeClr val="tx1"/>
                        </a:solidFill>
                      </a:endParaRPr>
                    </a:p>
                  </a:txBody>
                  <a:tcPr/>
                </a:tc>
                <a:tc>
                  <a:txBody>
                    <a:bodyPr/>
                    <a:lstStyle/>
                    <a:p>
                      <a:r>
                        <a:rPr lang="en-US" sz="1600" dirty="0"/>
                        <a:t>16</a:t>
                      </a:r>
                      <a:endParaRPr lang="en-US" sz="1600" b="0" dirty="0">
                        <a:solidFill>
                          <a:schemeClr val="tx1"/>
                        </a:solidFill>
                      </a:endParaRPr>
                    </a:p>
                  </a:txBody>
                  <a:tcPr/>
                </a:tc>
                <a:tc>
                  <a:txBody>
                    <a:bodyPr/>
                    <a:lstStyle/>
                    <a:p>
                      <a:r>
                        <a:rPr lang="en-US" sz="1600" dirty="0"/>
                        <a:t>17</a:t>
                      </a:r>
                      <a:endParaRPr lang="en-US" sz="1600" b="0" dirty="0">
                        <a:solidFill>
                          <a:schemeClr val="tx1"/>
                        </a:solidFill>
                      </a:endParaRPr>
                    </a:p>
                  </a:txBody>
                  <a:tcPr/>
                </a:tc>
                <a:tc>
                  <a:txBody>
                    <a:bodyPr/>
                    <a:lstStyle/>
                    <a:p>
                      <a:r>
                        <a:rPr lang="en-US" sz="1600" b="0" dirty="0">
                          <a:solidFill>
                            <a:schemeClr val="tx1"/>
                          </a:solidFill>
                        </a:rPr>
                        <a:t>18</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grpSp>
        <p:nvGrpSpPr>
          <p:cNvPr id="23" name="Group 22"/>
          <p:cNvGrpSpPr/>
          <p:nvPr/>
        </p:nvGrpSpPr>
        <p:grpSpPr>
          <a:xfrm>
            <a:off x="838200" y="1752600"/>
            <a:ext cx="7010400" cy="4267200"/>
            <a:chOff x="838200" y="1752600"/>
            <a:chExt cx="7010400" cy="4267200"/>
          </a:xfrm>
        </p:grpSpPr>
        <p:cxnSp>
          <p:nvCxnSpPr>
            <p:cNvPr id="8" name="Straight Connector 7"/>
            <p:cNvCxnSpPr/>
            <p:nvPr/>
          </p:nvCxnSpPr>
          <p:spPr>
            <a:xfrm>
              <a:off x="838200" y="1752600"/>
              <a:ext cx="0" cy="426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6019800"/>
              <a:ext cx="701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838200" y="5829300"/>
            <a:ext cx="6858000" cy="1905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600200" y="5486400"/>
            <a:ext cx="304800" cy="5334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362200" y="5029200"/>
            <a:ext cx="304800" cy="990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962400" y="4152900"/>
            <a:ext cx="304800" cy="18669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086600" y="2362200"/>
            <a:ext cx="304800" cy="3657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1600200" y="5193268"/>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3</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600200" y="5193268"/>
                <a:ext cx="344966" cy="338554"/>
              </a:xfrm>
              <a:prstGeom prst="rect">
                <a:avLst/>
              </a:prstGeom>
              <a:blipFill rotWithShape="1">
                <a:blip r:embed="rId3"/>
                <a:stretch>
                  <a:fillRect t="-5455" r="-14286"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362200" y="4766846"/>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5</m:t>
                      </m:r>
                    </m:oMath>
                  </m:oMathPara>
                </a14:m>
                <a:endParaRPr lang="en-US"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362200" y="4766846"/>
                <a:ext cx="344966" cy="338554"/>
              </a:xfrm>
              <a:prstGeom prst="rect">
                <a:avLst/>
              </a:prstGeom>
              <a:blipFill rotWithShape="1">
                <a:blip r:embed="rId4"/>
                <a:stretch>
                  <a:fillRect t="-5357" r="-14286"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998434" y="3852446"/>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9</m:t>
                      </m:r>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998434" y="3852446"/>
                <a:ext cx="344966" cy="338554"/>
              </a:xfrm>
              <a:prstGeom prst="rect">
                <a:avLst/>
              </a:prstGeom>
              <a:blipFill rotWithShape="1">
                <a:blip r:embed="rId5"/>
                <a:stretch>
                  <a:fillRect t="-5357" r="-1228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046434" y="2099846"/>
                <a:ext cx="45877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17</m:t>
                      </m:r>
                    </m:oMath>
                  </m:oMathPara>
                </a14:m>
                <a:endParaRPr lang="en-US" sz="16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046434" y="2099846"/>
                <a:ext cx="458779" cy="338554"/>
              </a:xfrm>
              <a:prstGeom prst="rect">
                <a:avLst/>
              </a:prstGeom>
              <a:blipFill rotWithShape="1">
                <a:blip r:embed="rId6"/>
                <a:stretch>
                  <a:fillRect t="-5357" r="-1066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69434" y="5638800"/>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1</m:t>
                      </m:r>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69434" y="5638800"/>
                <a:ext cx="344966" cy="338554"/>
              </a:xfrm>
              <a:prstGeom prst="rect">
                <a:avLst/>
              </a:prstGeom>
              <a:blipFill rotWithShape="1">
                <a:blip r:embed="rId7"/>
                <a:stretch>
                  <a:fillRect t="-5357" r="-14035" b="-21429"/>
                </a:stretch>
              </a:blipFill>
            </p:spPr>
            <p:txBody>
              <a:bodyPr/>
              <a:lstStyle/>
              <a:p>
                <a:r>
                  <a:rPr lang="en-US">
                    <a:noFill/>
                  </a:rPr>
                  <a:t> </a:t>
                </a:r>
              </a:p>
            </p:txBody>
          </p:sp>
        </mc:Fallback>
      </mc:AlternateContent>
      <p:sp>
        <p:nvSpPr>
          <p:cNvPr id="3" name="TextBox 2"/>
          <p:cNvSpPr txBox="1"/>
          <p:nvPr/>
        </p:nvSpPr>
        <p:spPr>
          <a:xfrm>
            <a:off x="0" y="1371600"/>
            <a:ext cx="2469266" cy="369332"/>
          </a:xfrm>
          <a:prstGeom prst="rect">
            <a:avLst/>
          </a:prstGeom>
          <a:noFill/>
        </p:spPr>
        <p:txBody>
          <a:bodyPr wrap="none" rtlCol="0">
            <a:spAutoFit/>
          </a:bodyPr>
          <a:lstStyle/>
          <a:p>
            <a:r>
              <a:rPr lang="en-US" dirty="0"/>
              <a:t>Actual cost per insertion</a:t>
            </a:r>
          </a:p>
        </p:txBody>
      </p:sp>
      <p:sp>
        <p:nvSpPr>
          <p:cNvPr id="25" name="TextBox 24"/>
          <p:cNvSpPr txBox="1"/>
          <p:nvPr/>
        </p:nvSpPr>
        <p:spPr>
          <a:xfrm>
            <a:off x="3169534" y="6412468"/>
            <a:ext cx="1107996" cy="369332"/>
          </a:xfrm>
          <a:prstGeom prst="rect">
            <a:avLst/>
          </a:prstGeom>
          <a:noFill/>
        </p:spPr>
        <p:txBody>
          <a:bodyPr wrap="none" rtlCol="0">
            <a:spAutoFit/>
          </a:bodyPr>
          <a:lstStyle/>
          <a:p>
            <a:r>
              <a:rPr lang="en-US" dirty="0"/>
              <a:t>insertions</a:t>
            </a:r>
          </a:p>
        </p:txBody>
      </p:sp>
    </p:spTree>
    <p:extLst>
      <p:ext uri="{BB962C8B-B14F-4D97-AF65-F5344CB8AC3E}">
        <p14:creationId xmlns:p14="http://schemas.microsoft.com/office/powerpoint/2010/main" val="187115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25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0-#ppt_w/2"/>
                                          </p:val>
                                        </p:tav>
                                        <p:tav tm="100000">
                                          <p:val>
                                            <p:strVal val="#ppt_x"/>
                                          </p:val>
                                        </p:tav>
                                      </p:tavLst>
                                    </p:anim>
                                    <p:anim calcmode="lin" valueType="num">
                                      <p:cBhvr additive="base">
                                        <p:cTn id="2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1000"/>
                                        <p:tgtEl>
                                          <p:spTgt spid="30"/>
                                        </p:tgtEl>
                                      </p:cBhvr>
                                    </p:animEffect>
                                    <p:anim calcmode="lin" valueType="num">
                                      <p:cBhvr>
                                        <p:cTn id="39" dur="1000" fill="hold"/>
                                        <p:tgtEl>
                                          <p:spTgt spid="30"/>
                                        </p:tgtEl>
                                        <p:attrNameLst>
                                          <p:attrName>ppt_x</p:attrName>
                                        </p:attrNameLst>
                                      </p:cBhvr>
                                      <p:tavLst>
                                        <p:tav tm="0">
                                          <p:val>
                                            <p:strVal val="#ppt_x"/>
                                          </p:val>
                                        </p:tav>
                                        <p:tav tm="100000">
                                          <p:val>
                                            <p:strVal val="#ppt_x"/>
                                          </p:val>
                                        </p:tav>
                                      </p:tavLst>
                                    </p:anim>
                                    <p:anim calcmode="lin" valueType="num">
                                      <p:cBhvr>
                                        <p:cTn id="4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ppt_x</p:attrName>
                                        </p:attrNameLst>
                                      </p:cBhvr>
                                      <p:tavLst>
                                        <p:tav tm="0">
                                          <p:val>
                                            <p:strVal val="#ppt_x"/>
                                          </p:val>
                                        </p:tav>
                                        <p:tav tm="100000">
                                          <p:val>
                                            <p:strVal val="#ppt_x"/>
                                          </p:val>
                                        </p:tav>
                                      </p:tavLst>
                                    </p:anim>
                                    <p:anim calcmode="lin" valueType="num">
                                      <p:cBhvr>
                                        <p:cTn id="7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down)">
                                      <p:cBhvr>
                                        <p:cTn id="8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2" grpId="0" animBg="1"/>
      <p:bldP spid="30" grpId="0"/>
      <p:bldP spid="31" grpId="0"/>
      <p:bldP spid="32" grpId="0"/>
      <p:bldP spid="33" grpId="0"/>
      <p:bldP spid="34" grpId="0"/>
      <p:bldP spid="3"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RECAP </a:t>
            </a:r>
            <a:r>
              <a:rPr lang="en-US" sz="3200" dirty="0"/>
              <a:t>of Last Lecture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2" name="Text Placeholder 1">
            <a:extLst>
              <a:ext uri="{FF2B5EF4-FFF2-40B4-BE49-F238E27FC236}">
                <a16:creationId xmlns:a16="http://schemas.microsoft.com/office/drawing/2014/main" id="{599CDFBF-E970-0242-A5E6-9B5947DA3E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8029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Intuition</a:t>
                </a:r>
                <a:r>
                  <a:rPr lang="en-US" sz="3200" b="1" dirty="0"/>
                  <a:t> underlying efficiency of Insert(</a:t>
                </a:r>
                <a14:m>
                  <m:oMath xmlns:m="http://schemas.openxmlformats.org/officeDocument/2006/math">
                    <m:r>
                      <a:rPr lang="en-US" sz="3200" b="1" i="1" dirty="0">
                        <a:solidFill>
                          <a:srgbClr val="C00000"/>
                        </a:solidFill>
                        <a:latin typeface="Cambria Math"/>
                      </a:rPr>
                      <m:t>𝒙</m:t>
                    </m:r>
                  </m:oMath>
                </a14:m>
                <a:r>
                  <a:rPr lang="en-US" sz="3200" b="1" dirty="0"/>
                  <a:t>)</a:t>
                </a:r>
                <a:r>
                  <a:rPr lang="en-US" sz="32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r>
                  <a:rPr lang="en-US" sz="2000" dirty="0"/>
                  <a:t>Once the table is full, we create a table of double the size.</a:t>
                </a:r>
              </a:p>
              <a:p>
                <a:pPr marL="0" indent="0" algn="ctr">
                  <a:buNone/>
                </a:pPr>
                <a:r>
                  <a:rPr lang="en-US" sz="2000" dirty="0">
                    <a:sym typeface="Wingdings" panose="05000000000000000000" pitchFamily="2" charset="2"/>
                  </a:rPr>
                  <a:t></a:t>
                </a:r>
                <a:r>
                  <a:rPr lang="en-US" sz="2000" dirty="0"/>
                  <a:t> It will take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 time for next </a:t>
                </a:r>
                <a:r>
                  <a:rPr lang="en-US" sz="2000" i="1" u="sng" dirty="0"/>
                  <a:t>many</a:t>
                </a:r>
                <a:r>
                  <a:rPr lang="en-US" sz="2000" dirty="0"/>
                  <a:t> insertions (filling up empty slots).</a:t>
                </a:r>
              </a:p>
              <a:p>
                <a:pPr marL="0" indent="0">
                  <a:buNone/>
                </a:pPr>
                <a:endParaRPr lang="en-US" sz="2000" dirty="0"/>
              </a:p>
              <a:p>
                <a:pPr marL="0" indent="0">
                  <a:buNone/>
                </a:pPr>
                <a:r>
                  <a:rPr lang="en-US" sz="2000" dirty="0"/>
                  <a:t>So the heavy operation (copying the table into new table) will occur </a:t>
                </a:r>
              </a:p>
              <a:p>
                <a:pPr marL="0" indent="0">
                  <a:buNone/>
                </a:pPr>
                <a:r>
                  <a:rPr lang="en-US" sz="2000" dirty="0"/>
                  <a:t>only whenever  </a:t>
                </a:r>
                <a14:m>
                  <m:oMath xmlns:m="http://schemas.openxmlformats.org/officeDocument/2006/math">
                    <m:r>
                      <a:rPr lang="en-US" sz="2000" b="1" i="1" dirty="0" smtClean="0">
                        <a:solidFill>
                          <a:srgbClr val="0070C0"/>
                        </a:solidFill>
                        <a:latin typeface="Cambria Math"/>
                      </a:rPr>
                      <m:t>𝒏</m:t>
                    </m:r>
                  </m:oMath>
                </a14:m>
                <a:r>
                  <a:rPr lang="en-US" sz="2000" dirty="0"/>
                  <a:t> just exceeds some power of </a:t>
                </a:r>
                <a14:m>
                  <m:oMath xmlns:m="http://schemas.openxmlformats.org/officeDocument/2006/math">
                    <m:r>
                      <a:rPr lang="en-US" sz="2000" b="1" i="1" dirty="0" smtClean="0">
                        <a:solidFill>
                          <a:srgbClr val="0070C0"/>
                        </a:solidFill>
                        <a:latin typeface="Cambria Math"/>
                      </a:rPr>
                      <m:t>𝟐</m:t>
                    </m:r>
                  </m:oMath>
                </a14:m>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You may give a simple analysis to show that time taken for </a:t>
                </a:r>
                <a14:m>
                  <m:oMath xmlns:m="http://schemas.openxmlformats.org/officeDocument/2006/math">
                    <m:r>
                      <a:rPr lang="en-US" sz="2000" b="1" i="1" dirty="0">
                        <a:solidFill>
                          <a:srgbClr val="0070C0"/>
                        </a:solidFill>
                        <a:latin typeface="Cambria Math"/>
                      </a:rPr>
                      <m:t>𝒏</m:t>
                    </m:r>
                  </m:oMath>
                </a14:m>
                <a:r>
                  <a:rPr lang="en-US" sz="2000" dirty="0"/>
                  <a:t> insertions will be </a:t>
                </a:r>
                <a:r>
                  <a:rPr lang="en-US" sz="2000" b="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 </a:t>
                </a:r>
              </a:p>
              <a:p>
                <a:pPr marL="0" indent="0">
                  <a:buNone/>
                </a:pPr>
                <a:r>
                  <a:rPr lang="en-US" sz="2000" dirty="0"/>
                  <a:t>But the aim here is to make you familiar with amortized analysis </a:t>
                </a:r>
                <a:r>
                  <a:rPr lang="en-US" sz="2000" dirty="0">
                    <a:sym typeface="Wingdings" pitchFamily="2" charset="2"/>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3"/>
                <a:stretch>
                  <a:fillRect l="-690" t="-674" r="-17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mc:AlternateContent xmlns:mc="http://schemas.openxmlformats.org/markup-compatibility/2006" xmlns:a14="http://schemas.microsoft.com/office/drawing/2010/main">
        <mc:Choice Requires="a14">
          <p:sp>
            <p:nvSpPr>
              <p:cNvPr id="5" name="Cloud Callout 4"/>
              <p:cNvSpPr/>
              <p:nvPr/>
            </p:nvSpPr>
            <p:spPr>
              <a:xfrm>
                <a:off x="1371600" y="3657600"/>
                <a:ext cx="4876800" cy="1295400"/>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you relate it to </a:t>
                </a:r>
              </a:p>
              <a:p>
                <a:pPr algn="ctr"/>
                <a:r>
                  <a:rPr lang="en-US" dirty="0">
                    <a:solidFill>
                      <a:schemeClr val="tx1"/>
                    </a:solidFill>
                  </a:rPr>
                  <a:t>bit flips during </a:t>
                </a:r>
                <a14:m>
                  <m:oMath xmlns:m="http://schemas.openxmlformats.org/officeDocument/2006/math">
                    <m:r>
                      <a:rPr lang="en-US" b="1" i="1" dirty="0">
                        <a:solidFill>
                          <a:srgbClr val="0070C0"/>
                        </a:solidFill>
                        <a:latin typeface="Cambria Math"/>
                      </a:rPr>
                      <m:t>𝒏</m:t>
                    </m:r>
                  </m:oMath>
                </a14:m>
                <a:r>
                  <a:rPr lang="en-US" dirty="0">
                    <a:solidFill>
                      <a:schemeClr val="tx1"/>
                    </a:solidFill>
                  </a:rPr>
                  <a:t> increments in a binary counter ? </a:t>
                </a:r>
              </a:p>
            </p:txBody>
          </p:sp>
        </mc:Choice>
        <mc:Fallback xmlns="">
          <p:sp>
            <p:nvSpPr>
              <p:cNvPr id="5" name="Cloud Callout 4"/>
              <p:cNvSpPr>
                <a:spLocks noRot="1" noChangeAspect="1" noMove="1" noResize="1" noEditPoints="1" noAdjustHandles="1" noChangeArrowheads="1" noChangeShapeType="1" noTextEdit="1"/>
              </p:cNvSpPr>
              <p:nvPr/>
            </p:nvSpPr>
            <p:spPr>
              <a:xfrm>
                <a:off x="1371600" y="3657600"/>
                <a:ext cx="4876800" cy="1295400"/>
              </a:xfrm>
              <a:prstGeom prst="cloudCallout">
                <a:avLst/>
              </a:prstGeom>
              <a:blipFill rotWithShape="1">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77234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Rectangle 21"/>
              <p:cNvSpPr/>
              <p:nvPr/>
            </p:nvSpPr>
            <p:spPr>
              <a:xfrm>
                <a:off x="4572000" y="25146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572000" y="25146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p:sp>
        <p:nvSpPr>
          <p:cNvPr id="19" name="Rectangle 18"/>
          <p:cNvSpPr/>
          <p:nvPr/>
        </p:nvSpPr>
        <p:spPr>
          <a:xfrm>
            <a:off x="1524000" y="25146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0" y="1524000"/>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graphicFrame>
        <p:nvGraphicFramePr>
          <p:cNvPr id="5" name="Table 4"/>
          <p:cNvGraphicFramePr>
            <a:graphicFrameLocks noGrp="1"/>
          </p:cNvGraphicFramePr>
          <p:nvPr/>
        </p:nvGraphicFramePr>
        <p:xfrm>
          <a:off x="1524000" y="1539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524000" y="25146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Insert(</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1728490000"/>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gridCol w="1371600"/>
                    <a:gridCol w="1371600"/>
                    <a:gridCol w="1828801"/>
                  </a:tblGrid>
                  <a:tr h="533400">
                    <a:tc>
                      <a:txBody>
                        <a:bodyPr/>
                        <a:lstStyle/>
                        <a:p>
                          <a:endParaRPr lang="en-US"/>
                        </a:p>
                      </a:txBody>
                      <a:tcPr>
                        <a:blipFill rotWithShape="1">
                          <a:blip r:embed="rId4"/>
                          <a:stretch>
                            <a:fillRect t="-5682" r="-142857"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333333" t="-5682" r="-133333"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503664" cy="369332"/>
              </a:xfrm>
              <a:prstGeom prst="rect">
                <a:avLst/>
              </a:prstGeom>
              <a:blipFill rotWithShape="1">
                <a:blip r:embed="rId6"/>
                <a:stretch>
                  <a:fillRect t="-8333" r="-1445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724831"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724831" cy="369332"/>
              </a:xfrm>
              <a:prstGeom prst="rect">
                <a:avLst/>
              </a:prstGeom>
              <a:blipFill rotWithShape="1">
                <a:blip r:embed="rId7"/>
                <a:stretch>
                  <a:fillRect l="-2827" t="-8333" r="-600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579984" cy="369332"/>
              </a:xfrm>
              <a:prstGeom prst="rect">
                <a:avLst/>
              </a:prstGeom>
              <a:solidFill>
                <a:schemeClr val="tx2">
                  <a:lumMod val="20000"/>
                  <a:lumOff val="80000"/>
                </a:schemeClr>
              </a:solidFill>
            </p:spPr>
            <p:txBody>
              <a:bodyPr wrap="none" rtlCol="0">
                <a:spAutoFit/>
              </a:bodyPr>
              <a:lstStyle/>
              <a:p>
                <a:r>
                  <a:rPr lang="en-US" dirty="0"/>
                  <a:t>After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579984" cy="369332"/>
              </a:xfrm>
              <a:prstGeom prst="rect">
                <a:avLst/>
              </a:prstGeom>
              <a:blipFill rotWithShape="1">
                <a:blip r:embed="rId8"/>
                <a:stretch>
                  <a:fillRect l="-3475" t="-8333" r="-6564" b="-25000"/>
                </a:stretch>
              </a:blipFill>
            </p:spPr>
            <p:txBody>
              <a:bodyPr/>
              <a:lstStyle/>
              <a:p>
                <a:r>
                  <a:rPr lang="en-US">
                    <a:noFill/>
                  </a:rPr>
                  <a:t> </a:t>
                </a:r>
              </a:p>
            </p:txBody>
          </p:sp>
        </mc:Fallback>
      </mc:AlternateContent>
      <p:sp>
        <p:nvSpPr>
          <p:cNvPr id="29" name="TextBox 28"/>
          <p:cNvSpPr txBox="1"/>
          <p:nvPr/>
        </p:nvSpPr>
        <p:spPr>
          <a:xfrm>
            <a:off x="228600" y="4278868"/>
            <a:ext cx="2971800"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is not full</a:t>
            </a:r>
          </a:p>
        </p:txBody>
      </p:sp>
      <p:sp>
        <p:nvSpPr>
          <p:cNvPr id="30" name="TextBox 29"/>
          <p:cNvSpPr txBox="1"/>
          <p:nvPr/>
        </p:nvSpPr>
        <p:spPr>
          <a:xfrm>
            <a:off x="228600" y="4800600"/>
            <a:ext cx="3276600"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is already full</a:t>
            </a:r>
          </a:p>
        </p:txBody>
      </p:sp>
      <mc:AlternateContent xmlns:mc="http://schemas.openxmlformats.org/markup-compatibility/2006" xmlns:a14="http://schemas.microsoft.com/office/drawing/2010/main">
        <mc:Choice Requires="a14">
          <p:sp>
            <p:nvSpPr>
              <p:cNvPr id="31" name="Cloud Callout 30"/>
              <p:cNvSpPr/>
              <p:nvPr/>
            </p:nvSpPr>
            <p:spPr>
              <a:xfrm>
                <a:off x="3839736" y="5839942"/>
                <a:ext cx="3788376" cy="776716"/>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should be </a:t>
                </a:r>
                <a14:m>
                  <m:oMath xmlns:m="http://schemas.openxmlformats.org/officeDocument/2006/math">
                    <m:r>
                      <a:rPr lang="en-US">
                        <a:solidFill>
                          <a:srgbClr val="C00000"/>
                        </a:solidFill>
                        <a:latin typeface="Cambria Math"/>
                      </a:rPr>
                      <m:t>𝝓</m:t>
                    </m:r>
                  </m:oMath>
                </a14:m>
                <a:r>
                  <a:rPr lang="en-US" dirty="0"/>
                  <a:t> </a:t>
                </a:r>
                <a:r>
                  <a:rPr lang="en-US" dirty="0">
                    <a:solidFill>
                      <a:schemeClr val="tx1"/>
                    </a:solidFill>
                  </a:rPr>
                  <a:t>?</a:t>
                </a:r>
              </a:p>
            </p:txBody>
          </p:sp>
        </mc:Choice>
        <mc:Fallback xmlns="">
          <p:sp>
            <p:nvSpPr>
              <p:cNvPr id="31" name="Cloud Callout 30"/>
              <p:cNvSpPr>
                <a:spLocks noRot="1" noChangeAspect="1" noMove="1" noResize="1" noEditPoints="1" noAdjustHandles="1" noChangeArrowheads="1" noChangeShapeType="1" noTextEdit="1"/>
              </p:cNvSpPr>
              <p:nvPr/>
            </p:nvSpPr>
            <p:spPr>
              <a:xfrm>
                <a:off x="3839736" y="5839942"/>
                <a:ext cx="3788376" cy="776716"/>
              </a:xfrm>
              <a:prstGeom prst="cloudCallou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86000" y="5269468"/>
                <a:ext cx="323550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a:solidFill>
                          <a:srgbClr val="0070C0"/>
                        </a:solidFill>
                        <a:latin typeface="Cambria Math"/>
                      </a:rPr>
                      <m:t>𝒏</m:t>
                    </m:r>
                    <m:r>
                      <a:rPr lang="en-US" b="0" i="0" dirty="0" smtClean="0">
                        <a:solidFill>
                          <a:srgbClr val="0070C0"/>
                        </a:solidFill>
                        <a:latin typeface="Cambria Math"/>
                      </a:rPr>
                      <m:t>−</m:t>
                    </m:r>
                  </m:oMath>
                </a14:m>
                <a:r>
                  <a:rPr lang="en-US" dirty="0"/>
                  <a:t> </a:t>
                </a:r>
                <a:r>
                  <a:rPr lang="en-US" b="1" dirty="0"/>
                  <a:t>size</a:t>
                </a:r>
                <a:r>
                  <a:rPr lang="en-US" dirty="0"/>
                  <a:t>(</a:t>
                </a:r>
                <a14:m>
                  <m:oMath xmlns:m="http://schemas.openxmlformats.org/officeDocument/2006/math">
                    <m:r>
                      <a:rPr lang="en-US" b="1" i="1" dirty="0" smtClean="0">
                        <a:solidFill>
                          <a:srgbClr val="0070C0"/>
                        </a:solidFill>
                        <a:latin typeface="Cambria Math"/>
                      </a:rPr>
                      <m:t>𝑻</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235501" cy="369332"/>
              </a:xfrm>
              <a:prstGeom prst="rect">
                <a:avLst/>
              </a:prstGeom>
              <a:blipFill rotWithShape="1">
                <a:blip r:embed="rId10"/>
                <a:stretch>
                  <a:fillRect l="-377" t="-8197" r="-320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876800" y="4800600"/>
                <a:ext cx="11753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rgbClr val="7030A0"/>
                          </a:solidFill>
                          <a:latin typeface="Cambria Math"/>
                        </a:rPr>
                        <m:t>−</m:t>
                      </m:r>
                      <m:r>
                        <a:rPr lang="en-US" b="1" i="1" dirty="0" smtClean="0">
                          <a:solidFill>
                            <a:srgbClr val="0070C0"/>
                          </a:solidFill>
                          <a:latin typeface="Cambria Math"/>
                        </a:rPr>
                        <m:t>𝒎</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76800" y="4800600"/>
                <a:ext cx="1175322" cy="369332"/>
              </a:xfrm>
              <a:prstGeom prst="rect">
                <a:avLst/>
              </a:prstGeom>
              <a:blipFill rotWithShape="1">
                <a:blip r:embed="rId11"/>
                <a:stretch>
                  <a:fillRect t="-8333" r="-569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117299" y="1535668"/>
                <a:ext cx="1107996"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1" i="1" dirty="0" smtClean="0">
                        <a:solidFill>
                          <a:srgbClr val="0070C0"/>
                        </a:solidFill>
                        <a:latin typeface="Cambria Math"/>
                      </a:rPr>
                      <m:t>𝒎</m:t>
                    </m:r>
                  </m:oMath>
                </a14:m>
                <a:r>
                  <a:rPr lang="en-US" dirty="0"/>
                  <a:t>)</a:t>
                </a:r>
              </a:p>
            </p:txBody>
          </p:sp>
        </mc:Choice>
        <mc:Fallback xmlns="">
          <p:sp>
            <p:nvSpPr>
              <p:cNvPr id="35" name="TextBox 34"/>
              <p:cNvSpPr txBox="1">
                <a:spLocks noRot="1" noChangeAspect="1" noMove="1" noResize="1" noEditPoints="1" noAdjustHandles="1" noChangeArrowheads="1" noChangeShapeType="1" noTextEdit="1"/>
              </p:cNvSpPr>
              <p:nvPr/>
            </p:nvSpPr>
            <p:spPr>
              <a:xfrm>
                <a:off x="117299" y="1535668"/>
                <a:ext cx="1107996" cy="369332"/>
              </a:xfrm>
              <a:prstGeom prst="rect">
                <a:avLst/>
              </a:prstGeom>
              <a:blipFill rotWithShape="1">
                <a:blip r:embed="rId12"/>
                <a:stretch>
                  <a:fillRect l="-1099" t="-8197" r="-989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52400" y="2526268"/>
                <a:ext cx="1021433"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oMath>
                </a14:m>
                <a:r>
                  <a:rPr lang="en-US" dirty="0"/>
                  <a:t>)</a:t>
                </a:r>
              </a:p>
            </p:txBody>
          </p:sp>
        </mc:Choice>
        <mc:Fallback xmlns="">
          <p:sp>
            <p:nvSpPr>
              <p:cNvPr id="36" name="TextBox 35"/>
              <p:cNvSpPr txBox="1">
                <a:spLocks noRot="1" noChangeAspect="1" noMove="1" noResize="1" noEditPoints="1" noAdjustHandles="1" noChangeArrowheads="1" noChangeShapeType="1" noTextEdit="1"/>
              </p:cNvSpPr>
              <p:nvPr/>
            </p:nvSpPr>
            <p:spPr>
              <a:xfrm>
                <a:off x="152400" y="2526268"/>
                <a:ext cx="1021433" cy="369332"/>
              </a:xfrm>
              <a:prstGeom prst="rect">
                <a:avLst/>
              </a:prstGeom>
              <a:blipFill rotWithShape="1">
                <a:blip r:embed="rId13"/>
                <a:stretch>
                  <a:fillRect l="-1190" t="-8197" r="-10119" b="-24590"/>
                </a:stretch>
              </a:blipFill>
            </p:spPr>
            <p:txBody>
              <a:bodyPr/>
              <a:lstStyle/>
              <a:p>
                <a:r>
                  <a:rPr lang="en-US">
                    <a:noFill/>
                  </a:rPr>
                  <a:t> </a:t>
                </a:r>
              </a:p>
            </p:txBody>
          </p:sp>
        </mc:Fallback>
      </mc:AlternateContent>
      <p:grpSp>
        <p:nvGrpSpPr>
          <p:cNvPr id="39" name="Group 38"/>
          <p:cNvGrpSpPr/>
          <p:nvPr/>
        </p:nvGrpSpPr>
        <p:grpSpPr>
          <a:xfrm>
            <a:off x="1524000" y="838200"/>
            <a:ext cx="2971800" cy="614536"/>
            <a:chOff x="1524000" y="838200"/>
            <a:chExt cx="2971800" cy="614536"/>
          </a:xfrm>
        </p:grpSpPr>
        <p:sp>
          <p:nvSpPr>
            <p:cNvPr id="37" name="Right Brace 36"/>
            <p:cNvSpPr/>
            <p:nvPr/>
          </p:nvSpPr>
          <p:spPr>
            <a:xfrm rot="16200000">
              <a:off x="2855031" y="-188032"/>
              <a:ext cx="30973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2743200" y="8382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743200" y="838200"/>
                  <a:ext cx="452368" cy="369332"/>
                </a:xfrm>
                <a:prstGeom prst="rect">
                  <a:avLst/>
                </a:prstGeom>
                <a:blipFill rotWithShape="1">
                  <a:blip r:embed="rId14"/>
                  <a:stretch>
                    <a:fillRect t="-8333" r="-17568" b="-25000"/>
                  </a:stretch>
                </a:blipFill>
              </p:spPr>
              <p:txBody>
                <a:bodyPr/>
                <a:lstStyle/>
                <a:p>
                  <a:r>
                    <a:rPr lang="en-US">
                      <a:noFill/>
                    </a:rPr>
                    <a:t> </a:t>
                  </a:r>
                </a:p>
              </p:txBody>
            </p:sp>
          </mc:Fallback>
        </mc:AlternateContent>
      </p:grpSp>
      <p:grpSp>
        <p:nvGrpSpPr>
          <p:cNvPr id="40" name="Group 39"/>
          <p:cNvGrpSpPr/>
          <p:nvPr/>
        </p:nvGrpSpPr>
        <p:grpSpPr>
          <a:xfrm>
            <a:off x="1524000" y="2988404"/>
            <a:ext cx="3276600" cy="516796"/>
            <a:chOff x="1600202" y="1452736"/>
            <a:chExt cx="3276600" cy="516796"/>
          </a:xfrm>
        </p:grpSpPr>
        <p:sp>
          <p:nvSpPr>
            <p:cNvPr id="41" name="Right Brace 40"/>
            <p:cNvSpPr/>
            <p:nvPr/>
          </p:nvSpPr>
          <p:spPr>
            <a:xfrm rot="16200000" flipH="1">
              <a:off x="3104703" y="-51765"/>
              <a:ext cx="267597" cy="3276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15"/>
                  <a:stretch>
                    <a:fillRect t="-8197" r="-8392" b="-24590"/>
                  </a:stretch>
                </a:blipFill>
              </p:spPr>
              <p:txBody>
                <a:bodyPr/>
                <a:lstStyle/>
                <a:p>
                  <a:r>
                    <a:rPr lang="en-US">
                      <a:noFill/>
                    </a:rPr>
                    <a:t> </a:t>
                  </a:r>
                </a:p>
              </p:txBody>
            </p:sp>
          </mc:Fallback>
        </mc:AlternateContent>
      </p:grpSp>
      <p:grpSp>
        <p:nvGrpSpPr>
          <p:cNvPr id="46" name="Group 45"/>
          <p:cNvGrpSpPr/>
          <p:nvPr/>
        </p:nvGrpSpPr>
        <p:grpSpPr>
          <a:xfrm>
            <a:off x="1524000" y="1828800"/>
            <a:ext cx="5410202" cy="685799"/>
            <a:chOff x="1524000" y="843136"/>
            <a:chExt cx="5410202" cy="685799"/>
          </a:xfrm>
        </p:grpSpPr>
        <p:sp>
          <p:nvSpPr>
            <p:cNvPr id="47" name="Right Brace 4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16"/>
                  <a:stretch>
                    <a:fillRect t="-8197" r="-13402"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p:cNvSpPr txBox="1"/>
              <p:nvPr/>
            </p:nvSpPr>
            <p:spPr>
              <a:xfrm>
                <a:off x="4876800"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𝟑</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876800" y="4800600"/>
                <a:ext cx="1109598" cy="369332"/>
              </a:xfrm>
              <a:prstGeom prst="rect">
                <a:avLst/>
              </a:prstGeom>
              <a:blipFill rotWithShape="1">
                <a:blip r:embed="rId17"/>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p:sp>
        <p:nvSpPr>
          <p:cNvPr id="32" name="Cloud Callout 31"/>
          <p:cNvSpPr/>
          <p:nvPr/>
        </p:nvSpPr>
        <p:spPr>
          <a:xfrm>
            <a:off x="4192030" y="5940552"/>
            <a:ext cx="4038600" cy="68884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there anything that has decreased  ?</a:t>
            </a:r>
          </a:p>
        </p:txBody>
      </p:sp>
      <p:sp>
        <p:nvSpPr>
          <p:cNvPr id="43" name="Down Ribbon 42"/>
          <p:cNvSpPr/>
          <p:nvPr/>
        </p:nvSpPr>
        <p:spPr>
          <a:xfrm>
            <a:off x="4089908" y="5980176"/>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Look carefully the </a:t>
            </a:r>
            <a:r>
              <a:rPr lang="en-US" b="1" dirty="0">
                <a:solidFill>
                  <a:schemeClr val="tx1"/>
                </a:solidFill>
              </a:rPr>
              <a:t>Case 2</a:t>
            </a:r>
            <a:r>
              <a:rPr lang="en-US" dirty="0">
                <a:solidFill>
                  <a:schemeClr val="tx1"/>
                </a:solidFill>
              </a:rPr>
              <a:t>.</a:t>
            </a:r>
          </a:p>
        </p:txBody>
      </p:sp>
      <mc:AlternateContent xmlns:mc="http://schemas.openxmlformats.org/markup-compatibility/2006" xmlns:a14="http://schemas.microsoft.com/office/drawing/2010/main">
        <mc:Choice Requires="a14">
          <p:sp>
            <p:nvSpPr>
              <p:cNvPr id="44" name="Cloud Callout 43"/>
              <p:cNvSpPr/>
              <p:nvPr/>
            </p:nvSpPr>
            <p:spPr>
              <a:xfrm>
                <a:off x="-76200" y="5771100"/>
                <a:ext cx="2919704" cy="867567"/>
              </a:xfrm>
              <a:prstGeom prst="cloudCallout">
                <a:avLst>
                  <a:gd name="adj1" fmla="val -20605"/>
                  <a:gd name="adj2" fmla="val 9775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Try “</a:t>
                </a:r>
                <a14:m>
                  <m:oMath xmlns:m="http://schemas.openxmlformats.org/officeDocument/2006/math">
                    <m:r>
                      <a:rPr lang="en-US" b="1" i="1" dirty="0" smtClean="0">
                        <a:solidFill>
                          <a:srgbClr val="0070C0"/>
                        </a:solidFill>
                        <a:latin typeface="Cambria Math"/>
                      </a:rPr>
                      <m:t>−</m:t>
                    </m:r>
                    <m:r>
                      <a:rPr lang="en-US" b="1" i="1" dirty="0">
                        <a:solidFill>
                          <a:srgbClr val="7030A0"/>
                        </a:solidFill>
                        <a:latin typeface="Cambria Math"/>
                      </a:rPr>
                      <m:t>𝒄</m:t>
                    </m:r>
                  </m:oMath>
                </a14:m>
                <a:r>
                  <a:rPr lang="en-US" b="1" dirty="0">
                    <a:solidFill>
                      <a:schemeClr val="tx1"/>
                    </a:solidFill>
                  </a:rPr>
                  <a:t> size</a:t>
                </a:r>
                <a:r>
                  <a:rPr lang="en-US" dirty="0"/>
                  <a:t> </a:t>
                </a:r>
                <a:r>
                  <a:rPr lang="en-US" dirty="0">
                    <a:solidFill>
                      <a:schemeClr val="tx1"/>
                    </a:solidFill>
                  </a:rPr>
                  <a:t>(</a:t>
                </a:r>
                <a14:m>
                  <m:oMath xmlns:m="http://schemas.openxmlformats.org/officeDocument/2006/math">
                    <m:r>
                      <a:rPr lang="en-US" b="1" i="1" dirty="0">
                        <a:solidFill>
                          <a:srgbClr val="0070C0"/>
                        </a:solidFill>
                        <a:latin typeface="Cambria Math"/>
                      </a:rPr>
                      <m:t>𝑻</m:t>
                    </m:r>
                  </m:oMath>
                </a14:m>
                <a:r>
                  <a:rPr lang="en-US" dirty="0">
                    <a:solidFill>
                      <a:schemeClr val="tx1"/>
                    </a:solidFill>
                  </a:rPr>
                  <a:t>)”.</a:t>
                </a:r>
              </a:p>
            </p:txBody>
          </p:sp>
        </mc:Choice>
        <mc:Fallback xmlns="">
          <p:sp>
            <p:nvSpPr>
              <p:cNvPr id="44" name="Cloud Callout 43"/>
              <p:cNvSpPr>
                <a:spLocks noRot="1" noChangeAspect="1" noMove="1" noResize="1" noEditPoints="1" noAdjustHandles="1" noChangeArrowheads="1" noChangeShapeType="1" noTextEdit="1"/>
              </p:cNvSpPr>
              <p:nvPr/>
            </p:nvSpPr>
            <p:spPr>
              <a:xfrm>
                <a:off x="-76200" y="5771100"/>
                <a:ext cx="2919704" cy="867567"/>
              </a:xfrm>
              <a:prstGeom prst="cloudCallout">
                <a:avLst>
                  <a:gd name="adj1" fmla="val -20605"/>
                  <a:gd name="adj2" fmla="val 97753"/>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Down Ribbon 44"/>
              <p:cNvSpPr/>
              <p:nvPr/>
            </p:nvSpPr>
            <p:spPr>
              <a:xfrm>
                <a:off x="3393338" y="5846311"/>
                <a:ext cx="5410200" cy="8412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Apparently everything (</a:t>
                </a:r>
                <a:r>
                  <a:rPr lang="en-US" b="1" dirty="0">
                    <a:solidFill>
                      <a:schemeClr val="tx1"/>
                    </a:solidFill>
                  </a:rPr>
                  <a:t>size </a:t>
                </a:r>
                <a:r>
                  <a:rPr lang="en-US" dirty="0">
                    <a:solidFill>
                      <a:schemeClr val="tx1"/>
                    </a:solidFill>
                  </a:rPr>
                  <a:t>or </a:t>
                </a:r>
                <a14:m>
                  <m:oMath xmlns:m="http://schemas.openxmlformats.org/officeDocument/2006/math">
                    <m:r>
                      <a:rPr lang="en-US" b="1" i="1" dirty="0">
                        <a:solidFill>
                          <a:srgbClr val="0070C0"/>
                        </a:solidFill>
                        <a:latin typeface="Cambria Math"/>
                      </a:rPr>
                      <m:t>𝒏</m:t>
                    </m:r>
                  </m:oMath>
                </a14:m>
                <a:r>
                  <a:rPr lang="en-US" dirty="0">
                    <a:solidFill>
                      <a:schemeClr val="tx1"/>
                    </a:solidFill>
                  </a:rPr>
                  <a:t>) seems to have increased.</a:t>
                </a:r>
                <a:r>
                  <a:rPr lang="en-US" dirty="0">
                    <a:solidFill>
                      <a:schemeClr val="tx1"/>
                    </a:solidFill>
                    <a:sym typeface="Wingdings" pitchFamily="2" charset="2"/>
                  </a:rPr>
                  <a:t></a:t>
                </a:r>
                <a:endParaRPr lang="en-US" dirty="0">
                  <a:solidFill>
                    <a:schemeClr val="tx1"/>
                  </a:solidFill>
                </a:endParaRPr>
              </a:p>
            </p:txBody>
          </p:sp>
        </mc:Choice>
        <mc:Fallback xmlns="">
          <p:sp>
            <p:nvSpPr>
              <p:cNvPr id="45" name="Down Ribbon 44"/>
              <p:cNvSpPr>
                <a:spLocks noRot="1" noChangeAspect="1" noMove="1" noResize="1" noEditPoints="1" noAdjustHandles="1" noChangeArrowheads="1" noChangeShapeType="1" noTextEdit="1"/>
              </p:cNvSpPr>
              <p:nvPr/>
            </p:nvSpPr>
            <p:spPr>
              <a:xfrm>
                <a:off x="3393338" y="5846311"/>
                <a:ext cx="5410200" cy="841248"/>
              </a:xfrm>
              <a:prstGeom prst="ribbon">
                <a:avLst>
                  <a:gd name="adj1" fmla="val 16667"/>
                  <a:gd name="adj2" fmla="val 75000"/>
                </a:avLst>
              </a:prstGeom>
              <a:blipFill rotWithShape="1">
                <a:blip r:embed="rId20"/>
                <a:stretch>
                  <a:fillRect b="-63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Down Ribbon 50"/>
              <p:cNvSpPr/>
              <p:nvPr/>
            </p:nvSpPr>
            <p:spPr>
              <a:xfrm>
                <a:off x="3404108" y="5771100"/>
                <a:ext cx="5410200" cy="914400"/>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ensures </a:t>
                </a:r>
                <a14:m>
                  <m:oMath xmlns:m="http://schemas.openxmlformats.org/officeDocument/2006/math">
                    <m:r>
                      <a:rPr lang="en-US" smtClean="0">
                        <a:solidFill>
                          <a:schemeClr val="tx1"/>
                        </a:solidFill>
                        <a:latin typeface="Cambria Math"/>
                      </a:rPr>
                      <m:t>𝚫</m:t>
                    </m:r>
                    <m:r>
                      <a:rPr lang="en-US" smtClean="0">
                        <a:solidFill>
                          <a:schemeClr val="tx1"/>
                        </a:solidFill>
                        <a:latin typeface="Cambria Math"/>
                      </a:rPr>
                      <m:t>(</m:t>
                    </m:r>
                    <m:r>
                      <a:rPr lang="en-US">
                        <a:solidFill>
                          <a:srgbClr val="C00000"/>
                        </a:solidFill>
                        <a:latin typeface="Cambria Math"/>
                      </a:rPr>
                      <m:t>𝝓</m:t>
                    </m:r>
                    <m:r>
                      <a:rPr lang="en-US" smtClean="0">
                        <a:solidFill>
                          <a:schemeClr val="tx1"/>
                        </a:solidFill>
                        <a:latin typeface="Cambria Math"/>
                      </a:rPr>
                      <m:t>)</m:t>
                    </m:r>
                  </m:oMath>
                </a14:m>
                <a:r>
                  <a:rPr lang="en-US" dirty="0">
                    <a:solidFill>
                      <a:schemeClr val="tx1"/>
                    </a:solidFill>
                  </a:rPr>
                  <a:t> = </a:t>
                </a:r>
                <a14:m>
                  <m:oMath xmlns:m="http://schemas.openxmlformats.org/officeDocument/2006/math">
                    <m:r>
                      <a:rPr lang="en-US" b="1" i="1" dirty="0">
                        <a:solidFill>
                          <a:srgbClr val="0070C0"/>
                        </a:solidFill>
                        <a:latin typeface="Cambria Math"/>
                      </a:rPr>
                      <m:t>−</m:t>
                    </m:r>
                    <m:r>
                      <a:rPr lang="en-US" b="1" i="1" dirty="0" smtClean="0">
                        <a:solidFill>
                          <a:srgbClr val="7030A0"/>
                        </a:solidFill>
                        <a:latin typeface="Cambria Math"/>
                      </a:rPr>
                      <m:t>𝒄</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rgbClr val="0070C0"/>
                        </a:solidFill>
                        <a:latin typeface="Cambria Math"/>
                      </a:rPr>
                      <m:t>−</m:t>
                    </m:r>
                    <m:r>
                      <a:rPr lang="en-US" b="1" i="1" dirty="0" smtClean="0">
                        <a:solidFill>
                          <a:srgbClr val="0070C0"/>
                        </a:solidFill>
                        <a:latin typeface="Cambria Math"/>
                      </a:rPr>
                      <m:t>𝟏</m:t>
                    </m:r>
                    <m:r>
                      <a:rPr lang="en-US" b="1" i="1" dirty="0" smtClean="0">
                        <a:solidFill>
                          <a:srgbClr val="0070C0"/>
                        </a:solidFill>
                        <a:latin typeface="Cambria Math"/>
                      </a:rPr>
                      <m:t>)</m:t>
                    </m:r>
                  </m:oMath>
                </a14:m>
                <a:r>
                  <a:rPr lang="en-US" dirty="0">
                    <a:solidFill>
                      <a:schemeClr val="tx1"/>
                    </a:solidFill>
                  </a:rPr>
                  <a:t> </a:t>
                </a:r>
                <a:r>
                  <a:rPr lang="en-US" dirty="0">
                    <a:solidFill>
                      <a:schemeClr val="tx1"/>
                    </a:solidFill>
                    <a:sym typeface="Wingdings" pitchFamily="2" charset="2"/>
                  </a:rPr>
                  <a:t></a:t>
                </a:r>
                <a:endParaRPr lang="en-US" dirty="0">
                  <a:solidFill>
                    <a:schemeClr val="tx1"/>
                  </a:solidFill>
                </a:endParaRPr>
              </a:p>
              <a:p>
                <a:pPr algn="ctr"/>
                <a:r>
                  <a:rPr lang="en-US" dirty="0">
                    <a:solidFill>
                      <a:schemeClr val="tx1"/>
                    </a:solidFill>
                  </a:rPr>
                  <a:t>But </a:t>
                </a:r>
                <a14:m>
                  <m:oMath xmlns:m="http://schemas.openxmlformats.org/officeDocument/2006/math">
                    <m:r>
                      <a:rPr lang="en-US">
                        <a:solidFill>
                          <a:srgbClr val="C00000"/>
                        </a:solidFill>
                        <a:latin typeface="Cambria Math"/>
                      </a:rPr>
                      <m:t>𝝓</m:t>
                    </m:r>
                    <m:r>
                      <a:rPr lang="en-US" i="1">
                        <a:solidFill>
                          <a:srgbClr val="C00000"/>
                        </a:solidFill>
                        <a:latin typeface="Cambria Math"/>
                      </a:rPr>
                      <m:t> </m:t>
                    </m:r>
                  </m:oMath>
                </a14:m>
                <a:r>
                  <a:rPr lang="en-US" dirty="0">
                    <a:solidFill>
                      <a:schemeClr val="tx1"/>
                    </a:solidFill>
                  </a:rPr>
                  <a:t>is not non-negative </a:t>
                </a:r>
                <a:r>
                  <a:rPr lang="en-US" dirty="0">
                    <a:solidFill>
                      <a:schemeClr val="tx1"/>
                    </a:solidFill>
                    <a:sym typeface="Wingdings" pitchFamily="2" charset="2"/>
                  </a:rPr>
                  <a:t></a:t>
                </a:r>
              </a:p>
              <a:p>
                <a:pPr algn="ctr"/>
                <a:r>
                  <a:rPr lang="en-US" dirty="0">
                    <a:solidFill>
                      <a:schemeClr val="tx1"/>
                    </a:solidFill>
                    <a:sym typeface="Wingdings" pitchFamily="2" charset="2"/>
                  </a:rPr>
                  <a:t>How to make it non-negative? </a:t>
                </a:r>
                <a:r>
                  <a:rPr lang="en-US" dirty="0">
                    <a:solidFill>
                      <a:schemeClr val="tx1"/>
                    </a:solidFill>
                  </a:rPr>
                  <a:t> </a:t>
                </a:r>
              </a:p>
            </p:txBody>
          </p:sp>
        </mc:Choice>
        <mc:Fallback xmlns="">
          <p:sp>
            <p:nvSpPr>
              <p:cNvPr id="51" name="Down Ribbon 50"/>
              <p:cNvSpPr>
                <a:spLocks noRot="1" noChangeAspect="1" noMove="1" noResize="1" noEditPoints="1" noAdjustHandles="1" noChangeArrowheads="1" noChangeShapeType="1" noTextEdit="1"/>
              </p:cNvSpPr>
              <p:nvPr/>
            </p:nvSpPr>
            <p:spPr>
              <a:xfrm>
                <a:off x="3404108" y="5771100"/>
                <a:ext cx="5410200" cy="914400"/>
              </a:xfrm>
              <a:prstGeom prst="ribbon">
                <a:avLst>
                  <a:gd name="adj1" fmla="val 16667"/>
                  <a:gd name="adj2" fmla="val 75000"/>
                </a:avLst>
              </a:prstGeom>
              <a:blipFill rotWithShape="1">
                <a:blip r:embed="rId21"/>
                <a:stretch>
                  <a:fillRect b="-16883"/>
                </a:stretch>
              </a:blipFill>
            </p:spPr>
            <p:txBody>
              <a:bodyPr/>
              <a:lstStyle/>
              <a:p>
                <a:r>
                  <a:rPr lang="en-US">
                    <a:noFill/>
                  </a:rPr>
                  <a:t> </a:t>
                </a:r>
              </a:p>
            </p:txBody>
          </p:sp>
        </mc:Fallback>
      </mc:AlternateContent>
      <p:sp>
        <p:nvSpPr>
          <p:cNvPr id="52" name="Down Ribbon 51"/>
          <p:cNvSpPr/>
          <p:nvPr/>
        </p:nvSpPr>
        <p:spPr>
          <a:xfrm>
            <a:off x="2136048" y="5808211"/>
            <a:ext cx="6934200"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some positive quantity to make it non-negative.</a:t>
            </a:r>
          </a:p>
          <a:p>
            <a:pPr algn="ctr"/>
            <a:r>
              <a:rPr lang="en-US" dirty="0">
                <a:solidFill>
                  <a:schemeClr val="tx1"/>
                </a:solidFill>
              </a:rPr>
              <a:t>But what should it be ?</a:t>
            </a:r>
          </a:p>
        </p:txBody>
      </p:sp>
      <p:sp>
        <p:nvSpPr>
          <p:cNvPr id="53" name="Down Ribbon 52"/>
          <p:cNvSpPr/>
          <p:nvPr/>
        </p:nvSpPr>
        <p:spPr>
          <a:xfrm>
            <a:off x="3056238" y="5808211"/>
            <a:ext cx="5895392"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Hint</a:t>
            </a:r>
            <a:r>
              <a:rPr lang="en-US" dirty="0">
                <a:solidFill>
                  <a:schemeClr val="tx1"/>
                </a:solidFill>
              </a:rPr>
              <a:t>: Use the fact that </a:t>
            </a:r>
          </a:p>
          <a:p>
            <a:pPr algn="ctr"/>
            <a:r>
              <a:rPr lang="en-US" dirty="0">
                <a:solidFill>
                  <a:schemeClr val="tx1"/>
                </a:solidFill>
              </a:rPr>
              <a:t>the table is at least half-full always.</a:t>
            </a:r>
          </a:p>
        </p:txBody>
      </p:sp>
      <p:sp>
        <p:nvSpPr>
          <p:cNvPr id="3" name="Rectangle 2">
            <a:extLst>
              <a:ext uri="{FF2B5EF4-FFF2-40B4-BE49-F238E27FC236}">
                <a16:creationId xmlns:a16="http://schemas.microsoft.com/office/drawing/2014/main" id="{0B6A7F10-27E7-35D0-2D65-EEA9C56498E6}"/>
              </a:ext>
            </a:extLst>
          </p:cNvPr>
          <p:cNvSpPr/>
          <p:nvPr/>
        </p:nvSpPr>
        <p:spPr>
          <a:xfrm>
            <a:off x="3912616" y="5252594"/>
            <a:ext cx="1802384" cy="46240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572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1000"/>
                                        <p:tgtEl>
                                          <p:spTgt spid="43"/>
                                        </p:tgtEl>
                                      </p:cBhvr>
                                    </p:animEffect>
                                    <p:anim calcmode="lin" valueType="num">
                                      <p:cBhvr>
                                        <p:cTn id="35" dur="1000" fill="hold"/>
                                        <p:tgtEl>
                                          <p:spTgt spid="43"/>
                                        </p:tgtEl>
                                        <p:attrNameLst>
                                          <p:attrName>ppt_x</p:attrName>
                                        </p:attrNameLst>
                                      </p:cBhvr>
                                      <p:tavLst>
                                        <p:tav tm="0">
                                          <p:val>
                                            <p:strVal val="#ppt_x"/>
                                          </p:val>
                                        </p:tav>
                                        <p:tav tm="100000">
                                          <p:val>
                                            <p:strVal val="#ppt_x"/>
                                          </p:val>
                                        </p:tav>
                                      </p:tavLst>
                                    </p:anim>
                                    <p:anim calcmode="lin" valueType="num">
                                      <p:cBhvr>
                                        <p:cTn id="3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1"/>
                                        </p:tgtEl>
                                      </p:cBhvr>
                                    </p:animEffect>
                                    <p:set>
                                      <p:cBhvr>
                                        <p:cTn id="95" dur="1" fill="hold">
                                          <p:stCondLst>
                                            <p:cond delay="499"/>
                                          </p:stCondLst>
                                        </p:cTn>
                                        <p:tgtEl>
                                          <p:spTgt spid="3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1000"/>
                                        <p:tgtEl>
                                          <p:spTgt spid="32"/>
                                        </p:tgtEl>
                                      </p:cBhvr>
                                    </p:animEffect>
                                    <p:anim calcmode="lin" valueType="num">
                                      <p:cBhvr>
                                        <p:cTn id="101" dur="1000" fill="hold"/>
                                        <p:tgtEl>
                                          <p:spTgt spid="32"/>
                                        </p:tgtEl>
                                        <p:attrNameLst>
                                          <p:attrName>ppt_x</p:attrName>
                                        </p:attrNameLst>
                                      </p:cBhvr>
                                      <p:tavLst>
                                        <p:tav tm="0">
                                          <p:val>
                                            <p:strVal val="#ppt_x"/>
                                          </p:val>
                                        </p:tav>
                                        <p:tav tm="100000">
                                          <p:val>
                                            <p:strVal val="#ppt_x"/>
                                          </p:val>
                                        </p:tav>
                                      </p:tavLst>
                                    </p:anim>
                                    <p:anim calcmode="lin" valueType="num">
                                      <p:cBhvr>
                                        <p:cTn id="10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2"/>
                                        </p:tgtEl>
                                      </p:cBhvr>
                                    </p:animEffect>
                                    <p:set>
                                      <p:cBhvr>
                                        <p:cTn id="107" dur="1" fill="hold">
                                          <p:stCondLst>
                                            <p:cond delay="499"/>
                                          </p:stCondLst>
                                        </p:cTn>
                                        <p:tgtEl>
                                          <p:spTgt spid="3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45"/>
                                        </p:tgtEl>
                                      </p:cBhvr>
                                    </p:animEffect>
                                    <p:set>
                                      <p:cBhvr>
                                        <p:cTn id="119" dur="1" fill="hold">
                                          <p:stCondLst>
                                            <p:cond delay="499"/>
                                          </p:stCondLst>
                                        </p:cTn>
                                        <p:tgtEl>
                                          <p:spTgt spid="4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fade">
                                      <p:cBhvr>
                                        <p:cTn id="124" dur="1000"/>
                                        <p:tgtEl>
                                          <p:spTgt spid="44"/>
                                        </p:tgtEl>
                                      </p:cBhvr>
                                    </p:animEffect>
                                    <p:anim calcmode="lin" valueType="num">
                                      <p:cBhvr>
                                        <p:cTn id="125" dur="1000" fill="hold"/>
                                        <p:tgtEl>
                                          <p:spTgt spid="44"/>
                                        </p:tgtEl>
                                        <p:attrNameLst>
                                          <p:attrName>ppt_x</p:attrName>
                                        </p:attrNameLst>
                                      </p:cBhvr>
                                      <p:tavLst>
                                        <p:tav tm="0">
                                          <p:val>
                                            <p:strVal val="#ppt_x"/>
                                          </p:val>
                                        </p:tav>
                                        <p:tav tm="100000">
                                          <p:val>
                                            <p:strVal val="#ppt_x"/>
                                          </p:val>
                                        </p:tav>
                                      </p:tavLst>
                                    </p:anim>
                                    <p:anim calcmode="lin" valueType="num">
                                      <p:cBhvr>
                                        <p:cTn id="12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animEffect transition="in" filter="fade">
                                      <p:cBhvr>
                                        <p:cTn id="131" dur="1000"/>
                                        <p:tgtEl>
                                          <p:spTgt spid="51"/>
                                        </p:tgtEl>
                                      </p:cBhvr>
                                    </p:animEffect>
                                    <p:anim calcmode="lin" valueType="num">
                                      <p:cBhvr>
                                        <p:cTn id="132" dur="1000" fill="hold"/>
                                        <p:tgtEl>
                                          <p:spTgt spid="51"/>
                                        </p:tgtEl>
                                        <p:attrNameLst>
                                          <p:attrName>ppt_x</p:attrName>
                                        </p:attrNameLst>
                                      </p:cBhvr>
                                      <p:tavLst>
                                        <p:tav tm="0">
                                          <p:val>
                                            <p:strVal val="#ppt_x"/>
                                          </p:val>
                                        </p:tav>
                                        <p:tav tm="100000">
                                          <p:val>
                                            <p:strVal val="#ppt_x"/>
                                          </p:val>
                                        </p:tav>
                                      </p:tavLst>
                                    </p:anim>
                                    <p:anim calcmode="lin" valueType="num">
                                      <p:cBhvr>
                                        <p:cTn id="13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51">
                                            <p:txEl>
                                              <p:pRg st="0" end="0"/>
                                            </p:txEl>
                                          </p:spTgt>
                                        </p:tgtEl>
                                        <p:attrNameLst>
                                          <p:attrName>style.visibility</p:attrName>
                                        </p:attrNameLst>
                                      </p:cBhvr>
                                      <p:to>
                                        <p:strVal val="visible"/>
                                      </p:to>
                                    </p:set>
                                    <p:animEffect transition="in" filter="fade">
                                      <p:cBhvr>
                                        <p:cTn id="138" dur="500"/>
                                        <p:tgtEl>
                                          <p:spTgt spid="51">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51">
                                            <p:txEl>
                                              <p:pRg st="1" end="1"/>
                                            </p:txEl>
                                          </p:spTgt>
                                        </p:tgtEl>
                                        <p:attrNameLst>
                                          <p:attrName>style.visibility</p:attrName>
                                        </p:attrNameLst>
                                      </p:cBhvr>
                                      <p:to>
                                        <p:strVal val="visible"/>
                                      </p:to>
                                    </p:set>
                                    <p:animEffect transition="in" filter="fade">
                                      <p:cBhvr>
                                        <p:cTn id="143" dur="500"/>
                                        <p:tgtEl>
                                          <p:spTgt spid="51">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51">
                                            <p:txEl>
                                              <p:pRg st="2" end="2"/>
                                            </p:txEl>
                                          </p:spTgt>
                                        </p:tgtEl>
                                        <p:attrNameLst>
                                          <p:attrName>style.visibility</p:attrName>
                                        </p:attrNameLst>
                                      </p:cBhvr>
                                      <p:to>
                                        <p:strVal val="visible"/>
                                      </p:to>
                                    </p:set>
                                    <p:animEffect transition="in" filter="fade">
                                      <p:cBhvr>
                                        <p:cTn id="148" dur="500"/>
                                        <p:tgtEl>
                                          <p:spTgt spid="51">
                                            <p:txEl>
                                              <p:pRg st="2" end="2"/>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2" nodeType="clickEffect">
                                  <p:stCondLst>
                                    <p:cond delay="0"/>
                                  </p:stCondLst>
                                  <p:childTnLst>
                                    <p:animEffect transition="out" filter="fade">
                                      <p:cBhvr>
                                        <p:cTn id="152" dur="500"/>
                                        <p:tgtEl>
                                          <p:spTgt spid="51">
                                            <p:txEl>
                                              <p:pRg st="0" end="0"/>
                                            </p:txEl>
                                          </p:spTgt>
                                        </p:tgtEl>
                                      </p:cBhvr>
                                    </p:animEffect>
                                    <p:set>
                                      <p:cBhvr>
                                        <p:cTn id="153" dur="1" fill="hold">
                                          <p:stCondLst>
                                            <p:cond delay="499"/>
                                          </p:stCondLst>
                                        </p:cTn>
                                        <p:tgtEl>
                                          <p:spTgt spid="51">
                                            <p:txEl>
                                              <p:pRg st="0" end="0"/>
                                            </p:txEl>
                                          </p:spTgt>
                                        </p:tgtEl>
                                        <p:attrNameLst>
                                          <p:attrName>style.visibility</p:attrName>
                                        </p:attrNameLst>
                                      </p:cBhvr>
                                      <p:to>
                                        <p:strVal val="hidden"/>
                                      </p:to>
                                    </p:set>
                                  </p:childTnLst>
                                </p:cTn>
                              </p:par>
                              <p:par>
                                <p:cTn id="154" presetID="10" presetClass="exit" presetSubtype="0" fill="hold" grpId="2" nodeType="withEffect">
                                  <p:stCondLst>
                                    <p:cond delay="0"/>
                                  </p:stCondLst>
                                  <p:childTnLst>
                                    <p:animEffect transition="out" filter="fade">
                                      <p:cBhvr>
                                        <p:cTn id="155" dur="500"/>
                                        <p:tgtEl>
                                          <p:spTgt spid="51">
                                            <p:txEl>
                                              <p:pRg st="1" end="1"/>
                                            </p:txEl>
                                          </p:spTgt>
                                        </p:tgtEl>
                                      </p:cBhvr>
                                    </p:animEffect>
                                    <p:set>
                                      <p:cBhvr>
                                        <p:cTn id="156" dur="1" fill="hold">
                                          <p:stCondLst>
                                            <p:cond delay="499"/>
                                          </p:stCondLst>
                                        </p:cTn>
                                        <p:tgtEl>
                                          <p:spTgt spid="51">
                                            <p:txEl>
                                              <p:pRg st="1" end="1"/>
                                            </p:txEl>
                                          </p:spTgt>
                                        </p:tgtEl>
                                        <p:attrNameLst>
                                          <p:attrName>style.visibility</p:attrName>
                                        </p:attrNameLst>
                                      </p:cBhvr>
                                      <p:to>
                                        <p:strVal val="hidden"/>
                                      </p:to>
                                    </p:set>
                                  </p:childTnLst>
                                </p:cTn>
                              </p:par>
                              <p:par>
                                <p:cTn id="157" presetID="10" presetClass="exit" presetSubtype="0" fill="hold" grpId="2" nodeType="withEffect">
                                  <p:stCondLst>
                                    <p:cond delay="0"/>
                                  </p:stCondLst>
                                  <p:childTnLst>
                                    <p:animEffect transition="out" filter="fade">
                                      <p:cBhvr>
                                        <p:cTn id="158" dur="500"/>
                                        <p:tgtEl>
                                          <p:spTgt spid="51">
                                            <p:txEl>
                                              <p:pRg st="2" end="2"/>
                                            </p:txEl>
                                          </p:spTgt>
                                        </p:tgtEl>
                                      </p:cBhvr>
                                    </p:animEffect>
                                    <p:set>
                                      <p:cBhvr>
                                        <p:cTn id="159" dur="1" fill="hold">
                                          <p:stCondLst>
                                            <p:cond delay="499"/>
                                          </p:stCondLst>
                                        </p:cTn>
                                        <p:tgtEl>
                                          <p:spTgt spid="51">
                                            <p:txEl>
                                              <p:pRg st="2" end="2"/>
                                            </p:txEl>
                                          </p:spTgt>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51"/>
                                        </p:tgtEl>
                                      </p:cBhvr>
                                    </p:animEffect>
                                    <p:set>
                                      <p:cBhvr>
                                        <p:cTn id="162" dur="1" fill="hold">
                                          <p:stCondLst>
                                            <p:cond delay="499"/>
                                          </p:stCondLst>
                                        </p:cTn>
                                        <p:tgtEl>
                                          <p:spTgt spid="51"/>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42" presetClass="entr" presetSubtype="0" fill="hold" grpId="0" nodeType="clickEffect">
                                  <p:stCondLst>
                                    <p:cond delay="0"/>
                                  </p:stCondLst>
                                  <p:childTnLst>
                                    <p:set>
                                      <p:cBhvr>
                                        <p:cTn id="166" dur="1" fill="hold">
                                          <p:stCondLst>
                                            <p:cond delay="0"/>
                                          </p:stCondLst>
                                        </p:cTn>
                                        <p:tgtEl>
                                          <p:spTgt spid="52"/>
                                        </p:tgtEl>
                                        <p:attrNameLst>
                                          <p:attrName>style.visibility</p:attrName>
                                        </p:attrNameLst>
                                      </p:cBhvr>
                                      <p:to>
                                        <p:strVal val="visible"/>
                                      </p:to>
                                    </p:set>
                                    <p:animEffect transition="in" filter="fade">
                                      <p:cBhvr>
                                        <p:cTn id="167" dur="1000"/>
                                        <p:tgtEl>
                                          <p:spTgt spid="52"/>
                                        </p:tgtEl>
                                      </p:cBhvr>
                                    </p:animEffect>
                                    <p:anim calcmode="lin" valueType="num">
                                      <p:cBhvr>
                                        <p:cTn id="168" dur="1000" fill="hold"/>
                                        <p:tgtEl>
                                          <p:spTgt spid="52"/>
                                        </p:tgtEl>
                                        <p:attrNameLst>
                                          <p:attrName>ppt_x</p:attrName>
                                        </p:attrNameLst>
                                      </p:cBhvr>
                                      <p:tavLst>
                                        <p:tav tm="0">
                                          <p:val>
                                            <p:strVal val="#ppt_x"/>
                                          </p:val>
                                        </p:tav>
                                        <p:tav tm="100000">
                                          <p:val>
                                            <p:strVal val="#ppt_x"/>
                                          </p:val>
                                        </p:tav>
                                      </p:tavLst>
                                    </p:anim>
                                    <p:anim calcmode="lin" valueType="num">
                                      <p:cBhvr>
                                        <p:cTn id="16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grpId="1" nodeType="clickEffect">
                                  <p:stCondLst>
                                    <p:cond delay="0"/>
                                  </p:stCondLst>
                                  <p:childTnLst>
                                    <p:animEffect transition="out" filter="fade">
                                      <p:cBhvr>
                                        <p:cTn id="173" dur="500"/>
                                        <p:tgtEl>
                                          <p:spTgt spid="52"/>
                                        </p:tgtEl>
                                      </p:cBhvr>
                                    </p:animEffect>
                                    <p:set>
                                      <p:cBhvr>
                                        <p:cTn id="174" dur="1" fill="hold">
                                          <p:stCondLst>
                                            <p:cond delay="499"/>
                                          </p:stCondLst>
                                        </p:cTn>
                                        <p:tgtEl>
                                          <p:spTgt spid="5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entr" presetSubtype="0" fill="hold" grpId="0" nodeType="click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1000"/>
                                        <p:tgtEl>
                                          <p:spTgt spid="53"/>
                                        </p:tgtEl>
                                      </p:cBhvr>
                                    </p:animEffect>
                                    <p:anim calcmode="lin" valueType="num">
                                      <p:cBhvr>
                                        <p:cTn id="180" dur="1000" fill="hold"/>
                                        <p:tgtEl>
                                          <p:spTgt spid="53"/>
                                        </p:tgtEl>
                                        <p:attrNameLst>
                                          <p:attrName>ppt_x</p:attrName>
                                        </p:attrNameLst>
                                      </p:cBhvr>
                                      <p:tavLst>
                                        <p:tav tm="0">
                                          <p:val>
                                            <p:strVal val="#ppt_x"/>
                                          </p:val>
                                        </p:tav>
                                        <p:tav tm="100000">
                                          <p:val>
                                            <p:strVal val="#ppt_x"/>
                                          </p:val>
                                        </p:tav>
                                      </p:tavLst>
                                    </p:anim>
                                    <p:anim calcmode="lin" valueType="num">
                                      <p:cBhvr>
                                        <p:cTn id="18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10" presetClass="exit" presetSubtype="0" fill="hold" grpId="1" nodeType="clickEffect">
                                  <p:stCondLst>
                                    <p:cond delay="0"/>
                                  </p:stCondLst>
                                  <p:childTnLst>
                                    <p:animEffect transition="out" filter="fade">
                                      <p:cBhvr>
                                        <p:cTn id="185" dur="500"/>
                                        <p:tgtEl>
                                          <p:spTgt spid="53"/>
                                        </p:tgtEl>
                                      </p:cBhvr>
                                    </p:animEffect>
                                    <p:set>
                                      <p:cBhvr>
                                        <p:cTn id="186" dur="1" fill="hold">
                                          <p:stCondLst>
                                            <p:cond delay="499"/>
                                          </p:stCondLst>
                                        </p:cTn>
                                        <p:tgtEl>
                                          <p:spTgt spid="53"/>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44"/>
                                        </p:tgtEl>
                                      </p:cBhvr>
                                    </p:animEffect>
                                    <p:set>
                                      <p:cBhvr>
                                        <p:cTn id="189" dur="1" fill="hold">
                                          <p:stCondLst>
                                            <p:cond delay="499"/>
                                          </p:stCondLst>
                                        </p:cTn>
                                        <p:tgtEl>
                                          <p:spTgt spid="4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33"/>
                                        </p:tgtEl>
                                        <p:attrNameLst>
                                          <p:attrName>style.visibility</p:attrName>
                                        </p:attrNameLst>
                                      </p:cBhvr>
                                      <p:to>
                                        <p:strVal val="visible"/>
                                      </p:to>
                                    </p:set>
                                    <p:animEffect transition="in" filter="fade">
                                      <p:cBhvr>
                                        <p:cTn id="194" dur="500"/>
                                        <p:tgtEl>
                                          <p:spTgt spid="33"/>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xit" presetSubtype="8" fill="hold" grpId="0" nodeType="clickEffect">
                                  <p:stCondLst>
                                    <p:cond delay="0"/>
                                  </p:stCondLst>
                                  <p:childTnLst>
                                    <p:animEffect transition="out" filter="wipe(left)">
                                      <p:cBhvr>
                                        <p:cTn id="198" dur="500"/>
                                        <p:tgtEl>
                                          <p:spTgt spid="3"/>
                                        </p:tgtEl>
                                      </p:cBhvr>
                                    </p:animEffect>
                                    <p:set>
                                      <p:cBhvr>
                                        <p:cTn id="199" dur="1" fill="hold">
                                          <p:stCondLst>
                                            <p:cond delay="499"/>
                                          </p:stCondLst>
                                        </p:cTn>
                                        <p:tgtEl>
                                          <p:spTgt spid="3"/>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47" presetClass="entr" presetSubtype="0" fill="hold" nodeType="clickEffect">
                                  <p:stCondLst>
                                    <p:cond delay="0"/>
                                  </p:stCondLst>
                                  <p:childTnLst>
                                    <p:set>
                                      <p:cBhvr>
                                        <p:cTn id="203" dur="1" fill="hold">
                                          <p:stCondLst>
                                            <p:cond delay="0"/>
                                          </p:stCondLst>
                                        </p:cTn>
                                        <p:tgtEl>
                                          <p:spTgt spid="39"/>
                                        </p:tgtEl>
                                        <p:attrNameLst>
                                          <p:attrName>style.visibility</p:attrName>
                                        </p:attrNameLst>
                                      </p:cBhvr>
                                      <p:to>
                                        <p:strVal val="visible"/>
                                      </p:to>
                                    </p:set>
                                    <p:animEffect transition="in" filter="fade">
                                      <p:cBhvr>
                                        <p:cTn id="204" dur="1000"/>
                                        <p:tgtEl>
                                          <p:spTgt spid="39"/>
                                        </p:tgtEl>
                                      </p:cBhvr>
                                    </p:animEffect>
                                    <p:anim calcmode="lin" valueType="num">
                                      <p:cBhvr>
                                        <p:cTn id="205" dur="1000" fill="hold"/>
                                        <p:tgtEl>
                                          <p:spTgt spid="39"/>
                                        </p:tgtEl>
                                        <p:attrNameLst>
                                          <p:attrName>ppt_x</p:attrName>
                                        </p:attrNameLst>
                                      </p:cBhvr>
                                      <p:tavLst>
                                        <p:tav tm="0">
                                          <p:val>
                                            <p:strVal val="#ppt_x"/>
                                          </p:val>
                                        </p:tav>
                                        <p:tav tm="100000">
                                          <p:val>
                                            <p:strVal val="#ppt_x"/>
                                          </p:val>
                                        </p:tav>
                                      </p:tavLst>
                                    </p:anim>
                                    <p:anim calcmode="lin" valueType="num">
                                      <p:cBhvr>
                                        <p:cTn id="20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47" presetClass="entr" presetSubtype="0" fill="hold" nodeType="clickEffect">
                                  <p:stCondLst>
                                    <p:cond delay="0"/>
                                  </p:stCondLst>
                                  <p:childTnLst>
                                    <p:set>
                                      <p:cBhvr>
                                        <p:cTn id="210" dur="1" fill="hold">
                                          <p:stCondLst>
                                            <p:cond delay="0"/>
                                          </p:stCondLst>
                                        </p:cTn>
                                        <p:tgtEl>
                                          <p:spTgt spid="40"/>
                                        </p:tgtEl>
                                        <p:attrNameLst>
                                          <p:attrName>style.visibility</p:attrName>
                                        </p:attrNameLst>
                                      </p:cBhvr>
                                      <p:to>
                                        <p:strVal val="visible"/>
                                      </p:to>
                                    </p:set>
                                    <p:animEffect transition="in" filter="fade">
                                      <p:cBhvr>
                                        <p:cTn id="211" dur="1000"/>
                                        <p:tgtEl>
                                          <p:spTgt spid="40"/>
                                        </p:tgtEl>
                                      </p:cBhvr>
                                    </p:animEffect>
                                    <p:anim calcmode="lin" valueType="num">
                                      <p:cBhvr>
                                        <p:cTn id="212" dur="1000" fill="hold"/>
                                        <p:tgtEl>
                                          <p:spTgt spid="40"/>
                                        </p:tgtEl>
                                        <p:attrNameLst>
                                          <p:attrName>ppt_x</p:attrName>
                                        </p:attrNameLst>
                                      </p:cBhvr>
                                      <p:tavLst>
                                        <p:tav tm="0">
                                          <p:val>
                                            <p:strVal val="#ppt_x"/>
                                          </p:val>
                                        </p:tav>
                                        <p:tav tm="100000">
                                          <p:val>
                                            <p:strVal val="#ppt_x"/>
                                          </p:val>
                                        </p:tav>
                                      </p:tavLst>
                                    </p:anim>
                                    <p:anim calcmode="lin" valueType="num">
                                      <p:cBhvr>
                                        <p:cTn id="21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47" presetClass="entr" presetSubtype="0" fill="hold" nodeType="clickEffect">
                                  <p:stCondLst>
                                    <p:cond delay="0"/>
                                  </p:stCondLst>
                                  <p:childTnLst>
                                    <p:set>
                                      <p:cBhvr>
                                        <p:cTn id="217" dur="1" fill="hold">
                                          <p:stCondLst>
                                            <p:cond delay="0"/>
                                          </p:stCondLst>
                                        </p:cTn>
                                        <p:tgtEl>
                                          <p:spTgt spid="46"/>
                                        </p:tgtEl>
                                        <p:attrNameLst>
                                          <p:attrName>style.visibility</p:attrName>
                                        </p:attrNameLst>
                                      </p:cBhvr>
                                      <p:to>
                                        <p:strVal val="visible"/>
                                      </p:to>
                                    </p:set>
                                    <p:animEffect transition="in" filter="fade">
                                      <p:cBhvr>
                                        <p:cTn id="218" dur="1000"/>
                                        <p:tgtEl>
                                          <p:spTgt spid="46"/>
                                        </p:tgtEl>
                                      </p:cBhvr>
                                    </p:animEffect>
                                    <p:anim calcmode="lin" valueType="num">
                                      <p:cBhvr>
                                        <p:cTn id="219" dur="1000" fill="hold"/>
                                        <p:tgtEl>
                                          <p:spTgt spid="46"/>
                                        </p:tgtEl>
                                        <p:attrNameLst>
                                          <p:attrName>ppt_x</p:attrName>
                                        </p:attrNameLst>
                                      </p:cBhvr>
                                      <p:tavLst>
                                        <p:tav tm="0">
                                          <p:val>
                                            <p:strVal val="#ppt_x"/>
                                          </p:val>
                                        </p:tav>
                                        <p:tav tm="100000">
                                          <p:val>
                                            <p:strVal val="#ppt_x"/>
                                          </p:val>
                                        </p:tav>
                                      </p:tavLst>
                                    </p:anim>
                                    <p:anim calcmode="lin" valueType="num">
                                      <p:cBhvr>
                                        <p:cTn id="22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35"/>
                                        </p:tgtEl>
                                        <p:attrNameLst>
                                          <p:attrName>style.visibility</p:attrName>
                                        </p:attrNameLst>
                                      </p:cBhvr>
                                      <p:to>
                                        <p:strVal val="visible"/>
                                      </p:to>
                                    </p:set>
                                    <p:animEffect transition="in" filter="wipe(left)">
                                      <p:cBhvr>
                                        <p:cTn id="225" dur="500"/>
                                        <p:tgtEl>
                                          <p:spTgt spid="35"/>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36"/>
                                        </p:tgtEl>
                                        <p:attrNameLst>
                                          <p:attrName>style.visibility</p:attrName>
                                        </p:attrNameLst>
                                      </p:cBhvr>
                                      <p:to>
                                        <p:strVal val="visible"/>
                                      </p:to>
                                    </p:set>
                                    <p:animEffect transition="in" filter="wipe(left)">
                                      <p:cBhvr>
                                        <p:cTn id="230" dur="500"/>
                                        <p:tgtEl>
                                          <p:spTgt spid="36"/>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0" nodeType="clickEffect">
                                  <p:stCondLst>
                                    <p:cond delay="0"/>
                                  </p:stCondLst>
                                  <p:childTnLst>
                                    <p:set>
                                      <p:cBhvr>
                                        <p:cTn id="234" dur="1" fill="hold">
                                          <p:stCondLst>
                                            <p:cond delay="0"/>
                                          </p:stCondLst>
                                        </p:cTn>
                                        <p:tgtEl>
                                          <p:spTgt spid="34"/>
                                        </p:tgtEl>
                                        <p:attrNameLst>
                                          <p:attrName>style.visibility</p:attrName>
                                        </p:attrNameLst>
                                      </p:cBhvr>
                                      <p:to>
                                        <p:strVal val="visible"/>
                                      </p:to>
                                    </p:set>
                                    <p:animEffect transition="in" filter="fade">
                                      <p:cBhvr>
                                        <p:cTn id="235" dur="500"/>
                                        <p:tgtEl>
                                          <p:spTgt spid="34"/>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xit" presetSubtype="0" fill="hold" grpId="1" nodeType="clickEffect">
                                  <p:stCondLst>
                                    <p:cond delay="0"/>
                                  </p:stCondLst>
                                  <p:childTnLst>
                                    <p:animEffect transition="out" filter="fade">
                                      <p:cBhvr>
                                        <p:cTn id="239" dur="500"/>
                                        <p:tgtEl>
                                          <p:spTgt spid="34"/>
                                        </p:tgtEl>
                                      </p:cBhvr>
                                    </p:animEffect>
                                    <p:set>
                                      <p:cBhvr>
                                        <p:cTn id="240" dur="1" fill="hold">
                                          <p:stCondLst>
                                            <p:cond delay="499"/>
                                          </p:stCondLst>
                                        </p:cTn>
                                        <p:tgtEl>
                                          <p:spTgt spid="34"/>
                                        </p:tgtEl>
                                        <p:attrNameLst>
                                          <p:attrName>style.visibility</p:attrName>
                                        </p:attrNameLst>
                                      </p:cBhvr>
                                      <p:to>
                                        <p:strVal val="hidden"/>
                                      </p:to>
                                    </p:set>
                                  </p:childTnLst>
                                </p:cTn>
                              </p:par>
                              <p:par>
                                <p:cTn id="241" presetID="10" presetClass="entr" presetSubtype="0" fill="hold" grpId="0" nodeType="withEffect">
                                  <p:stCondLst>
                                    <p:cond delay="0"/>
                                  </p:stCondLst>
                                  <p:childTnLst>
                                    <p:set>
                                      <p:cBhvr>
                                        <p:cTn id="242" dur="1" fill="hold">
                                          <p:stCondLst>
                                            <p:cond delay="0"/>
                                          </p:stCondLst>
                                        </p:cTn>
                                        <p:tgtEl>
                                          <p:spTgt spid="49"/>
                                        </p:tgtEl>
                                        <p:attrNameLst>
                                          <p:attrName>style.visibility</p:attrName>
                                        </p:attrNameLst>
                                      </p:cBhvr>
                                      <p:to>
                                        <p:strVal val="visible"/>
                                      </p:to>
                                    </p:set>
                                    <p:animEffect transition="in" filter="fade">
                                      <p:cBhvr>
                                        <p:cTn id="243" dur="500"/>
                                        <p:tgtEl>
                                          <p:spTgt spid="49"/>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grpId="0" nodeType="clickEffect">
                                  <p:stCondLst>
                                    <p:cond delay="0"/>
                                  </p:stCondLst>
                                  <p:childTnLst>
                                    <p:set>
                                      <p:cBhvr>
                                        <p:cTn id="247" dur="1" fill="hold">
                                          <p:stCondLst>
                                            <p:cond delay="0"/>
                                          </p:stCondLst>
                                        </p:cTn>
                                        <p:tgtEl>
                                          <p:spTgt spid="50"/>
                                        </p:tgtEl>
                                        <p:attrNameLst>
                                          <p:attrName>style.visibility</p:attrName>
                                        </p:attrNameLst>
                                      </p:cBhvr>
                                      <p:to>
                                        <p:strVal val="visible"/>
                                      </p:to>
                                    </p:set>
                                    <p:animEffect transition="in" filter="fade">
                                      <p:cBhvr>
                                        <p:cTn id="248" dur="500"/>
                                        <p:tgtEl>
                                          <p:spTgt spid="50"/>
                                        </p:tgtEl>
                                      </p:cBhvr>
                                    </p:animEffect>
                                  </p:childTnLst>
                                </p:cTn>
                              </p:par>
                              <p:par>
                                <p:cTn id="249" presetID="10" presetClass="exit" presetSubtype="0" fill="hold" grpId="2" nodeType="withEffect">
                                  <p:stCondLst>
                                    <p:cond delay="0"/>
                                  </p:stCondLst>
                                  <p:childTnLst>
                                    <p:animEffect transition="out" filter="fade">
                                      <p:cBhvr>
                                        <p:cTn id="250" dur="500"/>
                                        <p:tgtEl>
                                          <p:spTgt spid="51">
                                            <p:bg/>
                                          </p:spTgt>
                                        </p:tgtEl>
                                      </p:cBhvr>
                                    </p:animEffect>
                                    <p:set>
                                      <p:cBhvr>
                                        <p:cTn id="251" dur="1" fill="hold">
                                          <p:stCondLst>
                                            <p:cond delay="499"/>
                                          </p:stCondLst>
                                        </p:cTn>
                                        <p:tgtEl>
                                          <p:spTgt spid="5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9" grpId="0" animBg="1"/>
      <p:bldP spid="18" grpId="0" animBg="1"/>
      <p:bldP spid="2" grpId="0"/>
      <p:bldP spid="24" grpId="0"/>
      <p:bldP spid="26" grpId="0"/>
      <p:bldP spid="27" grpId="0" animBg="1"/>
      <p:bldP spid="28" grpId="0" animBg="1"/>
      <p:bldP spid="29" grpId="0"/>
      <p:bldP spid="30" grpId="0"/>
      <p:bldP spid="31" grpId="0" animBg="1"/>
      <p:bldP spid="31" grpId="1" animBg="1"/>
      <p:bldP spid="33" grpId="0" animBg="1"/>
      <p:bldP spid="34" grpId="0"/>
      <p:bldP spid="34" grpId="1"/>
      <p:bldP spid="35" grpId="0" animBg="1"/>
      <p:bldP spid="36" grpId="0" animBg="1"/>
      <p:bldP spid="49" grpId="0"/>
      <p:bldP spid="50" grpId="0"/>
      <p:bldP spid="32" grpId="0" animBg="1"/>
      <p:bldP spid="32" grpId="1" animBg="1"/>
      <p:bldP spid="43" grpId="0" animBg="1"/>
      <p:bldP spid="43" grpId="1" animBg="1"/>
      <p:bldP spid="44" grpId="0" animBg="1"/>
      <p:bldP spid="44" grpId="1" animBg="1"/>
      <p:bldP spid="45" grpId="0" animBg="1"/>
      <p:bldP spid="45" grpId="1" animBg="1"/>
      <p:bldP spid="51" grpId="0" animBg="1"/>
      <p:bldP spid="51" grpId="1" animBg="1"/>
      <p:bldP spid="51" grpId="2" uiExpand="1" build="allAtOnce" animBg="1"/>
      <p:bldP spid="52" grpId="0" animBg="1"/>
      <p:bldP spid="52" grpId="1" animBg="1"/>
      <p:bldP spid="53" grpId="0" animBg="1"/>
      <p:bldP spid="53" grpId="1"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93CDA-7316-ED71-8F6D-D4E681A2CAFC}"/>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C79C82FA-7F05-F056-34C6-9EB2A75CD14B}"/>
              </a:ext>
            </a:extLst>
          </p:cNvPr>
          <p:cNvSpPr/>
          <p:nvPr/>
        </p:nvSpPr>
        <p:spPr>
          <a:xfrm>
            <a:off x="1524000" y="14478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E003CCF-9638-6B73-F4E7-EB7BF4563509}"/>
                  </a:ext>
                </a:extLst>
              </p:cNvPr>
              <p:cNvSpPr/>
              <p:nvPr/>
            </p:nvSpPr>
            <p:spPr>
              <a:xfrm>
                <a:off x="3505200" y="2667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505200" y="26670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F1DB1CE7-EA51-183B-875C-F11C0BEB33C6}"/>
              </a:ext>
            </a:extLst>
          </p:cNvPr>
          <p:cNvSpPr/>
          <p:nvPr/>
        </p:nvSpPr>
        <p:spPr>
          <a:xfrm>
            <a:off x="1524000" y="26670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BD424D8-2031-C7A1-97D9-EC2E3F5170C0}"/>
                  </a:ext>
                </a:extLst>
              </p:cNvPr>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175EB8-E74B-CA85-6E97-94D10132AD4C}"/>
              </a:ext>
            </a:extLst>
          </p:cNvPr>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aphicFrame>
        <p:nvGraphicFramePr>
          <p:cNvPr id="5" name="Table 4">
            <a:extLst>
              <a:ext uri="{FF2B5EF4-FFF2-40B4-BE49-F238E27FC236}">
                <a16:creationId xmlns:a16="http://schemas.microsoft.com/office/drawing/2014/main" id="{BABF87D3-8BAF-35F5-CEEB-17A0EC8DD8CE}"/>
              </a:ext>
            </a:extLst>
          </p:cNvPr>
          <p:cNvGraphicFramePr>
            <a:graphicFrameLocks noGrp="1"/>
          </p:cNvGraphicFramePr>
          <p:nvPr/>
        </p:nvGraphicFramePr>
        <p:xfrm>
          <a:off x="1524000" y="14478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a:extLst>
                  <a:ext uri="{FF2B5EF4-FFF2-40B4-BE49-F238E27FC236}">
                    <a16:creationId xmlns:a16="http://schemas.microsoft.com/office/drawing/2014/main" id="{C5C125C6-5C25-D45D-C407-B83773922AD6}"/>
                  </a:ext>
                </a:extLst>
              </p:cNvPr>
              <p:cNvGraphicFramePr>
                <a:graphicFrameLocks/>
              </p:cNvGraphicFramePr>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Insert(</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4283018252"/>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gridCol w="1371600"/>
                    <a:gridCol w="1371600"/>
                    <a:gridCol w="1828801"/>
                  </a:tblGrid>
                  <a:tr h="533400">
                    <a:tc>
                      <a:txBody>
                        <a:bodyPr/>
                        <a:lstStyle/>
                        <a:p>
                          <a:endParaRPr lang="en-US"/>
                        </a:p>
                      </a:txBody>
                      <a:tcPr>
                        <a:blipFill rotWithShape="1">
                          <a:blip r:embed="rId4"/>
                          <a:stretch>
                            <a:fillRect t="-5682" r="-142857"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333333" t="-5682" r="-133333"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D2D0188-A1E8-8FF0-CB9F-2DBC429F70BA}"/>
                  </a:ext>
                </a:extLst>
              </p:cNvPr>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6EA4FC8-CE2E-38E4-06C0-2DB6545184CE}"/>
                  </a:ext>
                </a:extLst>
              </p:cNvPr>
              <p:cNvSpPr txBox="1"/>
              <p:nvPr/>
            </p:nvSpPr>
            <p:spPr>
              <a:xfrm>
                <a:off x="3839736" y="480060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503664" cy="369332"/>
              </a:xfrm>
              <a:prstGeom prst="rect">
                <a:avLst/>
              </a:prstGeom>
              <a:blipFill rotWithShape="1">
                <a:blip r:embed="rId6"/>
                <a:stretch>
                  <a:fillRect t="-8333" r="-1445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D04DEC6-19E2-618D-9773-BB79B4E2151B}"/>
                  </a:ext>
                </a:extLst>
              </p:cNvPr>
              <p:cNvSpPr txBox="1"/>
              <p:nvPr/>
            </p:nvSpPr>
            <p:spPr>
              <a:xfrm>
                <a:off x="7114369" y="1447800"/>
                <a:ext cx="1724831"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724831" cy="369332"/>
              </a:xfrm>
              <a:prstGeom prst="rect">
                <a:avLst/>
              </a:prstGeom>
              <a:blipFill rotWithShape="1">
                <a:blip r:embed="rId7"/>
                <a:stretch>
                  <a:fillRect l="-2827" t="-8333" r="-600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C05E3C1-3902-B0DA-C945-3F8E62C541FF}"/>
                  </a:ext>
                </a:extLst>
              </p:cNvPr>
              <p:cNvSpPr txBox="1"/>
              <p:nvPr/>
            </p:nvSpPr>
            <p:spPr>
              <a:xfrm>
                <a:off x="7239000" y="2514600"/>
                <a:ext cx="1579984" cy="369332"/>
              </a:xfrm>
              <a:prstGeom prst="rect">
                <a:avLst/>
              </a:prstGeom>
              <a:solidFill>
                <a:schemeClr val="tx2">
                  <a:lumMod val="20000"/>
                  <a:lumOff val="80000"/>
                </a:schemeClr>
              </a:solidFill>
            </p:spPr>
            <p:txBody>
              <a:bodyPr wrap="none" rtlCol="0">
                <a:spAutoFit/>
              </a:bodyPr>
              <a:lstStyle/>
              <a:p>
                <a:r>
                  <a:rPr lang="en-US" dirty="0"/>
                  <a:t>After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579984" cy="369332"/>
              </a:xfrm>
              <a:prstGeom prst="rect">
                <a:avLst/>
              </a:prstGeom>
              <a:blipFill rotWithShape="1">
                <a:blip r:embed="rId8"/>
                <a:stretch>
                  <a:fillRect l="-3475" t="-8333" r="-6564" b="-25000"/>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9B3CCEF5-3CBB-E6E7-3C0C-F02258119785}"/>
              </a:ext>
            </a:extLst>
          </p:cNvPr>
          <p:cNvSpPr txBox="1"/>
          <p:nvPr/>
        </p:nvSpPr>
        <p:spPr>
          <a:xfrm>
            <a:off x="228600" y="4278868"/>
            <a:ext cx="2971800"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is not full</a:t>
            </a:r>
          </a:p>
        </p:txBody>
      </p:sp>
      <p:sp>
        <p:nvSpPr>
          <p:cNvPr id="30" name="TextBox 29">
            <a:extLst>
              <a:ext uri="{FF2B5EF4-FFF2-40B4-BE49-F238E27FC236}">
                <a16:creationId xmlns:a16="http://schemas.microsoft.com/office/drawing/2014/main" id="{9C97DE10-6003-75BB-76B4-8D654CF0BFB2}"/>
              </a:ext>
            </a:extLst>
          </p:cNvPr>
          <p:cNvSpPr txBox="1"/>
          <p:nvPr/>
        </p:nvSpPr>
        <p:spPr>
          <a:xfrm>
            <a:off x="228600" y="4800600"/>
            <a:ext cx="3276600"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is already full</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150B6CE-111A-DE07-059B-F81E378C789B}"/>
                  </a:ext>
                </a:extLst>
              </p:cNvPr>
              <p:cNvSpPr txBox="1"/>
              <p:nvPr/>
            </p:nvSpPr>
            <p:spPr>
              <a:xfrm>
                <a:off x="2286000" y="5269468"/>
                <a:ext cx="323550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a:solidFill>
                          <a:srgbClr val="0070C0"/>
                        </a:solidFill>
                        <a:latin typeface="Cambria Math"/>
                      </a:rPr>
                      <m:t>𝒏</m:t>
                    </m:r>
                    <m:r>
                      <a:rPr lang="en-US" b="0" i="0" dirty="0" smtClean="0">
                        <a:solidFill>
                          <a:srgbClr val="0070C0"/>
                        </a:solidFill>
                        <a:latin typeface="Cambria Math"/>
                      </a:rPr>
                      <m:t>−</m:t>
                    </m:r>
                  </m:oMath>
                </a14:m>
                <a:r>
                  <a:rPr lang="en-US" dirty="0"/>
                  <a:t> size(</a:t>
                </a:r>
                <a14:m>
                  <m:oMath xmlns:m="http://schemas.openxmlformats.org/officeDocument/2006/math">
                    <m:r>
                      <a:rPr lang="en-US" b="1" i="1" dirty="0" smtClean="0">
                        <a:solidFill>
                          <a:srgbClr val="0070C0"/>
                        </a:solidFill>
                        <a:latin typeface="Cambria Math"/>
                      </a:rPr>
                      <m:t>𝑻</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235501" cy="369332"/>
              </a:xfrm>
              <a:prstGeom prst="rect">
                <a:avLst/>
              </a:prstGeom>
              <a:blipFill rotWithShape="1">
                <a:blip r:embed="rId9"/>
                <a:stretch>
                  <a:fillRect l="-377" t="-8197" r="-320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1AC1C1B-F55C-7E67-6D9B-8E97D572079B}"/>
                  </a:ext>
                </a:extLst>
              </p:cNvPr>
              <p:cNvSpPr txBox="1"/>
              <p:nvPr/>
            </p:nvSpPr>
            <p:spPr>
              <a:xfrm>
                <a:off x="4876800"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𝟑</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76800" y="4800600"/>
                <a:ext cx="1109598" cy="369332"/>
              </a:xfrm>
              <a:prstGeom prst="rect">
                <a:avLst/>
              </a:prstGeom>
              <a:blipFill rotWithShape="1">
                <a:blip r:embed="rId10"/>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8CA481C-1799-D2F5-A619-D96772AABC73}"/>
                  </a:ext>
                </a:extLst>
              </p:cNvPr>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1"/>
                <a:stretch>
                  <a:fillRect t="-8197" r="-16049" b="-24590"/>
                </a:stretch>
              </a:blipFill>
            </p:spPr>
            <p:txBody>
              <a:bodyPr/>
              <a:lstStyle/>
              <a:p>
                <a:r>
                  <a:rPr lang="en-US">
                    <a:noFill/>
                  </a:rPr>
                  <a:t> </a:t>
                </a:r>
              </a:p>
            </p:txBody>
          </p:sp>
        </mc:Fallback>
      </mc:AlternateContent>
      <p:graphicFrame>
        <p:nvGraphicFramePr>
          <p:cNvPr id="32" name="Table 31">
            <a:extLst>
              <a:ext uri="{FF2B5EF4-FFF2-40B4-BE49-F238E27FC236}">
                <a16:creationId xmlns:a16="http://schemas.microsoft.com/office/drawing/2014/main" id="{118CB494-58F5-D3D1-46AB-CEB2F73D3791}"/>
              </a:ext>
            </a:extLst>
          </p:cNvPr>
          <p:cNvGraphicFramePr>
            <a:graphicFrameLocks noGrp="1"/>
          </p:cNvGraphicFramePr>
          <p:nvPr/>
        </p:nvGraphicFramePr>
        <p:xfrm>
          <a:off x="1524000" y="2682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EFBCB3B-BB6E-9898-2C53-1A18EE33AC93}"/>
                  </a:ext>
                </a:extLst>
              </p:cNvPr>
              <p:cNvSpPr txBox="1"/>
              <p:nvPr/>
            </p:nvSpPr>
            <p:spPr>
              <a:xfrm>
                <a:off x="4876800" y="4278868"/>
                <a:ext cx="684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876800" y="4278868"/>
                <a:ext cx="684803" cy="369332"/>
              </a:xfrm>
              <a:prstGeom prst="rect">
                <a:avLst/>
              </a:prstGeom>
              <a:blipFill rotWithShape="1">
                <a:blip r:embed="rId12"/>
                <a:stretch>
                  <a:fillRect t="-8197" r="-1160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8A82115-BB59-8217-53FF-1B2C33A09D74}"/>
                  </a:ext>
                </a:extLst>
              </p:cNvPr>
              <p:cNvSpPr txBox="1"/>
              <p:nvPr/>
            </p:nvSpPr>
            <p:spPr>
              <a:xfrm>
                <a:off x="6898957" y="42672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898957" y="4267200"/>
                <a:ext cx="492443" cy="369332"/>
              </a:xfrm>
              <a:prstGeom prst="rect">
                <a:avLst/>
              </a:prstGeom>
              <a:blipFill rotWithShape="1">
                <a:blip r:embed="rId13"/>
                <a:stretch>
                  <a:fillRect t="-8197" r="-14815" b="-24590"/>
                </a:stretch>
              </a:blipFill>
            </p:spPr>
            <p:txBody>
              <a:bodyPr/>
              <a:lstStyle/>
              <a:p>
                <a:r>
                  <a:rPr lang="en-US">
                    <a:noFill/>
                  </a:rPr>
                  <a:t> </a:t>
                </a:r>
              </a:p>
            </p:txBody>
          </p:sp>
        </mc:Fallback>
      </mc:AlternateContent>
      <p:sp>
        <p:nvSpPr>
          <p:cNvPr id="21" name="Down Ribbon 20">
            <a:extLst>
              <a:ext uri="{FF2B5EF4-FFF2-40B4-BE49-F238E27FC236}">
                <a16:creationId xmlns:a16="http://schemas.microsoft.com/office/drawing/2014/main" id="{A9901AE3-B582-9010-CC6D-77DEEDE7D65F}"/>
              </a:ext>
            </a:extLst>
          </p:cNvPr>
          <p:cNvSpPr/>
          <p:nvPr/>
        </p:nvSpPr>
        <p:spPr>
          <a:xfrm>
            <a:off x="2209800" y="5943600"/>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Analyze </a:t>
            </a:r>
            <a:r>
              <a:rPr lang="en-US" b="1" dirty="0">
                <a:solidFill>
                  <a:schemeClr val="tx1"/>
                </a:solidFill>
              </a:rPr>
              <a:t>Case </a:t>
            </a:r>
            <a:r>
              <a:rPr lang="en-US" dirty="0">
                <a:solidFill>
                  <a:schemeClr val="tx1"/>
                </a:solidFill>
              </a:rPr>
              <a:t>1 now.</a:t>
            </a:r>
          </a:p>
        </p:txBody>
      </p:sp>
      <mc:AlternateContent xmlns:mc="http://schemas.openxmlformats.org/markup-compatibility/2006" xmlns:a14="http://schemas.microsoft.com/office/drawing/2010/main">
        <mc:Choice Requires="a14">
          <p:sp>
            <p:nvSpPr>
              <p:cNvPr id="25" name="Down Ribbon 24">
                <a:extLst>
                  <a:ext uri="{FF2B5EF4-FFF2-40B4-BE49-F238E27FC236}">
                    <a16:creationId xmlns:a16="http://schemas.microsoft.com/office/drawing/2014/main" id="{E15BB3E5-89D7-3C32-F5E1-18A12CAC83EF}"/>
                  </a:ext>
                </a:extLst>
              </p:cNvPr>
              <p:cNvSpPr/>
              <p:nvPr/>
            </p:nvSpPr>
            <p:spPr>
              <a:xfrm>
                <a:off x="1600200" y="5638800"/>
                <a:ext cx="6248400" cy="11430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Conclusion</a:t>
                </a:r>
                <a:r>
                  <a:rPr lang="en-US" dirty="0">
                    <a:solidFill>
                      <a:schemeClr val="tx1"/>
                    </a:solidFill>
                  </a:rPr>
                  <a:t>: </a:t>
                </a:r>
              </a:p>
              <a:p>
                <a:pPr algn="ctr"/>
                <a:r>
                  <a:rPr lang="en-US" dirty="0">
                    <a:solidFill>
                      <a:schemeClr val="tx1"/>
                    </a:solidFill>
                  </a:rPr>
                  <a:t>Amortized cost of each insert operation is </a:t>
                </a:r>
                <a:r>
                  <a:rPr lang="en-US" b="1" dirty="0">
                    <a:solidFill>
                      <a:schemeClr val="tx1"/>
                    </a:solidFill>
                  </a:rPr>
                  <a:t>O</a:t>
                </a:r>
                <a:r>
                  <a:rPr lang="en-US" dirty="0">
                    <a:solidFill>
                      <a:schemeClr val="tx1"/>
                    </a:solidFill>
                  </a:rPr>
                  <a:t>(</a:t>
                </a:r>
                <a:r>
                  <a:rPr lang="en-US" b="1" dirty="0">
                    <a:solidFill>
                      <a:srgbClr val="0070C0"/>
                    </a:solidFill>
                  </a:rPr>
                  <a:t>1</a:t>
                </a:r>
                <a:r>
                  <a:rPr lang="en-US" dirty="0">
                    <a:solidFill>
                      <a:schemeClr val="tx1"/>
                    </a:solidFill>
                  </a:rPr>
                  <a:t>).</a:t>
                </a:r>
              </a:p>
              <a:p>
                <a:pPr algn="ctr"/>
                <a:r>
                  <a:rPr lang="en-US" dirty="0">
                    <a:solidFill>
                      <a:schemeClr val="tx1"/>
                    </a:solidFill>
                    <a:sym typeface="Wingdings" pitchFamily="2" charset="2"/>
                  </a:rPr>
                  <a:t> Actual cost of </a:t>
                </a:r>
                <a14:m>
                  <m:oMath xmlns:m="http://schemas.openxmlformats.org/officeDocument/2006/math">
                    <m:r>
                      <a:rPr lang="en-US" b="1" i="1" dirty="0">
                        <a:solidFill>
                          <a:srgbClr val="0070C0"/>
                        </a:solidFill>
                        <a:latin typeface="Cambria Math"/>
                      </a:rPr>
                      <m:t>𝒏</m:t>
                    </m:r>
                  </m:oMath>
                </a14:m>
                <a:r>
                  <a:rPr lang="en-US" dirty="0">
                    <a:solidFill>
                      <a:srgbClr val="7030A0"/>
                    </a:solidFill>
                  </a:rPr>
                  <a:t> </a:t>
                </a:r>
                <a:r>
                  <a:rPr lang="en-US" dirty="0">
                    <a:solidFill>
                      <a:schemeClr val="tx1"/>
                    </a:solidFill>
                  </a:rPr>
                  <a:t>insert operations is </a:t>
                </a: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𝒏</m:t>
                    </m:r>
                  </m:oMath>
                </a14:m>
                <a:r>
                  <a:rPr lang="en-US" dirty="0">
                    <a:solidFill>
                      <a:schemeClr val="tx1"/>
                    </a:solidFill>
                  </a:rPr>
                  <a:t>).</a:t>
                </a:r>
              </a:p>
            </p:txBody>
          </p:sp>
        </mc:Choice>
        <mc:Fallback xmlns="">
          <p:sp>
            <p:nvSpPr>
              <p:cNvPr id="25" name="Down Ribbon 24"/>
              <p:cNvSpPr>
                <a:spLocks noRot="1" noChangeAspect="1" noMove="1" noResize="1" noEditPoints="1" noAdjustHandles="1" noChangeArrowheads="1" noChangeShapeType="1" noTextEdit="1"/>
              </p:cNvSpPr>
              <p:nvPr/>
            </p:nvSpPr>
            <p:spPr>
              <a:xfrm>
                <a:off x="1600200" y="5638800"/>
                <a:ext cx="6248400" cy="1143000"/>
              </a:xfrm>
              <a:prstGeom prst="ribbon">
                <a:avLst>
                  <a:gd name="adj1" fmla="val 16667"/>
                  <a:gd name="adj2" fmla="val 75000"/>
                </a:avLst>
              </a:prstGeom>
              <a:blipFill rotWithShape="1">
                <a:blip r:embed="rId14"/>
                <a:stretch>
                  <a:fillRect b="-5208"/>
                </a:stretch>
              </a:blipFill>
            </p:spPr>
            <p:txBody>
              <a:bodyPr/>
              <a:lstStyle/>
              <a:p>
                <a:r>
                  <a:rPr lang="en-US">
                    <a:noFill/>
                  </a:rPr>
                  <a:t> </a:t>
                </a:r>
              </a:p>
            </p:txBody>
          </p:sp>
        </mc:Fallback>
      </mc:AlternateContent>
    </p:spTree>
    <p:extLst>
      <p:ext uri="{BB962C8B-B14F-4D97-AF65-F5344CB8AC3E}">
        <p14:creationId xmlns:p14="http://schemas.microsoft.com/office/powerpoint/2010/main" val="344642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10" presetClass="entr" presetSubtype="0" fill="hold" nodeType="with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fade">
                                      <p:cBhvr>
                                        <p:cTn id="67" dur="500"/>
                                        <p:tgtEl>
                                          <p:spTgt spid="2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
                                            <p:txEl>
                                              <p:pRg st="1" end="1"/>
                                            </p:txEl>
                                          </p:spTgt>
                                        </p:tgtEl>
                                        <p:attrNameLst>
                                          <p:attrName>style.visibility</p:attrName>
                                        </p:attrNameLst>
                                      </p:cBhvr>
                                      <p:to>
                                        <p:strVal val="visible"/>
                                      </p:to>
                                    </p:set>
                                    <p:animEffect transition="in" filter="fade">
                                      <p:cBhvr>
                                        <p:cTn id="72" dur="500"/>
                                        <p:tgtEl>
                                          <p:spTgt spid="25">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5">
                                            <p:txEl>
                                              <p:pRg st="2" end="2"/>
                                            </p:txEl>
                                          </p:spTgt>
                                        </p:tgtEl>
                                        <p:attrNameLst>
                                          <p:attrName>style.visibility</p:attrName>
                                        </p:attrNameLst>
                                      </p:cBhvr>
                                      <p:to>
                                        <p:strVal val="visible"/>
                                      </p:to>
                                    </p:set>
                                    <p:animEffect transition="in" filter="fade">
                                      <p:cBhvr>
                                        <p:cTn id="77"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2" grpId="0" animBg="1"/>
      <p:bldP spid="18" grpId="0" animBg="1"/>
      <p:bldP spid="27" grpId="0" animBg="1"/>
      <p:bldP spid="28" grpId="0" animBg="1"/>
      <p:bldP spid="44" grpId="0"/>
      <p:bldP spid="45" grpId="0"/>
      <p:bldP spid="21" grpId="0" animBg="1"/>
      <p:bldP spid="21" grpId="1"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627638-A6C0-0E4B-DAB6-85C47B1AAA26}"/>
              </a:ext>
            </a:extLst>
          </p:cNvPr>
          <p:cNvSpPr/>
          <p:nvPr/>
        </p:nvSpPr>
        <p:spPr>
          <a:xfrm>
            <a:off x="1502764" y="3962400"/>
            <a:ext cx="3297836"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9B48DC1-FDCD-430D-3339-F7630B4478A4}"/>
              </a:ext>
            </a:extLst>
          </p:cNvPr>
          <p:cNvSpPr/>
          <p:nvPr/>
        </p:nvSpPr>
        <p:spPr>
          <a:xfrm>
            <a:off x="3810000" y="2667000"/>
            <a:ext cx="9906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524000" y="14478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nvGraphicFramePr>
        <p:xfrm>
          <a:off x="1524000" y="1447800"/>
          <a:ext cx="327660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gridCol w="327660">
                  <a:extLst>
                    <a:ext uri="{9D8B030D-6E8A-4147-A177-3AD203B41FA5}">
                      <a16:colId xmlns:a16="http://schemas.microsoft.com/office/drawing/2014/main" val="3078574366"/>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8" name="Rectangle 17"/>
          <p:cNvSpPr/>
          <p:nvPr/>
        </p:nvSpPr>
        <p:spPr>
          <a:xfrm>
            <a:off x="1524000" y="26670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505200" y="2667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505200" y="26670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t="-31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4A23A10-320E-0E03-6146-1B066D2C0D2B}"/>
                  </a:ext>
                </a:extLst>
              </p:cNvPr>
              <p:cNvSpPr>
                <a:spLocks noGrp="1"/>
              </p:cNvSpPr>
              <p:nvPr>
                <p:ph idx="1"/>
              </p:nvPr>
            </p:nvSpPr>
            <p:spPr>
              <a:xfrm>
                <a:off x="914400" y="1600200"/>
                <a:ext cx="8229600" cy="5410200"/>
              </a:xfrm>
            </p:spPr>
            <p:txBody>
              <a:bodyPr/>
              <a:lstStyle/>
              <a:p>
                <a:pPr marL="0" indent="0">
                  <a:buNone/>
                </a:pPr>
                <a:endParaRPr lang="en-US"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r>
                  <a:rPr lang="en-US" sz="1800" dirty="0"/>
                  <a:t>To each element, give </a:t>
                </a:r>
                <a14:m>
                  <m:oMath xmlns:m="http://schemas.openxmlformats.org/officeDocument/2006/math">
                    <m:r>
                      <a:rPr lang="en-US" sz="1800" b="1" dirty="0">
                        <a:solidFill>
                          <a:srgbClr val="0070C0"/>
                        </a:solidFill>
                        <a:latin typeface="Cambria Math"/>
                      </a:rPr>
                      <m:t>𝟑</m:t>
                    </m:r>
                    <m:r>
                      <a:rPr lang="en-US" sz="1800" b="1" i="1" dirty="0">
                        <a:solidFill>
                          <a:srgbClr val="7030A0"/>
                        </a:solidFill>
                        <a:latin typeface="Cambria Math"/>
                      </a:rPr>
                      <m:t>𝒄</m:t>
                    </m:r>
                  </m:oMath>
                </a14:m>
                <a:r>
                  <a:rPr lang="en-US" sz="1800" dirty="0">
                    <a:solidFill>
                      <a:srgbClr val="7030A0"/>
                    </a:solidFill>
                  </a:rPr>
                  <a:t>  </a:t>
                </a:r>
                <a:r>
                  <a:rPr lang="en-US" sz="1800" dirty="0"/>
                  <a:t>credits when it is inserted.</a:t>
                </a:r>
              </a:p>
              <a:p>
                <a:r>
                  <a:rPr lang="en-US" sz="1800" dirty="0"/>
                  <a:t> </a:t>
                </a:r>
                <a14:m>
                  <m:oMath xmlns:m="http://schemas.openxmlformats.org/officeDocument/2006/math">
                    <m:r>
                      <a:rPr lang="en-US" sz="1800" b="1" i="1" dirty="0">
                        <a:solidFill>
                          <a:srgbClr val="7030A0"/>
                        </a:solidFill>
                        <a:latin typeface="Cambria Math"/>
                      </a:rPr>
                      <m:t>𝒄</m:t>
                    </m:r>
                  </m:oMath>
                </a14:m>
                <a:r>
                  <a:rPr lang="en-US" sz="1800" dirty="0">
                    <a:solidFill>
                      <a:srgbClr val="7030A0"/>
                    </a:solidFill>
                  </a:rPr>
                  <a:t>  </a:t>
                </a:r>
                <a:r>
                  <a:rPr lang="en-US" sz="1800" dirty="0"/>
                  <a:t>credits for its insertion</a:t>
                </a:r>
              </a:p>
              <a:p>
                <a:r>
                  <a:rPr lang="en-US" sz="1800" dirty="0"/>
                  <a:t> </a:t>
                </a:r>
                <a14:m>
                  <m:oMath xmlns:m="http://schemas.openxmlformats.org/officeDocument/2006/math">
                    <m:r>
                      <a:rPr lang="en-US" sz="1800" b="1" i="1" dirty="0">
                        <a:solidFill>
                          <a:srgbClr val="7030A0"/>
                        </a:solidFill>
                        <a:latin typeface="Cambria Math"/>
                      </a:rPr>
                      <m:t>𝒄</m:t>
                    </m:r>
                  </m:oMath>
                </a14:m>
                <a:r>
                  <a:rPr lang="en-US" sz="1800" dirty="0">
                    <a:solidFill>
                      <a:srgbClr val="7030A0"/>
                    </a:solidFill>
                  </a:rPr>
                  <a:t>  </a:t>
                </a:r>
                <a:r>
                  <a:rPr lang="en-US" sz="1800" dirty="0"/>
                  <a:t>credits for its copying into next table.</a:t>
                </a:r>
              </a:p>
              <a:p>
                <a:r>
                  <a:rPr lang="en-US" sz="1800" dirty="0"/>
                  <a:t> </a:t>
                </a:r>
                <a14:m>
                  <m:oMath xmlns:m="http://schemas.openxmlformats.org/officeDocument/2006/math">
                    <m:r>
                      <a:rPr lang="en-US" sz="1800" b="1" i="1" dirty="0">
                        <a:solidFill>
                          <a:srgbClr val="7030A0"/>
                        </a:solidFill>
                        <a:latin typeface="Cambria Math"/>
                      </a:rPr>
                      <m:t>𝒄</m:t>
                    </m:r>
                  </m:oMath>
                </a14:m>
                <a:r>
                  <a:rPr lang="en-US" sz="1800" dirty="0">
                    <a:solidFill>
                      <a:srgbClr val="7030A0"/>
                    </a:solidFill>
                  </a:rPr>
                  <a:t>  </a:t>
                </a:r>
                <a:r>
                  <a:rPr lang="en-US" sz="1800" dirty="0"/>
                  <a:t>credits for copying </a:t>
                </a:r>
                <a:r>
                  <a:rPr lang="en-US" sz="1800" i="1" dirty="0"/>
                  <a:t>one</a:t>
                </a:r>
                <a:r>
                  <a:rPr lang="en-US" sz="1800" dirty="0"/>
                  <a:t> </a:t>
                </a:r>
                <a:r>
                  <a:rPr lang="en-US" sz="1800" i="1" dirty="0"/>
                  <a:t>more</a:t>
                </a:r>
                <a:r>
                  <a:rPr lang="en-US" sz="1800" dirty="0"/>
                  <a:t> element into next</a:t>
                </a:r>
              </a:p>
              <a:p>
                <a:pPr marL="0" indent="0">
                  <a:buNone/>
                </a:pPr>
                <a:r>
                  <a:rPr lang="en-US" sz="1800" b="1" dirty="0">
                    <a:solidFill>
                      <a:srgbClr val="7030A0"/>
                    </a:solidFill>
                  </a:rPr>
                  <a:t>Observations</a:t>
                </a:r>
                <a:r>
                  <a:rPr lang="en-US" sz="1800" dirty="0"/>
                  <a:t>: There are always sufficient credits to pay for every operation.</a:t>
                </a:r>
              </a:p>
              <a:p>
                <a:r>
                  <a:rPr lang="en-US" sz="1800" dirty="0"/>
                  <a:t>Total number of credits distributed to the operations: </a:t>
                </a:r>
                <a14:m>
                  <m:oMath xmlns:m="http://schemas.openxmlformats.org/officeDocument/2006/math">
                    <m:r>
                      <a:rPr lang="en-US" sz="1800" b="1" i="1" dirty="0">
                        <a:solidFill>
                          <a:srgbClr val="0070C0"/>
                        </a:solidFill>
                        <a:latin typeface="Cambria Math"/>
                      </a:rPr>
                      <m:t>𝟑</m:t>
                    </m:r>
                    <m:r>
                      <a:rPr lang="en-US" sz="1800" b="1" i="1" dirty="0">
                        <a:solidFill>
                          <a:srgbClr val="7030A0"/>
                        </a:solidFill>
                        <a:latin typeface="Cambria Math"/>
                      </a:rPr>
                      <m:t>𝒄</m:t>
                    </m:r>
                    <m:r>
                      <a:rPr lang="en-US" sz="1800" b="1" i="1" dirty="0">
                        <a:solidFill>
                          <a:srgbClr val="0070C0"/>
                        </a:solidFill>
                        <a:latin typeface="Cambria Math"/>
                      </a:rPr>
                      <m:t>𝒏</m:t>
                    </m:r>
                  </m:oMath>
                </a14:m>
                <a:endParaRPr lang="en-US" sz="1800" dirty="0"/>
              </a:p>
              <a:p>
                <a:pPr marL="0" indent="0">
                  <a:buNone/>
                </a:pPr>
                <a:r>
                  <a:rPr lang="en-US" sz="1800" dirty="0">
                    <a:sym typeface="Wingdings" pitchFamily="2" charset="2"/>
                  </a:rPr>
                  <a:t> Actual cost of </a:t>
                </a:r>
                <a14:m>
                  <m:oMath xmlns:m="http://schemas.openxmlformats.org/officeDocument/2006/math">
                    <m:r>
                      <a:rPr lang="en-US" sz="1800" b="1" i="1" dirty="0">
                        <a:solidFill>
                          <a:srgbClr val="0070C0"/>
                        </a:solidFill>
                        <a:latin typeface="Cambria Math"/>
                      </a:rPr>
                      <m:t>𝒏</m:t>
                    </m:r>
                  </m:oMath>
                </a14:m>
                <a:r>
                  <a:rPr lang="en-US" sz="1800" dirty="0">
                    <a:sym typeface="Wingdings" pitchFamily="2" charset="2"/>
                  </a:rPr>
                  <a:t> insertions </a:t>
                </a:r>
                <a14:m>
                  <m:oMath xmlns:m="http://schemas.openxmlformats.org/officeDocument/2006/math">
                    <m:r>
                      <a:rPr lang="en-US" sz="1800" i="1" dirty="0">
                        <a:solidFill>
                          <a:srgbClr val="0070C0"/>
                        </a:solidFill>
                        <a:latin typeface="Cambria Math"/>
                      </a:rPr>
                      <m:t>≤</m:t>
                    </m:r>
                    <m:r>
                      <a:rPr lang="en-US" sz="1800" b="1" i="1" dirty="0">
                        <a:solidFill>
                          <a:srgbClr val="0070C0"/>
                        </a:solidFill>
                        <a:latin typeface="Cambria Math"/>
                      </a:rPr>
                      <m:t>𝟑</m:t>
                    </m:r>
                    <m:r>
                      <a:rPr lang="en-US" sz="1800" b="1" i="1" dirty="0">
                        <a:solidFill>
                          <a:srgbClr val="7030A0"/>
                        </a:solidFill>
                        <a:latin typeface="Cambria Math"/>
                      </a:rPr>
                      <m:t>𝒄</m:t>
                    </m:r>
                    <m:r>
                      <a:rPr lang="en-US" sz="1800" b="1" i="1" dirty="0">
                        <a:solidFill>
                          <a:srgbClr val="0070C0"/>
                        </a:solidFill>
                        <a:latin typeface="Cambria Math"/>
                      </a:rPr>
                      <m:t>𝒏</m:t>
                    </m:r>
                  </m:oMath>
                </a14:m>
                <a:r>
                  <a:rPr lang="en-US" sz="1800" dirty="0"/>
                  <a:t> = </a:t>
                </a:r>
                <a:r>
                  <a:rPr lang="en-US" sz="1800" b="1" i="1" dirty="0"/>
                  <a:t>O</a:t>
                </a:r>
                <a:r>
                  <a:rPr lang="en-US" sz="1800" dirty="0"/>
                  <a:t>(</a:t>
                </a:r>
                <a14:m>
                  <m:oMath xmlns:m="http://schemas.openxmlformats.org/officeDocument/2006/math">
                    <m:r>
                      <a:rPr lang="en-US" sz="1800" b="1" i="1" dirty="0">
                        <a:solidFill>
                          <a:srgbClr val="0070C0"/>
                        </a:solidFill>
                        <a:latin typeface="Cambria Math"/>
                      </a:rPr>
                      <m:t>𝒏</m:t>
                    </m:r>
                  </m:oMath>
                </a14:m>
                <a:r>
                  <a:rPr lang="en-US" sz="1800" dirty="0"/>
                  <a:t>)</a:t>
                </a:r>
              </a:p>
              <a:p>
                <a:endParaRPr lang="en-IN" sz="1800" dirty="0"/>
              </a:p>
            </p:txBody>
          </p:sp>
        </mc:Choice>
        <mc:Fallback xmlns="">
          <p:sp>
            <p:nvSpPr>
              <p:cNvPr id="4" name="Content Placeholder 3">
                <a:extLst>
                  <a:ext uri="{FF2B5EF4-FFF2-40B4-BE49-F238E27FC236}">
                    <a16:creationId xmlns:a16="http://schemas.microsoft.com/office/drawing/2014/main" id="{A4A23A10-320E-0E03-6146-1B066D2C0D2B}"/>
                  </a:ext>
                </a:extLst>
              </p:cNvPr>
              <p:cNvSpPr>
                <a:spLocks noGrp="1" noRot="1" noChangeAspect="1" noMove="1" noResize="1" noEditPoints="1" noAdjustHandles="1" noChangeArrowheads="1" noChangeShapeType="1" noTextEdit="1"/>
              </p:cNvSpPr>
              <p:nvPr>
                <p:ph idx="1"/>
              </p:nvPr>
            </p:nvSpPr>
            <p:spPr>
              <a:xfrm>
                <a:off x="914400" y="1600200"/>
                <a:ext cx="8229600" cy="5410200"/>
              </a:xfrm>
              <a:blipFill>
                <a:blip r:embed="rId4"/>
                <a:stretch>
                  <a:fillRect l="-5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62BFC70-1A83-0842-6357-AD0BE755CE36}"/>
                  </a:ext>
                </a:extLst>
              </p:cNvPr>
              <p:cNvSpPr/>
              <p:nvPr/>
            </p:nvSpPr>
            <p:spPr>
              <a:xfrm>
                <a:off x="228600" y="39624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3" name="Rectangle 2">
                <a:extLst>
                  <a:ext uri="{FF2B5EF4-FFF2-40B4-BE49-F238E27FC236}">
                    <a16:creationId xmlns:a16="http://schemas.microsoft.com/office/drawing/2014/main" id="{B62BFC70-1A83-0842-6357-AD0BE755CE36}"/>
                  </a:ext>
                </a:extLst>
              </p:cNvPr>
              <p:cNvSpPr>
                <a:spLocks noRot="1" noChangeAspect="1" noMove="1" noResize="1" noEditPoints="1" noAdjustHandles="1" noChangeArrowheads="1" noChangeShapeType="1" noTextEdit="1"/>
              </p:cNvSpPr>
              <p:nvPr/>
            </p:nvSpPr>
            <p:spPr>
              <a:xfrm>
                <a:off x="228600" y="3962400"/>
                <a:ext cx="304800" cy="381000"/>
              </a:xfrm>
              <a:prstGeom prst="rect">
                <a:avLst/>
              </a:prstGeom>
              <a:blipFill>
                <a:blip r:embed="rId9"/>
                <a:stretch>
                  <a:fillRect/>
                </a:stretch>
              </a:blipFill>
              <a:ln>
                <a:noFill/>
              </a:ln>
            </p:spPr>
            <p:txBody>
              <a:bodyPr/>
              <a:lstStyle/>
              <a:p>
                <a:r>
                  <a:rPr lang="en-US">
                    <a:noFill/>
                  </a:rPr>
                  <a:t> </a:t>
                </a:r>
              </a:p>
            </p:txBody>
          </p:sp>
        </mc:Fallback>
      </mc:AlternateContent>
      <p:pic>
        <p:nvPicPr>
          <p:cNvPr id="7" name="Picture 6" descr="A gold coin with a black background&#10;&#10;Description automatically generated">
            <a:extLst>
              <a:ext uri="{FF2B5EF4-FFF2-40B4-BE49-F238E27FC236}">
                <a16:creationId xmlns:a16="http://schemas.microsoft.com/office/drawing/2014/main" id="{25D1035B-5CE3-C028-BEED-654B24D048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767" y="4572000"/>
            <a:ext cx="478465" cy="381000"/>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D388CE3-FB5E-7DD2-653C-91233E24665A}"/>
                  </a:ext>
                </a:extLst>
              </p:cNvPr>
              <p:cNvSpPr/>
              <p:nvPr/>
            </p:nvSpPr>
            <p:spPr>
              <a:xfrm>
                <a:off x="3352800" y="39624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12" name="Rectangle 11">
                <a:extLst>
                  <a:ext uri="{FF2B5EF4-FFF2-40B4-BE49-F238E27FC236}">
                    <a16:creationId xmlns:a16="http://schemas.microsoft.com/office/drawing/2014/main" id="{3D388CE3-FB5E-7DD2-653C-91233E24665A}"/>
                  </a:ext>
                </a:extLst>
              </p:cNvPr>
              <p:cNvSpPr>
                <a:spLocks noRot="1" noChangeAspect="1" noMove="1" noResize="1" noEditPoints="1" noAdjustHandles="1" noChangeArrowheads="1" noChangeShapeType="1" noTextEdit="1"/>
              </p:cNvSpPr>
              <p:nvPr/>
            </p:nvSpPr>
            <p:spPr>
              <a:xfrm>
                <a:off x="3352800" y="3962400"/>
                <a:ext cx="304800" cy="381000"/>
              </a:xfrm>
              <a:prstGeom prst="rect">
                <a:avLst/>
              </a:prstGeom>
              <a:blipFill>
                <a:blip r:embed="rId11"/>
                <a:stretch>
                  <a:fillRect/>
                </a:stretch>
              </a:blipFill>
              <a:ln>
                <a:no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C1FB4731-E66B-0B0D-9413-B01B07D58AEF}"/>
              </a:ext>
            </a:extLst>
          </p:cNvPr>
          <p:cNvSpPr/>
          <p:nvPr/>
        </p:nvSpPr>
        <p:spPr>
          <a:xfrm rot="5400000">
            <a:off x="2141220" y="2446021"/>
            <a:ext cx="365759" cy="1600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descr="A gold coin with a black background&#10;&#10;Description automatically generated">
            <a:extLst>
              <a:ext uri="{FF2B5EF4-FFF2-40B4-BE49-F238E27FC236}">
                <a16:creationId xmlns:a16="http://schemas.microsoft.com/office/drawing/2014/main" id="{4B3BD742-11F8-E3E4-7990-08F769663C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1135" y="5029200"/>
            <a:ext cx="478465" cy="381000"/>
          </a:xfrm>
          <a:prstGeom prst="rect">
            <a:avLst/>
          </a:prstGeom>
        </p:spPr>
      </p:pic>
      <p:pic>
        <p:nvPicPr>
          <p:cNvPr id="15" name="Picture 14" descr="A gold coin with a black background&#10;&#10;Description automatically generated">
            <a:extLst>
              <a:ext uri="{FF2B5EF4-FFF2-40B4-BE49-F238E27FC236}">
                <a16:creationId xmlns:a16="http://schemas.microsoft.com/office/drawing/2014/main" id="{3382FEA5-4EBA-9C86-916F-390694E7428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1135" y="5562600"/>
            <a:ext cx="478465" cy="381000"/>
          </a:xfrm>
          <a:prstGeom prst="rect">
            <a:avLst/>
          </a:prstGeom>
        </p:spPr>
      </p:pic>
      <p:graphicFrame>
        <p:nvGraphicFramePr>
          <p:cNvPr id="32" name="Table 31"/>
          <p:cNvGraphicFramePr>
            <a:graphicFrameLocks noGrp="1"/>
          </p:cNvGraphicFramePr>
          <p:nvPr/>
        </p:nvGraphicFramePr>
        <p:xfrm>
          <a:off x="1524000" y="2682240"/>
          <a:ext cx="327660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gridCol w="327660">
                  <a:extLst>
                    <a:ext uri="{9D8B030D-6E8A-4147-A177-3AD203B41FA5}">
                      <a16:colId xmlns:a16="http://schemas.microsoft.com/office/drawing/2014/main" val="2194717654"/>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C7093A3E-5B52-6A9C-AAD2-1D44E2DB0271}"/>
              </a:ext>
            </a:extLst>
          </p:cNvPr>
          <p:cNvGraphicFramePr>
            <a:graphicFrameLocks noGrp="1"/>
          </p:cNvGraphicFramePr>
          <p:nvPr/>
        </p:nvGraphicFramePr>
        <p:xfrm>
          <a:off x="1524000" y="3977640"/>
          <a:ext cx="6934202" cy="365760"/>
        </p:xfrm>
        <a:graphic>
          <a:graphicData uri="http://schemas.openxmlformats.org/drawingml/2006/table">
            <a:tbl>
              <a:tblPr firstRow="1" bandRow="1">
                <a:tableStyleId>{5940675A-B579-460E-94D1-54222C63F5DA}</a:tableStyleId>
              </a:tblPr>
              <a:tblGrid>
                <a:gridCol w="364958">
                  <a:extLst>
                    <a:ext uri="{9D8B030D-6E8A-4147-A177-3AD203B41FA5}">
                      <a16:colId xmlns:a16="http://schemas.microsoft.com/office/drawing/2014/main" val="20000"/>
                    </a:ext>
                  </a:extLst>
                </a:gridCol>
                <a:gridCol w="364958">
                  <a:extLst>
                    <a:ext uri="{9D8B030D-6E8A-4147-A177-3AD203B41FA5}">
                      <a16:colId xmlns:a16="http://schemas.microsoft.com/office/drawing/2014/main" val="20001"/>
                    </a:ext>
                  </a:extLst>
                </a:gridCol>
                <a:gridCol w="364958">
                  <a:extLst>
                    <a:ext uri="{9D8B030D-6E8A-4147-A177-3AD203B41FA5}">
                      <a16:colId xmlns:a16="http://schemas.microsoft.com/office/drawing/2014/main" val="20002"/>
                    </a:ext>
                  </a:extLst>
                </a:gridCol>
                <a:gridCol w="364958">
                  <a:extLst>
                    <a:ext uri="{9D8B030D-6E8A-4147-A177-3AD203B41FA5}">
                      <a16:colId xmlns:a16="http://schemas.microsoft.com/office/drawing/2014/main" val="20003"/>
                    </a:ext>
                  </a:extLst>
                </a:gridCol>
                <a:gridCol w="364958">
                  <a:extLst>
                    <a:ext uri="{9D8B030D-6E8A-4147-A177-3AD203B41FA5}">
                      <a16:colId xmlns:a16="http://schemas.microsoft.com/office/drawing/2014/main" val="20004"/>
                    </a:ext>
                  </a:extLst>
                </a:gridCol>
                <a:gridCol w="364958">
                  <a:extLst>
                    <a:ext uri="{9D8B030D-6E8A-4147-A177-3AD203B41FA5}">
                      <a16:colId xmlns:a16="http://schemas.microsoft.com/office/drawing/2014/main" val="20005"/>
                    </a:ext>
                  </a:extLst>
                </a:gridCol>
                <a:gridCol w="364958">
                  <a:extLst>
                    <a:ext uri="{9D8B030D-6E8A-4147-A177-3AD203B41FA5}">
                      <a16:colId xmlns:a16="http://schemas.microsoft.com/office/drawing/2014/main" val="20006"/>
                    </a:ext>
                  </a:extLst>
                </a:gridCol>
                <a:gridCol w="364958">
                  <a:extLst>
                    <a:ext uri="{9D8B030D-6E8A-4147-A177-3AD203B41FA5}">
                      <a16:colId xmlns:a16="http://schemas.microsoft.com/office/drawing/2014/main" val="20007"/>
                    </a:ext>
                  </a:extLst>
                </a:gridCol>
                <a:gridCol w="364958">
                  <a:extLst>
                    <a:ext uri="{9D8B030D-6E8A-4147-A177-3AD203B41FA5}">
                      <a16:colId xmlns:a16="http://schemas.microsoft.com/office/drawing/2014/main" val="20008"/>
                    </a:ext>
                  </a:extLst>
                </a:gridCol>
                <a:gridCol w="364958">
                  <a:extLst>
                    <a:ext uri="{9D8B030D-6E8A-4147-A177-3AD203B41FA5}">
                      <a16:colId xmlns:a16="http://schemas.microsoft.com/office/drawing/2014/main" val="20009"/>
                    </a:ext>
                  </a:extLst>
                </a:gridCol>
                <a:gridCol w="364958">
                  <a:extLst>
                    <a:ext uri="{9D8B030D-6E8A-4147-A177-3AD203B41FA5}">
                      <a16:colId xmlns:a16="http://schemas.microsoft.com/office/drawing/2014/main" val="20010"/>
                    </a:ext>
                  </a:extLst>
                </a:gridCol>
                <a:gridCol w="364958">
                  <a:extLst>
                    <a:ext uri="{9D8B030D-6E8A-4147-A177-3AD203B41FA5}">
                      <a16:colId xmlns:a16="http://schemas.microsoft.com/office/drawing/2014/main" val="20011"/>
                    </a:ext>
                  </a:extLst>
                </a:gridCol>
                <a:gridCol w="364958">
                  <a:extLst>
                    <a:ext uri="{9D8B030D-6E8A-4147-A177-3AD203B41FA5}">
                      <a16:colId xmlns:a16="http://schemas.microsoft.com/office/drawing/2014/main" val="20012"/>
                    </a:ext>
                  </a:extLst>
                </a:gridCol>
                <a:gridCol w="364958">
                  <a:extLst>
                    <a:ext uri="{9D8B030D-6E8A-4147-A177-3AD203B41FA5}">
                      <a16:colId xmlns:a16="http://schemas.microsoft.com/office/drawing/2014/main" val="20013"/>
                    </a:ext>
                  </a:extLst>
                </a:gridCol>
                <a:gridCol w="364958">
                  <a:extLst>
                    <a:ext uri="{9D8B030D-6E8A-4147-A177-3AD203B41FA5}">
                      <a16:colId xmlns:a16="http://schemas.microsoft.com/office/drawing/2014/main" val="20014"/>
                    </a:ext>
                  </a:extLst>
                </a:gridCol>
                <a:gridCol w="364958">
                  <a:extLst>
                    <a:ext uri="{9D8B030D-6E8A-4147-A177-3AD203B41FA5}">
                      <a16:colId xmlns:a16="http://schemas.microsoft.com/office/drawing/2014/main" val="20015"/>
                    </a:ext>
                  </a:extLst>
                </a:gridCol>
                <a:gridCol w="364958">
                  <a:extLst>
                    <a:ext uri="{9D8B030D-6E8A-4147-A177-3AD203B41FA5}">
                      <a16:colId xmlns:a16="http://schemas.microsoft.com/office/drawing/2014/main" val="99706728"/>
                    </a:ext>
                  </a:extLst>
                </a:gridCol>
                <a:gridCol w="364958">
                  <a:extLst>
                    <a:ext uri="{9D8B030D-6E8A-4147-A177-3AD203B41FA5}">
                      <a16:colId xmlns:a16="http://schemas.microsoft.com/office/drawing/2014/main" val="2271133159"/>
                    </a:ext>
                  </a:extLst>
                </a:gridCol>
                <a:gridCol w="364958">
                  <a:extLst>
                    <a:ext uri="{9D8B030D-6E8A-4147-A177-3AD203B41FA5}">
                      <a16:colId xmlns:a16="http://schemas.microsoft.com/office/drawing/2014/main" val="3656719322"/>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7" name="U-turn Arrow 16">
            <a:extLst>
              <a:ext uri="{FF2B5EF4-FFF2-40B4-BE49-F238E27FC236}">
                <a16:creationId xmlns:a16="http://schemas.microsoft.com/office/drawing/2014/main" id="{2EE86E0E-409D-C746-D9F9-CB857EB3247F}"/>
              </a:ext>
            </a:extLst>
          </p:cNvPr>
          <p:cNvSpPr/>
          <p:nvPr/>
        </p:nvSpPr>
        <p:spPr>
          <a:xfrm flipH="1" flipV="1">
            <a:off x="2791968" y="3063240"/>
            <a:ext cx="865632" cy="531876"/>
          </a:xfrm>
          <a:prstGeom prst="uturnArrow">
            <a:avLst>
              <a:gd name="adj1" fmla="val 25000"/>
              <a:gd name="adj2" fmla="val 25000"/>
              <a:gd name="adj3" fmla="val 25000"/>
              <a:gd name="adj4" fmla="val 7500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78D6C454-B804-FF18-2445-695EB240E30F}"/>
              </a:ext>
            </a:extLst>
          </p:cNvPr>
          <p:cNvSpPr/>
          <p:nvPr/>
        </p:nvSpPr>
        <p:spPr>
          <a:xfrm>
            <a:off x="3352800" y="5571834"/>
            <a:ext cx="36576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48E855-51E3-6260-7B0F-20966A820E30}"/>
              </a:ext>
            </a:extLst>
          </p:cNvPr>
          <p:cNvSpPr/>
          <p:nvPr/>
        </p:nvSpPr>
        <p:spPr>
          <a:xfrm>
            <a:off x="2362200" y="5933835"/>
            <a:ext cx="6096002"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2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wipe(left)">
                                      <p:cBhvr>
                                        <p:cTn id="7" dur="225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p:tgtEl>
                                          <p:spTgt spid="3"/>
                                        </p:tgtEl>
                                        <p:attrNameLst>
                                          <p:attrName>ppt_x</p:attrName>
                                        </p:attrNameLst>
                                      </p:cBhvr>
                                      <p:tavLst>
                                        <p:tav tm="0">
                                          <p:val>
                                            <p:strVal val="#ppt_x-#ppt_w*1.125000"/>
                                          </p:val>
                                        </p:tav>
                                        <p:tav tm="100000">
                                          <p:val>
                                            <p:strVal val="#ppt_x"/>
                                          </p:val>
                                        </p:tav>
                                      </p:tavLst>
                                    </p:anim>
                                    <p:animEffect transition="in" filter="wipe(righ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wipe(left)">
                                      <p:cBhvr>
                                        <p:cTn id="43" dur="1500"/>
                                        <p:tgtEl>
                                          <p:spTgt spid="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4" presetClass="exit" presetSubtype="10" fill="hold" nodeType="clickEffect">
                                  <p:stCondLst>
                                    <p:cond delay="0"/>
                                  </p:stCondLst>
                                  <p:childTnLst>
                                    <p:animEffect transition="out" filter="randombar(horizontal)">
                                      <p:cBhvr>
                                        <p:cTn id="62" dur="500"/>
                                        <p:tgtEl>
                                          <p:spTgt spid="7"/>
                                        </p:tgtEl>
                                      </p:cBhvr>
                                    </p:animEffect>
                                    <p:set>
                                      <p:cBhvr>
                                        <p:cTn id="63" dur="1" fill="hold">
                                          <p:stCondLst>
                                            <p:cond delay="499"/>
                                          </p:stCondLst>
                                        </p:cTn>
                                        <p:tgtEl>
                                          <p:spTgt spid="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left)">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
                                            <p:txEl>
                                              <p:pRg st="11" end="11"/>
                                            </p:txEl>
                                          </p:spTgt>
                                        </p:tgtEl>
                                        <p:attrNameLst>
                                          <p:attrName>style.visibility</p:attrName>
                                        </p:attrNameLst>
                                      </p:cBhvr>
                                      <p:to>
                                        <p:strVal val="visible"/>
                                      </p:to>
                                    </p:set>
                                    <p:animEffect transition="in" filter="wipe(left)">
                                      <p:cBhvr>
                                        <p:cTn id="78" dur="1500"/>
                                        <p:tgtEl>
                                          <p:spTgt spid="4">
                                            <p:txEl>
                                              <p:pRg st="11" end="1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1000"/>
                                        <p:tgtEl>
                                          <p:spTgt spid="11"/>
                                        </p:tgtEl>
                                      </p:cBhvr>
                                    </p:animEffect>
                                    <p:anim calcmode="lin" valueType="num">
                                      <p:cBhvr>
                                        <p:cTn id="84" dur="1000" fill="hold"/>
                                        <p:tgtEl>
                                          <p:spTgt spid="11"/>
                                        </p:tgtEl>
                                        <p:attrNameLst>
                                          <p:attrName>ppt_x</p:attrName>
                                        </p:attrNameLst>
                                      </p:cBhvr>
                                      <p:tavLst>
                                        <p:tav tm="0">
                                          <p:val>
                                            <p:strVal val="#ppt_x"/>
                                          </p:val>
                                        </p:tav>
                                        <p:tav tm="100000">
                                          <p:val>
                                            <p:strVal val="#ppt_x"/>
                                          </p:val>
                                        </p:tav>
                                      </p:tavLst>
                                    </p:anim>
                                    <p:anim calcmode="lin" valueType="num">
                                      <p:cBhvr>
                                        <p:cTn id="85" dur="1000" fill="hold"/>
                                        <p:tgtEl>
                                          <p:spTgt spid="11"/>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1000"/>
                                        <p:tgtEl>
                                          <p:spTgt spid="12"/>
                                        </p:tgtEl>
                                      </p:cBhvr>
                                    </p:animEffect>
                                    <p:anim calcmode="lin" valueType="num">
                                      <p:cBhvr>
                                        <p:cTn id="89" dur="1000" fill="hold"/>
                                        <p:tgtEl>
                                          <p:spTgt spid="12"/>
                                        </p:tgtEl>
                                        <p:attrNameLst>
                                          <p:attrName>ppt_x</p:attrName>
                                        </p:attrNameLst>
                                      </p:cBhvr>
                                      <p:tavLst>
                                        <p:tav tm="0">
                                          <p:val>
                                            <p:strVal val="#ppt_x"/>
                                          </p:val>
                                        </p:tav>
                                        <p:tav tm="100000">
                                          <p:val>
                                            <p:strVal val="#ppt_x"/>
                                          </p:val>
                                        </p:tav>
                                      </p:tavLst>
                                    </p:anim>
                                    <p:anim calcmode="lin" valueType="num">
                                      <p:cBhvr>
                                        <p:cTn id="9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4" presetClass="exit" presetSubtype="10" fill="hold" nodeType="clickEffect">
                                  <p:stCondLst>
                                    <p:cond delay="0"/>
                                  </p:stCondLst>
                                  <p:childTnLst>
                                    <p:animEffect transition="out" filter="randombar(horizontal)">
                                      <p:cBhvr>
                                        <p:cTn id="94" dur="500"/>
                                        <p:tgtEl>
                                          <p:spTgt spid="14"/>
                                        </p:tgtEl>
                                      </p:cBhvr>
                                    </p:animEffect>
                                    <p:set>
                                      <p:cBhvr>
                                        <p:cTn id="95" dur="1" fill="hold">
                                          <p:stCondLst>
                                            <p:cond delay="499"/>
                                          </p:stCondLst>
                                        </p:cTn>
                                        <p:tgtEl>
                                          <p:spTgt spid="1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4">
                                            <p:txEl>
                                              <p:pRg st="12" end="12"/>
                                            </p:txEl>
                                          </p:spTgt>
                                        </p:tgtEl>
                                        <p:attrNameLst>
                                          <p:attrName>style.visibility</p:attrName>
                                        </p:attrNameLst>
                                      </p:cBhvr>
                                      <p:to>
                                        <p:strVal val="visible"/>
                                      </p:to>
                                    </p:set>
                                    <p:animEffect transition="in" filter="wipe(left)">
                                      <p:cBhvr>
                                        <p:cTn id="100" dur="1500"/>
                                        <p:tgtEl>
                                          <p:spTgt spid="4">
                                            <p:txEl>
                                              <p:pRg st="12" end="1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xit" presetSubtype="8" fill="hold" grpId="0" nodeType="clickEffect">
                                  <p:stCondLst>
                                    <p:cond delay="0"/>
                                  </p:stCondLst>
                                  <p:childTnLst>
                                    <p:animEffect transition="out" filter="wipe(left)">
                                      <p:cBhvr>
                                        <p:cTn id="104" dur="1500"/>
                                        <p:tgtEl>
                                          <p:spTgt spid="6"/>
                                        </p:tgtEl>
                                      </p:cBhvr>
                                    </p:animEffect>
                                    <p:set>
                                      <p:cBhvr>
                                        <p:cTn id="105" dur="1" fill="hold">
                                          <p:stCondLst>
                                            <p:cond delay="1499"/>
                                          </p:stCondLst>
                                        </p:cTn>
                                        <p:tgtEl>
                                          <p:spTgt spid="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13"/>
                                        </p:tgtEl>
                                        <p:attrNameLst>
                                          <p:attrName>style.visibility</p:attrName>
                                        </p:attrNameLst>
                                      </p:cBhvr>
                                      <p:to>
                                        <p:strVal val="visible"/>
                                      </p:to>
                                    </p:set>
                                    <p:animEffect transition="in" filter="fade">
                                      <p:cBhvr>
                                        <p:cTn id="110" dur="1000"/>
                                        <p:tgtEl>
                                          <p:spTgt spid="13"/>
                                        </p:tgtEl>
                                      </p:cBhvr>
                                    </p:animEffect>
                                    <p:anim calcmode="lin" valueType="num">
                                      <p:cBhvr>
                                        <p:cTn id="111" dur="1000" fill="hold"/>
                                        <p:tgtEl>
                                          <p:spTgt spid="13"/>
                                        </p:tgtEl>
                                        <p:attrNameLst>
                                          <p:attrName>ppt_x</p:attrName>
                                        </p:attrNameLst>
                                      </p:cBhvr>
                                      <p:tavLst>
                                        <p:tav tm="0">
                                          <p:val>
                                            <p:strVal val="#ppt_x"/>
                                          </p:val>
                                        </p:tav>
                                        <p:tav tm="100000">
                                          <p:val>
                                            <p:strVal val="#ppt_x"/>
                                          </p:val>
                                        </p:tav>
                                      </p:tavLst>
                                    </p:anim>
                                    <p:anim calcmode="lin" valueType="num">
                                      <p:cBhvr>
                                        <p:cTn id="11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wipe(right)">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14" presetClass="exit" presetSubtype="10" fill="hold" nodeType="clickEffect">
                                  <p:stCondLst>
                                    <p:cond delay="0"/>
                                  </p:stCondLst>
                                  <p:childTnLst>
                                    <p:animEffect transition="out" filter="randombar(horizontal)">
                                      <p:cBhvr>
                                        <p:cTn id="121" dur="500"/>
                                        <p:tgtEl>
                                          <p:spTgt spid="15"/>
                                        </p:tgtEl>
                                      </p:cBhvr>
                                    </p:animEffect>
                                    <p:set>
                                      <p:cBhvr>
                                        <p:cTn id="122" dur="1" fill="hold">
                                          <p:stCondLst>
                                            <p:cond delay="499"/>
                                          </p:stCondLst>
                                        </p:cTn>
                                        <p:tgtEl>
                                          <p:spTgt spid="1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
                                            <p:txEl>
                                              <p:pRg st="13" end="13"/>
                                            </p:txEl>
                                          </p:spTgt>
                                        </p:tgtEl>
                                        <p:attrNameLst>
                                          <p:attrName>style.visibility</p:attrName>
                                        </p:attrNameLst>
                                      </p:cBhvr>
                                      <p:to>
                                        <p:strVal val="visible"/>
                                      </p:to>
                                    </p:set>
                                    <p:animEffect transition="in" filter="wipe(left)">
                                      <p:cBhvr>
                                        <p:cTn id="127" dur="1500"/>
                                        <p:tgtEl>
                                          <p:spTgt spid="4">
                                            <p:txEl>
                                              <p:pRg st="13" end="1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xit" presetSubtype="8" fill="hold" grpId="0" nodeType="clickEffect">
                                  <p:stCondLst>
                                    <p:cond delay="0"/>
                                  </p:stCondLst>
                                  <p:childTnLst>
                                    <p:animEffect transition="out" filter="wipe(left)">
                                      <p:cBhvr>
                                        <p:cTn id="131" dur="1500"/>
                                        <p:tgtEl>
                                          <p:spTgt spid="9"/>
                                        </p:tgtEl>
                                      </p:cBhvr>
                                    </p:animEffect>
                                    <p:set>
                                      <p:cBhvr>
                                        <p:cTn id="132" dur="1" fill="hold">
                                          <p:stCondLst>
                                            <p:cond delay="1499"/>
                                          </p:stCondLst>
                                        </p:cTn>
                                        <p:tgtEl>
                                          <p:spTgt spid="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4">
                                            <p:txEl>
                                              <p:pRg st="14" end="14"/>
                                            </p:txEl>
                                          </p:spTgt>
                                        </p:tgtEl>
                                        <p:attrNameLst>
                                          <p:attrName>style.visibility</p:attrName>
                                        </p:attrNameLst>
                                      </p:cBhvr>
                                      <p:to>
                                        <p:strVal val="visible"/>
                                      </p:to>
                                    </p:set>
                                    <p:animEffect transition="in" filter="wipe(left)">
                                      <p:cBhvr>
                                        <p:cTn id="137" dur="1500"/>
                                        <p:tgtEl>
                                          <p:spTgt spid="4">
                                            <p:txEl>
                                              <p:pRg st="14" end="1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4">
                                            <p:txEl>
                                              <p:pRg st="15" end="15"/>
                                            </p:txEl>
                                          </p:spTgt>
                                        </p:tgtEl>
                                        <p:attrNameLst>
                                          <p:attrName>style.visibility</p:attrName>
                                        </p:attrNameLst>
                                      </p:cBhvr>
                                      <p:to>
                                        <p:strVal val="visible"/>
                                      </p:to>
                                    </p:set>
                                    <p:animEffect transition="in" filter="wipe(left)">
                                      <p:cBhvr>
                                        <p:cTn id="142" dur="1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43" grpId="0" animBg="1"/>
      <p:bldP spid="18" grpId="0" animBg="1"/>
      <p:bldP spid="22" grpId="0" animBg="1"/>
      <p:bldP spid="4" grpId="0" uiExpand="1" build="p"/>
      <p:bldP spid="3" grpId="0" animBg="1"/>
      <p:bldP spid="12" grpId="0" animBg="1"/>
      <p:bldP spid="13" grpId="0" animBg="1"/>
      <p:bldP spid="17" grpId="0" animBg="1"/>
      <p:bldP spid="6"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chemeClr val="tx1"/>
                </a:solidFill>
              </a:rPr>
              <a:t>For handling </a:t>
            </a:r>
            <a:r>
              <a:rPr lang="en-US" sz="2800" b="1" dirty="0">
                <a:solidFill>
                  <a:srgbClr val="0070C0"/>
                </a:solidFill>
              </a:rPr>
              <a:t>deletions </a:t>
            </a:r>
            <a:r>
              <a:rPr lang="en-US" sz="2800" b="1" dirty="0">
                <a:solidFill>
                  <a:schemeClr val="tx1"/>
                </a:solidFill>
              </a:rPr>
              <a:t>only</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Tree>
    <p:extLst>
      <p:ext uri="{BB962C8B-B14F-4D97-AF65-F5344CB8AC3E}">
        <p14:creationId xmlns:p14="http://schemas.microsoft.com/office/powerpoint/2010/main" val="275183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524000"/>
            <a:ext cx="2286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b="1" dirty="0">
                <a:solidFill>
                  <a:srgbClr val="7030A0"/>
                </a:solidFill>
              </a:rPr>
              <a:t>Sequence of </a:t>
            </a:r>
            <a:r>
              <a:rPr lang="en-US" sz="3200" b="1" dirty="0"/>
              <a:t>Deletions</a:t>
            </a:r>
            <a:br>
              <a:rPr lang="en-US" sz="3200" b="1" dirty="0"/>
            </a:br>
            <a:endParaRPr lang="en-US" sz="32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graphicFrame>
        <p:nvGraphicFramePr>
          <p:cNvPr id="5" name="Table 4"/>
          <p:cNvGraphicFramePr>
            <a:graphicFrameLocks noGrp="1"/>
          </p:cNvGraphicFramePr>
          <p:nvPr/>
        </p:nvGraphicFramePr>
        <p:xfrm>
          <a:off x="1524000" y="15240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2" name="Rectangle 31"/>
          <p:cNvSpPr/>
          <p:nvPr/>
        </p:nvSpPr>
        <p:spPr>
          <a:xfrm>
            <a:off x="1524000" y="24384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 name="Table 42"/>
          <p:cNvGraphicFramePr>
            <a:graphicFrameLocks noGrp="1"/>
          </p:cNvGraphicFramePr>
          <p:nvPr/>
        </p:nvGraphicFramePr>
        <p:xfrm>
          <a:off x="1524000" y="24384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4" name="Rectangle 43"/>
          <p:cNvSpPr/>
          <p:nvPr/>
        </p:nvSpPr>
        <p:spPr>
          <a:xfrm>
            <a:off x="1524000" y="3429000"/>
            <a:ext cx="16764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Table 44"/>
          <p:cNvGraphicFramePr>
            <a:graphicFrameLocks noGrp="1"/>
          </p:cNvGraphicFramePr>
          <p:nvPr/>
        </p:nvGraphicFramePr>
        <p:xfrm>
          <a:off x="1524000" y="3444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1" name="Rectangle 50"/>
          <p:cNvSpPr/>
          <p:nvPr/>
        </p:nvSpPr>
        <p:spPr>
          <a:xfrm>
            <a:off x="1524000" y="5486400"/>
            <a:ext cx="685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Table 51"/>
          <p:cNvGraphicFramePr>
            <a:graphicFrameLocks noGrp="1"/>
          </p:cNvGraphicFramePr>
          <p:nvPr/>
        </p:nvGraphicFramePr>
        <p:xfrm>
          <a:off x="1524000" y="54864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 name="Down Arrow 2"/>
          <p:cNvSpPr/>
          <p:nvPr/>
        </p:nvSpPr>
        <p:spPr>
          <a:xfrm>
            <a:off x="2667000" y="19812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2743200" y="28956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2743200" y="38862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8000" y="4572000"/>
            <a:ext cx="152400" cy="533400"/>
            <a:chOff x="3048000" y="4572000"/>
            <a:chExt cx="152400" cy="533400"/>
          </a:xfrm>
        </p:grpSpPr>
        <p:sp>
          <p:nvSpPr>
            <p:cNvPr id="6" name="Oval 5"/>
            <p:cNvSpPr/>
            <p:nvPr/>
          </p:nvSpPr>
          <p:spPr>
            <a:xfrm>
              <a:off x="3048000" y="457200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48000" y="478155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048000" y="501015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Down Ribbon 8"/>
          <p:cNvSpPr/>
          <p:nvPr/>
        </p:nvSpPr>
        <p:spPr>
          <a:xfrm>
            <a:off x="6248400" y="5257800"/>
            <a:ext cx="1901952" cy="990600"/>
          </a:xfrm>
          <a:prstGeom prst="ribbon">
            <a:avLst>
              <a:gd name="adj1" fmla="val 16667"/>
              <a:gd name="adj2" fmla="val 7327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Wastage of space !!</a:t>
            </a:r>
          </a:p>
        </p:txBody>
      </p:sp>
    </p:spTree>
    <p:extLst>
      <p:ext uri="{BB962C8B-B14F-4D97-AF65-F5344CB8AC3E}">
        <p14:creationId xmlns:p14="http://schemas.microsoft.com/office/powerpoint/2010/main" val="41897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up)">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up)">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2" grpId="0" animBg="1"/>
      <p:bldP spid="44" grpId="0" animBg="1"/>
      <p:bldP spid="51" grpId="0" animBg="1"/>
      <p:bldP spid="3" grpId="0" animBg="1"/>
      <p:bldP spid="53" grpId="0" animBg="1"/>
      <p:bldP spid="54"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Delete </a:t>
                </a:r>
                <a14:m>
                  <m:oMath xmlns:m="http://schemas.openxmlformats.org/officeDocument/2006/math">
                    <m:r>
                      <a:rPr lang="en-US" sz="2000" b="1" i="1" dirty="0">
                        <a:solidFill>
                          <a:srgbClr val="C00000"/>
                        </a:solidFill>
                        <a:latin typeface="Cambria Math"/>
                      </a:rPr>
                      <m:t>𝒙</m:t>
                    </m:r>
                  </m:oMath>
                </a14:m>
                <a:r>
                  <a:rPr lang="en-US" sz="2000" dirty="0"/>
                  <a:t> from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a:solidFill>
                          <a:srgbClr val="0070C0"/>
                        </a:solidFill>
                        <a:latin typeface="Cambria Math"/>
                      </a:rPr>
                      <m:t>𝟏</m:t>
                    </m:r>
                  </m:oMath>
                </a14:m>
                <a:r>
                  <a:rPr lang="en-US" sz="2000" dirty="0"/>
                  <a:t>;</a:t>
                </a:r>
              </a:p>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r>
                  <a:rPr lang="en-US" sz="2000" b="1" dirty="0">
                    <a:solidFill>
                      <a:srgbClr val="0070C0"/>
                    </a:solidFill>
                  </a:rPr>
                  <a:t>2</a:t>
                </a:r>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sp>
        <p:nvSpPr>
          <p:cNvPr id="6" name="TextBox 5"/>
          <p:cNvSpPr txBox="1"/>
          <p:nvPr/>
        </p:nvSpPr>
        <p:spPr>
          <a:xfrm>
            <a:off x="2971800" y="3440668"/>
            <a:ext cx="1995675" cy="369332"/>
          </a:xfrm>
          <a:prstGeom prst="rect">
            <a:avLst/>
          </a:prstGeom>
          <a:solidFill>
            <a:srgbClr val="FFC000"/>
          </a:solidFill>
        </p:spPr>
        <p:txBody>
          <a:bodyPr wrap="none" rtlCol="0">
            <a:spAutoFit/>
          </a:bodyPr>
          <a:lstStyle/>
          <a:p>
            <a:r>
              <a:rPr lang="en-US" dirty="0"/>
              <a:t>// Table is half full !</a:t>
            </a:r>
          </a:p>
        </p:txBody>
      </p:sp>
      <mc:AlternateContent xmlns:mc="http://schemas.openxmlformats.org/markup-compatibility/2006" xmlns:a14="http://schemas.microsoft.com/office/drawing/2010/main">
        <mc:Choice Requires="a14">
          <p:sp>
            <p:nvSpPr>
              <p:cNvPr id="10" name="Left Arrow 9"/>
              <p:cNvSpPr/>
              <p:nvPr/>
            </p:nvSpPr>
            <p:spPr>
              <a:xfrm>
                <a:off x="4431792" y="4468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4468368"/>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Left Arrow 10"/>
              <p:cNvSpPr/>
              <p:nvPr/>
            </p:nvSpPr>
            <p:spPr>
              <a:xfrm>
                <a:off x="4419600" y="4087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19600" y="4087368"/>
                <a:ext cx="978408" cy="484632"/>
              </a:xfrm>
              <a:prstGeom prst="leftArrow">
                <a:avLst/>
              </a:prstGeom>
              <a:blipFill rotWithShape="1">
                <a:blip r:embed="rId5"/>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4419600" y="3706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9" name="Left Arrow 8"/>
              <p:cNvSpPr>
                <a:spLocks noRot="1" noChangeAspect="1" noMove="1" noResize="1" noEditPoints="1" noAdjustHandles="1" noChangeArrowheads="1" noChangeShapeType="1" noTextEdit="1"/>
              </p:cNvSpPr>
              <p:nvPr/>
            </p:nvSpPr>
            <p:spPr>
              <a:xfrm>
                <a:off x="4419600" y="3706368"/>
                <a:ext cx="978408" cy="484632"/>
              </a:xfrm>
              <a:prstGeom prst="leftArrow">
                <a:avLst/>
              </a:prstGeom>
              <a:blipFill rotWithShape="1">
                <a:blip r:embed="rId4"/>
                <a:stretch>
                  <a:fillRect b="-4762"/>
                </a:stretch>
              </a:blipFill>
            </p:spPr>
            <p:txBody>
              <a:bodyPr/>
              <a:lstStyle/>
              <a:p>
                <a:r>
                  <a:rPr lang="en-US">
                    <a:noFill/>
                  </a:rPr>
                  <a:t> </a:t>
                </a:r>
              </a:p>
            </p:txBody>
          </p:sp>
        </mc:Fallback>
      </mc:AlternateContent>
      <p:sp>
        <p:nvSpPr>
          <p:cNvPr id="12" name="Down Ribbon 11"/>
          <p:cNvSpPr/>
          <p:nvPr/>
        </p:nvSpPr>
        <p:spPr>
          <a:xfrm>
            <a:off x="3886201" y="5334000"/>
            <a:ext cx="4953000" cy="11343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algn="ctr"/>
            <a:r>
              <a:rPr lang="en-US" dirty="0">
                <a:solidFill>
                  <a:schemeClr val="tx1"/>
                </a:solidFill>
              </a:rPr>
              <a:t>The table is at least </a:t>
            </a:r>
            <a:r>
              <a:rPr lang="en-US" b="1" dirty="0">
                <a:solidFill>
                  <a:schemeClr val="tx1"/>
                </a:solidFill>
              </a:rPr>
              <a:t>half-full </a:t>
            </a:r>
            <a:r>
              <a:rPr lang="en-US" dirty="0">
                <a:solidFill>
                  <a:schemeClr val="tx1"/>
                </a:solidFill>
              </a:rPr>
              <a:t>always.</a:t>
            </a:r>
          </a:p>
          <a:p>
            <a:pPr algn="ctr"/>
            <a:r>
              <a:rPr lang="en-US" dirty="0">
                <a:solidFill>
                  <a:schemeClr val="tx1"/>
                </a:solidFill>
              </a:rPr>
              <a:t>So space utilization is at least 50%.</a:t>
            </a:r>
          </a:p>
        </p:txBody>
      </p:sp>
    </p:spTree>
    <p:extLst>
      <p:ext uri="{BB962C8B-B14F-4D97-AF65-F5344CB8AC3E}">
        <p14:creationId xmlns:p14="http://schemas.microsoft.com/office/powerpoint/2010/main" val="258833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500"/>
                                        <p:tgtEl>
                                          <p:spTgt spid="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500"/>
                                        <p:tgtEl>
                                          <p:spTgt spid="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500"/>
                                        <p:tgtEl>
                                          <p:spTgt spid="3">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left)">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left)">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1000"/>
                                        <p:tgtEl>
                                          <p:spTgt spid="12"/>
                                        </p:tgtEl>
                                      </p:cBhvr>
                                    </p:animEffect>
                                    <p:anim calcmode="lin" valueType="num">
                                      <p:cBhvr>
                                        <p:cTn id="91" dur="1000" fill="hold"/>
                                        <p:tgtEl>
                                          <p:spTgt spid="12"/>
                                        </p:tgtEl>
                                        <p:attrNameLst>
                                          <p:attrName>ppt_x</p:attrName>
                                        </p:attrNameLst>
                                      </p:cBhvr>
                                      <p:tavLst>
                                        <p:tav tm="0">
                                          <p:val>
                                            <p:strVal val="#ppt_x"/>
                                          </p:val>
                                        </p:tav>
                                        <p:tav tm="100000">
                                          <p:val>
                                            <p:strVal val="#ppt_x"/>
                                          </p:val>
                                        </p:tav>
                                      </p:tavLst>
                                    </p:anim>
                                    <p:anim calcmode="lin" valueType="num">
                                      <p:cBhvr>
                                        <p:cTn id="9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12"/>
                                        </p:tgtEl>
                                      </p:cBhvr>
                                    </p:animEffect>
                                    <p:set>
                                      <p:cBhvr>
                                        <p:cTn id="9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animBg="1"/>
      <p:bldP spid="10" grpId="0" animBg="1"/>
      <p:bldP spid="11" grpId="0" animBg="1"/>
      <p:bldP spid="9" grpId="0" animBg="1"/>
      <p:bldP spid="12" grpId="0" animBg="1"/>
      <p:bldP spid="1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Intuition</a:t>
                </a:r>
                <a:r>
                  <a:rPr lang="en-US" sz="3200" b="1" dirty="0"/>
                  <a:t> underlying efficiency of Delete(</a:t>
                </a:r>
                <a14:m>
                  <m:oMath xmlns:m="http://schemas.openxmlformats.org/officeDocument/2006/math">
                    <m:r>
                      <a:rPr lang="en-US" sz="3200" b="1" i="1" dirty="0">
                        <a:solidFill>
                          <a:srgbClr val="C00000"/>
                        </a:solidFill>
                        <a:latin typeface="Cambria Math"/>
                      </a:rPr>
                      <m:t>𝒙</m:t>
                    </m:r>
                  </m:oMath>
                </a14:m>
                <a:r>
                  <a:rPr lang="en-US" sz="3200" b="1" dirty="0"/>
                  <a:t>)</a:t>
                </a:r>
                <a:r>
                  <a:rPr lang="en-US" sz="32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en-US" sz="2000" dirty="0"/>
                  <a:t>Once the table is created, it is full.</a:t>
                </a:r>
              </a:p>
              <a:p>
                <a:pPr marL="0" indent="0" algn="ctr">
                  <a:buNone/>
                </a:pPr>
                <a:r>
                  <a:rPr lang="en-US" sz="2000" dirty="0"/>
                  <a:t>We do not create any new table till half of its elements are deleted.</a:t>
                </a:r>
              </a:p>
              <a:p>
                <a:pPr marL="0" indent="0" algn="ctr">
                  <a:buNone/>
                </a:pPr>
                <a:r>
                  <a:rPr lang="en-US" sz="2000" dirty="0"/>
                  <a:t>As a result it will take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 time for many of these deletions.</a:t>
                </a:r>
              </a:p>
              <a:p>
                <a:pPr marL="0" indent="0">
                  <a:buNone/>
                </a:pPr>
                <a:endParaRPr lang="en-US" sz="2000" dirty="0"/>
              </a:p>
              <a:p>
                <a:pPr marL="0" indent="0">
                  <a:buNone/>
                </a:pPr>
                <a:r>
                  <a:rPr lang="en-US" sz="2000" dirty="0"/>
                  <a:t>So the heavy operation (copying the table into new table) will occur only very few times.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You may give a simple analysis to show that time taken for </a:t>
                </a:r>
                <a14:m>
                  <m:oMath xmlns:m="http://schemas.openxmlformats.org/officeDocument/2006/math">
                    <m:r>
                      <a:rPr lang="en-US" sz="2000" b="1" i="1" dirty="0">
                        <a:solidFill>
                          <a:srgbClr val="0070C0"/>
                        </a:solidFill>
                        <a:latin typeface="Cambria Math"/>
                      </a:rPr>
                      <m:t>𝒏</m:t>
                    </m:r>
                  </m:oMath>
                </a14:m>
                <a:r>
                  <a:rPr lang="en-US" sz="2000" dirty="0"/>
                  <a:t> deletions will be </a:t>
                </a:r>
                <a:r>
                  <a:rPr lang="en-US" sz="2000" b="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 But the aim here is to make you familiar with amortized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r="-370" b="-53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mc:AlternateContent xmlns:mc="http://schemas.openxmlformats.org/markup-compatibility/2006" xmlns:a14="http://schemas.microsoft.com/office/drawing/2010/main">
        <mc:Choice Requires="a14">
          <p:sp>
            <p:nvSpPr>
              <p:cNvPr id="5" name="Down Ribbon 4"/>
              <p:cNvSpPr/>
              <p:nvPr/>
            </p:nvSpPr>
            <p:spPr>
              <a:xfrm>
                <a:off x="1447800" y="3886200"/>
                <a:ext cx="6477000" cy="1295400"/>
              </a:xfrm>
              <a:prstGeom prst="ribbon">
                <a:avLst>
                  <a:gd name="adj1" fmla="val 16667"/>
                  <a:gd name="adj2" fmla="val 75000"/>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you relate it to </a:t>
                </a:r>
              </a:p>
              <a:p>
                <a:pPr algn="ctr"/>
                <a:r>
                  <a:rPr lang="en-US" dirty="0">
                    <a:solidFill>
                      <a:schemeClr val="tx1"/>
                    </a:solidFill>
                  </a:rPr>
                  <a:t>bit flips during </a:t>
                </a:r>
                <a14:m>
                  <m:oMath xmlns:m="http://schemas.openxmlformats.org/officeDocument/2006/math">
                    <m:r>
                      <a:rPr lang="en-US" b="1" i="1" dirty="0">
                        <a:solidFill>
                          <a:srgbClr val="0070C0"/>
                        </a:solidFill>
                        <a:latin typeface="Cambria Math"/>
                      </a:rPr>
                      <m:t>𝒏</m:t>
                    </m:r>
                  </m:oMath>
                </a14:m>
                <a:r>
                  <a:rPr lang="en-US" dirty="0">
                    <a:solidFill>
                      <a:schemeClr val="tx1"/>
                    </a:solidFill>
                  </a:rPr>
                  <a:t> decrements in a binary counter initialized to </a:t>
                </a:r>
                <a14:m>
                  <m:oMath xmlns:m="http://schemas.openxmlformats.org/officeDocument/2006/math">
                    <m:r>
                      <a:rPr lang="en-US" b="1" i="1" dirty="0">
                        <a:solidFill>
                          <a:srgbClr val="0070C0"/>
                        </a:solidFill>
                        <a:latin typeface="Cambria Math"/>
                      </a:rPr>
                      <m:t>𝒏</m:t>
                    </m:r>
                    <m:r>
                      <a:rPr lang="en-US" b="1" i="1" dirty="0">
                        <a:solidFill>
                          <a:srgbClr val="0070C0"/>
                        </a:solidFill>
                        <a:latin typeface="Cambria Math"/>
                      </a:rPr>
                      <m:t> </m:t>
                    </m:r>
                  </m:oMath>
                </a14:m>
                <a:r>
                  <a:rPr lang="en-US" dirty="0">
                    <a:solidFill>
                      <a:schemeClr val="tx1"/>
                    </a:solidFill>
                  </a:rPr>
                  <a:t>= a power of </a:t>
                </a:r>
                <a14:m>
                  <m:oMath xmlns:m="http://schemas.openxmlformats.org/officeDocument/2006/math">
                    <m:r>
                      <a:rPr lang="en-US" b="1" i="1" dirty="0" smtClean="0">
                        <a:solidFill>
                          <a:srgbClr val="0070C0"/>
                        </a:solidFill>
                        <a:latin typeface="Cambria Math"/>
                      </a:rPr>
                      <m:t>𝟐</m:t>
                    </m:r>
                  </m:oMath>
                </a14:m>
                <a:r>
                  <a:rPr lang="en-US" dirty="0">
                    <a:solidFill>
                      <a:schemeClr val="tx1"/>
                    </a:solidFill>
                  </a:rPr>
                  <a:t>? </a:t>
                </a:r>
              </a:p>
            </p:txBody>
          </p:sp>
        </mc:Choice>
        <mc:Fallback xmlns="">
          <p:sp>
            <p:nvSpPr>
              <p:cNvPr id="5" name="Down Ribbon 4"/>
              <p:cNvSpPr>
                <a:spLocks noRot="1" noChangeAspect="1" noMove="1" noResize="1" noEditPoints="1" noAdjustHandles="1" noChangeArrowheads="1" noChangeShapeType="1" noTextEdit="1"/>
              </p:cNvSpPr>
              <p:nvPr/>
            </p:nvSpPr>
            <p:spPr>
              <a:xfrm>
                <a:off x="1447800" y="3886200"/>
                <a:ext cx="6477000" cy="1295400"/>
              </a:xfrm>
              <a:prstGeom prst="ribbon">
                <a:avLst>
                  <a:gd name="adj1" fmla="val 16667"/>
                  <a:gd name="adj2" fmla="val 75000"/>
                </a:avLst>
              </a:prstGeom>
              <a:blipFill rotWithShape="1">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916034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Rectangle 21"/>
              <p:cNvSpPr/>
              <p:nvPr/>
            </p:nvSpPr>
            <p:spPr>
              <a:xfrm>
                <a:off x="4572000" y="1524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572000" y="1524000"/>
                <a:ext cx="304800" cy="381000"/>
              </a:xfrm>
              <a:prstGeom prst="rect">
                <a:avLst/>
              </a:prstGeom>
              <a:blipFill rotWithShape="1">
                <a:blip r:embed="rId2"/>
                <a:stretch>
                  <a:fillRect t="-6349" r="-28000" b="-22222"/>
                </a:stretch>
              </a:blipFill>
              <a:ln>
                <a:noFill/>
              </a:ln>
            </p:spPr>
            <p:txBody>
              <a:bodyPr/>
              <a:lstStyle/>
              <a:p>
                <a:r>
                  <a:rPr lang="en-US">
                    <a:noFill/>
                  </a:rPr>
                  <a:t> </a:t>
                </a:r>
              </a:p>
            </p:txBody>
          </p:sp>
        </mc:Fallback>
      </mc:AlternateContent>
      <p:sp>
        <p:nvSpPr>
          <p:cNvPr id="19" name="Rectangle 18"/>
          <p:cNvSpPr/>
          <p:nvPr/>
        </p:nvSpPr>
        <p:spPr>
          <a:xfrm>
            <a:off x="1524000" y="15240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0" y="2514600"/>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graphicFrame>
        <p:nvGraphicFramePr>
          <p:cNvPr id="5" name="Table 4"/>
          <p:cNvGraphicFramePr>
            <a:graphicFrameLocks noGrp="1"/>
          </p:cNvGraphicFramePr>
          <p:nvPr/>
        </p:nvGraphicFramePr>
        <p:xfrm>
          <a:off x="1524000" y="25146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524000" y="15240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Delete(</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302486057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gridCol w="1447800"/>
                    <a:gridCol w="1143000"/>
                    <a:gridCol w="1752601"/>
                  </a:tblGrid>
                  <a:tr h="533400">
                    <a:tc>
                      <a:txBody>
                        <a:bodyPr/>
                        <a:lstStyle/>
                        <a:p>
                          <a:endParaRPr lang="en-US"/>
                        </a:p>
                      </a:txBody>
                      <a:tcPr>
                        <a:blipFill rotWithShape="1">
                          <a:blip r:embed="rId4"/>
                          <a:stretch>
                            <a:fillRect t="-5682" r="-126868"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427807" t="-5682" r="-154011"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89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r>
                        <a:rPr lang="en-US" b="1" i="1" dirty="0" smtClean="0">
                          <a:solidFill>
                            <a:schemeClr val="tx1"/>
                          </a:solidFill>
                          <a:latin typeface="Cambria Math"/>
                        </a:rPr>
                        <m:t>+</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896399" cy="369332"/>
              </a:xfrm>
              <a:prstGeom prst="rect">
                <a:avLst/>
              </a:prstGeom>
              <a:blipFill rotWithShape="1">
                <a:blip r:embed="rId6"/>
                <a:stretch>
                  <a:fillRect t="-8333" r="-816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867884"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867884" cy="369332"/>
              </a:xfrm>
              <a:prstGeom prst="rect">
                <a:avLst/>
              </a:prstGeom>
              <a:blipFill rotWithShape="1">
                <a:blip r:embed="rId7"/>
                <a:stretch>
                  <a:fillRect l="-2614" t="-8333" r="-1961"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723036" cy="369332"/>
              </a:xfrm>
              <a:prstGeom prst="rect">
                <a:avLst/>
              </a:prstGeom>
              <a:solidFill>
                <a:schemeClr val="tx2">
                  <a:lumMod val="20000"/>
                  <a:lumOff val="80000"/>
                </a:schemeClr>
              </a:solidFill>
            </p:spPr>
            <p:txBody>
              <a:bodyPr wrap="none" rtlCol="0">
                <a:spAutoFit/>
              </a:bodyPr>
              <a:lstStyle/>
              <a:p>
                <a:r>
                  <a:rPr lang="en-US" dirty="0"/>
                  <a:t>After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723036" cy="369332"/>
              </a:xfrm>
              <a:prstGeom prst="rect">
                <a:avLst/>
              </a:prstGeom>
              <a:blipFill rotWithShape="1">
                <a:blip r:embed="rId8"/>
                <a:stretch>
                  <a:fillRect l="-3191" t="-8333" r="-1773" b="-25000"/>
                </a:stretch>
              </a:blipFill>
            </p:spPr>
            <p:txBody>
              <a:bodyPr/>
              <a:lstStyle/>
              <a:p>
                <a:r>
                  <a:rPr lang="en-US">
                    <a:noFill/>
                  </a:rPr>
                  <a:t> </a:t>
                </a:r>
              </a:p>
            </p:txBody>
          </p:sp>
        </mc:Fallback>
      </mc:AlternateContent>
      <p:sp>
        <p:nvSpPr>
          <p:cNvPr id="29" name="TextBox 28"/>
          <p:cNvSpPr txBox="1"/>
          <p:nvPr/>
        </p:nvSpPr>
        <p:spPr>
          <a:xfrm>
            <a:off x="228599" y="4278868"/>
            <a:ext cx="3565345"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does not shrink</a:t>
            </a:r>
          </a:p>
        </p:txBody>
      </p:sp>
      <p:sp>
        <p:nvSpPr>
          <p:cNvPr id="30" name="TextBox 29"/>
          <p:cNvSpPr txBox="1"/>
          <p:nvPr/>
        </p:nvSpPr>
        <p:spPr>
          <a:xfrm>
            <a:off x="228600" y="4800600"/>
            <a:ext cx="3611136"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shrinks to half</a:t>
            </a:r>
          </a:p>
        </p:txBody>
      </p:sp>
      <mc:AlternateContent xmlns:mc="http://schemas.openxmlformats.org/markup-compatibility/2006" xmlns:a14="http://schemas.microsoft.com/office/drawing/2010/main">
        <mc:Choice Requires="a14">
          <p:sp>
            <p:nvSpPr>
              <p:cNvPr id="31" name="Down Ribbon 30"/>
              <p:cNvSpPr/>
              <p:nvPr/>
            </p:nvSpPr>
            <p:spPr>
              <a:xfrm>
                <a:off x="2209800" y="5867400"/>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should be </a:t>
                </a:r>
                <a14:m>
                  <m:oMath xmlns:m="http://schemas.openxmlformats.org/officeDocument/2006/math">
                    <m:r>
                      <a:rPr lang="en-US">
                        <a:solidFill>
                          <a:srgbClr val="C00000"/>
                        </a:solidFill>
                        <a:latin typeface="Cambria Math"/>
                      </a:rPr>
                      <m:t>𝝓</m:t>
                    </m:r>
                  </m:oMath>
                </a14:m>
                <a:r>
                  <a:rPr lang="en-US" dirty="0"/>
                  <a:t> </a:t>
                </a:r>
                <a:r>
                  <a:rPr lang="en-US" dirty="0">
                    <a:solidFill>
                      <a:schemeClr val="tx1"/>
                    </a:solidFill>
                  </a:rPr>
                  <a:t>?</a:t>
                </a:r>
              </a:p>
            </p:txBody>
          </p:sp>
        </mc:Choice>
        <mc:Fallback xmlns="">
          <p:sp>
            <p:nvSpPr>
              <p:cNvPr id="31" name="Down Ribbon 30"/>
              <p:cNvSpPr>
                <a:spLocks noRot="1" noChangeAspect="1" noMove="1" noResize="1" noEditPoints="1" noAdjustHandles="1" noChangeArrowheads="1" noChangeShapeType="1" noTextEdit="1"/>
              </p:cNvSpPr>
              <p:nvPr/>
            </p:nvSpPr>
            <p:spPr>
              <a:xfrm>
                <a:off x="2209800" y="5867400"/>
                <a:ext cx="4038600" cy="688848"/>
              </a:xfrm>
              <a:prstGeom prst="ribbon">
                <a:avLst>
                  <a:gd name="adj1" fmla="val 16667"/>
                  <a:gd name="adj2" fmla="val 75000"/>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86000" y="5269468"/>
                <a:ext cx="3015890"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(size(</a:t>
                </a:r>
                <a14:m>
                  <m:oMath xmlns:m="http://schemas.openxmlformats.org/officeDocument/2006/math">
                    <m:r>
                      <a:rPr lang="en-US" b="1" i="1" dirty="0" smtClean="0">
                        <a:solidFill>
                          <a:srgbClr val="0070C0"/>
                        </a:solidFill>
                        <a:latin typeface="Cambria Math"/>
                      </a:rPr>
                      <m:t>𝑻</m:t>
                    </m:r>
                  </m:oMath>
                </a14:m>
                <a:r>
                  <a:rPr lang="en-US" dirty="0"/>
                  <a:t>)</a:t>
                </a:r>
                <a14:m>
                  <m:oMath xmlns:m="http://schemas.openxmlformats.org/officeDocument/2006/math">
                    <m:r>
                      <a:rPr lang="en-US" b="1" i="1" dirty="0" smtClean="0">
                        <a:solidFill>
                          <a:schemeClr val="tx1"/>
                        </a:solidFill>
                        <a:latin typeface="Cambria Math"/>
                      </a:rPr>
                      <m:t>−</m:t>
                    </m:r>
                    <m:r>
                      <a:rPr lang="en-US" b="1" i="1" dirty="0">
                        <a:solidFill>
                          <a:srgbClr val="0070C0"/>
                        </a:solidFill>
                        <a:latin typeface="Cambria Math"/>
                      </a:rPr>
                      <m:t>𝒏</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015890" cy="369332"/>
              </a:xfrm>
              <a:prstGeom prst="rect">
                <a:avLst/>
              </a:prstGeom>
              <a:blipFill rotWithShape="1">
                <a:blip r:embed="rId10"/>
                <a:stretch>
                  <a:fillRect l="-404" t="-8197" r="-303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49278" y="4800600"/>
                <a:ext cx="11753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𝒎</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149278" y="4800600"/>
                <a:ext cx="1175322" cy="369332"/>
              </a:xfrm>
              <a:prstGeom prst="rect">
                <a:avLst/>
              </a:prstGeom>
              <a:blipFill rotWithShape="1">
                <a:blip r:embed="rId11"/>
                <a:stretch>
                  <a:fillRect t="-8333" r="-569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0" y="1535668"/>
                <a:ext cx="1521570"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1" i="1" dirty="0" smtClean="0">
                        <a:solidFill>
                          <a:srgbClr val="0070C0"/>
                        </a:solidFill>
                        <a:latin typeface="Cambria Math"/>
                      </a:rPr>
                      <m:t>𝒎</m:t>
                    </m:r>
                    <m:r>
                      <a:rPr lang="en-US" b="1" i="1" dirty="0" smtClean="0">
                        <a:solidFill>
                          <a:srgbClr val="0070C0"/>
                        </a:solidFill>
                        <a:latin typeface="Cambria Math"/>
                      </a:rPr>
                      <m:t>−</m:t>
                    </m:r>
                    <m:r>
                      <a:rPr lang="en-US" b="1" i="1" dirty="0" smtClean="0">
                        <a:solidFill>
                          <a:srgbClr val="0070C0"/>
                        </a:solidFill>
                        <a:latin typeface="Cambria Math"/>
                      </a:rPr>
                      <m:t>𝟏</m:t>
                    </m:r>
                  </m:oMath>
                </a14:m>
                <a:r>
                  <a:rPr lang="en-US" dirty="0"/>
                  <a:t>)</a:t>
                </a:r>
              </a:p>
            </p:txBody>
          </p:sp>
        </mc:Choice>
        <mc:Fallback xmlns="">
          <p:sp>
            <p:nvSpPr>
              <p:cNvPr id="35" name="TextBox 34"/>
              <p:cNvSpPr txBox="1">
                <a:spLocks noRot="1" noChangeAspect="1" noMove="1" noResize="1" noEditPoints="1" noAdjustHandles="1" noChangeArrowheads="1" noChangeShapeType="1" noTextEdit="1"/>
              </p:cNvSpPr>
              <p:nvPr/>
            </p:nvSpPr>
            <p:spPr>
              <a:xfrm>
                <a:off x="0" y="1535668"/>
                <a:ext cx="1521570" cy="369332"/>
              </a:xfrm>
              <a:prstGeom prst="rect">
                <a:avLst/>
              </a:prstGeom>
              <a:blipFill rotWithShape="1">
                <a:blip r:embed="rId12"/>
                <a:stretch>
                  <a:fillRect l="-800" t="-8197" r="-64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52400" y="2526268"/>
                <a:ext cx="71045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0" i="0" dirty="0" smtClean="0">
                        <a:solidFill>
                          <a:srgbClr val="0070C0"/>
                        </a:solidFill>
                        <a:latin typeface="Cambria Math"/>
                      </a:rPr>
                      <m:t>0</m:t>
                    </m:r>
                  </m:oMath>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152400" y="2526268"/>
                <a:ext cx="710451" cy="369332"/>
              </a:xfrm>
              <a:prstGeom prst="rect">
                <a:avLst/>
              </a:prstGeom>
              <a:blipFill rotWithShape="1">
                <a:blip r:embed="rId13"/>
                <a:stretch>
                  <a:fillRect l="-1709" t="-8197" r="-13675" b="-24590"/>
                </a:stretch>
              </a:blipFill>
            </p:spPr>
            <p:txBody>
              <a:bodyPr/>
              <a:lstStyle/>
              <a:p>
                <a:r>
                  <a:rPr lang="en-US">
                    <a:noFill/>
                  </a:rPr>
                  <a:t> </a:t>
                </a:r>
              </a:p>
            </p:txBody>
          </p:sp>
        </mc:Fallback>
      </mc:AlternateContent>
      <p:grpSp>
        <p:nvGrpSpPr>
          <p:cNvPr id="39" name="Group 38"/>
          <p:cNvGrpSpPr/>
          <p:nvPr/>
        </p:nvGrpSpPr>
        <p:grpSpPr>
          <a:xfrm>
            <a:off x="1524000" y="2895600"/>
            <a:ext cx="2971800" cy="521732"/>
            <a:chOff x="1524000" y="1143000"/>
            <a:chExt cx="2971800" cy="521732"/>
          </a:xfrm>
        </p:grpSpPr>
        <p:sp>
          <p:nvSpPr>
            <p:cNvPr id="37" name="Right Brace 36"/>
            <p:cNvSpPr/>
            <p:nvPr/>
          </p:nvSpPr>
          <p:spPr>
            <a:xfrm rot="16200000" flipH="1">
              <a:off x="2889766" y="-222766"/>
              <a:ext cx="24026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2743200" y="12954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743200" y="1295400"/>
                  <a:ext cx="452368" cy="369332"/>
                </a:xfrm>
                <a:prstGeom prst="rect">
                  <a:avLst/>
                </a:prstGeom>
                <a:blipFill rotWithShape="1">
                  <a:blip r:embed="rId14"/>
                  <a:stretch>
                    <a:fillRect t="-8197" r="-17568" b="-24590"/>
                  </a:stretch>
                </a:blipFill>
              </p:spPr>
              <p:txBody>
                <a:bodyPr/>
                <a:lstStyle/>
                <a:p>
                  <a:r>
                    <a:rPr lang="en-US">
                      <a:noFill/>
                    </a:rPr>
                    <a:t> </a:t>
                  </a:r>
                </a:p>
              </p:txBody>
            </p:sp>
          </mc:Fallback>
        </mc:AlternateContent>
      </p:grpSp>
      <p:grpSp>
        <p:nvGrpSpPr>
          <p:cNvPr id="40" name="Group 39"/>
          <p:cNvGrpSpPr/>
          <p:nvPr/>
        </p:nvGrpSpPr>
        <p:grpSpPr>
          <a:xfrm>
            <a:off x="1524000" y="1905001"/>
            <a:ext cx="3352802" cy="516795"/>
            <a:chOff x="1600202" y="1452737"/>
            <a:chExt cx="3352802" cy="516795"/>
          </a:xfrm>
        </p:grpSpPr>
        <p:sp>
          <p:nvSpPr>
            <p:cNvPr id="41" name="Right Brace 40"/>
            <p:cNvSpPr/>
            <p:nvPr/>
          </p:nvSpPr>
          <p:spPr>
            <a:xfrm rot="16200000" flipH="1">
              <a:off x="3142804" y="-89865"/>
              <a:ext cx="267597" cy="3352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15"/>
                  <a:stretch>
                    <a:fillRect t="-8333" r="-8392" b="-26667"/>
                  </a:stretch>
                </a:blipFill>
              </p:spPr>
              <p:txBody>
                <a:bodyPr/>
                <a:lstStyle/>
                <a:p>
                  <a:r>
                    <a:rPr lang="en-US">
                      <a:noFill/>
                    </a:rPr>
                    <a:t> </a:t>
                  </a:r>
                </a:p>
              </p:txBody>
            </p:sp>
          </mc:Fallback>
        </mc:AlternateContent>
      </p:grpSp>
      <p:grpSp>
        <p:nvGrpSpPr>
          <p:cNvPr id="46" name="Group 45"/>
          <p:cNvGrpSpPr/>
          <p:nvPr/>
        </p:nvGrpSpPr>
        <p:grpSpPr>
          <a:xfrm>
            <a:off x="1524000" y="838201"/>
            <a:ext cx="5410202" cy="685799"/>
            <a:chOff x="1524000" y="843136"/>
            <a:chExt cx="5410202" cy="685799"/>
          </a:xfrm>
        </p:grpSpPr>
        <p:sp>
          <p:nvSpPr>
            <p:cNvPr id="47" name="Right Brace 4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16"/>
                  <a:stretch>
                    <a:fillRect t="-8333" r="-13402" b="-25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p:cNvSpPr txBox="1"/>
              <p:nvPr/>
            </p:nvSpPr>
            <p:spPr>
              <a:xfrm>
                <a:off x="5138802"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138802" y="4800600"/>
                <a:ext cx="1109598" cy="369332"/>
              </a:xfrm>
              <a:prstGeom prst="rect">
                <a:avLst/>
              </a:prstGeom>
              <a:blipFill rotWithShape="1">
                <a:blip r:embed="rId17"/>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89016" y="42026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589016" y="4202668"/>
                <a:ext cx="354584" cy="369332"/>
              </a:xfrm>
              <a:prstGeom prst="rect">
                <a:avLst/>
              </a:prstGeom>
              <a:blipFill rotWithShape="1">
                <a:blip r:embed="rId19"/>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934200" y="41910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934200" y="4191000"/>
                <a:ext cx="492443" cy="369332"/>
              </a:xfrm>
              <a:prstGeom prst="rect">
                <a:avLst/>
              </a:prstGeom>
              <a:blipFill rotWithShape="1">
                <a:blip r:embed="rId20"/>
                <a:stretch>
                  <a:fillRect t="-8333" r="-16250" b="-25000"/>
                </a:stretch>
              </a:blipFill>
            </p:spPr>
            <p:txBody>
              <a:bodyPr/>
              <a:lstStyle/>
              <a:p>
                <a:r>
                  <a:rPr lang="en-US">
                    <a:noFill/>
                  </a:rPr>
                  <a:t> </a:t>
                </a:r>
              </a:p>
            </p:txBody>
          </p:sp>
        </mc:Fallback>
      </mc:AlternateContent>
      <p:sp>
        <p:nvSpPr>
          <p:cNvPr id="44" name="Down Ribbon 43"/>
          <p:cNvSpPr/>
          <p:nvPr/>
        </p:nvSpPr>
        <p:spPr>
          <a:xfrm>
            <a:off x="2133600" y="5864352"/>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Look carefully at the </a:t>
            </a:r>
            <a:r>
              <a:rPr lang="en-US" b="1" dirty="0">
                <a:solidFill>
                  <a:schemeClr val="tx1"/>
                </a:solidFill>
              </a:rPr>
              <a:t>Case 2</a:t>
            </a:r>
            <a:r>
              <a:rPr lang="en-US" dirty="0">
                <a:solidFill>
                  <a:schemeClr val="tx1"/>
                </a:solidFill>
              </a:rPr>
              <a:t>.</a:t>
            </a:r>
          </a:p>
        </p:txBody>
      </p:sp>
      <p:sp>
        <p:nvSpPr>
          <p:cNvPr id="45" name="Down Ribbon 44"/>
          <p:cNvSpPr/>
          <p:nvPr/>
        </p:nvSpPr>
        <p:spPr>
          <a:xfrm>
            <a:off x="2209800" y="5864352"/>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there anything that has decreased  ?</a:t>
            </a:r>
          </a:p>
        </p:txBody>
      </p:sp>
      <mc:AlternateContent xmlns:mc="http://schemas.openxmlformats.org/markup-compatibility/2006" xmlns:a14="http://schemas.microsoft.com/office/drawing/2010/main">
        <mc:Choice Requires="a14">
          <p:sp>
            <p:nvSpPr>
              <p:cNvPr id="51" name="Down Ribbon 50"/>
              <p:cNvSpPr/>
              <p:nvPr/>
            </p:nvSpPr>
            <p:spPr>
              <a:xfrm>
                <a:off x="685800" y="5638800"/>
                <a:ext cx="8077200" cy="914400"/>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 the number of empty slots has decreased in the table. </a:t>
                </a:r>
                <a:r>
                  <a:rPr lang="en-US" dirty="0">
                    <a:solidFill>
                      <a:schemeClr val="tx1"/>
                    </a:solidFill>
                    <a:sym typeface="Wingdings" pitchFamily="2" charset="2"/>
                  </a:rPr>
                  <a:t></a:t>
                </a:r>
              </a:p>
              <a:p>
                <a:pPr algn="ctr"/>
                <a:r>
                  <a:rPr lang="en-US" dirty="0">
                    <a:solidFill>
                      <a:schemeClr val="tx1"/>
                    </a:solidFill>
                    <a:sym typeface="Wingdings" pitchFamily="2" charset="2"/>
                  </a:rPr>
                  <a:t>So try it as a </a:t>
                </a:r>
                <a14:m>
                  <m:oMath xmlns:m="http://schemas.openxmlformats.org/officeDocument/2006/math">
                    <m:r>
                      <a:rPr lang="en-US">
                        <a:solidFill>
                          <a:srgbClr val="C00000"/>
                        </a:solidFill>
                        <a:latin typeface="Cambria Math"/>
                      </a:rPr>
                      <m:t>𝝓</m:t>
                    </m:r>
                  </m:oMath>
                </a14:m>
                <a:r>
                  <a:rPr lang="en-US" dirty="0">
                    <a:solidFill>
                      <a:schemeClr val="tx1"/>
                    </a:solidFill>
                    <a:sym typeface="Wingdings" pitchFamily="2" charset="2"/>
                  </a:rPr>
                  <a:t>.</a:t>
                </a:r>
                <a:endParaRPr lang="en-US" dirty="0">
                  <a:solidFill>
                    <a:schemeClr val="tx1"/>
                  </a:solidFill>
                </a:endParaRPr>
              </a:p>
            </p:txBody>
          </p:sp>
        </mc:Choice>
        <mc:Fallback xmlns="">
          <p:sp>
            <p:nvSpPr>
              <p:cNvPr id="51" name="Down Ribbon 50"/>
              <p:cNvSpPr>
                <a:spLocks noRot="1" noChangeAspect="1" noMove="1" noResize="1" noEditPoints="1" noAdjustHandles="1" noChangeArrowheads="1" noChangeShapeType="1" noTextEdit="1"/>
              </p:cNvSpPr>
              <p:nvPr/>
            </p:nvSpPr>
            <p:spPr>
              <a:xfrm>
                <a:off x="685800" y="5638800"/>
                <a:ext cx="8077200" cy="914400"/>
              </a:xfrm>
              <a:prstGeom prst="ribbon">
                <a:avLst>
                  <a:gd name="adj1" fmla="val 16667"/>
                  <a:gd name="adj2" fmla="val 75000"/>
                </a:avLst>
              </a:prstGeom>
              <a:blipFill rotWithShape="1">
                <a:blip r:embed="rId21"/>
                <a:stretch>
                  <a:fillRect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Down Ribbon 51"/>
              <p:cNvSpPr/>
              <p:nvPr/>
            </p:nvSpPr>
            <p:spPr>
              <a:xfrm>
                <a:off x="1524000" y="5788152"/>
                <a:ext cx="5410200" cy="841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can you express number of empty slots in terms of </a:t>
                </a:r>
                <a:r>
                  <a:rPr lang="en-US" b="1" dirty="0">
                    <a:solidFill>
                      <a:schemeClr val="tx1"/>
                    </a:solidFill>
                  </a:rPr>
                  <a:t>size</a:t>
                </a:r>
                <a:r>
                  <a:rPr lang="en-US" dirty="0">
                    <a:solidFill>
                      <a:schemeClr val="tx1"/>
                    </a:solidFill>
                  </a:rPr>
                  <a:t> and </a:t>
                </a:r>
                <a14:m>
                  <m:oMath xmlns:m="http://schemas.openxmlformats.org/officeDocument/2006/math">
                    <m:r>
                      <a:rPr lang="en-US" b="1" i="1" dirty="0">
                        <a:solidFill>
                          <a:srgbClr val="0070C0"/>
                        </a:solidFill>
                        <a:latin typeface="Cambria Math"/>
                      </a:rPr>
                      <m:t>𝒏</m:t>
                    </m:r>
                  </m:oMath>
                </a14:m>
                <a:r>
                  <a:rPr lang="en-US" dirty="0">
                    <a:solidFill>
                      <a:schemeClr val="tx1"/>
                    </a:solidFill>
                  </a:rPr>
                  <a:t> ?</a:t>
                </a:r>
              </a:p>
            </p:txBody>
          </p:sp>
        </mc:Choice>
        <mc:Fallback xmlns="">
          <p:sp>
            <p:nvSpPr>
              <p:cNvPr id="52" name="Down Ribbon 51"/>
              <p:cNvSpPr>
                <a:spLocks noRot="1" noChangeAspect="1" noMove="1" noResize="1" noEditPoints="1" noAdjustHandles="1" noChangeArrowheads="1" noChangeShapeType="1" noTextEdit="1"/>
              </p:cNvSpPr>
              <p:nvPr/>
            </p:nvSpPr>
            <p:spPr>
              <a:xfrm>
                <a:off x="1524000" y="5788152"/>
                <a:ext cx="5410200" cy="841248"/>
              </a:xfrm>
              <a:prstGeom prst="ribbon">
                <a:avLst>
                  <a:gd name="adj1" fmla="val 16667"/>
                  <a:gd name="adj2" fmla="val 75000"/>
                </a:avLst>
              </a:prstGeom>
              <a:blipFill rotWithShape="1">
                <a:blip r:embed="rId22"/>
                <a:stretch>
                  <a:fillRect b="-5634"/>
                </a:stretch>
              </a:blipFill>
            </p:spPr>
            <p:txBody>
              <a:bodyPr/>
              <a:lstStyle/>
              <a:p>
                <a:r>
                  <a:rPr lang="en-US">
                    <a:noFill/>
                  </a:rPr>
                  <a:t> </a:t>
                </a:r>
              </a:p>
            </p:txBody>
          </p:sp>
        </mc:Fallback>
      </mc:AlternateContent>
    </p:spTree>
    <p:extLst>
      <p:ext uri="{BB962C8B-B14F-4D97-AF65-F5344CB8AC3E}">
        <p14:creationId xmlns:p14="http://schemas.microsoft.com/office/powerpoint/2010/main" val="781002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31"/>
                                        </p:tgtEl>
                                      </p:cBhvr>
                                    </p:animEffect>
                                    <p:set>
                                      <p:cBhvr>
                                        <p:cTn id="46" dur="1" fill="hold">
                                          <p:stCondLst>
                                            <p:cond delay="499"/>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44"/>
                                        </p:tgtEl>
                                      </p:cBhvr>
                                    </p:animEffect>
                                    <p:set>
                                      <p:cBhvr>
                                        <p:cTn id="58" dur="1" fill="hold">
                                          <p:stCondLst>
                                            <p:cond delay="499"/>
                                          </p:stCondLst>
                                        </p:cTn>
                                        <p:tgtEl>
                                          <p:spTgt spid="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500"/>
                                        <p:tgtEl>
                                          <p:spTgt spid="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left)">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1000"/>
                                        <p:tgtEl>
                                          <p:spTgt spid="39"/>
                                        </p:tgtEl>
                                      </p:cBhvr>
                                    </p:animEffect>
                                    <p:anim calcmode="lin" valueType="num">
                                      <p:cBhvr>
                                        <p:cTn id="93" dur="1000" fill="hold"/>
                                        <p:tgtEl>
                                          <p:spTgt spid="39"/>
                                        </p:tgtEl>
                                        <p:attrNameLst>
                                          <p:attrName>ppt_x</p:attrName>
                                        </p:attrNameLst>
                                      </p:cBhvr>
                                      <p:tavLst>
                                        <p:tav tm="0">
                                          <p:val>
                                            <p:strVal val="#ppt_x"/>
                                          </p:val>
                                        </p:tav>
                                        <p:tav tm="100000">
                                          <p:val>
                                            <p:strVal val="#ppt_x"/>
                                          </p:val>
                                        </p:tav>
                                      </p:tavLst>
                                    </p:anim>
                                    <p:anim calcmode="lin" valueType="num">
                                      <p:cBhvr>
                                        <p:cTn id="9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1000"/>
                                        <p:tgtEl>
                                          <p:spTgt spid="46"/>
                                        </p:tgtEl>
                                      </p:cBhvr>
                                    </p:animEffect>
                                    <p:anim calcmode="lin" valueType="num">
                                      <p:cBhvr>
                                        <p:cTn id="100" dur="1000" fill="hold"/>
                                        <p:tgtEl>
                                          <p:spTgt spid="46"/>
                                        </p:tgtEl>
                                        <p:attrNameLst>
                                          <p:attrName>ppt_x</p:attrName>
                                        </p:attrNameLst>
                                      </p:cBhvr>
                                      <p:tavLst>
                                        <p:tav tm="0">
                                          <p:val>
                                            <p:strVal val="#ppt_x"/>
                                          </p:val>
                                        </p:tav>
                                        <p:tav tm="100000">
                                          <p:val>
                                            <p:strVal val="#ppt_x"/>
                                          </p:val>
                                        </p:tav>
                                      </p:tavLst>
                                    </p:anim>
                                    <p:anim calcmode="lin" valueType="num">
                                      <p:cBhvr>
                                        <p:cTn id="10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1000"/>
                                        <p:tgtEl>
                                          <p:spTgt spid="40"/>
                                        </p:tgtEl>
                                      </p:cBhvr>
                                    </p:animEffect>
                                    <p:anim calcmode="lin" valueType="num">
                                      <p:cBhvr>
                                        <p:cTn id="107" dur="1000" fill="hold"/>
                                        <p:tgtEl>
                                          <p:spTgt spid="40"/>
                                        </p:tgtEl>
                                        <p:attrNameLst>
                                          <p:attrName>ppt_x</p:attrName>
                                        </p:attrNameLst>
                                      </p:cBhvr>
                                      <p:tavLst>
                                        <p:tav tm="0">
                                          <p:val>
                                            <p:strVal val="#ppt_x"/>
                                          </p:val>
                                        </p:tav>
                                        <p:tav tm="100000">
                                          <p:val>
                                            <p:strVal val="#ppt_x"/>
                                          </p:val>
                                        </p:tav>
                                      </p:tavLst>
                                    </p:anim>
                                    <p:anim calcmode="lin" valueType="num">
                                      <p:cBhvr>
                                        <p:cTn id="10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1000"/>
                                        <p:tgtEl>
                                          <p:spTgt spid="45"/>
                                        </p:tgtEl>
                                      </p:cBhvr>
                                    </p:animEffect>
                                    <p:anim calcmode="lin" valueType="num">
                                      <p:cBhvr>
                                        <p:cTn id="114" dur="1000" fill="hold"/>
                                        <p:tgtEl>
                                          <p:spTgt spid="45"/>
                                        </p:tgtEl>
                                        <p:attrNameLst>
                                          <p:attrName>ppt_x</p:attrName>
                                        </p:attrNameLst>
                                      </p:cBhvr>
                                      <p:tavLst>
                                        <p:tav tm="0">
                                          <p:val>
                                            <p:strVal val="#ppt_x"/>
                                          </p:val>
                                        </p:tav>
                                        <p:tav tm="100000">
                                          <p:val>
                                            <p:strVal val="#ppt_x"/>
                                          </p:val>
                                        </p:tav>
                                      </p:tavLst>
                                    </p:anim>
                                    <p:anim calcmode="lin" valueType="num">
                                      <p:cBhvr>
                                        <p:cTn id="11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fade">
                                      <p:cBhvr>
                                        <p:cTn id="125" dur="1000"/>
                                        <p:tgtEl>
                                          <p:spTgt spid="51"/>
                                        </p:tgtEl>
                                      </p:cBhvr>
                                    </p:animEffect>
                                    <p:anim calcmode="lin" valueType="num">
                                      <p:cBhvr>
                                        <p:cTn id="126" dur="1000" fill="hold"/>
                                        <p:tgtEl>
                                          <p:spTgt spid="51"/>
                                        </p:tgtEl>
                                        <p:attrNameLst>
                                          <p:attrName>ppt_x</p:attrName>
                                        </p:attrNameLst>
                                      </p:cBhvr>
                                      <p:tavLst>
                                        <p:tav tm="0">
                                          <p:val>
                                            <p:strVal val="#ppt_x"/>
                                          </p:val>
                                        </p:tav>
                                        <p:tav tm="100000">
                                          <p:val>
                                            <p:strVal val="#ppt_x"/>
                                          </p:val>
                                        </p:tav>
                                      </p:tavLst>
                                    </p:anim>
                                    <p:anim calcmode="lin" valueType="num">
                                      <p:cBhvr>
                                        <p:cTn id="12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51"/>
                                        </p:tgtEl>
                                      </p:cBhvr>
                                    </p:animEffect>
                                    <p:set>
                                      <p:cBhvr>
                                        <p:cTn id="132" dur="1" fill="hold">
                                          <p:stCondLst>
                                            <p:cond delay="499"/>
                                          </p:stCondLst>
                                        </p:cTn>
                                        <p:tgtEl>
                                          <p:spTgt spid="51"/>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grpId="0" nodeType="click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fade">
                                      <p:cBhvr>
                                        <p:cTn id="137" dur="1000"/>
                                        <p:tgtEl>
                                          <p:spTgt spid="52"/>
                                        </p:tgtEl>
                                      </p:cBhvr>
                                    </p:animEffect>
                                    <p:anim calcmode="lin" valueType="num">
                                      <p:cBhvr>
                                        <p:cTn id="138" dur="1000" fill="hold"/>
                                        <p:tgtEl>
                                          <p:spTgt spid="52"/>
                                        </p:tgtEl>
                                        <p:attrNameLst>
                                          <p:attrName>ppt_x</p:attrName>
                                        </p:attrNameLst>
                                      </p:cBhvr>
                                      <p:tavLst>
                                        <p:tav tm="0">
                                          <p:val>
                                            <p:strVal val="#ppt_x"/>
                                          </p:val>
                                        </p:tav>
                                        <p:tav tm="100000">
                                          <p:val>
                                            <p:strVal val="#ppt_x"/>
                                          </p:val>
                                        </p:tav>
                                      </p:tavLst>
                                    </p:anim>
                                    <p:anim calcmode="lin" valueType="num">
                                      <p:cBhvr>
                                        <p:cTn id="13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52"/>
                                        </p:tgtEl>
                                      </p:cBhvr>
                                    </p:animEffect>
                                    <p:set>
                                      <p:cBhvr>
                                        <p:cTn id="144" dur="1" fill="hold">
                                          <p:stCondLst>
                                            <p:cond delay="499"/>
                                          </p:stCondLst>
                                        </p:cTn>
                                        <p:tgtEl>
                                          <p:spTgt spid="52"/>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35"/>
                                        </p:tgtEl>
                                        <p:attrNameLst>
                                          <p:attrName>style.visibility</p:attrName>
                                        </p:attrNameLst>
                                      </p:cBhvr>
                                      <p:to>
                                        <p:strVal val="visible"/>
                                      </p:to>
                                    </p:set>
                                    <p:animEffect transition="in" filter="wipe(left)">
                                      <p:cBhvr>
                                        <p:cTn id="154" dur="500"/>
                                        <p:tgtEl>
                                          <p:spTgt spid="35"/>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wipe(left)">
                                      <p:cBhvr>
                                        <p:cTn id="159" dur="500"/>
                                        <p:tgtEl>
                                          <p:spTgt spid="36"/>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4"/>
                                        </p:tgtEl>
                                        <p:attrNameLst>
                                          <p:attrName>style.visibility</p:attrName>
                                        </p:attrNameLst>
                                      </p:cBhvr>
                                      <p:to>
                                        <p:strVal val="visible"/>
                                      </p:to>
                                    </p:set>
                                    <p:animEffect transition="in" filter="fade">
                                      <p:cBhvr>
                                        <p:cTn id="164" dur="500"/>
                                        <p:tgtEl>
                                          <p:spTgt spid="3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grpId="1" nodeType="clickEffect">
                                  <p:stCondLst>
                                    <p:cond delay="0"/>
                                  </p:stCondLst>
                                  <p:childTnLst>
                                    <p:animEffect transition="out" filter="fade">
                                      <p:cBhvr>
                                        <p:cTn id="168" dur="500"/>
                                        <p:tgtEl>
                                          <p:spTgt spid="34"/>
                                        </p:tgtEl>
                                      </p:cBhvr>
                                    </p:animEffect>
                                    <p:set>
                                      <p:cBhvr>
                                        <p:cTn id="169" dur="1" fill="hold">
                                          <p:stCondLst>
                                            <p:cond delay="499"/>
                                          </p:stCondLst>
                                        </p:cTn>
                                        <p:tgtEl>
                                          <p:spTgt spid="34"/>
                                        </p:tgtEl>
                                        <p:attrNameLst>
                                          <p:attrName>style.visibility</p:attrName>
                                        </p:attrNameLst>
                                      </p:cBhvr>
                                      <p:to>
                                        <p:strVal val="hidden"/>
                                      </p:to>
                                    </p:set>
                                  </p:childTnLst>
                                </p:cTn>
                              </p:par>
                              <p:par>
                                <p:cTn id="170" presetID="10" presetClass="entr" presetSubtype="0" fill="hold" grpId="0" nodeType="withEffect">
                                  <p:stCondLst>
                                    <p:cond delay="0"/>
                                  </p:stCondLst>
                                  <p:childTnLst>
                                    <p:set>
                                      <p:cBhvr>
                                        <p:cTn id="171" dur="1" fill="hold">
                                          <p:stCondLst>
                                            <p:cond delay="0"/>
                                          </p:stCondLst>
                                        </p:cTn>
                                        <p:tgtEl>
                                          <p:spTgt spid="49"/>
                                        </p:tgtEl>
                                        <p:attrNameLst>
                                          <p:attrName>style.visibility</p:attrName>
                                        </p:attrNameLst>
                                      </p:cBhvr>
                                      <p:to>
                                        <p:strVal val="visible"/>
                                      </p:to>
                                    </p:set>
                                    <p:animEffect transition="in" filter="fade">
                                      <p:cBhvr>
                                        <p:cTn id="172" dur="500"/>
                                        <p:tgtEl>
                                          <p:spTgt spid="4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50"/>
                                        </p:tgtEl>
                                        <p:attrNameLst>
                                          <p:attrName>style.visibility</p:attrName>
                                        </p:attrNameLst>
                                      </p:cBhvr>
                                      <p:to>
                                        <p:strVal val="visible"/>
                                      </p:to>
                                    </p:set>
                                    <p:animEffect transition="in" filter="fade">
                                      <p:cBhvr>
                                        <p:cTn id="177" dur="500"/>
                                        <p:tgtEl>
                                          <p:spTgt spid="50"/>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2"/>
                                        </p:tgtEl>
                                        <p:attrNameLst>
                                          <p:attrName>style.visibility</p:attrName>
                                        </p:attrNameLst>
                                      </p:cBhvr>
                                      <p:to>
                                        <p:strVal val="visible"/>
                                      </p:to>
                                    </p:set>
                                    <p:animEffect transition="in" filter="fade">
                                      <p:cBhvr>
                                        <p:cTn id="182" dur="500"/>
                                        <p:tgtEl>
                                          <p:spTgt spid="32"/>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3"/>
                                        </p:tgtEl>
                                        <p:attrNameLst>
                                          <p:attrName>style.visibility</p:attrName>
                                        </p:attrNameLst>
                                      </p:cBhvr>
                                      <p:to>
                                        <p:strVal val="visible"/>
                                      </p:to>
                                    </p:set>
                                    <p:animEffect transition="in" filter="fade">
                                      <p:cBhvr>
                                        <p:cTn id="1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9" grpId="0" animBg="1"/>
      <p:bldP spid="18" grpId="0" animBg="1"/>
      <p:bldP spid="2" grpId="0"/>
      <p:bldP spid="24" grpId="0"/>
      <p:bldP spid="26" grpId="0"/>
      <p:bldP spid="27" grpId="0" animBg="1"/>
      <p:bldP spid="28" grpId="0" animBg="1"/>
      <p:bldP spid="29" grpId="0"/>
      <p:bldP spid="30" grpId="0"/>
      <p:bldP spid="31" grpId="0" animBg="1"/>
      <p:bldP spid="31" grpId="1" animBg="1"/>
      <p:bldP spid="33" grpId="0" animBg="1"/>
      <p:bldP spid="34" grpId="0"/>
      <p:bldP spid="34" grpId="1"/>
      <p:bldP spid="35" grpId="0" animBg="1"/>
      <p:bldP spid="36" grpId="0" animBg="1"/>
      <p:bldP spid="49" grpId="0"/>
      <p:bldP spid="50" grpId="0"/>
      <p:bldP spid="32" grpId="0"/>
      <p:bldP spid="43" grpId="0"/>
      <p:bldP spid="44" grpId="0" animBg="1"/>
      <p:bldP spid="44" grpId="1" animBg="1"/>
      <p:bldP spid="45" grpId="0" animBg="1"/>
      <p:bldP spid="45" grpId="1" animBg="1"/>
      <p:bldP spid="51" grpId="0" animBg="1"/>
      <p:bldP spid="51" grpId="1" animBg="1"/>
      <p:bldP spid="52" grpId="0" animBg="1"/>
      <p:bldP spid="5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Alternate explanation </a:t>
                </a:r>
                <a:r>
                  <a:rPr lang="en-US" sz="2000" dirty="0"/>
                  <a:t>(based on credits):</a:t>
                </a:r>
              </a:p>
              <a:p>
                <a:pPr marL="0" indent="0">
                  <a:buNone/>
                </a:pPr>
                <a:r>
                  <a:rPr lang="en-US" sz="2000" dirty="0"/>
                  <a:t>To each element in the table,  give </a:t>
                </a:r>
                <a14:m>
                  <m:oMath xmlns:m="http://schemas.openxmlformats.org/officeDocument/2006/math">
                    <m:r>
                      <a:rPr lang="en-US" sz="2000" b="1" i="0" dirty="0" smtClean="0">
                        <a:solidFill>
                          <a:srgbClr val="0070C0"/>
                        </a:solidFill>
                        <a:latin typeface="Cambria Math"/>
                      </a:rPr>
                      <m:t>𝟐</m:t>
                    </m:r>
                    <m:r>
                      <a:rPr lang="en-US" sz="2000" b="1" i="1" dirty="0">
                        <a:solidFill>
                          <a:srgbClr val="7030A0"/>
                        </a:solidFill>
                        <a:latin typeface="Cambria Math"/>
                      </a:rPr>
                      <m:t>𝒄</m:t>
                    </m:r>
                  </m:oMath>
                </a14:m>
                <a:r>
                  <a:rPr lang="en-US" sz="2000" dirty="0">
                    <a:solidFill>
                      <a:srgbClr val="7030A0"/>
                    </a:solidFill>
                  </a:rPr>
                  <a:t>  </a:t>
                </a:r>
                <a:r>
                  <a:rPr lang="en-US" sz="2000" dirty="0"/>
                  <a:t>credits</a:t>
                </a:r>
              </a:p>
              <a:p>
                <a:r>
                  <a:rPr lang="en-US" sz="2000" dirty="0"/>
                  <a:t> </a:t>
                </a:r>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the deletion of the element</a:t>
                </a:r>
              </a:p>
              <a:p>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copying </a:t>
                </a:r>
                <a:r>
                  <a:rPr lang="en-US" sz="2000" i="1" dirty="0"/>
                  <a:t>one</a:t>
                </a:r>
                <a:r>
                  <a:rPr lang="en-US" sz="2000" dirty="0"/>
                  <a:t> element in future into next table of half the size.</a:t>
                </a:r>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7030A0"/>
                    </a:solidFill>
                  </a:rPr>
                  <a:t>Observations</a:t>
                </a:r>
                <a:r>
                  <a:rPr lang="en-US" sz="2000" dirty="0"/>
                  <a:t>: </a:t>
                </a:r>
              </a:p>
              <a:p>
                <a:r>
                  <a:rPr lang="en-US" sz="2000" dirty="0"/>
                  <a:t>There are always sufficient credits to pay for every operation.</a:t>
                </a:r>
              </a:p>
              <a:p>
                <a:r>
                  <a:rPr lang="en-US" sz="2000" dirty="0"/>
                  <a:t>Total number of credits given  : </a:t>
                </a:r>
                <a14:m>
                  <m:oMath xmlns:m="http://schemas.openxmlformats.org/officeDocument/2006/math">
                    <m:r>
                      <a:rPr lang="en-US" sz="2000" b="1" i="1" dirty="0" smtClean="0">
                        <a:solidFill>
                          <a:srgbClr val="0070C0"/>
                        </a:solidFill>
                        <a:latin typeface="Cambria Math"/>
                      </a:rPr>
                      <m:t>𝟐</m:t>
                    </m:r>
                    <m:r>
                      <a:rPr lang="en-US" sz="2000" b="1" i="1" dirty="0">
                        <a:solidFill>
                          <a:srgbClr val="7030A0"/>
                        </a:solidFill>
                        <a:latin typeface="Cambria Math"/>
                      </a:rPr>
                      <m:t>𝒄</m:t>
                    </m:r>
                    <m:r>
                      <a:rPr lang="en-US" sz="2000" b="1" i="1" dirty="0">
                        <a:solidFill>
                          <a:srgbClr val="0070C0"/>
                        </a:solidFill>
                        <a:latin typeface="Cambria Math"/>
                      </a:rPr>
                      <m:t>𝒏</m:t>
                    </m:r>
                  </m:oMath>
                </a14:m>
                <a:endParaRPr lang="en-US" sz="2000" dirty="0"/>
              </a:p>
              <a:p>
                <a:pPr marL="0" indent="0">
                  <a:buNone/>
                </a:pPr>
                <a:r>
                  <a:rPr lang="en-US" sz="2000" dirty="0">
                    <a:sym typeface="Wingdings" pitchFamily="2" charset="2"/>
                  </a:rPr>
                  <a:t> Actual cost of </a:t>
                </a: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deletions </a:t>
                </a:r>
                <a14:m>
                  <m:oMath xmlns:m="http://schemas.openxmlformats.org/officeDocument/2006/math">
                    <m:r>
                      <a:rPr lang="en-US" sz="2000" i="1" dirty="0">
                        <a:solidFill>
                          <a:srgbClr val="0070C0"/>
                        </a:solidFill>
                        <a:latin typeface="Cambria Math"/>
                      </a:rPr>
                      <m:t>≤</m:t>
                    </m:r>
                    <m:r>
                      <a:rPr lang="en-US" sz="2000" b="1" i="1" dirty="0" smtClean="0">
                        <a:solidFill>
                          <a:srgbClr val="0070C0"/>
                        </a:solidFill>
                        <a:latin typeface="Cambria Math"/>
                      </a:rPr>
                      <m:t>𝟐</m:t>
                    </m:r>
                    <m:r>
                      <a:rPr lang="en-US" sz="2000" b="1" i="1" dirty="0">
                        <a:solidFill>
                          <a:srgbClr val="7030A0"/>
                        </a:solidFill>
                        <a:latin typeface="Cambria Math"/>
                      </a:rPr>
                      <m:t>𝒄</m:t>
                    </m:r>
                    <m:r>
                      <a:rPr lang="en-US" sz="2000" b="1" i="1" dirty="0">
                        <a:solidFill>
                          <a:srgbClr val="0070C0"/>
                        </a:solidFill>
                        <a:latin typeface="Cambria Math"/>
                      </a:rPr>
                      <m:t>𝒏</m:t>
                    </m:r>
                  </m:oMath>
                </a14:m>
                <a:r>
                  <a:rPr lang="en-US" sz="2000" dirty="0"/>
                  <a:t> = </a:t>
                </a:r>
                <a:r>
                  <a:rPr lang="en-US" sz="2000" b="1" i="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a:t>
                </a:r>
              </a:p>
              <a:p>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741" t="-809" b="-1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Delete(</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302486057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gridCol w="1447800"/>
                    <a:gridCol w="1143000"/>
                    <a:gridCol w="1752601"/>
                  </a:tblGrid>
                  <a:tr h="533400">
                    <a:tc>
                      <a:txBody>
                        <a:bodyPr/>
                        <a:lstStyle/>
                        <a:p>
                          <a:endParaRPr lang="en-US"/>
                        </a:p>
                      </a:txBody>
                      <a:tcPr>
                        <a:blipFill rotWithShape="1">
                          <a:blip r:embed="rId5"/>
                          <a:stretch>
                            <a:fillRect t="-5682" r="-126868"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5"/>
                          <a:stretch>
                            <a:fillRect l="-427807" t="-5682" r="-154011"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6"/>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89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r>
                        <a:rPr lang="en-US" b="1" i="1" dirty="0" smtClean="0">
                          <a:solidFill>
                            <a:schemeClr val="tx1"/>
                          </a:solidFill>
                          <a:latin typeface="Cambria Math"/>
                        </a:rPr>
                        <m:t>+</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896399" cy="369332"/>
              </a:xfrm>
              <a:prstGeom prst="rect">
                <a:avLst/>
              </a:prstGeom>
              <a:blipFill rotWithShape="1">
                <a:blip r:embed="rId7"/>
                <a:stretch>
                  <a:fillRect t="-8333" r="-8163" b="-25000"/>
                </a:stretch>
              </a:blipFill>
            </p:spPr>
            <p:txBody>
              <a:bodyPr/>
              <a:lstStyle/>
              <a:p>
                <a:r>
                  <a:rPr lang="en-US">
                    <a:noFill/>
                  </a:rPr>
                  <a:t> </a:t>
                </a:r>
              </a:p>
            </p:txBody>
          </p:sp>
        </mc:Fallback>
      </mc:AlternateContent>
      <p:sp>
        <p:nvSpPr>
          <p:cNvPr id="29" name="TextBox 28"/>
          <p:cNvSpPr txBox="1"/>
          <p:nvPr/>
        </p:nvSpPr>
        <p:spPr>
          <a:xfrm>
            <a:off x="228599" y="4278868"/>
            <a:ext cx="3565345"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does not shrink</a:t>
            </a:r>
          </a:p>
        </p:txBody>
      </p:sp>
      <p:sp>
        <p:nvSpPr>
          <p:cNvPr id="30" name="TextBox 29"/>
          <p:cNvSpPr txBox="1"/>
          <p:nvPr/>
        </p:nvSpPr>
        <p:spPr>
          <a:xfrm>
            <a:off x="228600" y="4800600"/>
            <a:ext cx="3611136"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shrinks to half</a:t>
            </a:r>
          </a:p>
        </p:txBody>
      </p:sp>
      <mc:AlternateContent xmlns:mc="http://schemas.openxmlformats.org/markup-compatibility/2006" xmlns:a14="http://schemas.microsoft.com/office/drawing/2010/main">
        <mc:Choice Requires="a14">
          <p:sp>
            <p:nvSpPr>
              <p:cNvPr id="49" name="TextBox 48"/>
              <p:cNvSpPr txBox="1"/>
              <p:nvPr/>
            </p:nvSpPr>
            <p:spPr>
              <a:xfrm>
                <a:off x="5138802" y="4812268"/>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138802" y="4812268"/>
                <a:ext cx="1109598"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89016" y="42026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589016" y="4202668"/>
                <a:ext cx="354584" cy="369332"/>
              </a:xfrm>
              <a:prstGeom prst="rect">
                <a:avLst/>
              </a:prstGeom>
              <a:blipFill rotWithShape="1">
                <a:blip r:embed="rId19"/>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934200" y="41910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934200" y="4191000"/>
                <a:ext cx="492443" cy="369332"/>
              </a:xfrm>
              <a:prstGeom prst="rect">
                <a:avLst/>
              </a:prstGeom>
              <a:blipFill rotWithShape="1">
                <a:blip r:embed="rId20"/>
                <a:stretch>
                  <a:fillRect t="-8333" r="-16250" b="-25000"/>
                </a:stretch>
              </a:blipFill>
            </p:spPr>
            <p:txBody>
              <a:bodyPr/>
              <a:lstStyle/>
              <a:p>
                <a:r>
                  <a:rPr lang="en-US">
                    <a:noFill/>
                  </a:rPr>
                  <a:t> </a:t>
                </a:r>
              </a:p>
            </p:txBody>
          </p:sp>
        </mc:Fallback>
      </mc:AlternateContent>
      <p:sp>
        <p:nvSpPr>
          <p:cNvPr id="4" name="Rectangle 3"/>
          <p:cNvSpPr/>
          <p:nvPr/>
        </p:nvSpPr>
        <p:spPr>
          <a:xfrm>
            <a:off x="3581400" y="1977787"/>
            <a:ext cx="17526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48000" y="2743200"/>
            <a:ext cx="22860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10200" y="2743200"/>
            <a:ext cx="31242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12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14"/>
                                        </p:tgtEl>
                                      </p:cBhvr>
                                    </p:animEffect>
                                    <p:set>
                                      <p:cBhvr>
                                        <p:cTn id="32" dur="1" fill="hold">
                                          <p:stCondLst>
                                            <p:cond delay="9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000"/>
                                        <p:tgtEl>
                                          <p:spTgt spid="15"/>
                                        </p:tgtEl>
                                      </p:cBhvr>
                                    </p:animEffect>
                                    <p:set>
                                      <p:cBhvr>
                                        <p:cTn id="37" dur="1" fill="hold">
                                          <p:stCondLst>
                                            <p:cond delay="9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wipe(left)">
                                      <p:cBhvr>
                                        <p:cTn id="57"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71600" y="42355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6400" y="42355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81200" y="4121208"/>
            <a:ext cx="304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0" y="42355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9733BD0-6A63-E488-B229-6F2E2C0121CD}"/>
              </a:ext>
            </a:extLst>
          </p:cNvPr>
          <p:cNvSpPr/>
          <p:nvPr/>
        </p:nvSpPr>
        <p:spPr>
          <a:xfrm>
            <a:off x="3505200" y="42291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FA2ED187-55C7-2B40-EFFC-4009FA15112F}"/>
              </a:ext>
            </a:extLst>
          </p:cNvPr>
          <p:cNvSpPr/>
          <p:nvPr/>
        </p:nvSpPr>
        <p:spPr>
          <a:xfrm>
            <a:off x="3810000" y="42291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00400" y="2521011"/>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438400" y="4349808"/>
            <a:ext cx="381000" cy="76200"/>
            <a:chOff x="2057400" y="3657600"/>
            <a:chExt cx="381000" cy="76200"/>
          </a:xfrm>
        </p:grpSpPr>
        <p:sp>
          <p:nvSpPr>
            <p:cNvPr id="13" name="Oval 12"/>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228600" y="1828800"/>
            <a:ext cx="2433038"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time taken by operation</a:t>
            </a:r>
          </a:p>
        </p:txBody>
      </p:sp>
      <p:cxnSp>
        <p:nvCxnSpPr>
          <p:cNvPr id="18" name="Straight Arrow Connector 17"/>
          <p:cNvCxnSpPr/>
          <p:nvPr/>
        </p:nvCxnSpPr>
        <p:spPr>
          <a:xfrm flipV="1">
            <a:off x="1371600" y="2292408"/>
            <a:ext cx="14459"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371600" y="4578408"/>
            <a:ext cx="7086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26299" y="4733492"/>
            <a:ext cx="1221360" cy="369332"/>
          </a:xfrm>
          <a:prstGeom prst="rect">
            <a:avLst/>
          </a:prstGeom>
          <a:noFill/>
        </p:spPr>
        <p:txBody>
          <a:bodyPr wrap="none" rtlCol="0">
            <a:spAutoFit/>
          </a:bodyPr>
          <a:lstStyle/>
          <a:p>
            <a:r>
              <a:rPr lang="en-US" dirty="0"/>
              <a:t>Operations</a:t>
            </a:r>
          </a:p>
        </p:txBody>
      </p:sp>
      <p:grpSp>
        <p:nvGrpSpPr>
          <p:cNvPr id="40" name="Group 39">
            <a:extLst>
              <a:ext uri="{FF2B5EF4-FFF2-40B4-BE49-F238E27FC236}">
                <a16:creationId xmlns:a16="http://schemas.microsoft.com/office/drawing/2014/main" id="{D6AE26F0-CF49-F519-D0D7-66D8E7415F8A}"/>
              </a:ext>
            </a:extLst>
          </p:cNvPr>
          <p:cNvGrpSpPr/>
          <p:nvPr/>
        </p:nvGrpSpPr>
        <p:grpSpPr>
          <a:xfrm>
            <a:off x="2438400" y="4340769"/>
            <a:ext cx="381000" cy="76200"/>
            <a:chOff x="2057400" y="3657600"/>
            <a:chExt cx="381000" cy="76200"/>
          </a:xfrm>
        </p:grpSpPr>
        <p:sp>
          <p:nvSpPr>
            <p:cNvPr id="41" name="Oval 40">
              <a:extLst>
                <a:ext uri="{FF2B5EF4-FFF2-40B4-BE49-F238E27FC236}">
                  <a16:creationId xmlns:a16="http://schemas.microsoft.com/office/drawing/2014/main" id="{60A60827-8417-1C83-AF19-A459C00C15D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D6823E4-BC08-67DB-4DA2-DFFC765A5858}"/>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3FBE9C-7254-3FD3-B4E1-60A1C8E4555B}"/>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itle 1">
            <a:extLst>
              <a:ext uri="{FF2B5EF4-FFF2-40B4-BE49-F238E27FC236}">
                <a16:creationId xmlns:a16="http://schemas.microsoft.com/office/drawing/2014/main" id="{9CD72054-0168-830B-165D-4782F875317D}"/>
              </a:ext>
            </a:extLst>
          </p:cNvPr>
          <p:cNvSpPr>
            <a:spLocks noGrp="1"/>
          </p:cNvSpPr>
          <p:nvPr>
            <p:ph type="title"/>
          </p:nvPr>
        </p:nvSpPr>
        <p:spPr>
          <a:xfrm>
            <a:off x="457200" y="5709"/>
            <a:ext cx="8229600" cy="1143000"/>
          </a:xfrm>
        </p:spPr>
        <p:txBody>
          <a:bodyPr/>
          <a:lstStyle/>
          <a:p>
            <a:r>
              <a:rPr lang="en-US" sz="2800" b="1" dirty="0"/>
              <a:t>The Problem</a:t>
            </a:r>
            <a:br>
              <a:rPr lang="en-US" sz="3600" b="1" dirty="0"/>
            </a:br>
            <a:endParaRPr lang="en-US" sz="3600" b="1" dirty="0">
              <a:solidFill>
                <a:srgbClr val="0070C0"/>
              </a:solidFill>
            </a:endParaRPr>
          </a:p>
        </p:txBody>
      </p:sp>
      <p:grpSp>
        <p:nvGrpSpPr>
          <p:cNvPr id="70" name="Group 69">
            <a:extLst>
              <a:ext uri="{FF2B5EF4-FFF2-40B4-BE49-F238E27FC236}">
                <a16:creationId xmlns:a16="http://schemas.microsoft.com/office/drawing/2014/main" id="{55E6F73C-AC38-1A7F-81A5-6C4899F68246}"/>
              </a:ext>
            </a:extLst>
          </p:cNvPr>
          <p:cNvGrpSpPr/>
          <p:nvPr/>
        </p:nvGrpSpPr>
        <p:grpSpPr>
          <a:xfrm>
            <a:off x="4495800" y="4349808"/>
            <a:ext cx="381000" cy="76200"/>
            <a:chOff x="2057400" y="3657600"/>
            <a:chExt cx="381000" cy="76200"/>
          </a:xfrm>
        </p:grpSpPr>
        <p:sp>
          <p:nvSpPr>
            <p:cNvPr id="71" name="Oval 70">
              <a:extLst>
                <a:ext uri="{FF2B5EF4-FFF2-40B4-BE49-F238E27FC236}">
                  <a16:creationId xmlns:a16="http://schemas.microsoft.com/office/drawing/2014/main" id="{671F5E1E-7D4E-9F68-D6CF-E06560C0FBA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33E1946-6518-BA1C-C943-8B1D63A0874E}"/>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AC327A9-9682-31FD-E3A3-6CFC7ADE9208}"/>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E8AD9C2D-5FFA-2C43-3E9B-F324C3331186}"/>
              </a:ext>
            </a:extLst>
          </p:cNvPr>
          <p:cNvGrpSpPr/>
          <p:nvPr/>
        </p:nvGrpSpPr>
        <p:grpSpPr>
          <a:xfrm>
            <a:off x="159104" y="4569425"/>
            <a:ext cx="3812625" cy="1553727"/>
            <a:chOff x="159104" y="2969225"/>
            <a:chExt cx="3812625" cy="1553727"/>
          </a:xfrm>
        </p:grpSpPr>
        <p:grpSp>
          <p:nvGrpSpPr>
            <p:cNvPr id="69" name="Group 68">
              <a:extLst>
                <a:ext uri="{FF2B5EF4-FFF2-40B4-BE49-F238E27FC236}">
                  <a16:creationId xmlns:a16="http://schemas.microsoft.com/office/drawing/2014/main" id="{E091597D-97FD-5C08-3861-9B32456184D5}"/>
                </a:ext>
              </a:extLst>
            </p:cNvPr>
            <p:cNvGrpSpPr/>
            <p:nvPr/>
          </p:nvGrpSpPr>
          <p:grpSpPr>
            <a:xfrm>
              <a:off x="159104" y="2978208"/>
              <a:ext cx="2895600" cy="1544744"/>
              <a:chOff x="159104" y="2978208"/>
              <a:chExt cx="2895600" cy="1544744"/>
            </a:xfrm>
          </p:grpSpPr>
          <p:sp>
            <p:nvSpPr>
              <p:cNvPr id="45" name="Rectangle: Rounded Corners 44">
                <a:extLst>
                  <a:ext uri="{FF2B5EF4-FFF2-40B4-BE49-F238E27FC236}">
                    <a16:creationId xmlns:a16="http://schemas.microsoft.com/office/drawing/2014/main" id="{28D60000-1FAF-E11A-D13E-7C33323CE681}"/>
                  </a:ext>
                </a:extLst>
              </p:cNvPr>
              <p:cNvSpPr/>
              <p:nvPr/>
            </p:nvSpPr>
            <p:spPr>
              <a:xfrm>
                <a:off x="159104" y="3992895"/>
                <a:ext cx="2895600" cy="5300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Operations taking </a:t>
                </a:r>
                <a:r>
                  <a:rPr lang="en-US" b="1" dirty="0">
                    <a:solidFill>
                      <a:schemeClr val="tx1"/>
                    </a:solidFill>
                  </a:rPr>
                  <a:t>less time </a:t>
                </a:r>
                <a:endParaRPr lang="en-IN" b="1" dirty="0">
                  <a:solidFill>
                    <a:schemeClr val="tx1"/>
                  </a:solidFill>
                </a:endParaRPr>
              </a:p>
            </p:txBody>
          </p:sp>
          <p:cxnSp>
            <p:nvCxnSpPr>
              <p:cNvPr id="56" name="Straight Connector 55">
                <a:extLst>
                  <a:ext uri="{FF2B5EF4-FFF2-40B4-BE49-F238E27FC236}">
                    <a16:creationId xmlns:a16="http://schemas.microsoft.com/office/drawing/2014/main" id="{5E4B9F9D-5A70-6B76-9F52-CCC9E90EFEF7}"/>
                  </a:ext>
                </a:extLst>
              </p:cNvPr>
              <p:cNvCxnSpPr>
                <a:cxnSpLocks/>
              </p:cNvCxnSpPr>
              <p:nvPr/>
            </p:nvCxnSpPr>
            <p:spPr>
              <a:xfrm flipH="1">
                <a:off x="441148" y="2978208"/>
                <a:ext cx="1083541" cy="10119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5B7C3E6-65E4-05CE-48DE-2878031287B8}"/>
                  </a:ext>
                </a:extLst>
              </p:cNvPr>
              <p:cNvCxnSpPr>
                <a:cxnSpLocks/>
              </p:cNvCxnSpPr>
              <p:nvPr/>
            </p:nvCxnSpPr>
            <p:spPr>
              <a:xfrm flipH="1">
                <a:off x="882984" y="2978209"/>
                <a:ext cx="945816" cy="1022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5989128-7AAF-5B82-4C79-B36F5CA25580}"/>
                  </a:ext>
                </a:extLst>
              </p:cNvPr>
              <p:cNvCxnSpPr>
                <a:cxnSpLocks/>
              </p:cNvCxnSpPr>
              <p:nvPr/>
            </p:nvCxnSpPr>
            <p:spPr>
              <a:xfrm flipH="1">
                <a:off x="2260638" y="2978208"/>
                <a:ext cx="787362" cy="10119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040FAA5-E81C-5024-02EF-F1D2C27CBDB5}"/>
                  </a:ext>
                </a:extLst>
              </p:cNvPr>
              <p:cNvCxnSpPr>
                <a:cxnSpLocks/>
              </p:cNvCxnSpPr>
              <p:nvPr/>
            </p:nvCxnSpPr>
            <p:spPr>
              <a:xfrm flipH="1">
                <a:off x="1895743" y="2978208"/>
                <a:ext cx="228600" cy="10224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B2838114-1161-15EA-CDCA-61E0B0BCF1A9}"/>
                </a:ext>
              </a:extLst>
            </p:cNvPr>
            <p:cNvCxnSpPr>
              <a:cxnSpLocks/>
            </p:cNvCxnSpPr>
            <p:nvPr/>
          </p:nvCxnSpPr>
          <p:spPr>
            <a:xfrm flipH="1">
              <a:off x="2458148" y="2978208"/>
              <a:ext cx="1199452" cy="1018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721EB58-3416-F680-3AF6-B84AD361C96B}"/>
                </a:ext>
              </a:extLst>
            </p:cNvPr>
            <p:cNvCxnSpPr>
              <a:cxnSpLocks/>
            </p:cNvCxnSpPr>
            <p:nvPr/>
          </p:nvCxnSpPr>
          <p:spPr>
            <a:xfrm flipH="1">
              <a:off x="2737151" y="2969225"/>
              <a:ext cx="1234578" cy="1045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E8FDB363-6621-2DD7-FD70-68D4FD6BFD9E}"/>
              </a:ext>
            </a:extLst>
          </p:cNvPr>
          <p:cNvGrpSpPr/>
          <p:nvPr/>
        </p:nvGrpSpPr>
        <p:grpSpPr>
          <a:xfrm>
            <a:off x="4495800" y="4349808"/>
            <a:ext cx="381000" cy="76200"/>
            <a:chOff x="2057400" y="3657600"/>
            <a:chExt cx="381000" cy="76200"/>
          </a:xfrm>
        </p:grpSpPr>
        <p:sp>
          <p:nvSpPr>
            <p:cNvPr id="94" name="Oval 93">
              <a:extLst>
                <a:ext uri="{FF2B5EF4-FFF2-40B4-BE49-F238E27FC236}">
                  <a16:creationId xmlns:a16="http://schemas.microsoft.com/office/drawing/2014/main" id="{1D904D5A-23B8-4A22-382F-4EB9D5DA926D}"/>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B6053DF-7E8D-1363-8E88-305514A6182F}"/>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74DE60C-FF2B-D75E-70CF-F867BE14504A}"/>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46BD09F-B1B7-D2C4-9DDC-B7F1EEFDA48E}"/>
              </a:ext>
            </a:extLst>
          </p:cNvPr>
          <p:cNvSpPr/>
          <p:nvPr/>
        </p:nvSpPr>
        <p:spPr>
          <a:xfrm>
            <a:off x="5116558" y="2514600"/>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BC043C1-3FAF-CE24-3694-139DF82BB62D}"/>
              </a:ext>
            </a:extLst>
          </p:cNvPr>
          <p:cNvGrpSpPr/>
          <p:nvPr/>
        </p:nvGrpSpPr>
        <p:grpSpPr>
          <a:xfrm>
            <a:off x="3348513" y="4571997"/>
            <a:ext cx="3273386" cy="1515768"/>
            <a:chOff x="3348513" y="2971797"/>
            <a:chExt cx="3273386" cy="1515768"/>
          </a:xfrm>
        </p:grpSpPr>
        <p:grpSp>
          <p:nvGrpSpPr>
            <p:cNvPr id="54" name="Group 53">
              <a:extLst>
                <a:ext uri="{FF2B5EF4-FFF2-40B4-BE49-F238E27FC236}">
                  <a16:creationId xmlns:a16="http://schemas.microsoft.com/office/drawing/2014/main" id="{EC9FB612-118C-3017-EEF2-7AFFD0EA641B}"/>
                </a:ext>
              </a:extLst>
            </p:cNvPr>
            <p:cNvGrpSpPr/>
            <p:nvPr/>
          </p:nvGrpSpPr>
          <p:grpSpPr>
            <a:xfrm>
              <a:off x="3348513" y="2987322"/>
              <a:ext cx="3273386" cy="1500243"/>
              <a:chOff x="3348513" y="2987322"/>
              <a:chExt cx="3273386" cy="1500243"/>
            </a:xfrm>
          </p:grpSpPr>
          <p:sp>
            <p:nvSpPr>
              <p:cNvPr id="46" name="Rectangle: Rounded Corners 45">
                <a:extLst>
                  <a:ext uri="{FF2B5EF4-FFF2-40B4-BE49-F238E27FC236}">
                    <a16:creationId xmlns:a16="http://schemas.microsoft.com/office/drawing/2014/main" id="{006D9D47-780A-5EFE-EF24-59845D13FE18}"/>
                  </a:ext>
                </a:extLst>
              </p:cNvPr>
              <p:cNvSpPr/>
              <p:nvPr/>
            </p:nvSpPr>
            <p:spPr>
              <a:xfrm>
                <a:off x="3726299" y="3957508"/>
                <a:ext cx="2895600" cy="5300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Operation taking </a:t>
                </a:r>
                <a:r>
                  <a:rPr lang="en-US" b="1" dirty="0">
                    <a:solidFill>
                      <a:schemeClr val="tx1"/>
                    </a:solidFill>
                  </a:rPr>
                  <a:t>huge time </a:t>
                </a:r>
                <a:endParaRPr lang="en-IN" b="1" dirty="0">
                  <a:solidFill>
                    <a:schemeClr val="tx1"/>
                  </a:solidFill>
                </a:endParaRPr>
              </a:p>
            </p:txBody>
          </p:sp>
          <p:cxnSp>
            <p:nvCxnSpPr>
              <p:cNvPr id="51" name="Straight Connector 50">
                <a:extLst>
                  <a:ext uri="{FF2B5EF4-FFF2-40B4-BE49-F238E27FC236}">
                    <a16:creationId xmlns:a16="http://schemas.microsoft.com/office/drawing/2014/main" id="{61B47532-A6BF-2D5E-66BC-DC886096944B}"/>
                  </a:ext>
                </a:extLst>
              </p:cNvPr>
              <p:cNvCxnSpPr>
                <a:cxnSpLocks/>
              </p:cNvCxnSpPr>
              <p:nvPr/>
            </p:nvCxnSpPr>
            <p:spPr>
              <a:xfrm>
                <a:off x="3348513" y="2987322"/>
                <a:ext cx="1490187" cy="970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D65E6918-7C76-E6E0-0CA5-36A5EBDD3DCA}"/>
                </a:ext>
              </a:extLst>
            </p:cNvPr>
            <p:cNvCxnSpPr>
              <a:cxnSpLocks/>
            </p:cNvCxnSpPr>
            <p:nvPr/>
          </p:nvCxnSpPr>
          <p:spPr>
            <a:xfrm>
              <a:off x="5281056" y="2971797"/>
              <a:ext cx="376452" cy="9857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C0682A76-ED08-14D4-E5C2-B6CD92CC5D1E}"/>
              </a:ext>
            </a:extLst>
          </p:cNvPr>
          <p:cNvGrpSpPr/>
          <p:nvPr/>
        </p:nvGrpSpPr>
        <p:grpSpPr>
          <a:xfrm>
            <a:off x="5571105" y="4349808"/>
            <a:ext cx="381000" cy="76200"/>
            <a:chOff x="2057400" y="3657600"/>
            <a:chExt cx="381000" cy="76200"/>
          </a:xfrm>
        </p:grpSpPr>
        <p:sp>
          <p:nvSpPr>
            <p:cNvPr id="67" name="Oval 66">
              <a:extLst>
                <a:ext uri="{FF2B5EF4-FFF2-40B4-BE49-F238E27FC236}">
                  <a16:creationId xmlns:a16="http://schemas.microsoft.com/office/drawing/2014/main" id="{3B5A7ACC-CBFC-F887-DD0B-FB23497D8D3F}"/>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71DF125-C9FC-0B65-5029-63665539BCA1}"/>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C2BBC17-B020-45D2-826B-95BF7D7343C3}"/>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0856AAEB-8ED5-8E63-DC4D-2A4A7FC1EF0E}"/>
              </a:ext>
            </a:extLst>
          </p:cNvPr>
          <p:cNvGrpSpPr/>
          <p:nvPr/>
        </p:nvGrpSpPr>
        <p:grpSpPr>
          <a:xfrm>
            <a:off x="5571105" y="4349808"/>
            <a:ext cx="381000" cy="76200"/>
            <a:chOff x="2057400" y="3657600"/>
            <a:chExt cx="381000" cy="76200"/>
          </a:xfrm>
        </p:grpSpPr>
        <p:sp>
          <p:nvSpPr>
            <p:cNvPr id="85" name="Oval 84">
              <a:extLst>
                <a:ext uri="{FF2B5EF4-FFF2-40B4-BE49-F238E27FC236}">
                  <a16:creationId xmlns:a16="http://schemas.microsoft.com/office/drawing/2014/main" id="{9564F2A7-DA31-6CFE-1D9B-8467EE2E13E3}"/>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20DA039-45C3-C7BC-21B3-99E46E18AA20}"/>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BB8100B2-B443-C8C8-7365-4FE46C2E860E}"/>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40AF66C-4F5E-47A0-C110-20836CF14A4D}"/>
                  </a:ext>
                </a:extLst>
              </p:cNvPr>
              <p:cNvSpPr txBox="1"/>
              <p:nvPr/>
            </p:nvSpPr>
            <p:spPr>
              <a:xfrm>
                <a:off x="5715000" y="3375366"/>
                <a:ext cx="7264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7030A0"/>
                          </a:solidFill>
                          <a:latin typeface="Cambria Math" panose="02040503050406030204" pitchFamily="18" charset="0"/>
                        </a:rPr>
                        <m:t>𝒇</m:t>
                      </m:r>
                      <m:r>
                        <a:rPr lang="en-US" sz="1800">
                          <a:solidFill>
                            <a:srgbClr val="0070C0"/>
                          </a:solidFill>
                          <a:latin typeface="Cambria Math"/>
                        </a:rPr>
                        <m:t>(</m:t>
                      </m:r>
                      <m:r>
                        <a:rPr lang="en-US" sz="1800" b="1" i="1">
                          <a:solidFill>
                            <a:srgbClr val="0070C0"/>
                          </a:solidFill>
                          <a:latin typeface="Cambria Math"/>
                        </a:rPr>
                        <m:t>𝒏</m:t>
                      </m:r>
                      <m:r>
                        <a:rPr lang="en-US" sz="1800" b="1" i="1">
                          <a:solidFill>
                            <a:srgbClr val="0070C0"/>
                          </a:solidFill>
                          <a:latin typeface="Cambria Math"/>
                        </a:rPr>
                        <m:t>)</m:t>
                      </m:r>
                    </m:oMath>
                  </m:oMathPara>
                </a14:m>
                <a:endParaRPr lang="en-US" dirty="0"/>
              </a:p>
            </p:txBody>
          </p:sp>
        </mc:Choice>
        <mc:Fallback xmlns="">
          <p:sp>
            <p:nvSpPr>
              <p:cNvPr id="60" name="TextBox 59">
                <a:extLst>
                  <a:ext uri="{FF2B5EF4-FFF2-40B4-BE49-F238E27FC236}">
                    <a16:creationId xmlns:a16="http://schemas.microsoft.com/office/drawing/2014/main" id="{C40AF66C-4F5E-47A0-C110-20836CF14A4D}"/>
                  </a:ext>
                </a:extLst>
              </p:cNvPr>
              <p:cNvSpPr txBox="1">
                <a:spLocks noRot="1" noChangeAspect="1" noMove="1" noResize="1" noEditPoints="1" noAdjustHandles="1" noChangeArrowheads="1" noChangeShapeType="1" noTextEdit="1"/>
              </p:cNvSpPr>
              <p:nvPr/>
            </p:nvSpPr>
            <p:spPr>
              <a:xfrm>
                <a:off x="5715000" y="3375366"/>
                <a:ext cx="726481" cy="369332"/>
              </a:xfrm>
              <a:prstGeom prst="rect">
                <a:avLst/>
              </a:prstGeom>
              <a:blipFill>
                <a:blip r:embed="rId2"/>
                <a:stretch>
                  <a:fillRect b="-16667"/>
                </a:stretch>
              </a:blipFill>
            </p:spPr>
            <p:txBody>
              <a:bodyPr/>
              <a:lstStyle/>
              <a:p>
                <a:r>
                  <a:rPr lang="en-US">
                    <a:noFill/>
                  </a:rPr>
                  <a:t> </a:t>
                </a:r>
              </a:p>
            </p:txBody>
          </p:sp>
        </mc:Fallback>
      </mc:AlternateContent>
      <p:sp>
        <p:nvSpPr>
          <p:cNvPr id="62" name="Right Brace 61">
            <a:extLst>
              <a:ext uri="{FF2B5EF4-FFF2-40B4-BE49-F238E27FC236}">
                <a16:creationId xmlns:a16="http://schemas.microsoft.com/office/drawing/2014/main" id="{8C3EC8F7-FBDF-2F63-FC07-542F23FBF6B8}"/>
              </a:ext>
            </a:extLst>
          </p:cNvPr>
          <p:cNvSpPr/>
          <p:nvPr/>
        </p:nvSpPr>
        <p:spPr>
          <a:xfrm>
            <a:off x="5492217" y="2552831"/>
            <a:ext cx="304800" cy="201659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ight Brace 62">
            <a:extLst>
              <a:ext uri="{FF2B5EF4-FFF2-40B4-BE49-F238E27FC236}">
                <a16:creationId xmlns:a16="http://schemas.microsoft.com/office/drawing/2014/main" id="{9039ED65-B78A-37D7-2F34-67F582B4BC3F}"/>
              </a:ext>
            </a:extLst>
          </p:cNvPr>
          <p:cNvSpPr/>
          <p:nvPr/>
        </p:nvSpPr>
        <p:spPr>
          <a:xfrm>
            <a:off x="3544644" y="2555406"/>
            <a:ext cx="304800" cy="201659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BD639CBE-2126-D05C-E743-52E790E505A8}"/>
                  </a:ext>
                </a:extLst>
              </p:cNvPr>
              <p:cNvSpPr txBox="1"/>
              <p:nvPr/>
            </p:nvSpPr>
            <p:spPr>
              <a:xfrm>
                <a:off x="3781970" y="3320189"/>
                <a:ext cx="7264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7030A0"/>
                          </a:solidFill>
                          <a:latin typeface="Cambria Math" panose="02040503050406030204" pitchFamily="18" charset="0"/>
                        </a:rPr>
                        <m:t>𝒇</m:t>
                      </m:r>
                      <m:r>
                        <a:rPr lang="en-US" sz="1800">
                          <a:solidFill>
                            <a:srgbClr val="0070C0"/>
                          </a:solidFill>
                          <a:latin typeface="Cambria Math"/>
                        </a:rPr>
                        <m:t>(</m:t>
                      </m:r>
                      <m:r>
                        <a:rPr lang="en-US" sz="1800" b="1" i="1">
                          <a:solidFill>
                            <a:srgbClr val="0070C0"/>
                          </a:solidFill>
                          <a:latin typeface="Cambria Math"/>
                        </a:rPr>
                        <m:t>𝒏</m:t>
                      </m:r>
                      <m:r>
                        <a:rPr lang="en-US" sz="1800" b="1" i="1">
                          <a:solidFill>
                            <a:srgbClr val="0070C0"/>
                          </a:solidFill>
                          <a:latin typeface="Cambria Math"/>
                        </a:rPr>
                        <m:t>)</m:t>
                      </m:r>
                    </m:oMath>
                  </m:oMathPara>
                </a14:m>
                <a:endParaRPr lang="en-US" dirty="0"/>
              </a:p>
            </p:txBody>
          </p:sp>
        </mc:Choice>
        <mc:Fallback xmlns="">
          <p:sp>
            <p:nvSpPr>
              <p:cNvPr id="89" name="TextBox 88">
                <a:extLst>
                  <a:ext uri="{FF2B5EF4-FFF2-40B4-BE49-F238E27FC236}">
                    <a16:creationId xmlns:a16="http://schemas.microsoft.com/office/drawing/2014/main" id="{BD639CBE-2126-D05C-E743-52E790E505A8}"/>
                  </a:ext>
                </a:extLst>
              </p:cNvPr>
              <p:cNvSpPr txBox="1">
                <a:spLocks noRot="1" noChangeAspect="1" noMove="1" noResize="1" noEditPoints="1" noAdjustHandles="1" noChangeArrowheads="1" noChangeShapeType="1" noTextEdit="1"/>
              </p:cNvSpPr>
              <p:nvPr/>
            </p:nvSpPr>
            <p:spPr>
              <a:xfrm>
                <a:off x="3781970" y="3320189"/>
                <a:ext cx="726481" cy="369332"/>
              </a:xfrm>
              <a:prstGeom prst="rect">
                <a:avLst/>
              </a:prstGeom>
              <a:blipFill>
                <a:blip r:embed="rId3"/>
                <a:stretch>
                  <a:fillRect b="-13333"/>
                </a:stretch>
              </a:blipFill>
            </p:spPr>
            <p:txBody>
              <a:bodyPr/>
              <a:lstStyle/>
              <a:p>
                <a:r>
                  <a:rPr lang="en-US">
                    <a:noFill/>
                  </a:rPr>
                  <a:t> </a:t>
                </a:r>
              </a:p>
            </p:txBody>
          </p:sp>
        </mc:Fallback>
      </mc:AlternateContent>
      <p:sp>
        <p:nvSpPr>
          <p:cNvPr id="90" name="Rectangle 89">
            <a:extLst>
              <a:ext uri="{FF2B5EF4-FFF2-40B4-BE49-F238E27FC236}">
                <a16:creationId xmlns:a16="http://schemas.microsoft.com/office/drawing/2014/main" id="{32A37B78-3A03-B2EC-AB33-D1D2FFBE0B5D}"/>
              </a:ext>
            </a:extLst>
          </p:cNvPr>
          <p:cNvSpPr/>
          <p:nvPr/>
        </p:nvSpPr>
        <p:spPr>
          <a:xfrm>
            <a:off x="1371599" y="2514600"/>
            <a:ext cx="8229599" cy="2052360"/>
          </a:xfrm>
          <a:prstGeom prst="rect">
            <a:avLst/>
          </a:prstGeom>
          <a:solidFill>
            <a:schemeClr val="accent5">
              <a:lumMod val="20000"/>
              <a:lumOff val="80000"/>
              <a:alpha val="4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189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2000" fill="hold"/>
                                        <p:tgtEl>
                                          <p:spTgt spid="44"/>
                                        </p:tgtEl>
                                        <p:attrNameLst>
                                          <p:attrName>ppt_w</p:attrName>
                                        </p:attrNameLst>
                                      </p:cBhvr>
                                      <p:tavLst>
                                        <p:tav tm="0">
                                          <p:val>
                                            <p:fltVal val="0"/>
                                          </p:val>
                                        </p:tav>
                                        <p:tav tm="100000">
                                          <p:val>
                                            <p:strVal val="#ppt_w"/>
                                          </p:val>
                                        </p:tav>
                                      </p:tavLst>
                                    </p:anim>
                                    <p:anim calcmode="lin" valueType="num">
                                      <p:cBhvr>
                                        <p:cTn id="8" dur="2000" fill="hold"/>
                                        <p:tgtEl>
                                          <p:spTgt spid="44"/>
                                        </p:tgtEl>
                                        <p:attrNameLst>
                                          <p:attrName>ppt_h</p:attrName>
                                        </p:attrNameLst>
                                      </p:cBhvr>
                                      <p:tavLst>
                                        <p:tav tm="0">
                                          <p:val>
                                            <p:fltVal val="0"/>
                                          </p:val>
                                        </p:tav>
                                        <p:tav tm="100000">
                                          <p:val>
                                            <p:strVal val="#ppt_h"/>
                                          </p:val>
                                        </p:tav>
                                      </p:tavLst>
                                    </p:anim>
                                    <p:animEffect transition="in" filter="fade">
                                      <p:cBhvr>
                                        <p:cTn id="9" dur="20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par>
                                <p:cTn id="15" presetID="22" presetClass="entr" presetSubtype="8"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1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wipe(down)">
                                      <p:cBhvr>
                                        <p:cTn id="65" dur="500"/>
                                        <p:tgtEl>
                                          <p:spTgt spid="7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down)">
                                      <p:cBhvr>
                                        <p:cTn id="70" dur="500"/>
                                        <p:tgtEl>
                                          <p:spTgt spid="7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wipe(left)">
                                      <p:cBhvr>
                                        <p:cTn id="75" dur="500"/>
                                        <p:tgtEl>
                                          <p:spTgt spid="70"/>
                                        </p:tgtEl>
                                      </p:cBhvr>
                                    </p:animEffect>
                                  </p:childTnLst>
                                </p:cTn>
                              </p:par>
                              <p:par>
                                <p:cTn id="76" presetID="22" presetClass="entr" presetSubtype="8" fill="hold" nodeType="with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wipe(left)">
                                      <p:cBhvr>
                                        <p:cTn id="78" dur="500"/>
                                        <p:tgtEl>
                                          <p:spTgt spid="9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down)">
                                      <p:cBhvr>
                                        <p:cTn id="83" dur="1500"/>
                                        <p:tgtEl>
                                          <p:spTgt spid="4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wipe(left)">
                                      <p:cBhvr>
                                        <p:cTn id="88" dur="500"/>
                                        <p:tgtEl>
                                          <p:spTgt spid="66"/>
                                        </p:tgtEl>
                                      </p:cBhvr>
                                    </p:animEffect>
                                  </p:childTnLst>
                                </p:cTn>
                              </p:par>
                              <p:par>
                                <p:cTn id="89" presetID="22" presetClass="entr" presetSubtype="8"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wipe(left)">
                                      <p:cBhvr>
                                        <p:cTn id="91" dur="500"/>
                                        <p:tgtEl>
                                          <p:spTgt spid="8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wipe(up)">
                                      <p:cBhvr>
                                        <p:cTn id="96" dur="1250"/>
                                        <p:tgtEl>
                                          <p:spTgt spid="87"/>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xit" presetSubtype="10" fill="hold" nodeType="clickEffect">
                                  <p:stCondLst>
                                    <p:cond delay="0"/>
                                  </p:stCondLst>
                                  <p:childTnLst>
                                    <p:animEffect transition="out" filter="randombar(horizontal)">
                                      <p:cBhvr>
                                        <p:cTn id="100" dur="500"/>
                                        <p:tgtEl>
                                          <p:spTgt spid="87"/>
                                        </p:tgtEl>
                                      </p:cBhvr>
                                    </p:animEffect>
                                    <p:set>
                                      <p:cBhvr>
                                        <p:cTn id="101" dur="1" fill="hold">
                                          <p:stCondLst>
                                            <p:cond delay="499"/>
                                          </p:stCondLst>
                                        </p:cTn>
                                        <p:tgtEl>
                                          <p:spTgt spid="8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wipe(up)">
                                      <p:cBhvr>
                                        <p:cTn id="106" dur="1500"/>
                                        <p:tgtEl>
                                          <p:spTgt spid="64"/>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xit" presetSubtype="10" fill="hold" nodeType="clickEffect">
                                  <p:stCondLst>
                                    <p:cond delay="0"/>
                                  </p:stCondLst>
                                  <p:childTnLst>
                                    <p:animEffect transition="out" filter="randombar(horizontal)">
                                      <p:cBhvr>
                                        <p:cTn id="110" dur="500"/>
                                        <p:tgtEl>
                                          <p:spTgt spid="64"/>
                                        </p:tgtEl>
                                      </p:cBhvr>
                                    </p:animEffect>
                                    <p:set>
                                      <p:cBhvr>
                                        <p:cTn id="111" dur="1" fill="hold">
                                          <p:stCondLst>
                                            <p:cond delay="499"/>
                                          </p:stCondLst>
                                        </p:cTn>
                                        <p:tgtEl>
                                          <p:spTgt spid="6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wipe(left)">
                                      <p:cBhvr>
                                        <p:cTn id="116" dur="500"/>
                                        <p:tgtEl>
                                          <p:spTgt spid="6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wipe(left)">
                                      <p:cBhvr>
                                        <p:cTn id="121" dur="500"/>
                                        <p:tgtEl>
                                          <p:spTgt spid="63"/>
                                        </p:tgtEl>
                                      </p:cBhvr>
                                    </p:animEffec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randombar(horizontal)">
                                      <p:cBhvr>
                                        <p:cTn id="126" dur="500"/>
                                        <p:tgtEl>
                                          <p:spTgt spid="60"/>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randombar(horizontal)">
                                      <p:cBhvr>
                                        <p:cTn id="129" dur="500"/>
                                        <p:tgtEl>
                                          <p:spTgt spid="8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90"/>
                                        </p:tgtEl>
                                        <p:attrNameLst>
                                          <p:attrName>style.visibility</p:attrName>
                                        </p:attrNameLst>
                                      </p:cBhvr>
                                      <p:to>
                                        <p:strVal val="visible"/>
                                      </p:to>
                                    </p:set>
                                    <p:animEffect transition="in" filter="wipe(up)">
                                      <p:cBhvr>
                                        <p:cTn id="13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74" grpId="0" animBg="1"/>
      <p:bldP spid="76" grpId="0" animBg="1"/>
      <p:bldP spid="12" grpId="0" animBg="1"/>
      <p:bldP spid="21" grpId="0" animBg="1"/>
      <p:bldP spid="27" grpId="0"/>
      <p:bldP spid="44" grpId="0"/>
      <p:bldP spid="47" grpId="0" animBg="1"/>
      <p:bldP spid="60" grpId="0"/>
      <p:bldP spid="62" grpId="0" animBg="1"/>
      <p:bldP spid="63" grpId="0" animBg="1"/>
      <p:bldP spid="89" grpId="0"/>
      <p:bldP spid="9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chemeClr val="tx1"/>
                </a:solidFill>
              </a:rPr>
              <a:t>For handling </a:t>
            </a:r>
            <a:r>
              <a:rPr lang="en-US" sz="2800" b="1" dirty="0">
                <a:solidFill>
                  <a:srgbClr val="0070C0"/>
                </a:solidFill>
              </a:rPr>
              <a:t>insertions </a:t>
            </a:r>
            <a:r>
              <a:rPr lang="en-US" sz="2800" b="1" u="sng" dirty="0">
                <a:solidFill>
                  <a:schemeClr val="tx1"/>
                </a:solidFill>
              </a:rPr>
              <a:t>and</a:t>
            </a:r>
            <a:r>
              <a:rPr lang="en-US" sz="2800" b="1" dirty="0">
                <a:solidFill>
                  <a:srgbClr val="0070C0"/>
                </a:solidFill>
              </a:rPr>
              <a:t> deletions </a:t>
            </a:r>
            <a:r>
              <a:rPr lang="en-US" sz="2800" b="1" dirty="0">
                <a:solidFill>
                  <a:schemeClr val="tx1"/>
                </a:solidFill>
              </a:rPr>
              <a:t>both</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Tree>
    <p:extLst>
      <p:ext uri="{BB962C8B-B14F-4D97-AF65-F5344CB8AC3E}">
        <p14:creationId xmlns:p14="http://schemas.microsoft.com/office/powerpoint/2010/main" val="42917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524000" y="5802868"/>
            <a:ext cx="2971800" cy="902732"/>
            <a:chOff x="1524000" y="5574268"/>
            <a:chExt cx="2971800" cy="902732"/>
          </a:xfrm>
        </p:grpSpPr>
        <p:sp>
          <p:nvSpPr>
            <p:cNvPr id="17" name="Rectangle 16"/>
            <p:cNvSpPr/>
            <p:nvPr/>
          </p:nvSpPr>
          <p:spPr>
            <a:xfrm>
              <a:off x="1524000" y="5574268"/>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524000" y="5955268"/>
              <a:ext cx="2971800" cy="521732"/>
              <a:chOff x="1524000" y="1143000"/>
              <a:chExt cx="2971800" cy="521732"/>
            </a:xfrm>
          </p:grpSpPr>
          <p:sp>
            <p:nvSpPr>
              <p:cNvPr id="21" name="Right Brace 20"/>
              <p:cNvSpPr/>
              <p:nvPr/>
            </p:nvSpPr>
            <p:spPr>
              <a:xfrm rot="16200000" flipH="1">
                <a:off x="2889766" y="-222766"/>
                <a:ext cx="24026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2743200" y="12954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743200" y="1295400"/>
                    <a:ext cx="452368" cy="369332"/>
                  </a:xfrm>
                  <a:prstGeom prst="rect">
                    <a:avLst/>
                  </a:prstGeom>
                  <a:blipFill rotWithShape="1">
                    <a:blip r:embed="rId2"/>
                    <a:stretch>
                      <a:fillRect t="-8197" r="-17568" b="-24590"/>
                    </a:stretch>
                  </a:blipFill>
                </p:spPr>
                <p:txBody>
                  <a:bodyPr/>
                  <a:lstStyle/>
                  <a:p>
                    <a:r>
                      <a:rPr lang="en-US">
                        <a:noFill/>
                      </a:rPr>
                      <a:t> </a:t>
                    </a:r>
                  </a:p>
                </p:txBody>
              </p:sp>
            </mc:Fallback>
          </mc:AlternateContent>
        </p:grpSp>
      </p:grpSp>
      <p:grpSp>
        <p:nvGrpSpPr>
          <p:cNvPr id="29" name="Group 28"/>
          <p:cNvGrpSpPr/>
          <p:nvPr/>
        </p:nvGrpSpPr>
        <p:grpSpPr>
          <a:xfrm>
            <a:off x="1524000" y="3184525"/>
            <a:ext cx="5410202" cy="1671464"/>
            <a:chOff x="1524000" y="3810000"/>
            <a:chExt cx="5410202" cy="1671464"/>
          </a:xfrm>
        </p:grpSpPr>
        <mc:AlternateContent xmlns:mc="http://schemas.openxmlformats.org/markup-compatibility/2006" xmlns:a14="http://schemas.microsoft.com/office/drawing/2010/main">
          <mc:Choice Requires="a14">
            <p:sp>
              <p:nvSpPr>
                <p:cNvPr id="15" name="Rectangle 14"/>
                <p:cNvSpPr/>
                <p:nvPr/>
              </p:nvSpPr>
              <p:spPr>
                <a:xfrm>
                  <a:off x="4572000" y="4583668"/>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4572000" y="4583668"/>
                  <a:ext cx="304800" cy="381000"/>
                </a:xfrm>
                <a:prstGeom prst="rect">
                  <a:avLst/>
                </a:prstGeom>
                <a:blipFill rotWithShape="1">
                  <a:blip r:embed="rId3"/>
                  <a:stretch>
                    <a:fillRect t="-6452" r="-28000" b="-24194"/>
                  </a:stretch>
                </a:blipFill>
                <a:ln>
                  <a:noFill/>
                </a:ln>
              </p:spPr>
              <p:txBody>
                <a:bodyPr/>
                <a:lstStyle/>
                <a:p>
                  <a:r>
                    <a:rPr lang="en-US">
                      <a:noFill/>
                    </a:rPr>
                    <a:t> </a:t>
                  </a:r>
                </a:p>
              </p:txBody>
            </p:sp>
          </mc:Fallback>
        </mc:AlternateContent>
        <p:sp>
          <p:nvSpPr>
            <p:cNvPr id="16" name="Rectangle 15"/>
            <p:cNvSpPr/>
            <p:nvPr/>
          </p:nvSpPr>
          <p:spPr>
            <a:xfrm>
              <a:off x="1524000" y="4583668"/>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524000" y="4964669"/>
              <a:ext cx="3352802" cy="516795"/>
              <a:chOff x="1600202" y="1452737"/>
              <a:chExt cx="3352802" cy="516795"/>
            </a:xfrm>
          </p:grpSpPr>
          <p:sp>
            <p:nvSpPr>
              <p:cNvPr id="24" name="Right Brace 23"/>
              <p:cNvSpPr/>
              <p:nvPr/>
            </p:nvSpPr>
            <p:spPr>
              <a:xfrm rot="16200000" flipH="1">
                <a:off x="3142804" y="-89865"/>
                <a:ext cx="267597" cy="3352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4"/>
                    <a:stretch>
                      <a:fillRect t="-8333" r="-8392" b="-26667"/>
                    </a:stretch>
                  </a:blipFill>
                </p:spPr>
                <p:txBody>
                  <a:bodyPr/>
                  <a:lstStyle/>
                  <a:p>
                    <a:r>
                      <a:rPr lang="en-US">
                        <a:noFill/>
                      </a:rPr>
                      <a:t> </a:t>
                    </a:r>
                  </a:p>
                </p:txBody>
              </p:sp>
            </mc:Fallback>
          </mc:AlternateContent>
        </p:grpSp>
        <p:grpSp>
          <p:nvGrpSpPr>
            <p:cNvPr id="26" name="Group 25"/>
            <p:cNvGrpSpPr/>
            <p:nvPr/>
          </p:nvGrpSpPr>
          <p:grpSpPr>
            <a:xfrm>
              <a:off x="1524000" y="3810000"/>
              <a:ext cx="5410202" cy="685799"/>
              <a:chOff x="1524000" y="843136"/>
              <a:chExt cx="5410202" cy="685799"/>
            </a:xfrm>
          </p:grpSpPr>
          <p:sp>
            <p:nvSpPr>
              <p:cNvPr id="27" name="Right Brace 2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5"/>
                    <a:stretch>
                      <a:fillRect t="-8197" r="-13402" b="-24590"/>
                    </a:stretch>
                  </a:blipFill>
                </p:spPr>
                <p:txBody>
                  <a:bodyPr/>
                  <a:lstStyle/>
                  <a:p>
                    <a:r>
                      <a:rPr lang="en-US">
                        <a:noFill/>
                      </a:rPr>
                      <a:t> </a:t>
                    </a:r>
                  </a:p>
                </p:txBody>
              </p:sp>
            </mc:Fallback>
          </mc:AlternateContent>
        </p:grpSp>
      </p:grpSp>
      <p:sp>
        <p:nvSpPr>
          <p:cNvPr id="10" name="Title 9"/>
          <p:cNvSpPr>
            <a:spLocks noGrp="1"/>
          </p:cNvSpPr>
          <p:nvPr>
            <p:ph type="title"/>
          </p:nvPr>
        </p:nvSpPr>
        <p:spPr/>
        <p:txBody>
          <a:bodyPr/>
          <a:lstStyle/>
          <a:p>
            <a:r>
              <a:rPr lang="en-US" sz="3200" b="1" dirty="0"/>
              <a:t>Attempt </a:t>
            </a:r>
            <a:r>
              <a:rPr lang="en-US" sz="3200" b="1" dirty="0">
                <a:solidFill>
                  <a:srgbClr val="0070C0"/>
                </a:solidFill>
              </a:rPr>
              <a:t>1</a:t>
            </a:r>
          </a:p>
        </p:txBody>
      </p:sp>
      <p:sp>
        <p:nvSpPr>
          <p:cNvPr id="12" name="Content Placeholder 11"/>
          <p:cNvSpPr>
            <a:spLocks noGrp="1"/>
          </p:cNvSpPr>
          <p:nvPr>
            <p:ph idx="1"/>
          </p:nvPr>
        </p:nvSpPr>
        <p:spPr>
          <a:xfrm>
            <a:off x="152400" y="1600200"/>
            <a:ext cx="8836152" cy="4525963"/>
          </a:xfrm>
        </p:spPr>
        <p:txBody>
          <a:bodyPr/>
          <a:lstStyle/>
          <a:p>
            <a:pPr marL="0" indent="0" algn="ctr">
              <a:buNone/>
            </a:pPr>
            <a:r>
              <a:rPr lang="en-US" sz="2000" dirty="0"/>
              <a:t>“just use the insertion/deletion procedures since we spent so much time on them”.</a:t>
            </a:r>
          </a:p>
          <a:p>
            <a:pPr marL="0" indent="0" algn="ctr">
              <a:buNone/>
            </a:pPr>
            <a:r>
              <a:rPr lang="en-US" sz="2000" dirty="0"/>
              <a:t>there is a </a:t>
            </a:r>
            <a:r>
              <a:rPr lang="en-US" sz="2000" dirty="0">
                <a:solidFill>
                  <a:srgbClr val="C00000"/>
                </a:solidFill>
              </a:rPr>
              <a:t>serious problem </a:t>
            </a:r>
            <a:r>
              <a:rPr lang="en-US" sz="2000" dirty="0"/>
              <a:t>in this </a:t>
            </a:r>
            <a:r>
              <a:rPr lang="en-US" sz="2000" u="sng" dirty="0"/>
              <a:t>combination</a:t>
            </a:r>
          </a:p>
        </p:txBody>
      </p:sp>
      <p:sp>
        <p:nvSpPr>
          <p:cNvPr id="4" name="Slide Number Placeholder 3"/>
          <p:cNvSpPr>
            <a:spLocks noGrp="1"/>
          </p:cNvSpPr>
          <p:nvPr>
            <p:ph type="sldNum" sz="quarter" idx="12"/>
          </p:nvPr>
        </p:nvSpPr>
        <p:spPr>
          <a:xfrm>
            <a:off x="6553200" y="5730875"/>
            <a:ext cx="2133600" cy="365125"/>
          </a:xfrm>
        </p:spPr>
        <p:txBody>
          <a:bodyPr/>
          <a:lstStyle/>
          <a:p>
            <a:pPr>
              <a:defRPr/>
            </a:pPr>
            <a:fld id="{B92E9ED8-BBDD-47A1-9C62-8C7F2ACFBD70}" type="slidenum">
              <a:rPr lang="en-US" smtClean="0"/>
              <a:pPr>
                <a:defRPr/>
              </a:pPr>
              <a:t>31</a:t>
            </a:fld>
            <a:endParaRPr lang="en-US"/>
          </a:p>
        </p:txBody>
      </p:sp>
      <p:graphicFrame>
        <p:nvGraphicFramePr>
          <p:cNvPr id="18" name="Table 17"/>
          <p:cNvGraphicFramePr>
            <a:graphicFrameLocks noGrp="1"/>
          </p:cNvGraphicFramePr>
          <p:nvPr/>
        </p:nvGraphicFramePr>
        <p:xfrm>
          <a:off x="1524000" y="5790565"/>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1524000" y="3946525"/>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Down Ribbon 32"/>
              <p:cNvSpPr/>
              <p:nvPr/>
            </p:nvSpPr>
            <p:spPr>
              <a:xfrm>
                <a:off x="6248400" y="4708525"/>
                <a:ext cx="2740152" cy="10581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Each operation requires </a:t>
                </a:r>
                <a14:m>
                  <m:oMath xmlns:m="http://schemas.openxmlformats.org/officeDocument/2006/math">
                    <m:r>
                      <a:rPr lang="en-US" b="1" i="0" smtClean="0">
                        <a:solidFill>
                          <a:schemeClr val="tx1"/>
                        </a:solidFill>
                        <a:latin typeface="Cambria Math"/>
                      </a:rPr>
                      <m:t>𝚯</m:t>
                    </m:r>
                    <m:r>
                      <a:rPr lang="en-US" b="1" i="1" smtClean="0">
                        <a:solidFill>
                          <a:schemeClr val="tx1"/>
                        </a:solidFill>
                        <a:latin typeface="Cambria Math"/>
                      </a:rPr>
                      <m:t>(</m:t>
                    </m:r>
                    <m:r>
                      <a:rPr lang="en-US" b="1" i="1">
                        <a:solidFill>
                          <a:srgbClr val="0070C0"/>
                        </a:solidFill>
                        <a:latin typeface="Cambria Math"/>
                      </a:rPr>
                      <m:t>𝒎</m:t>
                    </m:r>
                    <m:r>
                      <a:rPr lang="en-US" b="1" i="1" smtClean="0">
                        <a:solidFill>
                          <a:schemeClr val="tx1"/>
                        </a:solidFill>
                        <a:latin typeface="Cambria Math"/>
                      </a:rPr>
                      <m:t>)</m:t>
                    </m:r>
                  </m:oMath>
                </a14:m>
                <a:r>
                  <a:rPr lang="en-US" dirty="0">
                    <a:solidFill>
                      <a:schemeClr val="tx1"/>
                    </a:solidFill>
                  </a:rPr>
                  <a:t> time </a:t>
                </a:r>
                <a:r>
                  <a:rPr lang="en-US" dirty="0">
                    <a:solidFill>
                      <a:schemeClr val="tx1"/>
                    </a:solidFill>
                    <a:sym typeface="Wingdings" pitchFamily="2" charset="2"/>
                  </a:rPr>
                  <a:t></a:t>
                </a:r>
                <a:endParaRPr lang="en-US" dirty="0">
                  <a:solidFill>
                    <a:schemeClr val="tx1"/>
                  </a:solidFill>
                </a:endParaRPr>
              </a:p>
            </p:txBody>
          </p:sp>
        </mc:Choice>
        <mc:Fallback xmlns="">
          <p:sp>
            <p:nvSpPr>
              <p:cNvPr id="33" name="Down Ribbon 32"/>
              <p:cNvSpPr>
                <a:spLocks noRot="1" noChangeAspect="1" noMove="1" noResize="1" noEditPoints="1" noAdjustHandles="1" noChangeArrowheads="1" noChangeShapeType="1" noTextEdit="1"/>
              </p:cNvSpPr>
              <p:nvPr/>
            </p:nvSpPr>
            <p:spPr>
              <a:xfrm>
                <a:off x="6248400" y="4708525"/>
                <a:ext cx="2740152" cy="1058180"/>
              </a:xfrm>
              <a:prstGeom prst="ribbon">
                <a:avLst>
                  <a:gd name="adj1" fmla="val 16667"/>
                  <a:gd name="adj2" fmla="val 75000"/>
                </a:avLst>
              </a:prstGeom>
              <a:blipFill rotWithShape="1">
                <a:blip r:embed="rId6"/>
                <a:stretch>
                  <a:fillRect b="-9551"/>
                </a:stretch>
              </a:blipFill>
            </p:spPr>
            <p:txBody>
              <a:bodyPr/>
              <a:lstStyle/>
              <a:p>
                <a:r>
                  <a:rPr lang="en-US">
                    <a:noFill/>
                  </a:rPr>
                  <a:t> </a:t>
                </a:r>
              </a:p>
            </p:txBody>
          </p:sp>
        </mc:Fallback>
      </mc:AlternateContent>
      <p:grpSp>
        <p:nvGrpSpPr>
          <p:cNvPr id="6" name="Group 5"/>
          <p:cNvGrpSpPr/>
          <p:nvPr/>
        </p:nvGrpSpPr>
        <p:grpSpPr>
          <a:xfrm>
            <a:off x="4191000" y="4625975"/>
            <a:ext cx="1085938" cy="936625"/>
            <a:chOff x="5162462" y="4267200"/>
            <a:chExt cx="1085938" cy="936625"/>
          </a:xfrm>
        </p:grpSpPr>
        <p:sp>
          <p:nvSpPr>
            <p:cNvPr id="32" name="Up Arrow 31"/>
            <p:cNvSpPr/>
            <p:nvPr/>
          </p:nvSpPr>
          <p:spPr>
            <a:xfrm flipV="1">
              <a:off x="5181600" y="4556125"/>
              <a:ext cx="1066800" cy="647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162462" y="4267200"/>
                  <a:ext cx="1085938" cy="369332"/>
                </a:xfrm>
                <a:prstGeom prst="rect">
                  <a:avLst/>
                </a:prstGeom>
                <a:noFill/>
              </p:spPr>
              <p:txBody>
                <a:bodyPr wrap="none" rtlCol="0">
                  <a:spAutoFit/>
                </a:bodyPr>
                <a:lstStyle/>
                <a:p>
                  <a:r>
                    <a:rPr lang="en-US" b="1" dirty="0"/>
                    <a:t>Delete(</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62462" y="4267200"/>
                  <a:ext cx="1085938" cy="369332"/>
                </a:xfrm>
                <a:prstGeom prst="rect">
                  <a:avLst/>
                </a:prstGeom>
                <a:blipFill rotWithShape="1">
                  <a:blip r:embed="rId7"/>
                  <a:stretch>
                    <a:fillRect l="-5056" t="-8333" r="-10112" b="-26667"/>
                  </a:stretch>
                </a:blipFill>
              </p:spPr>
              <p:txBody>
                <a:bodyPr/>
                <a:lstStyle/>
                <a:p>
                  <a:r>
                    <a:rPr lang="en-US">
                      <a:noFill/>
                    </a:rPr>
                    <a:t> </a:t>
                  </a:r>
                </a:p>
              </p:txBody>
            </p:sp>
          </mc:Fallback>
        </mc:AlternateContent>
      </p:grpSp>
      <p:grpSp>
        <p:nvGrpSpPr>
          <p:cNvPr id="5" name="Group 4"/>
          <p:cNvGrpSpPr/>
          <p:nvPr/>
        </p:nvGrpSpPr>
        <p:grpSpPr>
          <a:xfrm>
            <a:off x="2743200" y="4903232"/>
            <a:ext cx="1066800" cy="887968"/>
            <a:chOff x="2743200" y="4903232"/>
            <a:chExt cx="1066800" cy="887968"/>
          </a:xfrm>
        </p:grpSpPr>
        <p:sp>
          <p:nvSpPr>
            <p:cNvPr id="31" name="Up Arrow 30"/>
            <p:cNvSpPr/>
            <p:nvPr/>
          </p:nvSpPr>
          <p:spPr>
            <a:xfrm>
              <a:off x="2743200" y="4903232"/>
              <a:ext cx="1066800" cy="583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2794979" y="5421868"/>
                  <a:ext cx="1015021" cy="369332"/>
                </a:xfrm>
                <a:prstGeom prst="rect">
                  <a:avLst/>
                </a:prstGeom>
                <a:noFill/>
              </p:spPr>
              <p:txBody>
                <a:bodyPr wrap="none" rtlCol="0">
                  <a:spAutoFit/>
                </a:bodyPr>
                <a:lstStyle/>
                <a:p>
                  <a:r>
                    <a:rPr lang="en-US" b="1" dirty="0"/>
                    <a:t>Insert(</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794979" y="5421868"/>
                  <a:ext cx="1015021" cy="369332"/>
                </a:xfrm>
                <a:prstGeom prst="rect">
                  <a:avLst/>
                </a:prstGeom>
                <a:blipFill rotWithShape="1">
                  <a:blip r:embed="rId8"/>
                  <a:stretch>
                    <a:fillRect l="-4790" t="-8197" r="-10778"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1853268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500"/>
                                        <p:tgtEl>
                                          <p:spTgt spid="1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nodeType="clickEffect">
                                  <p:stCondLst>
                                    <p:cond delay="0"/>
                                  </p:stCondLst>
                                  <p:childTnLst>
                                    <p:animEffect transition="out" filter="wipe(down)">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up)">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1" fill="hold" nodeType="clickEffect">
                                  <p:stCondLst>
                                    <p:cond delay="0"/>
                                  </p:stCondLst>
                                  <p:childTnLst>
                                    <p:animEffect transition="out" filter="wipe(up)">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down)">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5"/>
                                        </p:tgtEl>
                                      </p:cBhvr>
                                    </p:animEffect>
                                    <p:set>
                                      <p:cBhvr>
                                        <p:cTn id="65" dur="1" fill="hold">
                                          <p:stCondLst>
                                            <p:cond delay="4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up)">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1" fill="hold" nodeType="clickEffect">
                                  <p:stCondLst>
                                    <p:cond delay="0"/>
                                  </p:stCondLst>
                                  <p:childTnLst>
                                    <p:animEffect transition="out" filter="wipe(up)">
                                      <p:cBhvr>
                                        <p:cTn id="74" dur="500"/>
                                        <p:tgtEl>
                                          <p:spTgt spid="6"/>
                                        </p:tgtEl>
                                      </p:cBhvr>
                                    </p:animEffect>
                                    <p:set>
                                      <p:cBhvr>
                                        <p:cTn id="75" dur="1" fill="hold">
                                          <p:stCondLst>
                                            <p:cond delay="499"/>
                                          </p:stCondLst>
                                        </p:cTn>
                                        <p:tgtEl>
                                          <p:spTgt spid="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1000"/>
                                        <p:tgtEl>
                                          <p:spTgt spid="33"/>
                                        </p:tgtEl>
                                      </p:cBhvr>
                                    </p:animEffect>
                                    <p:anim calcmode="lin" valueType="num">
                                      <p:cBhvr>
                                        <p:cTn id="81" dur="1000" fill="hold"/>
                                        <p:tgtEl>
                                          <p:spTgt spid="33"/>
                                        </p:tgtEl>
                                        <p:attrNameLst>
                                          <p:attrName>ppt_x</p:attrName>
                                        </p:attrNameLst>
                                      </p:cBhvr>
                                      <p:tavLst>
                                        <p:tav tm="0">
                                          <p:val>
                                            <p:strVal val="#ppt_x"/>
                                          </p:val>
                                        </p:tav>
                                        <p:tav tm="100000">
                                          <p:val>
                                            <p:strVal val="#ppt_x"/>
                                          </p:val>
                                        </p:tav>
                                      </p:tavLst>
                                    </p:anim>
                                    <p:anim calcmode="lin" valueType="num">
                                      <p:cBhvr>
                                        <p:cTn id="8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Delete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a:solidFill>
                          <a:srgbClr val="0070C0"/>
                        </a:solidFill>
                        <a:latin typeface="Cambria Math"/>
                      </a:rPr>
                      <m:t>𝟏</m:t>
                    </m:r>
                  </m:oMath>
                </a14:m>
                <a:r>
                  <a:rPr lang="en-US" sz="2000" dirty="0"/>
                  <a:t>;</a:t>
                </a:r>
              </a:p>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b="1" dirty="0">
                    <a:solidFill>
                      <a:srgbClr val="7030A0"/>
                    </a:solidFill>
                  </a:rPr>
                  <a:t>        </a:t>
                </a:r>
                <a:r>
                  <a:rPr lang="en-US" sz="2000" b="1" dirty="0" err="1">
                    <a:solidFill>
                      <a:srgbClr val="7030A0"/>
                    </a:solidFill>
                  </a:rPr>
                  <a:t>FreeTable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r>
                  <a:rPr lang="en-US" sz="2000" b="1" dirty="0">
                    <a:solidFill>
                      <a:srgbClr val="0070C0"/>
                    </a:solidFill>
                  </a:rPr>
                  <a:t>2  </a:t>
                </a:r>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a:t>
                </a:r>
                <a:r>
                  <a:rPr lang="en-US" sz="2000" b="1" dirty="0" err="1">
                    <a:solidFill>
                      <a:srgbClr val="7030A0"/>
                    </a:solidFill>
                  </a:rPr>
                  <a:t>FreeTable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41" t="-80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sp>
        <p:nvSpPr>
          <p:cNvPr id="6" name="TextBox 5"/>
          <p:cNvSpPr txBox="1"/>
          <p:nvPr/>
        </p:nvSpPr>
        <p:spPr>
          <a:xfrm>
            <a:off x="2971800" y="3440668"/>
            <a:ext cx="2344231" cy="369332"/>
          </a:xfrm>
          <a:prstGeom prst="rect">
            <a:avLst/>
          </a:prstGeom>
          <a:solidFill>
            <a:srgbClr val="FFC000"/>
          </a:solidFill>
        </p:spPr>
        <p:txBody>
          <a:bodyPr wrap="none" rtlCol="0">
            <a:spAutoFit/>
          </a:bodyPr>
          <a:lstStyle/>
          <a:p>
            <a:r>
              <a:rPr lang="en-US" dirty="0"/>
              <a:t>// Table is quarter full !</a:t>
            </a:r>
          </a:p>
        </p:txBody>
      </p:sp>
      <mc:AlternateContent xmlns:mc="http://schemas.openxmlformats.org/markup-compatibility/2006" xmlns:a14="http://schemas.microsoft.com/office/drawing/2010/main">
        <mc:Choice Requires="a14">
          <p:sp>
            <p:nvSpPr>
              <p:cNvPr id="10" name="Left Arrow 9"/>
              <p:cNvSpPr/>
              <p:nvPr/>
            </p:nvSpPr>
            <p:spPr>
              <a:xfrm>
                <a:off x="4431792" y="4468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4468368"/>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Left Arrow 10"/>
              <p:cNvSpPr/>
              <p:nvPr/>
            </p:nvSpPr>
            <p:spPr>
              <a:xfrm>
                <a:off x="4419600" y="4087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19600" y="4087368"/>
                <a:ext cx="978408" cy="484632"/>
              </a:xfrm>
              <a:prstGeom prst="leftArrow">
                <a:avLst/>
              </a:prstGeom>
              <a:blipFill rotWithShape="1">
                <a:blip r:embed="rId5"/>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4419600" y="3706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9" name="Left Arrow 8"/>
              <p:cNvSpPr>
                <a:spLocks noRot="1" noChangeAspect="1" noMove="1" noResize="1" noEditPoints="1" noAdjustHandles="1" noChangeArrowheads="1" noChangeShapeType="1" noTextEdit="1"/>
              </p:cNvSpPr>
              <p:nvPr/>
            </p:nvSpPr>
            <p:spPr>
              <a:xfrm>
                <a:off x="4419600" y="3706368"/>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04351" y="3429000"/>
                <a:ext cx="1115049" cy="400110"/>
              </a:xfrm>
              <a:prstGeom prst="rect">
                <a:avLst/>
              </a:prstGeom>
              <a:solidFill>
                <a:schemeClr val="bg2"/>
              </a:solidFill>
            </p:spPr>
            <p:txBody>
              <a:bodyPr wrap="none" rtlCol="0">
                <a:spAutoFit/>
              </a:bodyPr>
              <a:lstStyle/>
              <a:p>
                <a:r>
                  <a:rPr lang="en-US" sz="2000" dirty="0"/>
                  <a:t>size(</a:t>
                </a:r>
                <a14:m>
                  <m:oMath xmlns:m="http://schemas.openxmlformats.org/officeDocument/2006/math">
                    <m:r>
                      <a:rPr lang="en-US" sz="2000" b="1" i="1" dirty="0">
                        <a:solidFill>
                          <a:srgbClr val="0070C0"/>
                        </a:solidFill>
                        <a:latin typeface="Cambria Math"/>
                      </a:rPr>
                      <m:t>𝑻</m:t>
                    </m:r>
                  </m:oMath>
                </a14:m>
                <a:r>
                  <a:rPr lang="en-US" sz="2000" dirty="0"/>
                  <a:t>)/</a:t>
                </a:r>
                <a:r>
                  <a:rPr lang="en-US" sz="2000" b="1" dirty="0">
                    <a:solidFill>
                      <a:srgbClr val="0070C0"/>
                    </a:solidFill>
                  </a:rPr>
                  <a:t>4</a:t>
                </a: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704351" y="3429000"/>
                <a:ext cx="1115049" cy="400110"/>
              </a:xfrm>
              <a:prstGeom prst="rect">
                <a:avLst/>
              </a:prstGeom>
              <a:blipFill rotWithShape="1">
                <a:blip r:embed="rId6"/>
                <a:stretch>
                  <a:fillRect l="-6011" t="-7692" r="-10383" b="-26154"/>
                </a:stretch>
              </a:blipFill>
            </p:spPr>
            <p:txBody>
              <a:bodyPr/>
              <a:lstStyle/>
              <a:p>
                <a:r>
                  <a:rPr lang="en-US">
                    <a:noFill/>
                  </a:rPr>
                  <a:t> </a:t>
                </a:r>
              </a:p>
            </p:txBody>
          </p:sp>
        </mc:Fallback>
      </mc:AlternateContent>
      <p:sp>
        <p:nvSpPr>
          <p:cNvPr id="12" name="Down Ribbon 11"/>
          <p:cNvSpPr/>
          <p:nvPr/>
        </p:nvSpPr>
        <p:spPr>
          <a:xfrm>
            <a:off x="4575048" y="5334000"/>
            <a:ext cx="2740152" cy="10581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a:t>
            </a:r>
          </a:p>
          <a:p>
            <a:pPr algn="ctr"/>
            <a:r>
              <a:rPr lang="en-US" dirty="0">
                <a:solidFill>
                  <a:schemeClr val="tx1"/>
                </a:solidFill>
              </a:rPr>
              <a:t>Delay the shrinking</a:t>
            </a:r>
          </a:p>
        </p:txBody>
      </p:sp>
      <mc:AlternateContent xmlns:mc="http://schemas.openxmlformats.org/markup-compatibility/2006" xmlns:a14="http://schemas.microsoft.com/office/drawing/2010/main">
        <mc:Choice Requires="a14">
          <p:sp>
            <p:nvSpPr>
              <p:cNvPr id="13" name="TextBox 12"/>
              <p:cNvSpPr txBox="1"/>
              <p:nvPr/>
            </p:nvSpPr>
            <p:spPr>
              <a:xfrm>
                <a:off x="3154752" y="3829110"/>
                <a:ext cx="720069" cy="400110"/>
              </a:xfrm>
              <a:prstGeom prst="rect">
                <a:avLst/>
              </a:prstGeom>
              <a:solidFill>
                <a:schemeClr val="bg2"/>
              </a:solidFill>
            </p:spPr>
            <p:txBody>
              <a:bodyPr wrap="none" rtlCol="0">
                <a:spAutoFit/>
              </a:bodyPr>
              <a:lstStyle/>
              <a:p>
                <a:r>
                  <a:rPr lang="en-US" sz="2000" dirty="0"/>
                  <a:t>(</a:t>
                </a:r>
                <a14:m>
                  <m:oMath xmlns:m="http://schemas.openxmlformats.org/officeDocument/2006/math">
                    <m:r>
                      <a:rPr lang="en-US" sz="2000" b="0" i="0" dirty="0" smtClean="0">
                        <a:solidFill>
                          <a:srgbClr val="0070C0"/>
                        </a:solidFill>
                        <a:latin typeface="Cambria Math"/>
                      </a:rPr>
                      <m:t>2</m:t>
                    </m:r>
                    <m:r>
                      <a:rPr lang="en-US" sz="2000" b="1" i="1" dirty="0" smtClean="0">
                        <a:solidFill>
                          <a:srgbClr val="0070C0"/>
                        </a:solidFill>
                        <a:latin typeface="Cambria Math"/>
                      </a:rPr>
                      <m:t>𝒏</m:t>
                    </m:r>
                  </m:oMath>
                </a14:m>
                <a:r>
                  <a:rPr lang="en-US" sz="20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3154752" y="3829110"/>
                <a:ext cx="720069" cy="400110"/>
              </a:xfrm>
              <a:prstGeom prst="rect">
                <a:avLst/>
              </a:prstGeom>
              <a:blipFill rotWithShape="1">
                <a:blip r:embed="rId7"/>
                <a:stretch>
                  <a:fillRect l="-9322" t="-7576" r="-16102" b="-25758"/>
                </a:stretch>
              </a:blipFill>
            </p:spPr>
            <p:txBody>
              <a:bodyPr/>
              <a:lstStyle/>
              <a:p>
                <a:r>
                  <a:rPr lang="en-US">
                    <a:noFill/>
                  </a:rPr>
                  <a:t> </a:t>
                </a:r>
              </a:p>
            </p:txBody>
          </p:sp>
        </mc:Fallback>
      </mc:AlternateContent>
    </p:spTree>
    <p:extLst>
      <p:ext uri="{BB962C8B-B14F-4D97-AF65-F5344CB8AC3E}">
        <p14:creationId xmlns:p14="http://schemas.microsoft.com/office/powerpoint/2010/main" val="97736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750" fill="hold"/>
                                        <p:tgtEl>
                                          <p:spTgt spid="2"/>
                                        </p:tgtEl>
                                        <p:attrNameLst>
                                          <p:attrName>ppt_w</p:attrName>
                                        </p:attrNameLst>
                                      </p:cBhvr>
                                      <p:tavLst>
                                        <p:tav tm="0">
                                          <p:val>
                                            <p:fltVal val="0"/>
                                          </p:val>
                                        </p:tav>
                                        <p:tav tm="100000">
                                          <p:val>
                                            <p:strVal val="#ppt_w"/>
                                          </p:val>
                                        </p:tav>
                                      </p:tavLst>
                                    </p:anim>
                                    <p:anim calcmode="lin" valueType="num">
                                      <p:cBhvr>
                                        <p:cTn id="8" dur="1750" fill="hold"/>
                                        <p:tgtEl>
                                          <p:spTgt spid="2"/>
                                        </p:tgtEl>
                                        <p:attrNameLst>
                                          <p:attrName>ppt_h</p:attrName>
                                        </p:attrNameLst>
                                      </p:cBhvr>
                                      <p:tavLst>
                                        <p:tav tm="0">
                                          <p:val>
                                            <p:fltVal val="0"/>
                                          </p:val>
                                        </p:tav>
                                        <p:tav tm="100000">
                                          <p:val>
                                            <p:strVal val="#ppt_h"/>
                                          </p:val>
                                        </p:tav>
                                      </p:tavLst>
                                    </p:anim>
                                    <p:animEffect transition="in" filter="fade">
                                      <p:cBhvr>
                                        <p:cTn id="9" dur="1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80">
                                          <p:stCondLst>
                                            <p:cond delay="0"/>
                                          </p:stCondLst>
                                        </p:cTn>
                                        <p:tgtEl>
                                          <p:spTgt spid="7"/>
                                        </p:tgtEl>
                                      </p:cBhvr>
                                    </p:animEffect>
                                    <p:anim calcmode="lin" valueType="num">
                                      <p:cBhvr>
                                        <p:cTn id="2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gtEl>
                                      </p:cBhvr>
                                      <p:to x="100000" y="60000"/>
                                    </p:animScale>
                                    <p:animScale>
                                      <p:cBhvr>
                                        <p:cTn id="28" dur="166" decel="50000">
                                          <p:stCondLst>
                                            <p:cond delay="676"/>
                                          </p:stCondLst>
                                        </p:cTn>
                                        <p:tgtEl>
                                          <p:spTgt spid="7"/>
                                        </p:tgtEl>
                                      </p:cBhvr>
                                      <p:to x="100000" y="100000"/>
                                    </p:animScale>
                                    <p:animScale>
                                      <p:cBhvr>
                                        <p:cTn id="29" dur="26">
                                          <p:stCondLst>
                                            <p:cond delay="1312"/>
                                          </p:stCondLst>
                                        </p:cTn>
                                        <p:tgtEl>
                                          <p:spTgt spid="7"/>
                                        </p:tgtEl>
                                      </p:cBhvr>
                                      <p:to x="100000" y="80000"/>
                                    </p:animScale>
                                    <p:animScale>
                                      <p:cBhvr>
                                        <p:cTn id="30" dur="166" decel="50000">
                                          <p:stCondLst>
                                            <p:cond delay="1338"/>
                                          </p:stCondLst>
                                        </p:cTn>
                                        <p:tgtEl>
                                          <p:spTgt spid="7"/>
                                        </p:tgtEl>
                                      </p:cBhvr>
                                      <p:to x="100000" y="100000"/>
                                    </p:animScale>
                                    <p:animScale>
                                      <p:cBhvr>
                                        <p:cTn id="31" dur="26">
                                          <p:stCondLst>
                                            <p:cond delay="1642"/>
                                          </p:stCondLst>
                                        </p:cTn>
                                        <p:tgtEl>
                                          <p:spTgt spid="7"/>
                                        </p:tgtEl>
                                      </p:cBhvr>
                                      <p:to x="100000" y="90000"/>
                                    </p:animScale>
                                    <p:animScale>
                                      <p:cBhvr>
                                        <p:cTn id="32" dur="166" decel="50000">
                                          <p:stCondLst>
                                            <p:cond delay="1668"/>
                                          </p:stCondLst>
                                        </p:cTn>
                                        <p:tgtEl>
                                          <p:spTgt spid="7"/>
                                        </p:tgtEl>
                                      </p:cBhvr>
                                      <p:to x="100000" y="100000"/>
                                    </p:animScale>
                                    <p:animScale>
                                      <p:cBhvr>
                                        <p:cTn id="33" dur="26">
                                          <p:stCondLst>
                                            <p:cond delay="1808"/>
                                          </p:stCondLst>
                                        </p:cTn>
                                        <p:tgtEl>
                                          <p:spTgt spid="7"/>
                                        </p:tgtEl>
                                      </p:cBhvr>
                                      <p:to x="100000" y="95000"/>
                                    </p:animScale>
                                    <p:animScale>
                                      <p:cBhvr>
                                        <p:cTn id="34" dur="166" decel="50000">
                                          <p:stCondLst>
                                            <p:cond delay="1834"/>
                                          </p:stCondLst>
                                        </p:cTn>
                                        <p:tgtEl>
                                          <p:spTgt spid="7"/>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80">
                                          <p:stCondLst>
                                            <p:cond delay="0"/>
                                          </p:stCondLst>
                                        </p:cTn>
                                        <p:tgtEl>
                                          <p:spTgt spid="13"/>
                                        </p:tgtEl>
                                      </p:cBhvr>
                                    </p:animEffect>
                                    <p:anim calcmode="lin" valueType="num">
                                      <p:cBhvr>
                                        <p:cTn id="45"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0" dur="26">
                                          <p:stCondLst>
                                            <p:cond delay="650"/>
                                          </p:stCondLst>
                                        </p:cTn>
                                        <p:tgtEl>
                                          <p:spTgt spid="13"/>
                                        </p:tgtEl>
                                      </p:cBhvr>
                                      <p:to x="100000" y="60000"/>
                                    </p:animScale>
                                    <p:animScale>
                                      <p:cBhvr>
                                        <p:cTn id="51" dur="166" decel="50000">
                                          <p:stCondLst>
                                            <p:cond delay="676"/>
                                          </p:stCondLst>
                                        </p:cTn>
                                        <p:tgtEl>
                                          <p:spTgt spid="13"/>
                                        </p:tgtEl>
                                      </p:cBhvr>
                                      <p:to x="100000" y="100000"/>
                                    </p:animScale>
                                    <p:animScale>
                                      <p:cBhvr>
                                        <p:cTn id="52" dur="26">
                                          <p:stCondLst>
                                            <p:cond delay="1312"/>
                                          </p:stCondLst>
                                        </p:cTn>
                                        <p:tgtEl>
                                          <p:spTgt spid="13"/>
                                        </p:tgtEl>
                                      </p:cBhvr>
                                      <p:to x="100000" y="80000"/>
                                    </p:animScale>
                                    <p:animScale>
                                      <p:cBhvr>
                                        <p:cTn id="53" dur="166" decel="50000">
                                          <p:stCondLst>
                                            <p:cond delay="1338"/>
                                          </p:stCondLst>
                                        </p:cTn>
                                        <p:tgtEl>
                                          <p:spTgt spid="13"/>
                                        </p:tgtEl>
                                      </p:cBhvr>
                                      <p:to x="100000" y="100000"/>
                                    </p:animScale>
                                    <p:animScale>
                                      <p:cBhvr>
                                        <p:cTn id="54" dur="26">
                                          <p:stCondLst>
                                            <p:cond delay="1642"/>
                                          </p:stCondLst>
                                        </p:cTn>
                                        <p:tgtEl>
                                          <p:spTgt spid="13"/>
                                        </p:tgtEl>
                                      </p:cBhvr>
                                      <p:to x="100000" y="90000"/>
                                    </p:animScale>
                                    <p:animScale>
                                      <p:cBhvr>
                                        <p:cTn id="55" dur="166" decel="50000">
                                          <p:stCondLst>
                                            <p:cond delay="1668"/>
                                          </p:stCondLst>
                                        </p:cTn>
                                        <p:tgtEl>
                                          <p:spTgt spid="13"/>
                                        </p:tgtEl>
                                      </p:cBhvr>
                                      <p:to x="100000" y="100000"/>
                                    </p:animScale>
                                    <p:animScale>
                                      <p:cBhvr>
                                        <p:cTn id="56" dur="26">
                                          <p:stCondLst>
                                            <p:cond delay="1808"/>
                                          </p:stCondLst>
                                        </p:cTn>
                                        <p:tgtEl>
                                          <p:spTgt spid="13"/>
                                        </p:tgtEl>
                                      </p:cBhvr>
                                      <p:to x="100000" y="95000"/>
                                    </p:animScale>
                                    <p:animScale>
                                      <p:cBhvr>
                                        <p:cTn id="57"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876800" y="2667000"/>
            <a:ext cx="2362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828800" y="26670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828800" y="5181600"/>
            <a:ext cx="16764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828800" y="51816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b="1" dirty="0"/>
              <a:t>The intuition behind the </a:t>
            </a:r>
            <a:r>
              <a:rPr lang="en-US" sz="3200" b="1" dirty="0">
                <a:solidFill>
                  <a:srgbClr val="7030A0"/>
                </a:solidFill>
              </a:rPr>
              <a:t>new algorithm</a:t>
            </a:r>
            <a:endParaRPr lang="en-US" sz="3200" b="1" dirty="0"/>
          </a:p>
        </p:txBody>
      </p:sp>
      <p:sp>
        <p:nvSpPr>
          <p:cNvPr id="3" name="Content Placeholder 2"/>
          <p:cNvSpPr>
            <a:spLocks noGrp="1"/>
          </p:cNvSpPr>
          <p:nvPr>
            <p:ph idx="1"/>
          </p:nvPr>
        </p:nvSpPr>
        <p:spPr>
          <a:xfrm>
            <a:off x="457200" y="1600200"/>
            <a:ext cx="8229600" cy="5029200"/>
          </a:xfrm>
        </p:spPr>
        <p:txBody>
          <a:bodyPr/>
          <a:lstStyle/>
          <a:p>
            <a:pPr marL="0" indent="0">
              <a:buNone/>
            </a:pPr>
            <a:r>
              <a:rPr lang="en-US" sz="2000" b="1" dirty="0">
                <a:solidFill>
                  <a:srgbClr val="C00000"/>
                </a:solidFill>
              </a:rPr>
              <a:t>Observation</a:t>
            </a:r>
            <a:r>
              <a:rPr lang="en-US" sz="2000" dirty="0"/>
              <a:t>: Every time a table is created, it is half-full.</a:t>
            </a:r>
          </a:p>
          <a:p>
            <a:pPr marL="0" indent="0">
              <a:buNone/>
            </a:pPr>
            <a:r>
              <a:rPr lang="en-US" sz="2000" dirty="0"/>
              <a:t>Only two big events can happen in future: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457200" indent="-457200">
              <a:buAutoNum type="arabicPeriod"/>
            </a:pPr>
            <a:r>
              <a:rPr lang="en-US" sz="2000" dirty="0"/>
              <a:t>It becomes full </a:t>
            </a:r>
            <a:endParaRPr lang="en-US" sz="2000" dirty="0">
              <a:sym typeface="Wingdings" pitchFamily="2" charset="2"/>
            </a:endParaRPr>
          </a:p>
          <a:p>
            <a:pPr marL="457200" indent="-457200">
              <a:buAutoNum type="arabicPeriod"/>
            </a:pPr>
            <a:r>
              <a:rPr lang="en-US" sz="2000" dirty="0">
                <a:sym typeface="Wingdings" pitchFamily="2" charset="2"/>
              </a:rPr>
              <a:t>It becomes quarter full </a:t>
            </a: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sp>
        <p:nvSpPr>
          <p:cNvPr id="7" name="Rectangle 6"/>
          <p:cNvSpPr/>
          <p:nvPr/>
        </p:nvSpPr>
        <p:spPr>
          <a:xfrm>
            <a:off x="1828792" y="38862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nvGraphicFramePr>
        <p:xfrm>
          <a:off x="1828792" y="390144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1828792" y="26670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nvGraphicFramePr>
        <p:xfrm>
          <a:off x="1828800" y="51816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9" name="Down Arrow 28"/>
          <p:cNvSpPr/>
          <p:nvPr/>
        </p:nvSpPr>
        <p:spPr>
          <a:xfrm>
            <a:off x="3886200" y="4419600"/>
            <a:ext cx="990600"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flipV="1">
            <a:off x="3810000" y="3124200"/>
            <a:ext cx="1143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2818837" y="5650468"/>
                <a:ext cx="2362763" cy="369332"/>
              </a:xfrm>
              <a:prstGeom prst="rect">
                <a:avLst/>
              </a:prstGeom>
              <a:solidFill>
                <a:srgbClr val="FFC000"/>
              </a:solidFill>
            </p:spPr>
            <p:txBody>
              <a:bodyPr wrap="none" rtlCol="0">
                <a:spAutoFit/>
              </a:bodyPr>
              <a:lstStyle/>
              <a:p>
                <a:r>
                  <a:rPr lang="en-US" dirty="0">
                    <a:sym typeface="Wingdings" pitchFamily="2" charset="2"/>
                  </a:rPr>
                  <a:t> At least </a:t>
                </a:r>
                <a14:m>
                  <m:oMath xmlns:m="http://schemas.openxmlformats.org/officeDocument/2006/math">
                    <m:r>
                      <a:rPr lang="en-US" b="1" i="1" dirty="0">
                        <a:solidFill>
                          <a:srgbClr val="0070C0"/>
                        </a:solidFill>
                        <a:latin typeface="Cambria Math"/>
                      </a:rPr>
                      <m:t>𝒏</m:t>
                    </m:r>
                  </m:oMath>
                </a14:m>
                <a:r>
                  <a:rPr lang="en-US" dirty="0"/>
                  <a:t> insertions</a:t>
                </a:r>
              </a:p>
            </p:txBody>
          </p:sp>
        </mc:Choice>
        <mc:Fallback xmlns="">
          <p:sp>
            <p:nvSpPr>
              <p:cNvPr id="34" name="TextBox 33"/>
              <p:cNvSpPr txBox="1">
                <a:spLocks noRot="1" noChangeAspect="1" noMove="1" noResize="1" noEditPoints="1" noAdjustHandles="1" noChangeArrowheads="1" noChangeShapeType="1" noTextEdit="1"/>
              </p:cNvSpPr>
              <p:nvPr/>
            </p:nvSpPr>
            <p:spPr>
              <a:xfrm>
                <a:off x="2818837" y="5650468"/>
                <a:ext cx="2362763" cy="369332"/>
              </a:xfrm>
              <a:prstGeom prst="rect">
                <a:avLst/>
              </a:prstGeom>
              <a:blipFill rotWithShape="1">
                <a:blip r:embed="rId2"/>
                <a:stretch>
                  <a:fillRect l="-2062" t="-9836" r="-438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505200" y="6019800"/>
                <a:ext cx="2648482" cy="369332"/>
              </a:xfrm>
              <a:prstGeom prst="rect">
                <a:avLst/>
              </a:prstGeom>
              <a:solidFill>
                <a:srgbClr val="FFC000"/>
              </a:solidFill>
            </p:spPr>
            <p:txBody>
              <a:bodyPr wrap="none" rtlCol="0">
                <a:spAutoFit/>
              </a:bodyPr>
              <a:lstStyle/>
              <a:p>
                <a:r>
                  <a:rPr lang="en-US" dirty="0">
                    <a:sym typeface="Wingdings" pitchFamily="2" charset="2"/>
                  </a:rPr>
                  <a:t> At least </a:t>
                </a:r>
                <a14:m>
                  <m:oMath xmlns:m="http://schemas.openxmlformats.org/officeDocument/2006/math">
                    <m:r>
                      <a:rPr lang="en-US" b="1" i="1" dirty="0">
                        <a:solidFill>
                          <a:srgbClr val="0070C0"/>
                        </a:solidFill>
                        <a:latin typeface="Cambria Math"/>
                      </a:rPr>
                      <m:t>𝒏</m:t>
                    </m:r>
                    <m:r>
                      <a:rPr lang="en-US" b="1" i="1" dirty="0" smtClean="0">
                        <a:solidFill>
                          <a:srgbClr val="0070C0"/>
                        </a:solidFill>
                        <a:latin typeface="Cambria Math"/>
                      </a:rPr>
                      <m:t>/</m:t>
                    </m:r>
                    <m:r>
                      <a:rPr lang="en-US" b="1" i="1" dirty="0" smtClean="0">
                        <a:solidFill>
                          <a:srgbClr val="0070C0"/>
                        </a:solidFill>
                        <a:latin typeface="Cambria Math"/>
                      </a:rPr>
                      <m:t>𝟐</m:t>
                    </m:r>
                  </m:oMath>
                </a14:m>
                <a:r>
                  <a:rPr lang="en-US" dirty="0"/>
                  <a:t> deletions</a:t>
                </a:r>
              </a:p>
            </p:txBody>
          </p:sp>
        </mc:Choice>
        <mc:Fallback xmlns="">
          <p:sp>
            <p:nvSpPr>
              <p:cNvPr id="35" name="TextBox 34"/>
              <p:cNvSpPr txBox="1">
                <a:spLocks noRot="1" noChangeAspect="1" noMove="1" noResize="1" noEditPoints="1" noAdjustHandles="1" noChangeArrowheads="1" noChangeShapeType="1" noTextEdit="1"/>
              </p:cNvSpPr>
              <p:nvPr/>
            </p:nvSpPr>
            <p:spPr>
              <a:xfrm>
                <a:off x="3505200" y="6019800"/>
                <a:ext cx="2648482" cy="369332"/>
              </a:xfrm>
              <a:prstGeom prst="rect">
                <a:avLst/>
              </a:prstGeom>
              <a:blipFill rotWithShape="1">
                <a:blip r:embed="rId3"/>
                <a:stretch>
                  <a:fillRect l="-1843" t="-10000" r="-461" b="-25000"/>
                </a:stretch>
              </a:blipFill>
            </p:spPr>
            <p:txBody>
              <a:bodyPr/>
              <a:lstStyle/>
              <a:p>
                <a:r>
                  <a:rPr lang="en-US">
                    <a:noFill/>
                  </a:rPr>
                  <a:t> </a:t>
                </a:r>
              </a:p>
            </p:txBody>
          </p:sp>
        </mc:Fallback>
      </mc:AlternateContent>
    </p:spTree>
    <p:extLst>
      <p:ext uri="{BB962C8B-B14F-4D97-AF65-F5344CB8AC3E}">
        <p14:creationId xmlns:p14="http://schemas.microsoft.com/office/powerpoint/2010/main" val="191249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up)">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xit" presetSubtype="2" fill="hold" grpId="1" nodeType="clickEffect">
                                  <p:stCondLst>
                                    <p:cond delay="0"/>
                                  </p:stCondLst>
                                  <p:childTnLst>
                                    <p:animEffect transition="out" filter="wipe(right)">
                                      <p:cBhvr>
                                        <p:cTn id="75" dur="500"/>
                                        <p:tgtEl>
                                          <p:spTgt spid="27"/>
                                        </p:tgtEl>
                                      </p:cBhvr>
                                    </p:animEffect>
                                    <p:set>
                                      <p:cBhvr>
                                        <p:cTn id="76" dur="1" fill="hold">
                                          <p:stCondLst>
                                            <p:cond delay="499"/>
                                          </p:stCondLst>
                                        </p:cTn>
                                        <p:tgtEl>
                                          <p:spTgt spid="2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Effect transition="in" filter="fade">
                                      <p:cBhvr>
                                        <p:cTn id="81" dur="500"/>
                                        <p:tgtEl>
                                          <p:spTgt spid="3">
                                            <p:txEl>
                                              <p:pRg st="12" end="1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left)">
                                      <p:cBhvr>
                                        <p:cTn id="8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26" grpId="0" animBg="1"/>
      <p:bldP spid="27" grpId="0" animBg="1"/>
      <p:bldP spid="27" grpId="1" animBg="1"/>
      <p:bldP spid="2" grpId="0"/>
      <p:bldP spid="3" grpId="0" uiExpand="1" build="p"/>
      <p:bldP spid="7" grpId="0" animBg="1"/>
      <p:bldP spid="29" grpId="0" animBg="1"/>
      <p:bldP spid="30" grpId="0" animBg="1"/>
      <p:bldP spid="34" grpId="0" animBg="1"/>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3CBE-651C-9A4B-9748-22C2E186AC7F}"/>
              </a:ext>
            </a:extLst>
          </p:cNvPr>
          <p:cNvSpPr>
            <a:spLocks noGrp="1"/>
          </p:cNvSpPr>
          <p:nvPr>
            <p:ph type="title"/>
          </p:nvPr>
        </p:nvSpPr>
        <p:spPr/>
        <p:txBody>
          <a:bodyPr/>
          <a:lstStyle/>
          <a:p>
            <a:r>
              <a:rPr lang="en-US" b="1" dirty="0">
                <a:solidFill>
                  <a:srgbClr val="006C31"/>
                </a:solidFill>
              </a:rPr>
              <a:t>Homework</a:t>
            </a:r>
          </a:p>
        </p:txBody>
      </p:sp>
      <p:sp>
        <p:nvSpPr>
          <p:cNvPr id="3" name="Content Placeholder 2">
            <a:extLst>
              <a:ext uri="{FF2B5EF4-FFF2-40B4-BE49-F238E27FC236}">
                <a16:creationId xmlns:a16="http://schemas.microsoft.com/office/drawing/2014/main" id="{6722C898-AE90-464C-9E83-58E19F42E349}"/>
              </a:ext>
            </a:extLst>
          </p:cNvPr>
          <p:cNvSpPr>
            <a:spLocks noGrp="1"/>
          </p:cNvSpPr>
          <p:nvPr>
            <p:ph idx="1"/>
          </p:nvPr>
        </p:nvSpPr>
        <p:spPr/>
        <p:txBody>
          <a:bodyPr/>
          <a:lstStyle/>
          <a:p>
            <a:endParaRPr lang="en-US" sz="2400" dirty="0"/>
          </a:p>
          <a:p>
            <a:endParaRPr lang="en-US" sz="2400" dirty="0"/>
          </a:p>
          <a:p>
            <a:endParaRPr lang="en-US" sz="2400" dirty="0"/>
          </a:p>
          <a:p>
            <a:pPr marL="0" indent="0">
              <a:buNone/>
            </a:pPr>
            <a:endParaRPr lang="en-US" sz="2400" dirty="0"/>
          </a:p>
          <a:p>
            <a:r>
              <a:rPr lang="en-US" sz="2400" dirty="0"/>
              <a:t>Think of a suitable potential function to show that the amortized cost of each operation is constant.</a:t>
            </a:r>
          </a:p>
        </p:txBody>
      </p:sp>
      <p:sp>
        <p:nvSpPr>
          <p:cNvPr id="4" name="Slide Number Placeholder 3">
            <a:extLst>
              <a:ext uri="{FF2B5EF4-FFF2-40B4-BE49-F238E27FC236}">
                <a16:creationId xmlns:a16="http://schemas.microsoft.com/office/drawing/2014/main" id="{3AFF9F29-CA77-6442-832C-B8A40EE1200A}"/>
              </a:ext>
            </a:extLst>
          </p:cNvPr>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spTree>
    <p:extLst>
      <p:ext uri="{BB962C8B-B14F-4D97-AF65-F5344CB8AC3E}">
        <p14:creationId xmlns:p14="http://schemas.microsoft.com/office/powerpoint/2010/main" val="51114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2800" b="1" dirty="0">
                <a:solidFill>
                  <a:srgbClr val="006C31"/>
                </a:solidFill>
              </a:rPr>
              <a:t>Home work </a:t>
            </a:r>
            <a:r>
              <a:rPr lang="en-US" sz="2800" b="1" dirty="0"/>
              <a:t>Exercises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sz="2000" b="1" dirty="0">
                    <a:solidFill>
                      <a:srgbClr val="006C31"/>
                    </a:solidFill>
                  </a:rPr>
                  <a:t>Exercise 1</a:t>
                </a:r>
                <a:r>
                  <a:rPr lang="en-US" sz="2000" dirty="0"/>
                  <a:t>: </a:t>
                </a:r>
              </a:p>
              <a:p>
                <a:pPr marL="0" indent="0">
                  <a:buNone/>
                </a:pPr>
                <a:r>
                  <a:rPr lang="en-US" sz="2000" dirty="0"/>
                  <a:t>What is the worst case upper bound on the number of bit flips </a:t>
                </a:r>
              </a:p>
              <a:p>
                <a:pPr marL="0" indent="0">
                  <a:buNone/>
                </a:pPr>
                <a:r>
                  <a:rPr lang="en-US" sz="2000" dirty="0"/>
                  <a:t>if there are </a:t>
                </a:r>
                <a14:m>
                  <m:oMath xmlns:m="http://schemas.openxmlformats.org/officeDocument/2006/math">
                    <m:r>
                      <a:rPr lang="en-US" sz="2000" b="1" i="1">
                        <a:solidFill>
                          <a:srgbClr val="0070C0"/>
                        </a:solidFill>
                        <a:latin typeface="Cambria Math"/>
                      </a:rPr>
                      <m:t>𝒏</m:t>
                    </m:r>
                  </m:oMath>
                </a14:m>
                <a:r>
                  <a:rPr lang="en-US" sz="2000" dirty="0"/>
                  <a:t> operations </a:t>
                </a:r>
                <a14:m>
                  <m:oMath xmlns:m="http://schemas.openxmlformats.org/officeDocument/2006/math">
                    <m:r>
                      <a:rPr lang="en-US" sz="2000" b="1" i="1">
                        <a:solidFill>
                          <a:srgbClr val="0070C0"/>
                        </a:solidFill>
                        <a:latin typeface="Cambria Math"/>
                      </a:rPr>
                      <m:t>∈</m:t>
                    </m:r>
                  </m:oMath>
                </a14:m>
                <a:r>
                  <a:rPr lang="en-US" sz="2000" dirty="0"/>
                  <a:t> {</a:t>
                </a:r>
                <a:r>
                  <a:rPr lang="en-US" sz="2000" b="1" dirty="0"/>
                  <a:t>increment</a:t>
                </a:r>
                <a:r>
                  <a:rPr lang="en-US" sz="2000" dirty="0"/>
                  <a:t>, </a:t>
                </a:r>
                <a:r>
                  <a:rPr lang="en-US" sz="2000" b="1" dirty="0"/>
                  <a:t>decrement</a:t>
                </a:r>
                <a:r>
                  <a:rPr lang="en-US" sz="2000" dirty="0"/>
                  <a:t>} on a binary counter</a:t>
                </a:r>
              </a:p>
              <a:p>
                <a:pPr marL="0" indent="0">
                  <a:buNone/>
                </a:pPr>
                <a:r>
                  <a:rPr lang="en-US" sz="2000" dirty="0"/>
                  <a:t>initialized to </a:t>
                </a:r>
                <a14:m>
                  <m:oMath xmlns:m="http://schemas.openxmlformats.org/officeDocument/2006/math">
                    <m:r>
                      <a:rPr lang="en-US" sz="2000" b="1" i="1" smtClean="0">
                        <a:solidFill>
                          <a:srgbClr val="0070C0"/>
                        </a:solidFill>
                        <a:latin typeface="Cambria Math"/>
                      </a:rPr>
                      <m:t>𝟎</m:t>
                    </m:r>
                  </m:oMath>
                </a14:m>
                <a:r>
                  <a:rPr lang="en-US" sz="2000" dirty="0"/>
                  <a:t>.</a:t>
                </a:r>
              </a:p>
              <a:p>
                <a:pPr marL="0" indent="0">
                  <a:buNone/>
                </a:pPr>
                <a:endParaRPr lang="en-US" sz="2000" b="1" dirty="0">
                  <a:solidFill>
                    <a:srgbClr val="006C31"/>
                  </a:solidFill>
                </a:endParaRPr>
              </a:p>
              <a:p>
                <a:pPr marL="0" indent="0">
                  <a:buNone/>
                </a:pPr>
                <a:endParaRPr lang="en-US" sz="2000" b="1" dirty="0">
                  <a:solidFill>
                    <a:srgbClr val="006C31"/>
                  </a:solidFill>
                </a:endParaRPr>
              </a:p>
              <a:p>
                <a:pPr marL="0" indent="0">
                  <a:buNone/>
                </a:pPr>
                <a:r>
                  <a:rPr lang="en-US" sz="2000" b="1" dirty="0">
                    <a:solidFill>
                      <a:srgbClr val="006C31"/>
                    </a:solidFill>
                  </a:rPr>
                  <a:t>Exercise 2 </a:t>
                </a:r>
                <a:r>
                  <a:rPr lang="en-US" sz="2000" dirty="0"/>
                  <a:t>: (Simulating a </a:t>
                </a:r>
                <a:r>
                  <a:rPr lang="en-US" sz="2000" dirty="0">
                    <a:solidFill>
                      <a:srgbClr val="C00000"/>
                    </a:solidFill>
                  </a:rPr>
                  <a:t>queue</a:t>
                </a:r>
                <a:r>
                  <a:rPr lang="en-US" sz="2000" dirty="0"/>
                  <a:t> by </a:t>
                </a:r>
                <a:r>
                  <a:rPr lang="en-US" sz="2000" dirty="0">
                    <a:solidFill>
                      <a:srgbClr val="0070C0"/>
                    </a:solidFill>
                  </a:rPr>
                  <a:t>2</a:t>
                </a:r>
                <a:r>
                  <a:rPr lang="en-US" sz="2000" dirty="0"/>
                  <a:t> </a:t>
                </a:r>
                <a:r>
                  <a:rPr lang="en-US" sz="2000" dirty="0">
                    <a:solidFill>
                      <a:srgbClr val="006C31"/>
                    </a:solidFill>
                  </a:rPr>
                  <a:t>stacks</a:t>
                </a:r>
                <a:r>
                  <a:rPr lang="en-US" sz="2000" dirty="0"/>
                  <a:t>) </a:t>
                </a:r>
              </a:p>
              <a:p>
                <a:pPr marL="0" indent="0">
                  <a:buNone/>
                </a:pPr>
                <a:r>
                  <a:rPr lang="en-US" sz="2000" dirty="0"/>
                  <a:t>Find a suitable potential function such that </a:t>
                </a:r>
              </a:p>
              <a:p>
                <a:pPr marL="0" indent="0">
                  <a:buNone/>
                </a:pPr>
                <a:r>
                  <a:rPr lang="en-US" sz="2000" dirty="0"/>
                  <a:t>         the </a:t>
                </a:r>
                <a:r>
                  <a:rPr lang="en-US" sz="2000" dirty="0">
                    <a:solidFill>
                      <a:srgbClr val="7030A0"/>
                    </a:solidFill>
                  </a:rPr>
                  <a:t>amortized </a:t>
                </a:r>
                <a:r>
                  <a:rPr lang="en-US" sz="2000" dirty="0"/>
                  <a:t>cost of </a:t>
                </a:r>
                <a:r>
                  <a:rPr lang="en-US" sz="2000" b="1" dirty="0" err="1"/>
                  <a:t>Enqueue</a:t>
                </a:r>
                <a:r>
                  <a:rPr lang="en-US" sz="2000" dirty="0"/>
                  <a:t> operation =</a:t>
                </a:r>
                <a:r>
                  <a:rPr lang="en-US" sz="2000" b="1" dirty="0"/>
                  <a:t>O</a:t>
                </a:r>
                <a:r>
                  <a:rPr lang="en-US" sz="2000" dirty="0"/>
                  <a:t>(</a:t>
                </a:r>
                <a14:m>
                  <m:oMath xmlns:m="http://schemas.openxmlformats.org/officeDocument/2006/math">
                    <m:r>
                      <a:rPr lang="en-US" sz="2000" b="1" i="1" smtClean="0">
                        <a:solidFill>
                          <a:srgbClr val="0070C0"/>
                        </a:solidFill>
                        <a:latin typeface="Cambria Math"/>
                      </a:rPr>
                      <m:t>𝟏</m:t>
                    </m:r>
                  </m:oMath>
                </a14:m>
                <a:r>
                  <a:rPr lang="en-US" sz="2000" dirty="0"/>
                  <a:t>).</a:t>
                </a:r>
              </a:p>
              <a:p>
                <a:pPr marL="0" indent="0">
                  <a:buNone/>
                </a:pPr>
                <a:r>
                  <a:rPr lang="en-US" sz="2000" dirty="0"/>
                  <a:t>         the </a:t>
                </a:r>
                <a:r>
                  <a:rPr lang="en-US" sz="2000" dirty="0">
                    <a:solidFill>
                      <a:srgbClr val="7030A0"/>
                    </a:solidFill>
                  </a:rPr>
                  <a:t>amortized</a:t>
                </a:r>
                <a:r>
                  <a:rPr lang="en-US" sz="2000" dirty="0"/>
                  <a:t> cost of </a:t>
                </a:r>
                <a:r>
                  <a:rPr lang="en-US" sz="2000" b="1" dirty="0" err="1"/>
                  <a:t>Dequeue</a:t>
                </a:r>
                <a:r>
                  <a:rPr lang="en-US" sz="2000" b="1" dirty="0"/>
                  <a:t> </a:t>
                </a:r>
                <a:r>
                  <a:rPr lang="en-US" sz="2000" dirty="0"/>
                  <a:t>operation is still </a:t>
                </a:r>
                <a:r>
                  <a:rPr lang="en-US" sz="2000" b="1" dirty="0"/>
                  <a:t>O</a:t>
                </a:r>
                <a:r>
                  <a:rPr lang="en-US" sz="2000" dirty="0"/>
                  <a:t>(</a:t>
                </a:r>
                <a14:m>
                  <m:oMath xmlns:m="http://schemas.openxmlformats.org/officeDocument/2006/math">
                    <m:r>
                      <a:rPr lang="en-US" sz="2000" b="1" i="1" smtClean="0">
                        <a:solidFill>
                          <a:srgbClr val="0070C0"/>
                        </a:solidFill>
                        <a:latin typeface="Cambria Math"/>
                      </a:rPr>
                      <m:t>𝟏</m:t>
                    </m:r>
                  </m:oMath>
                </a14:m>
                <a:r>
                  <a:rPr lang="en-US" sz="2000" dirty="0"/>
                  <a:t>).</a:t>
                </a:r>
              </a:p>
              <a:p>
                <a:pPr marL="0" indent="0">
                  <a:buNone/>
                </a:pPr>
                <a:endParaRPr lang="en-US" sz="20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35</a:t>
            </a:fld>
            <a:endParaRPr lang="en-US"/>
          </a:p>
        </p:txBody>
      </p:sp>
    </p:spTree>
    <p:extLst>
      <p:ext uri="{BB962C8B-B14F-4D97-AF65-F5344CB8AC3E}">
        <p14:creationId xmlns:p14="http://schemas.microsoft.com/office/powerpoint/2010/main" val="242732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3CBE-651C-9A4B-9748-22C2E186AC7F}"/>
              </a:ext>
            </a:extLst>
          </p:cNvPr>
          <p:cNvSpPr>
            <a:spLocks noGrp="1"/>
          </p:cNvSpPr>
          <p:nvPr>
            <p:ph type="title"/>
          </p:nvPr>
        </p:nvSpPr>
        <p:spPr/>
        <p:txBody>
          <a:bodyPr/>
          <a:lstStyle/>
          <a:p>
            <a:r>
              <a:rPr lang="en-US" b="1" dirty="0">
                <a:solidFill>
                  <a:srgbClr val="006C31"/>
                </a:solidFill>
              </a:rPr>
              <a:t>Attention</a:t>
            </a:r>
          </a:p>
        </p:txBody>
      </p:sp>
      <p:sp>
        <p:nvSpPr>
          <p:cNvPr id="3" name="Content Placeholder 2">
            <a:extLst>
              <a:ext uri="{FF2B5EF4-FFF2-40B4-BE49-F238E27FC236}">
                <a16:creationId xmlns:a16="http://schemas.microsoft.com/office/drawing/2014/main" id="{6722C898-AE90-464C-9E83-58E19F42E349}"/>
              </a:ext>
            </a:extLst>
          </p:cNvPr>
          <p:cNvSpPr>
            <a:spLocks noGrp="1"/>
          </p:cNvSpPr>
          <p:nvPr>
            <p:ph idx="1"/>
          </p:nvPr>
        </p:nvSpPr>
        <p:spPr>
          <a:xfrm>
            <a:off x="457200" y="1600200"/>
            <a:ext cx="8229600" cy="5121275"/>
          </a:xfrm>
        </p:spPr>
        <p:txBody>
          <a:bodyPr/>
          <a:lstStyle/>
          <a:p>
            <a:r>
              <a:rPr lang="en-US" sz="2400" dirty="0"/>
              <a:t>A student suggested “size of Table” as a potential function. For the deletion operation, it leads to change in potential which nullify the actual cost. But it is not a valid potential function. This is because …</a:t>
            </a:r>
          </a:p>
          <a:p>
            <a:endParaRPr lang="en-US" sz="2400" dirty="0"/>
          </a:p>
          <a:p>
            <a:r>
              <a:rPr lang="en-US" sz="2400" dirty="0"/>
              <a:t>It is not 0 in the beginning.</a:t>
            </a:r>
          </a:p>
          <a:p>
            <a:pPr marL="0" indent="0">
              <a:buNone/>
            </a:pPr>
            <a:endParaRPr lang="en-US" sz="2400" dirty="0"/>
          </a:p>
          <a:p>
            <a:pPr marL="0" indent="0">
              <a:buNone/>
            </a:pPr>
            <a:r>
              <a:rPr lang="en-US" sz="2000" dirty="0"/>
              <a:t>[There is way to relax the condition “value 0 in the beginning” and arrive at  an analysis of O(n) bound on n deletion operations. Basically you need to express the amortized cost of n operations in terms of the initial potential. You may think over it. However, it will not be considered as part of the syllabus. In all our analysis, we shall stick to the properties of the potential function defined in the previous class.] </a:t>
            </a:r>
          </a:p>
          <a:p>
            <a:pPr marL="0" indent="0">
              <a:buNone/>
            </a:pPr>
            <a:endParaRPr lang="en-US" sz="2400" dirty="0"/>
          </a:p>
        </p:txBody>
      </p:sp>
      <p:sp>
        <p:nvSpPr>
          <p:cNvPr id="4" name="Slide Number Placeholder 3">
            <a:extLst>
              <a:ext uri="{FF2B5EF4-FFF2-40B4-BE49-F238E27FC236}">
                <a16:creationId xmlns:a16="http://schemas.microsoft.com/office/drawing/2014/main" id="{3AFF9F29-CA77-6442-832C-B8A40EE1200A}"/>
              </a:ext>
            </a:extLst>
          </p:cNvPr>
          <p:cNvSpPr>
            <a:spLocks noGrp="1"/>
          </p:cNvSpPr>
          <p:nvPr>
            <p:ph type="sldNum" sz="quarter" idx="12"/>
          </p:nvPr>
        </p:nvSpPr>
        <p:spPr/>
        <p:txBody>
          <a:bodyPr/>
          <a:lstStyle/>
          <a:p>
            <a:pPr>
              <a:defRPr/>
            </a:pPr>
            <a:fld id="{147D3F34-CCFE-4664-990B-25D48250FF76}" type="slidenum">
              <a:rPr lang="en-US" smtClean="0"/>
              <a:pPr>
                <a:defRPr/>
              </a:pPr>
              <a:t>36</a:t>
            </a:fld>
            <a:endParaRPr lang="en-US"/>
          </a:p>
        </p:txBody>
      </p:sp>
    </p:spTree>
    <p:extLst>
      <p:ext uri="{BB962C8B-B14F-4D97-AF65-F5344CB8AC3E}">
        <p14:creationId xmlns:p14="http://schemas.microsoft.com/office/powerpoint/2010/main" val="25227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Amortized Analysis</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
        <p:nvSpPr>
          <p:cNvPr id="2" name="Text Placeholder 1">
            <a:extLst>
              <a:ext uri="{FF2B5EF4-FFF2-40B4-BE49-F238E27FC236}">
                <a16:creationId xmlns:a16="http://schemas.microsoft.com/office/drawing/2014/main" id="{599CDFBF-E970-0242-A5E6-9B5947DA3E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680730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Amortized Cost</a:t>
            </a:r>
            <a:br>
              <a:rPr lang="en-US" sz="3600" b="1" dirty="0">
                <a:solidFill>
                  <a:srgbClr val="7030A0"/>
                </a:solidFill>
              </a:rPr>
            </a:b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143000"/>
                <a:ext cx="8763000" cy="4983163"/>
              </a:xfrm>
            </p:spPr>
            <p:txBody>
              <a:bodyPr/>
              <a:lstStyle/>
              <a:p>
                <a:pPr marL="0" indent="0">
                  <a:buNone/>
                </a:pPr>
                <a14:m>
                  <m:oMath xmlns:m="http://schemas.openxmlformats.org/officeDocument/2006/math">
                    <m:r>
                      <a:rPr lang="en-US" sz="2000" smtClean="0">
                        <a:solidFill>
                          <a:srgbClr val="C00000"/>
                        </a:solidFill>
                        <a:latin typeface="Cambria Math"/>
                      </a:rPr>
                      <m:t>𝝓</m:t>
                    </m:r>
                  </m:oMath>
                </a14:m>
                <a:r>
                  <a:rPr lang="en-US" sz="2000" dirty="0"/>
                  <a:t>: potential function associated with the algorithm/data-structure</a:t>
                </a:r>
              </a:p>
              <a:p>
                <a:pPr marL="0" indent="0">
                  <a:buNone/>
                </a:pPr>
                <a14:m>
                  <m:oMath xmlns:m="http://schemas.openxmlformats.org/officeDocument/2006/math">
                    <m:r>
                      <a:rPr lang="en-US" sz="2000">
                        <a:solidFill>
                          <a:srgbClr val="C00000"/>
                        </a:solidFill>
                        <a:latin typeface="Cambria Math"/>
                      </a:rPr>
                      <m:t>𝝓</m:t>
                    </m:r>
                    <m:r>
                      <a:rPr lang="en-US" sz="2000" b="0" i="0" smtClean="0">
                        <a:solidFill>
                          <a:schemeClr val="tx1"/>
                        </a:solidFill>
                        <a:latin typeface="Cambria Math"/>
                      </a:rPr>
                      <m:t>(</m:t>
                    </m:r>
                    <m:r>
                      <a:rPr lang="en-US" sz="2000" b="1" i="1" smtClean="0">
                        <a:solidFill>
                          <a:srgbClr val="0070C0"/>
                        </a:solidFill>
                        <a:latin typeface="Cambria Math"/>
                      </a:rPr>
                      <m:t>𝒊</m:t>
                    </m:r>
                    <m:r>
                      <a:rPr lang="en-US" sz="2000" b="0" i="0" smtClean="0">
                        <a:solidFill>
                          <a:schemeClr val="tx1"/>
                        </a:solidFill>
                        <a:latin typeface="Cambria Math"/>
                      </a:rPr>
                      <m:t>)</m:t>
                    </m:r>
                  </m:oMath>
                </a14:m>
                <a:r>
                  <a:rPr lang="en-US" sz="2000" dirty="0">
                    <a:solidFill>
                      <a:schemeClr val="tx1"/>
                    </a:solidFill>
                  </a:rPr>
                  <a:t>: Potential at the end of </a:t>
                </a:r>
                <a14:m>
                  <m:oMath xmlns:m="http://schemas.openxmlformats.org/officeDocument/2006/math">
                    <m:r>
                      <a:rPr lang="en-US" sz="2000" b="1" i="1">
                        <a:solidFill>
                          <a:srgbClr val="0070C0"/>
                        </a:solidFill>
                        <a:latin typeface="Cambria Math"/>
                      </a:rPr>
                      <m:t>𝒊</m:t>
                    </m:r>
                  </m:oMath>
                </a14:m>
                <a:r>
                  <a:rPr lang="en-US" sz="2000" dirty="0" err="1">
                    <a:solidFill>
                      <a:schemeClr val="tx1"/>
                    </a:solidFill>
                  </a:rPr>
                  <a:t>th</a:t>
                </a:r>
                <a:r>
                  <a:rPr lang="en-US" sz="2000" dirty="0">
                    <a:solidFill>
                      <a:schemeClr val="tx1"/>
                    </a:solidFill>
                  </a:rPr>
                  <a:t> operation</a:t>
                </a:r>
                <a:endParaRPr lang="en-US" sz="2000" b="1" dirty="0">
                  <a:solidFill>
                    <a:schemeClr val="tx1"/>
                  </a:solidFill>
                </a:endParaRP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r>
                  <a:rPr lang="en-US" sz="2000" dirty="0"/>
                  <a:t>Amortized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14:m>
                  <m:oMath xmlns:m="http://schemas.openxmlformats.org/officeDocument/2006/math">
                    <m:r>
                      <a:rPr lang="en-US" sz="280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p>
              <a:p>
                <a:pPr marL="0" indent="0">
                  <a:buNone/>
                </a:pPr>
                <a:r>
                  <a:rPr lang="en-US" sz="2000" dirty="0"/>
                  <a:t>Amortized cost of </a:t>
                </a:r>
                <a14:m>
                  <m:oMath xmlns:m="http://schemas.openxmlformats.org/officeDocument/2006/math">
                    <m:r>
                      <a:rPr lang="en-US" sz="2000" b="1" i="1" smtClean="0">
                        <a:solidFill>
                          <a:srgbClr val="0070C0"/>
                        </a:solidFill>
                        <a:latin typeface="Cambria Math"/>
                      </a:rPr>
                      <m:t>𝒏</m:t>
                    </m:r>
                  </m:oMath>
                </a14:m>
                <a:r>
                  <a:rPr lang="en-US" sz="2000" dirty="0"/>
                  <a:t> operations </a:t>
                </a:r>
                <a14:m>
                  <m:oMath xmlns:m="http://schemas.openxmlformats.org/officeDocument/2006/math">
                    <m:r>
                      <a:rPr lang="en-US" sz="2000" b="0" i="0" smtClean="0">
                        <a:latin typeface="Cambria Math"/>
                      </a:rPr>
                      <m:t> </m:t>
                    </m:r>
                    <m:r>
                      <a:rPr lang="en-US" sz="2000" b="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𝒏</m:t>
                    </m:r>
                    <m:r>
                      <a:rPr lang="en-US" sz="2000" b="1" i="1">
                        <a:solidFill>
                          <a:srgbClr val="0070C0"/>
                        </a:solidFill>
                        <a:latin typeface="Cambria Math"/>
                      </a:rPr>
                      <m:t> </m:t>
                    </m:r>
                  </m:oMath>
                </a14:m>
                <a:r>
                  <a:rPr lang="en-US" sz="2000" dirty="0"/>
                  <a:t>operations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143000"/>
                <a:ext cx="8763000" cy="4983163"/>
              </a:xfrm>
              <a:blipFill rotWithShape="1">
                <a:blip r:embed="rId2"/>
                <a:stretch>
                  <a:fillRect l="-765" t="-6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mc:AlternateContent xmlns:mc="http://schemas.openxmlformats.org/markup-compatibility/2006" xmlns:a14="http://schemas.microsoft.com/office/drawing/2010/main">
        <mc:Choice Requires="a14">
          <p:sp>
            <p:nvSpPr>
              <p:cNvPr id="5" name="Rounded Rectangle 4"/>
              <p:cNvSpPr/>
              <p:nvPr/>
            </p:nvSpPr>
            <p:spPr>
              <a:xfrm>
                <a:off x="1828800" y="1981200"/>
                <a:ext cx="5257800" cy="1219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solidFill>
                      <a:schemeClr val="tx1"/>
                    </a:solidFill>
                  </a:rPr>
                  <a:t>Important conditions to be fulfilled by</a:t>
                </a:r>
                <a:r>
                  <a:rPr lang="en-US" dirty="0">
                    <a:solidFill>
                      <a:srgbClr val="C00000"/>
                    </a:solidFill>
                  </a:rPr>
                  <a:t> </a:t>
                </a:r>
                <a14:m>
                  <m:oMath xmlns:m="http://schemas.openxmlformats.org/officeDocument/2006/math">
                    <m:r>
                      <a:rPr lang="en-US">
                        <a:solidFill>
                          <a:srgbClr val="C00000"/>
                        </a:solidFill>
                        <a:latin typeface="Cambria Math"/>
                      </a:rPr>
                      <m:t>𝝓</m:t>
                    </m:r>
                  </m:oMath>
                </a14:m>
                <a:endParaRPr lang="en-US" b="1" dirty="0">
                  <a:solidFill>
                    <a:schemeClr val="tx1"/>
                  </a:solidFill>
                </a:endParaRPr>
              </a:p>
              <a:p>
                <a:pPr marL="0" indent="0" algn="ctr">
                  <a:buNone/>
                </a:pPr>
                <a:endParaRPr lang="en-US" b="1" dirty="0">
                  <a:solidFill>
                    <a:schemeClr val="tx1"/>
                  </a:solidFill>
                </a:endParaRPr>
              </a:p>
              <a:p>
                <a:pPr marL="0" indent="0" algn="ctr">
                  <a:buNone/>
                </a:pPr>
                <a:endParaRPr lang="en-US" b="1" dirty="0">
                  <a:solidFill>
                    <a:schemeClr val="tx1"/>
                  </a:solidFill>
                </a:endParaRPr>
              </a:p>
              <a:p>
                <a:pPr algn="ctr"/>
                <a:endParaRPr lang="en-US" dirty="0"/>
              </a:p>
            </p:txBody>
          </p:sp>
        </mc:Choice>
        <mc:Fallback xmlns="">
          <p:sp>
            <p:nvSpPr>
              <p:cNvPr id="5" name="Rounded Rectangle 4"/>
              <p:cNvSpPr>
                <a:spLocks noRot="1" noChangeAspect="1" noMove="1" noResize="1" noEditPoints="1" noAdjustHandles="1" noChangeArrowheads="1" noChangeShapeType="1" noTextEdit="1"/>
              </p:cNvSpPr>
              <p:nvPr/>
            </p:nvSpPr>
            <p:spPr>
              <a:xfrm>
                <a:off x="1828800" y="1981200"/>
                <a:ext cx="5257800" cy="1219200"/>
              </a:xfrm>
              <a:prstGeom prst="roundRect">
                <a:avLst/>
              </a:prstGeom>
              <a:blipFill rotWithShape="1">
                <a:blip r:embed="rId3"/>
                <a:stretch>
                  <a:fillRect b="-5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733800" y="2297668"/>
                <a:ext cx="105028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r>
                      <a:rPr lang="en-US">
                        <a:latin typeface="Cambria Math"/>
                      </a:rPr>
                      <m:t>(</m:t>
                    </m:r>
                    <m:r>
                      <a:rPr lang="en-US" b="1">
                        <a:solidFill>
                          <a:srgbClr val="0070C0"/>
                        </a:solidFill>
                        <a:latin typeface="Cambria Math"/>
                      </a:rPr>
                      <m:t>𝟎</m:t>
                    </m:r>
                    <m:r>
                      <a:rPr lang="en-US">
                        <a:latin typeface="Cambria Math"/>
                      </a:rPr>
                      <m:t>)</m:t>
                    </m:r>
                  </m:oMath>
                </a14:m>
                <a:r>
                  <a:rPr lang="en-US" dirty="0"/>
                  <a:t> = </a:t>
                </a:r>
                <a14:m>
                  <m:oMath xmlns:m="http://schemas.openxmlformats.org/officeDocument/2006/math">
                    <m:r>
                      <a:rPr lang="en-US" b="1">
                        <a:solidFill>
                          <a:srgbClr val="0070C0"/>
                        </a:solidFill>
                        <a:latin typeface="Cambria Math"/>
                      </a:rPr>
                      <m:t>𝟎</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733800" y="2297668"/>
                <a:ext cx="1050288" cy="369332"/>
              </a:xfrm>
              <a:prstGeom prst="rect">
                <a:avLst/>
              </a:prstGeom>
              <a:blipFill rotWithShape="1">
                <a:blip r:embed="rId4"/>
                <a:stretch>
                  <a:fillRect l="-1744" t="-8197" r="-872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33800" y="2667000"/>
                <a:ext cx="180446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i="1">
                        <a:latin typeface="Cambria Math"/>
                      </a:rPr>
                      <m:t>≥</m:t>
                    </m:r>
                    <m:r>
                      <a:rPr lang="en-US" b="1" i="1">
                        <a:solidFill>
                          <a:srgbClr val="0070C0"/>
                        </a:solidFill>
                        <a:latin typeface="Cambria Math"/>
                      </a:rPr>
                      <m:t>𝟎</m:t>
                    </m:r>
                  </m:oMath>
                </a14:m>
                <a:r>
                  <a:rPr lang="en-US" dirty="0"/>
                  <a:t> for all </a:t>
                </a:r>
                <a14:m>
                  <m:oMath xmlns:m="http://schemas.openxmlformats.org/officeDocument/2006/math">
                    <m:r>
                      <a:rPr lang="en-US" b="1" i="1">
                        <a:solidFill>
                          <a:srgbClr val="0070C0"/>
                        </a:solidFill>
                        <a:latin typeface="Cambria Math"/>
                      </a:rPr>
                      <m:t>𝒊</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33800" y="2667000"/>
                <a:ext cx="1804468" cy="369332"/>
              </a:xfrm>
              <a:prstGeom prst="rect">
                <a:avLst/>
              </a:prstGeom>
              <a:blipFill rotWithShape="1">
                <a:blip r:embed="rId5"/>
                <a:stretch>
                  <a:fillRect l="-1014" t="-8333" r="-473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81800" y="3481217"/>
                <a:ext cx="2155398" cy="404983"/>
              </a:xfrm>
              <a:prstGeom prst="rect">
                <a:avLst/>
              </a:prstGeom>
              <a:noFill/>
            </p:spPr>
            <p:txBody>
              <a:bodyPr wrap="none" rtlCol="0">
                <a:spAutoFit/>
              </a:bodyPr>
              <a:lstStyle/>
              <a:p>
                <a:r>
                  <a:rPr lang="en-US" dirty="0"/>
                  <a:t>+ </a:t>
                </a:r>
                <a14:m>
                  <m:oMath xmlns:m="http://schemas.openxmlformats.org/officeDocument/2006/math">
                    <m:d>
                      <m:dPr>
                        <m:ctrlPr>
                          <a:rPr lang="en-US" i="1">
                            <a:latin typeface="Cambria Math" panose="02040503050406030204" pitchFamily="18" charset="0"/>
                          </a:rPr>
                        </m:ctrlPr>
                      </m:dPr>
                      <m:e>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b="1" i="1">
                            <a:solidFill>
                              <a:srgbClr val="0070C0"/>
                            </a:solidFill>
                            <a:latin typeface="Cambria Math"/>
                          </a:rPr>
                          <m:t>−</m:t>
                        </m:r>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r>
                              <a:rPr lang="en-US" b="1" i="1">
                                <a:solidFill>
                                  <a:srgbClr val="0070C0"/>
                                </a:solidFill>
                                <a:latin typeface="Cambria Math"/>
                              </a:rPr>
                              <m:t>−</m:t>
                            </m:r>
                            <m:r>
                              <a:rPr lang="en-US" b="1" i="1">
                                <a:solidFill>
                                  <a:srgbClr val="0070C0"/>
                                </a:solidFill>
                                <a:latin typeface="Cambria Math"/>
                              </a:rPr>
                              <m:t>𝟏</m:t>
                            </m:r>
                          </m:e>
                        </m:d>
                      </m:e>
                    </m:d>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781800" y="3481217"/>
                <a:ext cx="2155398" cy="404983"/>
              </a:xfrm>
              <a:prstGeom prst="rect">
                <a:avLst/>
              </a:prstGeom>
              <a:blipFill rotWithShape="1">
                <a:blip r:embed="rId6"/>
                <a:stretch>
                  <a:fillRect l="-2550" t="-1493" r="-3966" b="-19403"/>
                </a:stretch>
              </a:blipFill>
            </p:spPr>
            <p:txBody>
              <a:bodyPr/>
              <a:lstStyle/>
              <a:p>
                <a:r>
                  <a:rPr lang="en-US">
                    <a:noFill/>
                  </a:rPr>
                  <a:t> </a:t>
                </a:r>
              </a:p>
            </p:txBody>
          </p:sp>
        </mc:Fallback>
      </mc:AlternateContent>
      <p:sp>
        <p:nvSpPr>
          <p:cNvPr id="9" name="Rectangle 8"/>
          <p:cNvSpPr/>
          <p:nvPr/>
        </p:nvSpPr>
        <p:spPr>
          <a:xfrm>
            <a:off x="914400" y="1524000"/>
            <a:ext cx="60198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14600" y="9906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9906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62400" y="33528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08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grpId="0" nodeType="clickEffect">
                                  <p:stCondLst>
                                    <p:cond delay="0"/>
                                  </p:stCondLst>
                                  <p:childTnLst>
                                    <p:animEffect transition="out" filter="wipe(left)">
                                      <p:cBhvr>
                                        <p:cTn id="18" dur="1750"/>
                                        <p:tgtEl>
                                          <p:spTgt spid="11"/>
                                        </p:tgtEl>
                                      </p:cBhvr>
                                    </p:animEffect>
                                    <p:set>
                                      <p:cBhvr>
                                        <p:cTn id="19" dur="1" fill="hold">
                                          <p:stCondLst>
                                            <p:cond delay="1749"/>
                                          </p:stCondLst>
                                        </p:cTn>
                                        <p:tgtEl>
                                          <p:spTgt spid="1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0" nodeType="clickEffect">
                                  <p:stCondLst>
                                    <p:cond delay="0"/>
                                  </p:stCondLst>
                                  <p:childTnLst>
                                    <p:animEffect transition="out" filter="wipe(left)">
                                      <p:cBhvr>
                                        <p:cTn id="23" dur="1750"/>
                                        <p:tgtEl>
                                          <p:spTgt spid="10"/>
                                        </p:tgtEl>
                                      </p:cBhvr>
                                    </p:animEffect>
                                    <p:set>
                                      <p:cBhvr>
                                        <p:cTn id="24" dur="1" fill="hold">
                                          <p:stCondLst>
                                            <p:cond delay="174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1750"/>
                                        <p:tgtEl>
                                          <p:spTgt spid="9"/>
                                        </p:tgtEl>
                                      </p:cBhvr>
                                    </p:animEffect>
                                    <p:set>
                                      <p:cBhvr>
                                        <p:cTn id="34" dur="1" fill="hold">
                                          <p:stCondLst>
                                            <p:cond delay="174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grpId="0" nodeType="clickEffect">
                                  <p:stCondLst>
                                    <p:cond delay="0"/>
                                  </p:stCondLst>
                                  <p:childTnLst>
                                    <p:animEffect transition="out" filter="wipe(left)">
                                      <p:cBhvr>
                                        <p:cTn id="43" dur="1750"/>
                                        <p:tgtEl>
                                          <p:spTgt spid="12"/>
                                        </p:tgtEl>
                                      </p:cBhvr>
                                    </p:animEffect>
                                    <p:set>
                                      <p:cBhvr>
                                        <p:cTn id="44" dur="1" fill="hold">
                                          <p:stCondLst>
                                            <p:cond delay="174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randombar(horizontal)">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p:bldP spid="7" grpId="0"/>
      <p:bldP spid="8" grpId="0"/>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Amortized Cost</a:t>
            </a:r>
            <a:br>
              <a:rPr lang="en-US" sz="3600" b="1" dirty="0">
                <a:solidFill>
                  <a:srgbClr val="7030A0"/>
                </a:solidFill>
              </a:rPr>
            </a:b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143000"/>
                <a:ext cx="8915400" cy="4983163"/>
              </a:xfrm>
            </p:spPr>
            <p:txBody>
              <a:bodyPr/>
              <a:lstStyle/>
              <a:p>
                <a:pPr marL="0" indent="0">
                  <a:buNone/>
                </a:pPr>
                <a14:m>
                  <m:oMath xmlns:m="http://schemas.openxmlformats.org/officeDocument/2006/math">
                    <m:r>
                      <a:rPr lang="en-US" sz="2000" smtClean="0">
                        <a:solidFill>
                          <a:srgbClr val="C00000"/>
                        </a:solidFill>
                        <a:latin typeface="Cambria Math"/>
                      </a:rPr>
                      <m:t>𝝓</m:t>
                    </m:r>
                  </m:oMath>
                </a14:m>
                <a:r>
                  <a:rPr lang="en-US" sz="2000" dirty="0"/>
                  <a:t>: potential function associated with the algorithm/data-structure</a:t>
                </a:r>
              </a:p>
              <a:p>
                <a:pPr marL="0" indent="0">
                  <a:buNone/>
                </a:pPr>
                <a14:m>
                  <m:oMath xmlns:m="http://schemas.openxmlformats.org/officeDocument/2006/math">
                    <m:r>
                      <a:rPr lang="en-US" sz="2000">
                        <a:solidFill>
                          <a:srgbClr val="C00000"/>
                        </a:solidFill>
                        <a:latin typeface="Cambria Math"/>
                      </a:rPr>
                      <m:t>𝝓</m:t>
                    </m:r>
                    <m:r>
                      <a:rPr lang="en-US" sz="2000" b="0" i="0" smtClean="0">
                        <a:solidFill>
                          <a:schemeClr val="tx1"/>
                        </a:solidFill>
                        <a:latin typeface="Cambria Math"/>
                      </a:rPr>
                      <m:t>(</m:t>
                    </m:r>
                    <m:r>
                      <a:rPr lang="en-US" sz="2000" b="1" i="1" smtClean="0">
                        <a:solidFill>
                          <a:srgbClr val="0070C0"/>
                        </a:solidFill>
                        <a:latin typeface="Cambria Math"/>
                      </a:rPr>
                      <m:t>𝒊</m:t>
                    </m:r>
                    <m:r>
                      <a:rPr lang="en-US" sz="2000" b="0" i="0" smtClean="0">
                        <a:solidFill>
                          <a:schemeClr val="tx1"/>
                        </a:solidFill>
                        <a:latin typeface="Cambria Math"/>
                      </a:rPr>
                      <m:t>)</m:t>
                    </m:r>
                  </m:oMath>
                </a14:m>
                <a:r>
                  <a:rPr lang="en-US" sz="2000" dirty="0">
                    <a:solidFill>
                      <a:schemeClr val="tx1"/>
                    </a:solidFill>
                  </a:rPr>
                  <a:t>: Potential at the end of </a:t>
                </a:r>
                <a14:m>
                  <m:oMath xmlns:m="http://schemas.openxmlformats.org/officeDocument/2006/math">
                    <m:r>
                      <a:rPr lang="en-US" sz="2000" b="1" i="1">
                        <a:solidFill>
                          <a:srgbClr val="0070C0"/>
                        </a:solidFill>
                        <a:latin typeface="Cambria Math"/>
                      </a:rPr>
                      <m:t>𝒊</m:t>
                    </m:r>
                  </m:oMath>
                </a14:m>
                <a:r>
                  <a:rPr lang="en-US" sz="2000" dirty="0" err="1">
                    <a:solidFill>
                      <a:schemeClr val="tx1"/>
                    </a:solidFill>
                  </a:rPr>
                  <a:t>th</a:t>
                </a:r>
                <a:r>
                  <a:rPr lang="en-US" sz="2000" dirty="0">
                    <a:solidFill>
                      <a:schemeClr val="tx1"/>
                    </a:solidFill>
                  </a:rPr>
                  <a:t> operation</a:t>
                </a:r>
                <a:endParaRPr lang="en-US" sz="2000" b="1" dirty="0">
                  <a:solidFill>
                    <a:schemeClr val="tx1"/>
                  </a:solidFill>
                </a:endParaRP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r>
                  <a:rPr lang="en-US" sz="2000" dirty="0">
                    <a:solidFill>
                      <a:srgbClr val="7030A0"/>
                    </a:solidFill>
                  </a:rPr>
                  <a:t>Amortized </a:t>
                </a:r>
                <a:r>
                  <a:rPr lang="en-US" sz="2000" dirty="0"/>
                  <a:t>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14:m>
                  <m:oMath xmlns:m="http://schemas.openxmlformats.org/officeDocument/2006/math">
                    <m:r>
                      <a:rPr lang="en-US" sz="280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p>
              <a:p>
                <a:pPr marL="0" indent="0">
                  <a:buNone/>
                </a:pPr>
                <a:r>
                  <a:rPr lang="en-US" sz="2000" dirty="0">
                    <a:solidFill>
                      <a:srgbClr val="7030A0"/>
                    </a:solidFill>
                  </a:rPr>
                  <a:t>Amortized</a:t>
                </a:r>
                <a:r>
                  <a:rPr lang="en-US" sz="2000" dirty="0"/>
                  <a:t> cost of </a:t>
                </a:r>
                <a14:m>
                  <m:oMath xmlns:m="http://schemas.openxmlformats.org/officeDocument/2006/math">
                    <m:r>
                      <a:rPr lang="en-US" sz="2000" b="1" i="1" smtClean="0">
                        <a:solidFill>
                          <a:srgbClr val="0070C0"/>
                        </a:solidFill>
                        <a:latin typeface="Cambria Math"/>
                      </a:rPr>
                      <m:t>𝒏</m:t>
                    </m:r>
                  </m:oMath>
                </a14:m>
                <a:r>
                  <a:rPr lang="en-US" sz="2000" dirty="0"/>
                  <a:t> operations </a:t>
                </a:r>
                <a14:m>
                  <m:oMath xmlns:m="http://schemas.openxmlformats.org/officeDocument/2006/math">
                    <m:r>
                      <a:rPr lang="en-US" sz="2000" b="0" i="0" smtClean="0">
                        <a:latin typeface="Cambria Math"/>
                      </a:rPr>
                      <m:t> </m:t>
                    </m:r>
                    <m:r>
                      <a:rPr lang="en-US" sz="2000" b="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𝒏</m:t>
                    </m:r>
                    <m:r>
                      <a:rPr lang="en-US" sz="2000" b="1" i="1">
                        <a:solidFill>
                          <a:srgbClr val="0070C0"/>
                        </a:solidFill>
                        <a:latin typeface="Cambria Math"/>
                      </a:rPr>
                      <m:t> </m:t>
                    </m:r>
                  </m:oMath>
                </a14:m>
                <a:r>
                  <a:rPr lang="en-US" sz="2000" dirty="0"/>
                  <a:t>operations</a:t>
                </a:r>
              </a:p>
              <a:p>
                <a:pPr marL="0" indent="0">
                  <a:buNone/>
                </a:pPr>
                <a:endParaRPr lang="en-US" sz="2000" dirty="0"/>
              </a:p>
              <a:p>
                <a:pPr marL="0" indent="0">
                  <a:buNone/>
                </a:pPr>
                <a:endParaRPr lang="en-US" sz="2000" dirty="0"/>
              </a:p>
              <a:p>
                <a:pPr marL="0" indent="0">
                  <a:buNone/>
                </a:pPr>
                <a:r>
                  <a:rPr lang="en-US" sz="2000" b="1" dirty="0">
                    <a:solidFill>
                      <a:srgbClr val="006C31"/>
                    </a:solidFill>
                  </a:rPr>
                  <a:t>Key observation</a:t>
                </a:r>
                <a:r>
                  <a:rPr lang="en-US" sz="2000" dirty="0"/>
                  <a:t>:</a:t>
                </a:r>
              </a:p>
              <a:p>
                <a:r>
                  <a:rPr lang="en-US" sz="2000" dirty="0"/>
                  <a:t>In order to show that the </a:t>
                </a:r>
                <a:r>
                  <a:rPr lang="en-US" sz="2000" b="1" dirty="0"/>
                  <a:t>actual cost </a:t>
                </a:r>
                <a:r>
                  <a:rPr lang="en-US" sz="2000" dirty="0"/>
                  <a:t>of </a:t>
                </a:r>
                <a14:m>
                  <m:oMath xmlns:m="http://schemas.openxmlformats.org/officeDocument/2006/math">
                    <m:r>
                      <a:rPr lang="en-US" sz="2000" b="1" i="1">
                        <a:solidFill>
                          <a:srgbClr val="0070C0"/>
                        </a:solidFill>
                        <a:latin typeface="Cambria Math"/>
                      </a:rPr>
                      <m:t>𝒏</m:t>
                    </m:r>
                    <m:r>
                      <a:rPr lang="en-US" sz="2000" b="1" i="1">
                        <a:solidFill>
                          <a:srgbClr val="0070C0"/>
                        </a:solidFill>
                        <a:latin typeface="Cambria Math"/>
                      </a:rPr>
                      <m:t> </m:t>
                    </m:r>
                  </m:oMath>
                </a14:m>
                <a:r>
                  <a:rPr lang="en-US" sz="2000" dirty="0"/>
                  <a:t>operations is bounded by </a:t>
                </a:r>
                <a14:m>
                  <m:oMath xmlns:m="http://schemas.openxmlformats.org/officeDocument/2006/math">
                    <m:r>
                      <a:rPr lang="en-US" sz="2000" b="1" i="1">
                        <a:solidFill>
                          <a:srgbClr val="7030A0"/>
                        </a:solidFill>
                        <a:latin typeface="Cambria Math"/>
                      </a:rPr>
                      <m:t>𝒈</m:t>
                    </m:r>
                    <m:r>
                      <a:rPr lang="en-US" sz="2000">
                        <a:solidFill>
                          <a:srgbClr val="0070C0"/>
                        </a:solidFill>
                        <a:latin typeface="Cambria Math"/>
                      </a:rPr>
                      <m:t>(</m:t>
                    </m:r>
                    <m:r>
                      <a:rPr lang="en-US" sz="2000" b="1" i="1">
                        <a:solidFill>
                          <a:srgbClr val="0070C0"/>
                        </a:solidFill>
                        <a:latin typeface="Cambria Math"/>
                      </a:rPr>
                      <m:t>𝒏</m:t>
                    </m:r>
                    <m:r>
                      <a:rPr lang="en-US" sz="2000" b="1" i="1">
                        <a:solidFill>
                          <a:srgbClr val="0070C0"/>
                        </a:solidFill>
                        <a:latin typeface="Cambria Math"/>
                      </a:rPr>
                      <m:t>)</m:t>
                    </m:r>
                  </m:oMath>
                </a14:m>
                <a:r>
                  <a:rPr lang="en-US" sz="2000" dirty="0"/>
                  <a:t> </a:t>
                </a:r>
              </a:p>
              <a:p>
                <a:pPr marL="0" indent="0">
                  <a:buNone/>
                </a:pPr>
                <a:r>
                  <a:rPr lang="en-US" sz="2000" dirty="0"/>
                  <a:t>      it suffices to show that </a:t>
                </a:r>
                <a:r>
                  <a:rPr lang="en-US" sz="2000" b="1" dirty="0"/>
                  <a:t>amortized cost</a:t>
                </a:r>
                <a:r>
                  <a:rPr lang="en-US" sz="2000" dirty="0"/>
                  <a:t> of </a:t>
                </a:r>
                <a14:m>
                  <m:oMath xmlns:m="http://schemas.openxmlformats.org/officeDocument/2006/math">
                    <m:r>
                      <a:rPr lang="en-US" sz="2000" b="1" i="1">
                        <a:solidFill>
                          <a:srgbClr val="0070C0"/>
                        </a:solidFill>
                        <a:latin typeface="Cambria Math"/>
                      </a:rPr>
                      <m:t>𝒏</m:t>
                    </m:r>
                  </m:oMath>
                </a14:m>
                <a:r>
                  <a:rPr lang="en-US" sz="2000" dirty="0"/>
                  <a:t> operations is bounded by </a:t>
                </a:r>
                <a14:m>
                  <m:oMath xmlns:m="http://schemas.openxmlformats.org/officeDocument/2006/math">
                    <m:r>
                      <a:rPr lang="en-US" sz="2000" b="1" i="1">
                        <a:solidFill>
                          <a:srgbClr val="7030A0"/>
                        </a:solidFill>
                        <a:latin typeface="Cambria Math"/>
                      </a:rPr>
                      <m:t>𝒈</m:t>
                    </m:r>
                    <m:r>
                      <a:rPr lang="en-US" sz="2000">
                        <a:solidFill>
                          <a:srgbClr val="0070C0"/>
                        </a:solidFill>
                        <a:latin typeface="Cambria Math"/>
                      </a:rPr>
                      <m:t>(</m:t>
                    </m:r>
                    <m:r>
                      <a:rPr lang="en-US" sz="2000" b="1" i="1">
                        <a:solidFill>
                          <a:srgbClr val="0070C0"/>
                        </a:solidFill>
                        <a:latin typeface="Cambria Math"/>
                      </a:rPr>
                      <m:t>𝒏</m:t>
                    </m:r>
                    <m:r>
                      <a:rPr lang="en-US" sz="2000" b="1" i="1">
                        <a:solidFill>
                          <a:srgbClr val="0070C0"/>
                        </a:solidFill>
                        <a:latin typeface="Cambria Math"/>
                      </a:rPr>
                      <m:t>)</m:t>
                    </m:r>
                  </m:oMath>
                </a14:m>
                <a:r>
                  <a:rPr lang="en-US" sz="2000" dirty="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143000"/>
                <a:ext cx="8915400" cy="4983163"/>
              </a:xfrm>
              <a:blipFill rotWithShape="1">
                <a:blip r:embed="rId2"/>
                <a:stretch>
                  <a:fillRect l="-752" t="-612" b="-82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mc:AlternateContent xmlns:mc="http://schemas.openxmlformats.org/markup-compatibility/2006" xmlns:a14="http://schemas.microsoft.com/office/drawing/2010/main">
        <mc:Choice Requires="a14">
          <p:sp>
            <p:nvSpPr>
              <p:cNvPr id="5" name="Rounded Rectangle 4"/>
              <p:cNvSpPr/>
              <p:nvPr/>
            </p:nvSpPr>
            <p:spPr>
              <a:xfrm>
                <a:off x="1828800" y="1981200"/>
                <a:ext cx="5257800" cy="1219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solidFill>
                      <a:schemeClr val="tx1"/>
                    </a:solidFill>
                  </a:rPr>
                  <a:t>Important conditions to be fulfilled by</a:t>
                </a:r>
                <a:r>
                  <a:rPr lang="en-US" dirty="0">
                    <a:solidFill>
                      <a:srgbClr val="C00000"/>
                    </a:solidFill>
                  </a:rPr>
                  <a:t> </a:t>
                </a:r>
                <a14:m>
                  <m:oMath xmlns:m="http://schemas.openxmlformats.org/officeDocument/2006/math">
                    <m:r>
                      <a:rPr lang="en-US">
                        <a:solidFill>
                          <a:srgbClr val="C00000"/>
                        </a:solidFill>
                        <a:latin typeface="Cambria Math"/>
                      </a:rPr>
                      <m:t>𝝓</m:t>
                    </m:r>
                  </m:oMath>
                </a14:m>
                <a:endParaRPr lang="en-US" b="1" dirty="0">
                  <a:solidFill>
                    <a:schemeClr val="tx1"/>
                  </a:solidFill>
                </a:endParaRPr>
              </a:p>
              <a:p>
                <a:pPr marL="0" indent="0" algn="ctr">
                  <a:buNone/>
                </a:pPr>
                <a:endParaRPr lang="en-US" b="1" dirty="0">
                  <a:solidFill>
                    <a:schemeClr val="tx1"/>
                  </a:solidFill>
                </a:endParaRPr>
              </a:p>
              <a:p>
                <a:pPr marL="0" indent="0" algn="ctr">
                  <a:buNone/>
                </a:pPr>
                <a:endParaRPr lang="en-US" b="1" dirty="0">
                  <a:solidFill>
                    <a:schemeClr val="tx1"/>
                  </a:solidFill>
                </a:endParaRPr>
              </a:p>
              <a:p>
                <a:pPr algn="ctr"/>
                <a:endParaRPr lang="en-US" dirty="0"/>
              </a:p>
            </p:txBody>
          </p:sp>
        </mc:Choice>
        <mc:Fallback xmlns="">
          <p:sp>
            <p:nvSpPr>
              <p:cNvPr id="5" name="Rounded Rectangle 4"/>
              <p:cNvSpPr>
                <a:spLocks noRot="1" noChangeAspect="1" noMove="1" noResize="1" noEditPoints="1" noAdjustHandles="1" noChangeArrowheads="1" noChangeShapeType="1" noTextEdit="1"/>
              </p:cNvSpPr>
              <p:nvPr/>
            </p:nvSpPr>
            <p:spPr>
              <a:xfrm>
                <a:off x="1828800" y="1981200"/>
                <a:ext cx="5257800" cy="1219200"/>
              </a:xfrm>
              <a:prstGeom prst="roundRect">
                <a:avLst/>
              </a:prstGeom>
              <a:blipFill rotWithShape="1">
                <a:blip r:embed="rId3"/>
                <a:stretch>
                  <a:fillRect b="-5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733800" y="2297668"/>
                <a:ext cx="105028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r>
                      <a:rPr lang="en-US">
                        <a:latin typeface="Cambria Math"/>
                      </a:rPr>
                      <m:t>(</m:t>
                    </m:r>
                    <m:r>
                      <a:rPr lang="en-US" b="1">
                        <a:solidFill>
                          <a:srgbClr val="0070C0"/>
                        </a:solidFill>
                        <a:latin typeface="Cambria Math"/>
                      </a:rPr>
                      <m:t>𝟎</m:t>
                    </m:r>
                    <m:r>
                      <a:rPr lang="en-US">
                        <a:latin typeface="Cambria Math"/>
                      </a:rPr>
                      <m:t>)</m:t>
                    </m:r>
                  </m:oMath>
                </a14:m>
                <a:r>
                  <a:rPr lang="en-US" dirty="0"/>
                  <a:t> = </a:t>
                </a:r>
                <a14:m>
                  <m:oMath xmlns:m="http://schemas.openxmlformats.org/officeDocument/2006/math">
                    <m:r>
                      <a:rPr lang="en-US" b="1">
                        <a:solidFill>
                          <a:srgbClr val="0070C0"/>
                        </a:solidFill>
                        <a:latin typeface="Cambria Math"/>
                      </a:rPr>
                      <m:t>𝟎</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733800" y="2297668"/>
                <a:ext cx="1050288" cy="369332"/>
              </a:xfrm>
              <a:prstGeom prst="rect">
                <a:avLst/>
              </a:prstGeom>
              <a:blipFill rotWithShape="1">
                <a:blip r:embed="rId4"/>
                <a:stretch>
                  <a:fillRect l="-1744" t="-8197" r="-872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33800" y="2667000"/>
                <a:ext cx="180446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i="1">
                        <a:latin typeface="Cambria Math"/>
                      </a:rPr>
                      <m:t>≥</m:t>
                    </m:r>
                    <m:r>
                      <a:rPr lang="en-US" b="1" i="1">
                        <a:solidFill>
                          <a:srgbClr val="0070C0"/>
                        </a:solidFill>
                        <a:latin typeface="Cambria Math"/>
                      </a:rPr>
                      <m:t>𝟎</m:t>
                    </m:r>
                  </m:oMath>
                </a14:m>
                <a:r>
                  <a:rPr lang="en-US" dirty="0"/>
                  <a:t> for all </a:t>
                </a:r>
                <a14:m>
                  <m:oMath xmlns:m="http://schemas.openxmlformats.org/officeDocument/2006/math">
                    <m:r>
                      <a:rPr lang="en-US" b="1" i="1">
                        <a:solidFill>
                          <a:srgbClr val="0070C0"/>
                        </a:solidFill>
                        <a:latin typeface="Cambria Math"/>
                      </a:rPr>
                      <m:t>𝒊</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33800" y="2667000"/>
                <a:ext cx="1804468" cy="369332"/>
              </a:xfrm>
              <a:prstGeom prst="rect">
                <a:avLst/>
              </a:prstGeom>
              <a:blipFill rotWithShape="1">
                <a:blip r:embed="rId5"/>
                <a:stretch>
                  <a:fillRect l="-1014" t="-8333" r="-473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81800" y="3481217"/>
                <a:ext cx="2155398" cy="404983"/>
              </a:xfrm>
              <a:prstGeom prst="rect">
                <a:avLst/>
              </a:prstGeom>
              <a:noFill/>
            </p:spPr>
            <p:txBody>
              <a:bodyPr wrap="none" rtlCol="0">
                <a:spAutoFit/>
              </a:bodyPr>
              <a:lstStyle/>
              <a:p>
                <a:r>
                  <a:rPr lang="en-US" dirty="0"/>
                  <a:t>+ </a:t>
                </a:r>
                <a14:m>
                  <m:oMath xmlns:m="http://schemas.openxmlformats.org/officeDocument/2006/math">
                    <m:d>
                      <m:dPr>
                        <m:ctrlPr>
                          <a:rPr lang="en-US" i="1">
                            <a:latin typeface="Cambria Math" panose="02040503050406030204" pitchFamily="18" charset="0"/>
                          </a:rPr>
                        </m:ctrlPr>
                      </m:dPr>
                      <m:e>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b="1" i="1">
                            <a:solidFill>
                              <a:srgbClr val="0070C0"/>
                            </a:solidFill>
                            <a:latin typeface="Cambria Math"/>
                          </a:rPr>
                          <m:t>−</m:t>
                        </m:r>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r>
                              <a:rPr lang="en-US" b="1" i="1">
                                <a:solidFill>
                                  <a:srgbClr val="0070C0"/>
                                </a:solidFill>
                                <a:latin typeface="Cambria Math"/>
                              </a:rPr>
                              <m:t>−</m:t>
                            </m:r>
                            <m:r>
                              <a:rPr lang="en-US" b="1" i="1">
                                <a:solidFill>
                                  <a:srgbClr val="0070C0"/>
                                </a:solidFill>
                                <a:latin typeface="Cambria Math"/>
                              </a:rPr>
                              <m:t>𝟏</m:t>
                            </m:r>
                          </m:e>
                        </m:d>
                      </m:e>
                    </m:d>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781800" y="3481217"/>
                <a:ext cx="2155398" cy="404983"/>
              </a:xfrm>
              <a:prstGeom prst="rect">
                <a:avLst/>
              </a:prstGeom>
              <a:blipFill rotWithShape="1">
                <a:blip r:embed="rId6"/>
                <a:stretch>
                  <a:fillRect l="-2550" t="-1493" r="-3966" b="-19403"/>
                </a:stretch>
              </a:blipFill>
            </p:spPr>
            <p:txBody>
              <a:bodyPr/>
              <a:lstStyle/>
              <a:p>
                <a:r>
                  <a:rPr lang="en-US">
                    <a:noFill/>
                  </a:rPr>
                  <a:t> </a:t>
                </a:r>
              </a:p>
            </p:txBody>
          </p:sp>
        </mc:Fallback>
      </mc:AlternateContent>
      <p:sp>
        <p:nvSpPr>
          <p:cNvPr id="9" name="Right Brace 8"/>
          <p:cNvSpPr/>
          <p:nvPr/>
        </p:nvSpPr>
        <p:spPr>
          <a:xfrm rot="5400000">
            <a:off x="5194998" y="2958402"/>
            <a:ext cx="354204" cy="28194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ounded Rectangle 14"/>
          <p:cNvSpPr/>
          <p:nvPr/>
        </p:nvSpPr>
        <p:spPr>
          <a:xfrm>
            <a:off x="304800" y="3845560"/>
            <a:ext cx="3291840" cy="457200"/>
          </a:xfrm>
          <a:prstGeom prst="roundRect">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95600" y="5257800"/>
            <a:ext cx="3429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24600" y="5257800"/>
            <a:ext cx="3429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48000" y="5715000"/>
            <a:ext cx="32766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324600" y="5638800"/>
            <a:ext cx="3429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6863134-E775-6FBB-AEFC-66CC53C0B868}"/>
                  </a:ext>
                </a:extLst>
              </p:cNvPr>
              <p:cNvSpPr txBox="1"/>
              <p:nvPr/>
            </p:nvSpPr>
            <p:spPr>
              <a:xfrm>
                <a:off x="4916686" y="4919881"/>
                <a:ext cx="1016625" cy="369332"/>
              </a:xfrm>
              <a:prstGeom prst="rect">
                <a:avLst/>
              </a:prstGeom>
              <a:noFill/>
            </p:spPr>
            <p:txBody>
              <a:bodyPr wrap="none" rtlCol="0">
                <a:spAutoFit/>
              </a:bodyPr>
              <a:lstStyle/>
              <a:p>
                <a14:m>
                  <m:oMath xmlns:m="http://schemas.openxmlformats.org/officeDocument/2006/math">
                    <m:r>
                      <a:rPr lang="en-US" sz="1800" b="1" i="1" smtClean="0">
                        <a:solidFill>
                          <a:schemeClr val="tx1"/>
                        </a:solidFill>
                        <a:latin typeface="Cambria Math" panose="02040503050406030204" pitchFamily="18" charset="0"/>
                      </a:rPr>
                      <m:t>𝑶</m:t>
                    </m:r>
                    <m:r>
                      <a:rPr lang="en-US" sz="1800" b="1" i="1" smtClean="0">
                        <a:solidFill>
                          <a:schemeClr val="tx1"/>
                        </a:solidFill>
                        <a:latin typeface="Cambria Math" panose="02040503050406030204" pitchFamily="18" charset="0"/>
                      </a:rPr>
                      <m:t>(</m:t>
                    </m:r>
                    <m:r>
                      <a:rPr lang="en-US" sz="1800" b="1" i="1" smtClean="0">
                        <a:solidFill>
                          <a:srgbClr val="7030A0"/>
                        </a:solidFill>
                        <a:latin typeface="Cambria Math"/>
                      </a:rPr>
                      <m:t>𝒈</m:t>
                    </m:r>
                    <m:r>
                      <a:rPr lang="en-US" sz="1800">
                        <a:solidFill>
                          <a:srgbClr val="0070C0"/>
                        </a:solidFill>
                        <a:latin typeface="Cambria Math"/>
                      </a:rPr>
                      <m:t>(</m:t>
                    </m:r>
                    <m:r>
                      <a:rPr lang="en-US" sz="1800" b="1" i="1">
                        <a:solidFill>
                          <a:srgbClr val="0070C0"/>
                        </a:solidFill>
                        <a:latin typeface="Cambria Math"/>
                      </a:rPr>
                      <m:t>𝒏</m:t>
                    </m:r>
                    <m:r>
                      <a:rPr lang="en-US" sz="1800" b="1" i="1">
                        <a:solidFill>
                          <a:srgbClr val="0070C0"/>
                        </a:solidFill>
                        <a:latin typeface="Cambria Math"/>
                      </a:rPr>
                      <m:t>)</m:t>
                    </m:r>
                  </m:oMath>
                </a14:m>
                <a:r>
                  <a:rPr lang="en-US" dirty="0"/>
                  <a:t>)</a:t>
                </a:r>
              </a:p>
            </p:txBody>
          </p:sp>
        </mc:Choice>
        <mc:Fallback xmlns="">
          <p:sp>
            <p:nvSpPr>
              <p:cNvPr id="12" name="TextBox 11">
                <a:extLst>
                  <a:ext uri="{FF2B5EF4-FFF2-40B4-BE49-F238E27FC236}">
                    <a16:creationId xmlns:a16="http://schemas.microsoft.com/office/drawing/2014/main" id="{A6863134-E775-6FBB-AEFC-66CC53C0B868}"/>
                  </a:ext>
                </a:extLst>
              </p:cNvPr>
              <p:cNvSpPr txBox="1">
                <a:spLocks noRot="1" noChangeAspect="1" noMove="1" noResize="1" noEditPoints="1" noAdjustHandles="1" noChangeArrowheads="1" noChangeShapeType="1" noTextEdit="1"/>
              </p:cNvSpPr>
              <p:nvPr/>
            </p:nvSpPr>
            <p:spPr>
              <a:xfrm>
                <a:off x="4916686" y="4919881"/>
                <a:ext cx="1016625" cy="369332"/>
              </a:xfrm>
              <a:prstGeom prst="rect">
                <a:avLst/>
              </a:prstGeom>
              <a:blipFill>
                <a:blip r:embed="rId7"/>
                <a:stretch>
                  <a:fillRect t="-8197" r="-4819" b="-24590"/>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6C18A3F7-6A35-1010-FFCA-935AF52FC914}"/>
              </a:ext>
            </a:extLst>
          </p:cNvPr>
          <p:cNvSpPr txBox="1"/>
          <p:nvPr/>
        </p:nvSpPr>
        <p:spPr>
          <a:xfrm>
            <a:off x="5156411" y="4427718"/>
            <a:ext cx="397866" cy="646331"/>
          </a:xfrm>
          <a:prstGeom prst="rect">
            <a:avLst/>
          </a:prstGeom>
          <a:noFill/>
        </p:spPr>
        <p:txBody>
          <a:bodyPr wrap="none" rtlCol="0">
            <a:spAutoFit/>
          </a:bodyPr>
          <a:lstStyle/>
          <a:p>
            <a:r>
              <a:rPr lang="en-US" sz="3600" b="1" dirty="0">
                <a:solidFill>
                  <a:srgbClr val="FF0000"/>
                </a:solidFill>
              </a:rPr>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9BBA9B9-E3C5-5EBA-98E9-85521416F3BD}"/>
                  </a:ext>
                </a:extLst>
              </p:cNvPr>
              <p:cNvSpPr txBox="1"/>
              <p:nvPr/>
            </p:nvSpPr>
            <p:spPr>
              <a:xfrm>
                <a:off x="1536699" y="4369610"/>
                <a:ext cx="1253869" cy="369332"/>
              </a:xfrm>
              <a:prstGeom prst="rect">
                <a:avLst/>
              </a:prstGeom>
              <a:noFill/>
            </p:spPr>
            <p:txBody>
              <a:bodyPr wrap="none" rtlCol="0">
                <a:spAutoFit/>
              </a:bodyPr>
              <a:lstStyle/>
              <a:p>
                <a14:m>
                  <m:oMath xmlns:m="http://schemas.openxmlformats.org/officeDocument/2006/math">
                    <m:r>
                      <a:rPr lang="en-US" sz="1800" b="1" i="1" smtClean="0">
                        <a:solidFill>
                          <a:schemeClr val="tx1"/>
                        </a:solidFill>
                        <a:latin typeface="Cambria Math" panose="02040503050406030204" pitchFamily="18" charset="0"/>
                      </a:rPr>
                      <m:t>=</m:t>
                    </m:r>
                    <m:r>
                      <a:rPr lang="en-US" sz="1800" b="1" i="1" smtClean="0">
                        <a:solidFill>
                          <a:schemeClr val="tx1"/>
                        </a:solidFill>
                        <a:latin typeface="Cambria Math" panose="02040503050406030204" pitchFamily="18" charset="0"/>
                      </a:rPr>
                      <m:t>𝑶</m:t>
                    </m:r>
                    <m:r>
                      <a:rPr lang="en-US" sz="1800" b="1" i="1" smtClean="0">
                        <a:solidFill>
                          <a:schemeClr val="tx1"/>
                        </a:solidFill>
                        <a:latin typeface="Cambria Math" panose="02040503050406030204" pitchFamily="18" charset="0"/>
                      </a:rPr>
                      <m:t>(</m:t>
                    </m:r>
                    <m:r>
                      <a:rPr lang="en-US" sz="1800" b="1" i="1" smtClean="0">
                        <a:solidFill>
                          <a:srgbClr val="7030A0"/>
                        </a:solidFill>
                        <a:latin typeface="Cambria Math"/>
                      </a:rPr>
                      <m:t>𝒈</m:t>
                    </m:r>
                    <m:r>
                      <a:rPr lang="en-US" sz="1800">
                        <a:solidFill>
                          <a:srgbClr val="0070C0"/>
                        </a:solidFill>
                        <a:latin typeface="Cambria Math"/>
                      </a:rPr>
                      <m:t>(</m:t>
                    </m:r>
                    <m:r>
                      <a:rPr lang="en-US" sz="1800" b="1" i="1">
                        <a:solidFill>
                          <a:srgbClr val="0070C0"/>
                        </a:solidFill>
                        <a:latin typeface="Cambria Math"/>
                      </a:rPr>
                      <m:t>𝒏</m:t>
                    </m:r>
                    <m:r>
                      <a:rPr lang="en-US" sz="1800" b="1" i="1">
                        <a:solidFill>
                          <a:srgbClr val="0070C0"/>
                        </a:solidFill>
                        <a:latin typeface="Cambria Math"/>
                      </a:rPr>
                      <m:t>)</m:t>
                    </m:r>
                  </m:oMath>
                </a14:m>
                <a:r>
                  <a:rPr lang="en-US" dirty="0"/>
                  <a:t>)</a:t>
                </a:r>
              </a:p>
            </p:txBody>
          </p:sp>
        </mc:Choice>
        <mc:Fallback xmlns="">
          <p:sp>
            <p:nvSpPr>
              <p:cNvPr id="19" name="TextBox 18">
                <a:extLst>
                  <a:ext uri="{FF2B5EF4-FFF2-40B4-BE49-F238E27FC236}">
                    <a16:creationId xmlns:a16="http://schemas.microsoft.com/office/drawing/2014/main" id="{C9BBA9B9-E3C5-5EBA-98E9-85521416F3BD}"/>
                  </a:ext>
                </a:extLst>
              </p:cNvPr>
              <p:cNvSpPr txBox="1">
                <a:spLocks noRot="1" noChangeAspect="1" noMove="1" noResize="1" noEditPoints="1" noAdjustHandles="1" noChangeArrowheads="1" noChangeShapeType="1" noTextEdit="1"/>
              </p:cNvSpPr>
              <p:nvPr/>
            </p:nvSpPr>
            <p:spPr>
              <a:xfrm>
                <a:off x="1536699" y="4369610"/>
                <a:ext cx="1253869" cy="369332"/>
              </a:xfrm>
              <a:prstGeom prst="rect">
                <a:avLst/>
              </a:prstGeom>
              <a:blipFill>
                <a:blip r:embed="rId8"/>
                <a:stretch>
                  <a:fillRect t="-10000" r="-3398" b="-26667"/>
                </a:stretch>
              </a:blipFill>
            </p:spPr>
            <p:txBody>
              <a:bodyPr/>
              <a:lstStyle/>
              <a:p>
                <a:r>
                  <a:rPr lang="en-IN">
                    <a:noFill/>
                  </a:rPr>
                  <a:t> </a:t>
                </a:r>
              </a:p>
            </p:txBody>
          </p:sp>
        </mc:Fallback>
      </mc:AlternateContent>
    </p:spTree>
    <p:extLst>
      <p:ext uri="{BB962C8B-B14F-4D97-AF65-F5344CB8AC3E}">
        <p14:creationId xmlns:p14="http://schemas.microsoft.com/office/powerpoint/2010/main" val="96640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5"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000"/>
                                        <p:tgtEl>
                                          <p:spTgt spid="18"/>
                                        </p:tgtEl>
                                      </p:cBhvr>
                                    </p:animEffect>
                                    <p:anim calcmode="lin" valueType="num">
                                      <p:cBhvr>
                                        <p:cTn id="26" dur="2000" fill="hold"/>
                                        <p:tgtEl>
                                          <p:spTgt spid="18"/>
                                        </p:tgtEl>
                                        <p:attrNameLst>
                                          <p:attrName>ppt_w</p:attrName>
                                        </p:attrNameLst>
                                      </p:cBhvr>
                                      <p:tavLst>
                                        <p:tav tm="0" fmla="#ppt_w*sin(2.5*pi*$)">
                                          <p:val>
                                            <p:fltVal val="0"/>
                                          </p:val>
                                        </p:tav>
                                        <p:tav tm="100000">
                                          <p:val>
                                            <p:fltVal val="1"/>
                                          </p:val>
                                        </p:tav>
                                      </p:tavLst>
                                    </p:anim>
                                    <p:anim calcmode="lin" valueType="num">
                                      <p:cBhvr>
                                        <p:cTn id="27" dur="2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13"/>
                                        </p:tgtEl>
                                      </p:cBhvr>
                                    </p:animEffect>
                                    <p:set>
                                      <p:cBhvr>
                                        <p:cTn id="37" dur="1" fill="hold">
                                          <p:stCondLst>
                                            <p:cond delay="1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500"/>
                                        <p:tgtEl>
                                          <p:spTgt spid="14"/>
                                        </p:tgtEl>
                                      </p:cBhvr>
                                    </p:animEffect>
                                    <p:set>
                                      <p:cBhvr>
                                        <p:cTn id="42" dur="1" fill="hold">
                                          <p:stCondLst>
                                            <p:cond delay="1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randombar(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500"/>
                                        <p:tgtEl>
                                          <p:spTgt spid="16"/>
                                        </p:tgtEl>
                                      </p:cBhvr>
                                    </p:animEffect>
                                    <p:set>
                                      <p:cBhvr>
                                        <p:cTn id="57" dur="1" fill="hold">
                                          <p:stCondLst>
                                            <p:cond delay="1499"/>
                                          </p:stCondLst>
                                        </p:cTn>
                                        <p:tgtEl>
                                          <p:spTgt spid="1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0" nodeType="clickEffect">
                                  <p:stCondLst>
                                    <p:cond delay="0"/>
                                  </p:stCondLst>
                                  <p:childTnLst>
                                    <p:animEffect transition="out" filter="wipe(left)">
                                      <p:cBhvr>
                                        <p:cTn id="61" dur="1500"/>
                                        <p:tgtEl>
                                          <p:spTgt spid="17"/>
                                        </p:tgtEl>
                                      </p:cBhvr>
                                    </p:animEffect>
                                    <p:set>
                                      <p:cBhvr>
                                        <p:cTn id="62" dur="1" fill="hold">
                                          <p:stCondLst>
                                            <p:cond delay="1499"/>
                                          </p:stCondLst>
                                        </p:cTn>
                                        <p:tgtEl>
                                          <p:spTgt spid="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5" grpId="0" animBg="1"/>
      <p:bldP spid="13" grpId="0" animBg="1"/>
      <p:bldP spid="14" grpId="0" animBg="1"/>
      <p:bldP spid="16" grpId="0" animBg="1"/>
      <p:bldP spid="17" grpId="0" animBg="1"/>
      <p:bldP spid="12"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716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64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81200" y="2521008"/>
            <a:ext cx="304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783B900-E58E-4B58-E2D7-10628C6530F6}"/>
              </a:ext>
            </a:extLst>
          </p:cNvPr>
          <p:cNvSpPr/>
          <p:nvPr/>
        </p:nvSpPr>
        <p:spPr>
          <a:xfrm>
            <a:off x="1371600" y="2444808"/>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6" name="Rectangle 5">
            <a:extLst>
              <a:ext uri="{FF2B5EF4-FFF2-40B4-BE49-F238E27FC236}">
                <a16:creationId xmlns:a16="http://schemas.microsoft.com/office/drawing/2014/main" id="{D5B79797-05B7-4F76-D186-5B1266A4CD6B}"/>
              </a:ext>
            </a:extLst>
          </p:cNvPr>
          <p:cNvSpPr/>
          <p:nvPr/>
        </p:nvSpPr>
        <p:spPr>
          <a:xfrm>
            <a:off x="1676400" y="2521008"/>
            <a:ext cx="304800" cy="13432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7" name="Rectangle 6">
            <a:extLst>
              <a:ext uri="{FF2B5EF4-FFF2-40B4-BE49-F238E27FC236}">
                <a16:creationId xmlns:a16="http://schemas.microsoft.com/office/drawing/2014/main" id="{83EAFA78-BA7A-A7BA-46D6-9C9372BBE2B2}"/>
              </a:ext>
            </a:extLst>
          </p:cNvPr>
          <p:cNvSpPr/>
          <p:nvPr/>
        </p:nvSpPr>
        <p:spPr>
          <a:xfrm>
            <a:off x="1981200" y="2330508"/>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11" name="Rectangle 10"/>
          <p:cNvSpPr/>
          <p:nvPr/>
        </p:nvSpPr>
        <p:spPr>
          <a:xfrm>
            <a:off x="28956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633620-C5BA-6CC0-D5C8-AABCEEA96ABA}"/>
              </a:ext>
            </a:extLst>
          </p:cNvPr>
          <p:cNvSpPr/>
          <p:nvPr/>
        </p:nvSpPr>
        <p:spPr>
          <a:xfrm>
            <a:off x="2895600" y="2521008"/>
            <a:ext cx="304800" cy="1143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4" name="Rectangle 73">
            <a:extLst>
              <a:ext uri="{FF2B5EF4-FFF2-40B4-BE49-F238E27FC236}">
                <a16:creationId xmlns:a16="http://schemas.microsoft.com/office/drawing/2014/main" id="{B9733BD0-6A63-E488-B229-6F2E2C0121CD}"/>
              </a:ext>
            </a:extLst>
          </p:cNvPr>
          <p:cNvSpPr/>
          <p:nvPr/>
        </p:nvSpPr>
        <p:spPr>
          <a:xfrm>
            <a:off x="3505200" y="26289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B7C7BB2-1BA8-D525-5CEB-3FA6E24FB40B}"/>
              </a:ext>
            </a:extLst>
          </p:cNvPr>
          <p:cNvSpPr/>
          <p:nvPr/>
        </p:nvSpPr>
        <p:spPr>
          <a:xfrm>
            <a:off x="3505200" y="2438400"/>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76" name="Rectangle 75">
            <a:extLst>
              <a:ext uri="{FF2B5EF4-FFF2-40B4-BE49-F238E27FC236}">
                <a16:creationId xmlns:a16="http://schemas.microsoft.com/office/drawing/2014/main" id="{FA2ED187-55C7-2B40-EFFC-4009FA15112F}"/>
              </a:ext>
            </a:extLst>
          </p:cNvPr>
          <p:cNvSpPr/>
          <p:nvPr/>
        </p:nvSpPr>
        <p:spPr>
          <a:xfrm>
            <a:off x="3810000" y="26289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6F54A11-5C17-4B44-7C03-5D0C343DE828}"/>
              </a:ext>
            </a:extLst>
          </p:cNvPr>
          <p:cNvSpPr/>
          <p:nvPr/>
        </p:nvSpPr>
        <p:spPr>
          <a:xfrm>
            <a:off x="3810000" y="2514600"/>
            <a:ext cx="304800" cy="13432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26" name="Rectangle 25">
            <a:extLst>
              <a:ext uri="{FF2B5EF4-FFF2-40B4-BE49-F238E27FC236}">
                <a16:creationId xmlns:a16="http://schemas.microsoft.com/office/drawing/2014/main" id="{CD9FE8E0-9D5D-9A7C-C854-0773D58ECA23}"/>
              </a:ext>
            </a:extLst>
          </p:cNvPr>
          <p:cNvSpPr/>
          <p:nvPr/>
        </p:nvSpPr>
        <p:spPr>
          <a:xfrm>
            <a:off x="1984545" y="2341758"/>
            <a:ext cx="304800" cy="6364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ECFBF40-3E35-94F2-004F-0E54670DA79C}"/>
              </a:ext>
            </a:extLst>
          </p:cNvPr>
          <p:cNvSpPr/>
          <p:nvPr/>
        </p:nvSpPr>
        <p:spPr>
          <a:xfrm>
            <a:off x="1676400" y="2521009"/>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C0F922-ABF6-8020-D2BF-13DFE75FFEE4}"/>
              </a:ext>
            </a:extLst>
          </p:cNvPr>
          <p:cNvSpPr/>
          <p:nvPr/>
        </p:nvSpPr>
        <p:spPr>
          <a:xfrm>
            <a:off x="1372289" y="2444808"/>
            <a:ext cx="3048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14E1418-29F5-3368-93EB-B89B9F3D4B3A}"/>
              </a:ext>
            </a:extLst>
          </p:cNvPr>
          <p:cNvSpPr/>
          <p:nvPr/>
        </p:nvSpPr>
        <p:spPr>
          <a:xfrm>
            <a:off x="2895600" y="2521008"/>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
        <p:nvSpPr>
          <p:cNvPr id="12" name="Rectangle 11"/>
          <p:cNvSpPr/>
          <p:nvPr/>
        </p:nvSpPr>
        <p:spPr>
          <a:xfrm>
            <a:off x="3200400" y="920811"/>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438400" y="2749608"/>
            <a:ext cx="381000" cy="76200"/>
            <a:chOff x="2057400" y="3657600"/>
            <a:chExt cx="381000" cy="76200"/>
          </a:xfrm>
        </p:grpSpPr>
        <p:sp>
          <p:nvSpPr>
            <p:cNvPr id="13" name="Oval 12"/>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779803" y="228600"/>
            <a:ext cx="1212511"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Actual cost</a:t>
            </a:r>
          </a:p>
        </p:txBody>
      </p:sp>
      <p:cxnSp>
        <p:nvCxnSpPr>
          <p:cNvPr id="18" name="Straight Arrow Connector 17"/>
          <p:cNvCxnSpPr/>
          <p:nvPr/>
        </p:nvCxnSpPr>
        <p:spPr>
          <a:xfrm flipV="1">
            <a:off x="1371600" y="692208"/>
            <a:ext cx="14459"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371600" y="2978208"/>
            <a:ext cx="7086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26299" y="3133292"/>
            <a:ext cx="1221360" cy="369332"/>
          </a:xfrm>
          <a:prstGeom prst="rect">
            <a:avLst/>
          </a:prstGeom>
          <a:noFill/>
        </p:spPr>
        <p:txBody>
          <a:bodyPr wrap="none" rtlCol="0">
            <a:spAutoFit/>
          </a:bodyPr>
          <a:lstStyle/>
          <a:p>
            <a:r>
              <a:rPr lang="en-US" dirty="0"/>
              <a:t>Operations</a:t>
            </a:r>
          </a:p>
        </p:txBody>
      </p:sp>
      <p:grpSp>
        <p:nvGrpSpPr>
          <p:cNvPr id="30" name="Group 29"/>
          <p:cNvGrpSpPr/>
          <p:nvPr/>
        </p:nvGrpSpPr>
        <p:grpSpPr>
          <a:xfrm>
            <a:off x="3147455" y="2978208"/>
            <a:ext cx="410689" cy="1524000"/>
            <a:chOff x="2766455" y="3886200"/>
            <a:chExt cx="410689" cy="1524000"/>
          </a:xfrm>
        </p:grpSpPr>
        <p:sp>
          <p:nvSpPr>
            <p:cNvPr id="28" name="Rectangle 27"/>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sp>
        <p:nvSpPr>
          <p:cNvPr id="32" name="Right Brace 31"/>
          <p:cNvSpPr/>
          <p:nvPr/>
        </p:nvSpPr>
        <p:spPr>
          <a:xfrm>
            <a:off x="3570242" y="914400"/>
            <a:ext cx="187179" cy="52071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3793280" y="874326"/>
            <a:ext cx="1096967" cy="584775"/>
          </a:xfrm>
          <a:prstGeom prst="rect">
            <a:avLst/>
          </a:prstGeom>
          <a:solidFill>
            <a:schemeClr val="accent1">
              <a:lumMod val="20000"/>
              <a:lumOff val="80000"/>
            </a:schemeClr>
          </a:solidFill>
          <a:ln>
            <a:solidFill>
              <a:schemeClr val="tx1"/>
            </a:solidFill>
          </a:ln>
        </p:spPr>
        <p:txBody>
          <a:bodyPr wrap="none" rtlCol="0">
            <a:spAutoFit/>
          </a:bodyPr>
          <a:lstStyle/>
          <a:p>
            <a:pPr algn="ctr"/>
            <a:r>
              <a:rPr lang="en-US" sz="1600" dirty="0">
                <a:solidFill>
                  <a:srgbClr val="7030A0"/>
                </a:solidFill>
              </a:rPr>
              <a:t>Amortized </a:t>
            </a:r>
          </a:p>
          <a:p>
            <a:pPr algn="ctr"/>
            <a:r>
              <a:rPr lang="en-US" sz="1600" dirty="0"/>
              <a:t>cost</a:t>
            </a:r>
          </a:p>
        </p:txBody>
      </p:sp>
      <p:sp>
        <p:nvSpPr>
          <p:cNvPr id="19" name="Right Brace 18">
            <a:extLst>
              <a:ext uri="{FF2B5EF4-FFF2-40B4-BE49-F238E27FC236}">
                <a16:creationId xmlns:a16="http://schemas.microsoft.com/office/drawing/2014/main" id="{2F2765AC-D2EF-476D-3AFB-1E9974B2995C}"/>
              </a:ext>
            </a:extLst>
          </p:cNvPr>
          <p:cNvSpPr/>
          <p:nvPr/>
        </p:nvSpPr>
        <p:spPr>
          <a:xfrm flipH="1">
            <a:off x="1164744" y="2263153"/>
            <a:ext cx="186851" cy="71534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19DA6E5C-330C-1258-C83F-655370D6F9A3}"/>
              </a:ext>
            </a:extLst>
          </p:cNvPr>
          <p:cNvSpPr txBox="1"/>
          <p:nvPr/>
        </p:nvSpPr>
        <p:spPr>
          <a:xfrm>
            <a:off x="0" y="2444808"/>
            <a:ext cx="1096967" cy="584775"/>
          </a:xfrm>
          <a:prstGeom prst="rect">
            <a:avLst/>
          </a:prstGeom>
          <a:solidFill>
            <a:schemeClr val="accent1">
              <a:lumMod val="20000"/>
              <a:lumOff val="80000"/>
            </a:schemeClr>
          </a:solidFill>
          <a:ln>
            <a:solidFill>
              <a:schemeClr val="tx1"/>
            </a:solidFill>
          </a:ln>
        </p:spPr>
        <p:txBody>
          <a:bodyPr wrap="none" rtlCol="0">
            <a:spAutoFit/>
          </a:bodyPr>
          <a:lstStyle/>
          <a:p>
            <a:pPr algn="ctr"/>
            <a:r>
              <a:rPr lang="en-US" sz="1600" dirty="0">
                <a:solidFill>
                  <a:srgbClr val="7030A0"/>
                </a:solidFill>
              </a:rPr>
              <a:t>Amortized </a:t>
            </a:r>
          </a:p>
          <a:p>
            <a:pPr algn="ctr"/>
            <a:r>
              <a:rPr lang="en-US" sz="1600" dirty="0"/>
              <a:t>cost</a:t>
            </a:r>
          </a:p>
        </p:txBody>
      </p:sp>
      <p:cxnSp>
        <p:nvCxnSpPr>
          <p:cNvPr id="2" name="Straight Arrow Connector 1">
            <a:extLst>
              <a:ext uri="{FF2B5EF4-FFF2-40B4-BE49-F238E27FC236}">
                <a16:creationId xmlns:a16="http://schemas.microsoft.com/office/drawing/2014/main" id="{0D5FBA19-5E36-5753-1F5F-F751B706EB15}"/>
              </a:ext>
            </a:extLst>
          </p:cNvPr>
          <p:cNvCxnSpPr/>
          <p:nvPr/>
        </p:nvCxnSpPr>
        <p:spPr>
          <a:xfrm flipV="1">
            <a:off x="1295400" y="3886200"/>
            <a:ext cx="14459"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A4B83A-F35F-3016-2A3D-4C77CB93ED67}"/>
              </a:ext>
            </a:extLst>
          </p:cNvPr>
          <p:cNvCxnSpPr/>
          <p:nvPr/>
        </p:nvCxnSpPr>
        <p:spPr>
          <a:xfrm>
            <a:off x="1295400" y="6172200"/>
            <a:ext cx="7086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4B0B4A1-80CD-136B-2DCE-551E41F4DAB0}"/>
              </a:ext>
            </a:extLst>
          </p:cNvPr>
          <p:cNvSpPr txBox="1"/>
          <p:nvPr/>
        </p:nvSpPr>
        <p:spPr>
          <a:xfrm>
            <a:off x="762000" y="3431576"/>
            <a:ext cx="1592039"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Amortized cost</a:t>
            </a:r>
          </a:p>
        </p:txBody>
      </p:sp>
      <p:sp>
        <p:nvSpPr>
          <p:cNvPr id="25" name="TextBox 24">
            <a:extLst>
              <a:ext uri="{FF2B5EF4-FFF2-40B4-BE49-F238E27FC236}">
                <a16:creationId xmlns:a16="http://schemas.microsoft.com/office/drawing/2014/main" id="{27F340BB-B419-59CD-ED00-2CDA36FEE22E}"/>
              </a:ext>
            </a:extLst>
          </p:cNvPr>
          <p:cNvSpPr txBox="1"/>
          <p:nvPr/>
        </p:nvSpPr>
        <p:spPr>
          <a:xfrm>
            <a:off x="3708496" y="6336268"/>
            <a:ext cx="1221360" cy="369332"/>
          </a:xfrm>
          <a:prstGeom prst="rect">
            <a:avLst/>
          </a:prstGeom>
          <a:noFill/>
        </p:spPr>
        <p:txBody>
          <a:bodyPr wrap="none" rtlCol="0">
            <a:spAutoFit/>
          </a:bodyPr>
          <a:lstStyle/>
          <a:p>
            <a:r>
              <a:rPr lang="en-US" dirty="0"/>
              <a:t>Operations</a:t>
            </a:r>
          </a:p>
        </p:txBody>
      </p:sp>
      <p:grpSp>
        <p:nvGrpSpPr>
          <p:cNvPr id="3" name="Group 2">
            <a:extLst>
              <a:ext uri="{FF2B5EF4-FFF2-40B4-BE49-F238E27FC236}">
                <a16:creationId xmlns:a16="http://schemas.microsoft.com/office/drawing/2014/main" id="{6CBAFCEF-B8B3-69CD-1DDF-5FCBEEDF60A8}"/>
              </a:ext>
            </a:extLst>
          </p:cNvPr>
          <p:cNvGrpSpPr/>
          <p:nvPr/>
        </p:nvGrpSpPr>
        <p:grpSpPr>
          <a:xfrm>
            <a:off x="3143168" y="2987322"/>
            <a:ext cx="410689" cy="1524000"/>
            <a:chOff x="2766455" y="3886200"/>
            <a:chExt cx="410689" cy="1524000"/>
          </a:xfrm>
        </p:grpSpPr>
        <p:sp>
          <p:nvSpPr>
            <p:cNvPr id="37" name="Rectangle 36">
              <a:extLst>
                <a:ext uri="{FF2B5EF4-FFF2-40B4-BE49-F238E27FC236}">
                  <a16:creationId xmlns:a16="http://schemas.microsoft.com/office/drawing/2014/main" id="{A1FE801F-6FA3-AA0C-1B10-05B45637073A}"/>
                </a:ext>
              </a:extLst>
            </p:cNvPr>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E7B2E1-59CC-35E8-DA14-27E9240D77F3}"/>
                    </a:ext>
                  </a:extLst>
                </p:cNvPr>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sp>
        <p:nvSpPr>
          <p:cNvPr id="39" name="Rectangle 38">
            <a:extLst>
              <a:ext uri="{FF2B5EF4-FFF2-40B4-BE49-F238E27FC236}">
                <a16:creationId xmlns:a16="http://schemas.microsoft.com/office/drawing/2014/main" id="{A9CD1BFE-CEB3-876D-A3F9-36BBE77977E6}"/>
              </a:ext>
            </a:extLst>
          </p:cNvPr>
          <p:cNvSpPr/>
          <p:nvPr/>
        </p:nvSpPr>
        <p:spPr>
          <a:xfrm>
            <a:off x="3200400" y="939791"/>
            <a:ext cx="304800" cy="4953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6AE26F0-CF49-F519-D0D7-66D8E7415F8A}"/>
              </a:ext>
            </a:extLst>
          </p:cNvPr>
          <p:cNvGrpSpPr/>
          <p:nvPr/>
        </p:nvGrpSpPr>
        <p:grpSpPr>
          <a:xfrm>
            <a:off x="2438400" y="2740569"/>
            <a:ext cx="381000" cy="76200"/>
            <a:chOff x="2057400" y="3657600"/>
            <a:chExt cx="381000" cy="76200"/>
          </a:xfrm>
        </p:grpSpPr>
        <p:sp>
          <p:nvSpPr>
            <p:cNvPr id="41" name="Oval 40">
              <a:extLst>
                <a:ext uri="{FF2B5EF4-FFF2-40B4-BE49-F238E27FC236}">
                  <a16:creationId xmlns:a16="http://schemas.microsoft.com/office/drawing/2014/main" id="{60A60827-8417-1C83-AF19-A459C00C15D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D6823E4-BC08-67DB-4DA2-DFFC765A5858}"/>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3FBE9C-7254-3FD3-B4E1-60A1C8E4555B}"/>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1" name="TextBox 30"/>
              <p:cNvSpPr txBox="1"/>
              <p:nvPr/>
            </p:nvSpPr>
            <p:spPr>
              <a:xfrm>
                <a:off x="917745" y="2324746"/>
                <a:ext cx="5517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a:rPr>
                        <m:t>Δ</m:t>
                      </m:r>
                      <m:r>
                        <a:rPr lang="en-US">
                          <a:solidFill>
                            <a:srgbClr val="C00000"/>
                          </a:solidFill>
                          <a:latin typeface="Cambria Math"/>
                        </a:rPr>
                        <m:t>𝝓</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917745" y="2324746"/>
                <a:ext cx="551753" cy="369332"/>
              </a:xfrm>
              <a:prstGeom prst="rect">
                <a:avLst/>
              </a:prstGeom>
              <a:blipFill>
                <a:blip r:embed="rId3"/>
                <a:stretch>
                  <a:fillRect b="-13115"/>
                </a:stretch>
              </a:blipFill>
            </p:spPr>
            <p:txBody>
              <a:bodyPr/>
              <a:lstStyle/>
              <a:p>
                <a:r>
                  <a:rPr lang="en-IN">
                    <a:noFill/>
                  </a:rPr>
                  <a:t> </a:t>
                </a:r>
              </a:p>
            </p:txBody>
          </p:sp>
        </mc:Fallback>
      </mc:AlternateContent>
      <p:sp>
        <p:nvSpPr>
          <p:cNvPr id="44" name="Title 1">
            <a:extLst>
              <a:ext uri="{FF2B5EF4-FFF2-40B4-BE49-F238E27FC236}">
                <a16:creationId xmlns:a16="http://schemas.microsoft.com/office/drawing/2014/main" id="{9CD72054-0168-830B-165D-4782F875317D}"/>
              </a:ext>
            </a:extLst>
          </p:cNvPr>
          <p:cNvSpPr>
            <a:spLocks noGrp="1"/>
          </p:cNvSpPr>
          <p:nvPr>
            <p:ph type="title"/>
          </p:nvPr>
        </p:nvSpPr>
        <p:spPr>
          <a:xfrm>
            <a:off x="457200" y="5709"/>
            <a:ext cx="8229600" cy="1143000"/>
          </a:xfrm>
        </p:spPr>
        <p:txBody>
          <a:bodyPr/>
          <a:lstStyle/>
          <a:p>
            <a:r>
              <a:rPr lang="en-US" sz="2800" b="1" dirty="0"/>
              <a:t>This is how it may work out</a:t>
            </a:r>
            <a:br>
              <a:rPr lang="en-US" sz="3600" b="1" dirty="0"/>
            </a:br>
            <a:endParaRPr lang="en-US" sz="3600" b="1" dirty="0">
              <a:solidFill>
                <a:srgbClr val="0070C0"/>
              </a:solidFill>
            </a:endParaRPr>
          </a:p>
        </p:txBody>
      </p:sp>
      <p:grpSp>
        <p:nvGrpSpPr>
          <p:cNvPr id="70" name="Group 69">
            <a:extLst>
              <a:ext uri="{FF2B5EF4-FFF2-40B4-BE49-F238E27FC236}">
                <a16:creationId xmlns:a16="http://schemas.microsoft.com/office/drawing/2014/main" id="{55E6F73C-AC38-1A7F-81A5-6C4899F68246}"/>
              </a:ext>
            </a:extLst>
          </p:cNvPr>
          <p:cNvGrpSpPr/>
          <p:nvPr/>
        </p:nvGrpSpPr>
        <p:grpSpPr>
          <a:xfrm>
            <a:off x="4495800" y="2749608"/>
            <a:ext cx="381000" cy="76200"/>
            <a:chOff x="2057400" y="3657600"/>
            <a:chExt cx="381000" cy="76200"/>
          </a:xfrm>
        </p:grpSpPr>
        <p:sp>
          <p:nvSpPr>
            <p:cNvPr id="71" name="Oval 70">
              <a:extLst>
                <a:ext uri="{FF2B5EF4-FFF2-40B4-BE49-F238E27FC236}">
                  <a16:creationId xmlns:a16="http://schemas.microsoft.com/office/drawing/2014/main" id="{671F5E1E-7D4E-9F68-D6CF-E06560C0FBA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33E1946-6518-BA1C-C943-8B1D63A0874E}"/>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AC327A9-9682-31FD-E3A3-6CFC7ADE9208}"/>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9BBDD45A-ECF2-DAAA-91CB-7A70E4E14E4C}"/>
              </a:ext>
            </a:extLst>
          </p:cNvPr>
          <p:cNvSpPr/>
          <p:nvPr/>
        </p:nvSpPr>
        <p:spPr>
          <a:xfrm>
            <a:off x="3505200" y="2444808"/>
            <a:ext cx="3048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6741DEA-6358-9A82-00F3-FE485316077F}"/>
              </a:ext>
            </a:extLst>
          </p:cNvPr>
          <p:cNvSpPr/>
          <p:nvPr/>
        </p:nvSpPr>
        <p:spPr>
          <a:xfrm>
            <a:off x="3819329" y="2512025"/>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E8AD9C2D-5FFA-2C43-3E9B-F324C3331186}"/>
              </a:ext>
            </a:extLst>
          </p:cNvPr>
          <p:cNvGrpSpPr/>
          <p:nvPr/>
        </p:nvGrpSpPr>
        <p:grpSpPr>
          <a:xfrm>
            <a:off x="159104" y="2969225"/>
            <a:ext cx="3812625" cy="1553727"/>
            <a:chOff x="159104" y="2969225"/>
            <a:chExt cx="3812625" cy="1553727"/>
          </a:xfrm>
        </p:grpSpPr>
        <p:grpSp>
          <p:nvGrpSpPr>
            <p:cNvPr id="69" name="Group 68">
              <a:extLst>
                <a:ext uri="{FF2B5EF4-FFF2-40B4-BE49-F238E27FC236}">
                  <a16:creationId xmlns:a16="http://schemas.microsoft.com/office/drawing/2014/main" id="{E091597D-97FD-5C08-3861-9B32456184D5}"/>
                </a:ext>
              </a:extLst>
            </p:cNvPr>
            <p:cNvGrpSpPr/>
            <p:nvPr/>
          </p:nvGrpSpPr>
          <p:grpSpPr>
            <a:xfrm>
              <a:off x="159104" y="2978208"/>
              <a:ext cx="2895600" cy="1544744"/>
              <a:chOff x="159104" y="2978208"/>
              <a:chExt cx="2895600" cy="1544744"/>
            </a:xfrm>
          </p:grpSpPr>
          <p:sp>
            <p:nvSpPr>
              <p:cNvPr id="45" name="Rectangle: Rounded Corners 44">
                <a:extLst>
                  <a:ext uri="{FF2B5EF4-FFF2-40B4-BE49-F238E27FC236}">
                    <a16:creationId xmlns:a16="http://schemas.microsoft.com/office/drawing/2014/main" id="{28D60000-1FAF-E11A-D13E-7C33323CE681}"/>
                  </a:ext>
                </a:extLst>
              </p:cNvPr>
              <p:cNvSpPr/>
              <p:nvPr/>
            </p:nvSpPr>
            <p:spPr>
              <a:xfrm>
                <a:off x="159104" y="3992895"/>
                <a:ext cx="2895600" cy="5300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Operations taking </a:t>
                </a:r>
                <a:r>
                  <a:rPr lang="en-US" b="1" dirty="0">
                    <a:solidFill>
                      <a:schemeClr val="tx1"/>
                    </a:solidFill>
                  </a:rPr>
                  <a:t>less time </a:t>
                </a:r>
                <a:endParaRPr lang="en-IN" b="1" dirty="0">
                  <a:solidFill>
                    <a:schemeClr val="tx1"/>
                  </a:solidFill>
                </a:endParaRPr>
              </a:p>
            </p:txBody>
          </p:sp>
          <p:cxnSp>
            <p:nvCxnSpPr>
              <p:cNvPr id="56" name="Straight Connector 55">
                <a:extLst>
                  <a:ext uri="{FF2B5EF4-FFF2-40B4-BE49-F238E27FC236}">
                    <a16:creationId xmlns:a16="http://schemas.microsoft.com/office/drawing/2014/main" id="{5E4B9F9D-5A70-6B76-9F52-CCC9E90EFEF7}"/>
                  </a:ext>
                </a:extLst>
              </p:cNvPr>
              <p:cNvCxnSpPr>
                <a:cxnSpLocks/>
                <a:stCxn id="35" idx="2"/>
              </p:cNvCxnSpPr>
              <p:nvPr/>
            </p:nvCxnSpPr>
            <p:spPr>
              <a:xfrm flipH="1">
                <a:off x="441148" y="2978208"/>
                <a:ext cx="1083541" cy="10119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5B7C3E6-65E4-05CE-48DE-2878031287B8}"/>
                  </a:ext>
                </a:extLst>
              </p:cNvPr>
              <p:cNvCxnSpPr>
                <a:cxnSpLocks/>
                <a:stCxn id="34" idx="2"/>
              </p:cNvCxnSpPr>
              <p:nvPr/>
            </p:nvCxnSpPr>
            <p:spPr>
              <a:xfrm flipH="1">
                <a:off x="882984" y="2978209"/>
                <a:ext cx="945816" cy="1022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5989128-7AAF-5B82-4C79-B36F5CA25580}"/>
                  </a:ext>
                </a:extLst>
              </p:cNvPr>
              <p:cNvCxnSpPr>
                <a:cxnSpLocks/>
                <a:stCxn id="36" idx="2"/>
              </p:cNvCxnSpPr>
              <p:nvPr/>
            </p:nvCxnSpPr>
            <p:spPr>
              <a:xfrm flipH="1">
                <a:off x="2260638" y="2978208"/>
                <a:ext cx="787362" cy="10119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040FAA5-E81C-5024-02EF-F1D2C27CBDB5}"/>
                  </a:ext>
                </a:extLst>
              </p:cNvPr>
              <p:cNvCxnSpPr>
                <a:cxnSpLocks/>
              </p:cNvCxnSpPr>
              <p:nvPr/>
            </p:nvCxnSpPr>
            <p:spPr>
              <a:xfrm flipH="1">
                <a:off x="1895743" y="2978208"/>
                <a:ext cx="228600" cy="10224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B2838114-1161-15EA-CDCA-61E0B0BCF1A9}"/>
                </a:ext>
              </a:extLst>
            </p:cNvPr>
            <p:cNvCxnSpPr>
              <a:cxnSpLocks/>
              <a:stCxn id="78" idx="2"/>
            </p:cNvCxnSpPr>
            <p:nvPr/>
          </p:nvCxnSpPr>
          <p:spPr>
            <a:xfrm flipH="1">
              <a:off x="2458148" y="2978208"/>
              <a:ext cx="1199452" cy="1018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721EB58-3416-F680-3AF6-B84AD361C96B}"/>
                </a:ext>
              </a:extLst>
            </p:cNvPr>
            <p:cNvCxnSpPr>
              <a:cxnSpLocks/>
              <a:stCxn id="79" idx="2"/>
            </p:cNvCxnSpPr>
            <p:nvPr/>
          </p:nvCxnSpPr>
          <p:spPr>
            <a:xfrm flipH="1">
              <a:off x="2737151" y="2969225"/>
              <a:ext cx="1234578" cy="1045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E8FDB363-6621-2DD7-FD70-68D4FD6BFD9E}"/>
              </a:ext>
            </a:extLst>
          </p:cNvPr>
          <p:cNvGrpSpPr/>
          <p:nvPr/>
        </p:nvGrpSpPr>
        <p:grpSpPr>
          <a:xfrm>
            <a:off x="4495800" y="2749608"/>
            <a:ext cx="381000" cy="76200"/>
            <a:chOff x="2057400" y="3657600"/>
            <a:chExt cx="381000" cy="76200"/>
          </a:xfrm>
        </p:grpSpPr>
        <p:sp>
          <p:nvSpPr>
            <p:cNvPr id="94" name="Oval 93">
              <a:extLst>
                <a:ext uri="{FF2B5EF4-FFF2-40B4-BE49-F238E27FC236}">
                  <a16:creationId xmlns:a16="http://schemas.microsoft.com/office/drawing/2014/main" id="{1D904D5A-23B8-4A22-382F-4EB9D5DA926D}"/>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B6053DF-7E8D-1363-8E88-305514A6182F}"/>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74DE60C-FF2B-D75E-70CF-F867BE14504A}"/>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46BD09F-B1B7-D2C4-9DDC-B7F1EEFDA48E}"/>
              </a:ext>
            </a:extLst>
          </p:cNvPr>
          <p:cNvSpPr/>
          <p:nvPr/>
        </p:nvSpPr>
        <p:spPr>
          <a:xfrm>
            <a:off x="5116558" y="914400"/>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36425E9-2496-07BC-37FD-669853567566}"/>
              </a:ext>
            </a:extLst>
          </p:cNvPr>
          <p:cNvGrpSpPr/>
          <p:nvPr/>
        </p:nvGrpSpPr>
        <p:grpSpPr>
          <a:xfrm>
            <a:off x="5075711" y="2971797"/>
            <a:ext cx="410689" cy="1524000"/>
            <a:chOff x="2766455" y="3886200"/>
            <a:chExt cx="410689" cy="1524000"/>
          </a:xfrm>
        </p:grpSpPr>
        <p:sp>
          <p:nvSpPr>
            <p:cNvPr id="49" name="Rectangle 48">
              <a:extLst>
                <a:ext uri="{FF2B5EF4-FFF2-40B4-BE49-F238E27FC236}">
                  <a16:creationId xmlns:a16="http://schemas.microsoft.com/office/drawing/2014/main" id="{B92C9C19-467F-109C-DAAE-CDE33B3365F2}"/>
                </a:ext>
              </a:extLst>
            </p:cNvPr>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F1DDA3C-FF02-A3AB-2FFA-40A3DB4207AE}"/>
                    </a:ext>
                  </a:extLst>
                </p:cNvPr>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sp>
        <p:nvSpPr>
          <p:cNvPr id="52" name="Rectangle 51">
            <a:extLst>
              <a:ext uri="{FF2B5EF4-FFF2-40B4-BE49-F238E27FC236}">
                <a16:creationId xmlns:a16="http://schemas.microsoft.com/office/drawing/2014/main" id="{E7EA161E-B3BF-3B2C-5137-F5A692394980}"/>
              </a:ext>
            </a:extLst>
          </p:cNvPr>
          <p:cNvSpPr/>
          <p:nvPr/>
        </p:nvSpPr>
        <p:spPr>
          <a:xfrm>
            <a:off x="5116558" y="933380"/>
            <a:ext cx="304800" cy="4953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74BB5C1F-8694-2AAF-2CD2-EFB2B250C7DB}"/>
              </a:ext>
            </a:extLst>
          </p:cNvPr>
          <p:cNvGrpSpPr/>
          <p:nvPr/>
        </p:nvGrpSpPr>
        <p:grpSpPr>
          <a:xfrm>
            <a:off x="5075711" y="2971797"/>
            <a:ext cx="410689" cy="1524000"/>
            <a:chOff x="2766455" y="3886200"/>
            <a:chExt cx="410689" cy="1524000"/>
          </a:xfrm>
        </p:grpSpPr>
        <p:sp>
          <p:nvSpPr>
            <p:cNvPr id="55" name="Rectangle 54">
              <a:extLst>
                <a:ext uri="{FF2B5EF4-FFF2-40B4-BE49-F238E27FC236}">
                  <a16:creationId xmlns:a16="http://schemas.microsoft.com/office/drawing/2014/main" id="{65EE3688-99D2-4E05-66CF-3CF49AE6744E}"/>
                </a:ext>
              </a:extLst>
            </p:cNvPr>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8C7A5D7-0715-5BFB-CA8E-18DA988B571E}"/>
                    </a:ext>
                  </a:extLst>
                </p:cNvPr>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sp>
        <p:nvSpPr>
          <p:cNvPr id="58" name="Right Brace 57">
            <a:extLst>
              <a:ext uri="{FF2B5EF4-FFF2-40B4-BE49-F238E27FC236}">
                <a16:creationId xmlns:a16="http://schemas.microsoft.com/office/drawing/2014/main" id="{2A921917-1E10-D78B-8E82-40758314C6EC}"/>
              </a:ext>
            </a:extLst>
          </p:cNvPr>
          <p:cNvSpPr/>
          <p:nvPr/>
        </p:nvSpPr>
        <p:spPr>
          <a:xfrm flipH="1">
            <a:off x="4931305" y="921577"/>
            <a:ext cx="155673" cy="49532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4" name="Group 63">
            <a:extLst>
              <a:ext uri="{FF2B5EF4-FFF2-40B4-BE49-F238E27FC236}">
                <a16:creationId xmlns:a16="http://schemas.microsoft.com/office/drawing/2014/main" id="{1BC043C1-3FAF-CE24-3694-139DF82BB62D}"/>
              </a:ext>
            </a:extLst>
          </p:cNvPr>
          <p:cNvGrpSpPr/>
          <p:nvPr/>
        </p:nvGrpSpPr>
        <p:grpSpPr>
          <a:xfrm>
            <a:off x="3348513" y="2971797"/>
            <a:ext cx="3273386" cy="1515768"/>
            <a:chOff x="3348513" y="2971797"/>
            <a:chExt cx="3273386" cy="1515768"/>
          </a:xfrm>
        </p:grpSpPr>
        <p:grpSp>
          <p:nvGrpSpPr>
            <p:cNvPr id="54" name="Group 53">
              <a:extLst>
                <a:ext uri="{FF2B5EF4-FFF2-40B4-BE49-F238E27FC236}">
                  <a16:creationId xmlns:a16="http://schemas.microsoft.com/office/drawing/2014/main" id="{EC9FB612-118C-3017-EEF2-7AFFD0EA641B}"/>
                </a:ext>
              </a:extLst>
            </p:cNvPr>
            <p:cNvGrpSpPr/>
            <p:nvPr/>
          </p:nvGrpSpPr>
          <p:grpSpPr>
            <a:xfrm>
              <a:off x="3348513" y="2987322"/>
              <a:ext cx="3273386" cy="1500243"/>
              <a:chOff x="3348513" y="2987322"/>
              <a:chExt cx="3273386" cy="1500243"/>
            </a:xfrm>
          </p:grpSpPr>
          <p:sp>
            <p:nvSpPr>
              <p:cNvPr id="46" name="Rectangle: Rounded Corners 45">
                <a:extLst>
                  <a:ext uri="{FF2B5EF4-FFF2-40B4-BE49-F238E27FC236}">
                    <a16:creationId xmlns:a16="http://schemas.microsoft.com/office/drawing/2014/main" id="{006D9D47-780A-5EFE-EF24-59845D13FE18}"/>
                  </a:ext>
                </a:extLst>
              </p:cNvPr>
              <p:cNvSpPr/>
              <p:nvPr/>
            </p:nvSpPr>
            <p:spPr>
              <a:xfrm>
                <a:off x="3726299" y="3957508"/>
                <a:ext cx="2895600" cy="5300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Operation taking </a:t>
                </a:r>
                <a:r>
                  <a:rPr lang="en-US" b="1" dirty="0">
                    <a:solidFill>
                      <a:schemeClr val="tx1"/>
                    </a:solidFill>
                  </a:rPr>
                  <a:t>huge time </a:t>
                </a:r>
                <a:endParaRPr lang="en-IN" b="1" dirty="0">
                  <a:solidFill>
                    <a:schemeClr val="tx1"/>
                  </a:solidFill>
                </a:endParaRPr>
              </a:p>
            </p:txBody>
          </p:sp>
          <p:cxnSp>
            <p:nvCxnSpPr>
              <p:cNvPr id="51" name="Straight Connector 50">
                <a:extLst>
                  <a:ext uri="{FF2B5EF4-FFF2-40B4-BE49-F238E27FC236}">
                    <a16:creationId xmlns:a16="http://schemas.microsoft.com/office/drawing/2014/main" id="{61B47532-A6BF-2D5E-66BC-DC886096944B}"/>
                  </a:ext>
                </a:extLst>
              </p:cNvPr>
              <p:cNvCxnSpPr>
                <a:cxnSpLocks/>
                <a:stCxn id="37" idx="0"/>
              </p:cNvCxnSpPr>
              <p:nvPr/>
            </p:nvCxnSpPr>
            <p:spPr>
              <a:xfrm>
                <a:off x="3348513" y="2987322"/>
                <a:ext cx="1490187" cy="970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D65E6918-7C76-E6E0-0CA5-36A5EBDD3DCA}"/>
                </a:ext>
              </a:extLst>
            </p:cNvPr>
            <p:cNvCxnSpPr>
              <a:cxnSpLocks/>
              <a:stCxn id="55" idx="0"/>
            </p:cNvCxnSpPr>
            <p:nvPr/>
          </p:nvCxnSpPr>
          <p:spPr>
            <a:xfrm>
              <a:off x="5281056" y="2971797"/>
              <a:ext cx="376452" cy="9857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C0682A76-ED08-14D4-E5C2-B6CD92CC5D1E}"/>
              </a:ext>
            </a:extLst>
          </p:cNvPr>
          <p:cNvGrpSpPr/>
          <p:nvPr/>
        </p:nvGrpSpPr>
        <p:grpSpPr>
          <a:xfrm>
            <a:off x="5571105" y="2749608"/>
            <a:ext cx="381000" cy="76200"/>
            <a:chOff x="2057400" y="3657600"/>
            <a:chExt cx="381000" cy="76200"/>
          </a:xfrm>
        </p:grpSpPr>
        <p:sp>
          <p:nvSpPr>
            <p:cNvPr id="67" name="Oval 66">
              <a:extLst>
                <a:ext uri="{FF2B5EF4-FFF2-40B4-BE49-F238E27FC236}">
                  <a16:creationId xmlns:a16="http://schemas.microsoft.com/office/drawing/2014/main" id="{3B5A7ACC-CBFC-F887-DD0B-FB23497D8D3F}"/>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71DF125-C9FC-0B65-5029-63665539BCA1}"/>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C2BBC17-B020-45D2-826B-95BF7D7343C3}"/>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0856AAEB-8ED5-8E63-DC4D-2A4A7FC1EF0E}"/>
              </a:ext>
            </a:extLst>
          </p:cNvPr>
          <p:cNvGrpSpPr/>
          <p:nvPr/>
        </p:nvGrpSpPr>
        <p:grpSpPr>
          <a:xfrm>
            <a:off x="5571105" y="2749608"/>
            <a:ext cx="381000" cy="76200"/>
            <a:chOff x="2057400" y="3657600"/>
            <a:chExt cx="381000" cy="76200"/>
          </a:xfrm>
        </p:grpSpPr>
        <p:sp>
          <p:nvSpPr>
            <p:cNvPr id="85" name="Oval 84">
              <a:extLst>
                <a:ext uri="{FF2B5EF4-FFF2-40B4-BE49-F238E27FC236}">
                  <a16:creationId xmlns:a16="http://schemas.microsoft.com/office/drawing/2014/main" id="{9564F2A7-DA31-6CFE-1D9B-8467EE2E13E3}"/>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20DA039-45C3-C7BC-21B3-99E46E18AA20}"/>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BB8100B2-B443-C8C8-7365-4FE46C2E860E}"/>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85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2000" fill="hold"/>
                                        <p:tgtEl>
                                          <p:spTgt spid="44"/>
                                        </p:tgtEl>
                                        <p:attrNameLst>
                                          <p:attrName>ppt_w</p:attrName>
                                        </p:attrNameLst>
                                      </p:cBhvr>
                                      <p:tavLst>
                                        <p:tav tm="0">
                                          <p:val>
                                            <p:fltVal val="0"/>
                                          </p:val>
                                        </p:tav>
                                        <p:tav tm="100000">
                                          <p:val>
                                            <p:strVal val="#ppt_w"/>
                                          </p:val>
                                        </p:tav>
                                      </p:tavLst>
                                    </p:anim>
                                    <p:anim calcmode="lin" valueType="num">
                                      <p:cBhvr>
                                        <p:cTn id="8" dur="2000" fill="hold"/>
                                        <p:tgtEl>
                                          <p:spTgt spid="44"/>
                                        </p:tgtEl>
                                        <p:attrNameLst>
                                          <p:attrName>ppt_h</p:attrName>
                                        </p:attrNameLst>
                                      </p:cBhvr>
                                      <p:tavLst>
                                        <p:tav tm="0">
                                          <p:val>
                                            <p:fltVal val="0"/>
                                          </p:val>
                                        </p:tav>
                                        <p:tav tm="100000">
                                          <p:val>
                                            <p:strVal val="#ppt_h"/>
                                          </p:val>
                                        </p:tav>
                                      </p:tavLst>
                                    </p:anim>
                                    <p:animEffect transition="in" filter="fade">
                                      <p:cBhvr>
                                        <p:cTn id="9" dur="20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par>
                                <p:cTn id="15" presetID="22" presetClass="entr" presetSubtype="8"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1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wipe(down)">
                                      <p:cBhvr>
                                        <p:cTn id="65" dur="500"/>
                                        <p:tgtEl>
                                          <p:spTgt spid="7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down)">
                                      <p:cBhvr>
                                        <p:cTn id="70" dur="500"/>
                                        <p:tgtEl>
                                          <p:spTgt spid="7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wipe(left)">
                                      <p:cBhvr>
                                        <p:cTn id="75" dur="500"/>
                                        <p:tgtEl>
                                          <p:spTgt spid="70"/>
                                        </p:tgtEl>
                                      </p:cBhvr>
                                    </p:animEffect>
                                  </p:childTnLst>
                                </p:cTn>
                              </p:par>
                              <p:par>
                                <p:cTn id="76" presetID="22" presetClass="entr" presetSubtype="8" fill="hold" nodeType="with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wipe(left)">
                                      <p:cBhvr>
                                        <p:cTn id="78" dur="500"/>
                                        <p:tgtEl>
                                          <p:spTgt spid="9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down)">
                                      <p:cBhvr>
                                        <p:cTn id="83" dur="1500"/>
                                        <p:tgtEl>
                                          <p:spTgt spid="4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wipe(left)">
                                      <p:cBhvr>
                                        <p:cTn id="88" dur="500"/>
                                        <p:tgtEl>
                                          <p:spTgt spid="66"/>
                                        </p:tgtEl>
                                      </p:cBhvr>
                                    </p:animEffect>
                                  </p:childTnLst>
                                </p:cTn>
                              </p:par>
                              <p:par>
                                <p:cTn id="89" presetID="22" presetClass="entr" presetSubtype="8"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wipe(left)">
                                      <p:cBhvr>
                                        <p:cTn id="91" dur="500"/>
                                        <p:tgtEl>
                                          <p:spTgt spid="8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wipe(up)">
                                      <p:cBhvr>
                                        <p:cTn id="96" dur="1250"/>
                                        <p:tgtEl>
                                          <p:spTgt spid="87"/>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xit" presetSubtype="10" fill="hold" nodeType="clickEffect">
                                  <p:stCondLst>
                                    <p:cond delay="0"/>
                                  </p:stCondLst>
                                  <p:childTnLst>
                                    <p:animEffect transition="out" filter="randombar(horizontal)">
                                      <p:cBhvr>
                                        <p:cTn id="100" dur="500"/>
                                        <p:tgtEl>
                                          <p:spTgt spid="87"/>
                                        </p:tgtEl>
                                      </p:cBhvr>
                                    </p:animEffect>
                                    <p:set>
                                      <p:cBhvr>
                                        <p:cTn id="101" dur="1" fill="hold">
                                          <p:stCondLst>
                                            <p:cond delay="499"/>
                                          </p:stCondLst>
                                        </p:cTn>
                                        <p:tgtEl>
                                          <p:spTgt spid="8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wipe(up)">
                                      <p:cBhvr>
                                        <p:cTn id="106" dur="1500"/>
                                        <p:tgtEl>
                                          <p:spTgt spid="64"/>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xit" presetSubtype="10" fill="hold" nodeType="clickEffect">
                                  <p:stCondLst>
                                    <p:cond delay="0"/>
                                  </p:stCondLst>
                                  <p:childTnLst>
                                    <p:animEffect transition="out" filter="randombar(horizontal)">
                                      <p:cBhvr>
                                        <p:cTn id="110" dur="500"/>
                                        <p:tgtEl>
                                          <p:spTgt spid="64"/>
                                        </p:tgtEl>
                                      </p:cBhvr>
                                    </p:animEffect>
                                    <p:set>
                                      <p:cBhvr>
                                        <p:cTn id="111" dur="1" fill="hold">
                                          <p:stCondLst>
                                            <p:cond delay="499"/>
                                          </p:stCondLst>
                                        </p:cTn>
                                        <p:tgtEl>
                                          <p:spTgt spid="6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2"/>
                                        </p:tgtEl>
                                        <p:attrNameLst>
                                          <p:attrName>style.visibility</p:attrName>
                                        </p:attrNameLst>
                                      </p:cBhvr>
                                      <p:to>
                                        <p:strVal val="visible"/>
                                      </p:to>
                                    </p:set>
                                    <p:animEffect transition="in" filter="wipe(down)">
                                      <p:cBhvr>
                                        <p:cTn id="116" dur="500"/>
                                        <p:tgtEl>
                                          <p:spTgt spid="2"/>
                                        </p:tgtEl>
                                      </p:cBhvr>
                                    </p:animEffect>
                                  </p:childTnLst>
                                </p:cTn>
                              </p:par>
                              <p:par>
                                <p:cTn id="117" presetID="22" presetClass="entr" presetSubtype="8" fill="hold"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wipe(left)">
                                      <p:cBhvr>
                                        <p:cTn id="119" dur="500"/>
                                        <p:tgtEl>
                                          <p:spTgt spid="2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24"/>
                                        </p:tgtEl>
                                        <p:attrNameLst>
                                          <p:attrName>style.visibility</p:attrName>
                                        </p:attrNameLst>
                                      </p:cBhvr>
                                      <p:to>
                                        <p:strVal val="visible"/>
                                      </p:to>
                                    </p:set>
                                    <p:animEffect transition="in" filter="fade">
                                      <p:cBhvr>
                                        <p:cTn id="124" dur="500"/>
                                        <p:tgtEl>
                                          <p:spTgt spid="2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500"/>
                                        <p:tgtEl>
                                          <p:spTgt spid="2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down)">
                                      <p:cBhvr>
                                        <p:cTn id="132" dur="500"/>
                                        <p:tgtEl>
                                          <p:spTgt spid="5"/>
                                        </p:tgtEl>
                                      </p:cBhvr>
                                    </p:animEffect>
                                  </p:childTnLst>
                                </p:cTn>
                              </p:par>
                            </p:childTnLst>
                          </p:cTn>
                        </p:par>
                      </p:childTnLst>
                    </p:cTn>
                  </p:par>
                  <p:par>
                    <p:cTn id="133" fill="hold">
                      <p:stCondLst>
                        <p:cond delay="indefinite"/>
                      </p:stCondLst>
                      <p:childTnLst>
                        <p:par>
                          <p:cTn id="134" fill="hold">
                            <p:stCondLst>
                              <p:cond delay="0"/>
                            </p:stCondLst>
                            <p:childTnLst>
                              <p:par>
                                <p:cTn id="135" presetID="14" presetClass="entr" presetSubtype="1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randombar(horizontal)">
                                      <p:cBhvr>
                                        <p:cTn id="137" dur="500"/>
                                        <p:tgtEl>
                                          <p:spTgt spid="31"/>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6"/>
                                        </p:tgtEl>
                                        <p:attrNameLst>
                                          <p:attrName>style.visibility</p:attrName>
                                        </p:attrNameLst>
                                      </p:cBhvr>
                                      <p:to>
                                        <p:strVal val="visible"/>
                                      </p:to>
                                    </p:set>
                                    <p:animEffect transition="in" filter="wipe(down)">
                                      <p:cBhvr>
                                        <p:cTn id="142" dur="500"/>
                                        <p:tgtEl>
                                          <p:spTgt spid="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7"/>
                                        </p:tgtEl>
                                        <p:attrNameLst>
                                          <p:attrName>style.visibility</p:attrName>
                                        </p:attrNameLst>
                                      </p:cBhvr>
                                      <p:to>
                                        <p:strVal val="visible"/>
                                      </p:to>
                                    </p:set>
                                    <p:animEffect transition="in" filter="wipe(down)">
                                      <p:cBhvr>
                                        <p:cTn id="147" dur="500"/>
                                        <p:tgtEl>
                                          <p:spTgt spid="7"/>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17"/>
                                        </p:tgtEl>
                                        <p:attrNameLst>
                                          <p:attrName>style.visibility</p:attrName>
                                        </p:attrNameLst>
                                      </p:cBhvr>
                                      <p:to>
                                        <p:strVal val="visible"/>
                                      </p:to>
                                    </p:set>
                                    <p:animEffect transition="in" filter="wipe(down)">
                                      <p:cBhvr>
                                        <p:cTn id="152" dur="500"/>
                                        <p:tgtEl>
                                          <p:spTgt spid="1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wipe(down)">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wipe(down)">
                                      <p:cBhvr>
                                        <p:cTn id="162" dur="500"/>
                                        <p:tgtEl>
                                          <p:spTgt spid="77"/>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30"/>
                                        </p:tgtEl>
                                        <p:attrNameLst>
                                          <p:attrName>style.visibility</p:attrName>
                                        </p:attrNameLst>
                                      </p:cBhvr>
                                      <p:to>
                                        <p:strVal val="visible"/>
                                      </p:to>
                                    </p:set>
                                    <p:animEffect transition="in" filter="wipe(up)">
                                      <p:cBhvr>
                                        <p:cTn id="167" dur="1000"/>
                                        <p:tgtEl>
                                          <p:spTgt spid="30"/>
                                        </p:tgtEl>
                                      </p:cBhvr>
                                    </p:animEffect>
                                  </p:childTnLst>
                                </p:cTn>
                              </p:par>
                              <p:par>
                                <p:cTn id="168" presetID="22" presetClass="entr" presetSubtype="1" fill="hold" nodeType="withEffect">
                                  <p:stCondLst>
                                    <p:cond delay="0"/>
                                  </p:stCondLst>
                                  <p:childTnLst>
                                    <p:set>
                                      <p:cBhvr>
                                        <p:cTn id="169" dur="1" fill="hold">
                                          <p:stCondLst>
                                            <p:cond delay="0"/>
                                          </p:stCondLst>
                                        </p:cTn>
                                        <p:tgtEl>
                                          <p:spTgt spid="3"/>
                                        </p:tgtEl>
                                        <p:attrNameLst>
                                          <p:attrName>style.visibility</p:attrName>
                                        </p:attrNameLst>
                                      </p:cBhvr>
                                      <p:to>
                                        <p:strVal val="visible"/>
                                      </p:to>
                                    </p:set>
                                    <p:animEffect transition="in" filter="wipe(up)">
                                      <p:cBhvr>
                                        <p:cTn id="170" dur="1000"/>
                                        <p:tgtEl>
                                          <p:spTgt spid="3"/>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53"/>
                                        </p:tgtEl>
                                        <p:attrNameLst>
                                          <p:attrName>style.visibility</p:attrName>
                                        </p:attrNameLst>
                                      </p:cBhvr>
                                      <p:to>
                                        <p:strVal val="visible"/>
                                      </p:to>
                                    </p:set>
                                    <p:animEffect transition="in" filter="wipe(up)">
                                      <p:cBhvr>
                                        <p:cTn id="175" dur="1000"/>
                                        <p:tgtEl>
                                          <p:spTgt spid="53"/>
                                        </p:tgtEl>
                                      </p:cBhvr>
                                    </p:animEffect>
                                  </p:childTnLst>
                                </p:cTn>
                              </p:par>
                              <p:par>
                                <p:cTn id="176" presetID="22" presetClass="entr" presetSubtype="1" fill="hold" nodeType="withEffect">
                                  <p:stCondLst>
                                    <p:cond delay="0"/>
                                  </p:stCondLst>
                                  <p:childTnLst>
                                    <p:set>
                                      <p:cBhvr>
                                        <p:cTn id="177" dur="1" fill="hold">
                                          <p:stCondLst>
                                            <p:cond delay="0"/>
                                          </p:stCondLst>
                                        </p:cTn>
                                        <p:tgtEl>
                                          <p:spTgt spid="48"/>
                                        </p:tgtEl>
                                        <p:attrNameLst>
                                          <p:attrName>style.visibility</p:attrName>
                                        </p:attrNameLst>
                                      </p:cBhvr>
                                      <p:to>
                                        <p:strVal val="visible"/>
                                      </p:to>
                                    </p:set>
                                    <p:animEffect transition="in" filter="wipe(up)">
                                      <p:cBhvr>
                                        <p:cTn id="178" dur="1000"/>
                                        <p:tgtEl>
                                          <p:spTgt spid="48"/>
                                        </p:tgtEl>
                                      </p:cBhvr>
                                    </p:animEffect>
                                  </p:childTnLst>
                                </p:cTn>
                              </p:par>
                            </p:childTnLst>
                          </p:cTn>
                        </p:par>
                      </p:childTnLst>
                    </p:cTn>
                  </p:par>
                  <p:par>
                    <p:cTn id="179" fill="hold">
                      <p:stCondLst>
                        <p:cond delay="indefinite"/>
                      </p:stCondLst>
                      <p:childTnLst>
                        <p:par>
                          <p:cTn id="180" fill="hold">
                            <p:stCondLst>
                              <p:cond delay="0"/>
                            </p:stCondLst>
                            <p:childTnLst>
                              <p:par>
                                <p:cTn id="181" presetID="42" presetClass="path" presetSubtype="0" accel="50000" decel="50000" fill="hold" nodeType="clickEffect">
                                  <p:stCondLst>
                                    <p:cond delay="0"/>
                                  </p:stCondLst>
                                  <p:childTnLst>
                                    <p:animMotion origin="layout" path="M 3.33333E-6 2.22222E-6 L 3.33333E-6 -0.22199 " pathEditMode="relative" rAng="0" ptsTypes="AA">
                                      <p:cBhvr>
                                        <p:cTn id="182" dur="2000" fill="hold"/>
                                        <p:tgtEl>
                                          <p:spTgt spid="30"/>
                                        </p:tgtEl>
                                        <p:attrNameLst>
                                          <p:attrName>ppt_x</p:attrName>
                                          <p:attrName>ppt_y</p:attrName>
                                        </p:attrNameLst>
                                      </p:cBhvr>
                                      <p:rCtr x="0" y="-11111"/>
                                    </p:animMotion>
                                  </p:childTnLst>
                                </p:cTn>
                              </p:par>
                            </p:childTnLst>
                          </p:cTn>
                        </p:par>
                      </p:childTnLst>
                    </p:cTn>
                  </p:par>
                  <p:par>
                    <p:cTn id="183" fill="hold">
                      <p:stCondLst>
                        <p:cond delay="indefinite"/>
                      </p:stCondLst>
                      <p:childTnLst>
                        <p:par>
                          <p:cTn id="184" fill="hold">
                            <p:stCondLst>
                              <p:cond delay="0"/>
                            </p:stCondLst>
                            <p:childTnLst>
                              <p:par>
                                <p:cTn id="185" presetID="42" presetClass="path" presetSubtype="0" accel="50000" decel="50000" fill="hold" nodeType="clickEffect">
                                  <p:stCondLst>
                                    <p:cond delay="0"/>
                                  </p:stCondLst>
                                  <p:childTnLst>
                                    <p:animMotion origin="layout" path="M -5.55556E-7 -4.44444E-6 L -5.55556E-7 -0.22199 " pathEditMode="relative" rAng="0" ptsTypes="AA">
                                      <p:cBhvr>
                                        <p:cTn id="186" dur="2000" fill="hold"/>
                                        <p:tgtEl>
                                          <p:spTgt spid="53"/>
                                        </p:tgtEl>
                                        <p:attrNameLst>
                                          <p:attrName>ppt_x</p:attrName>
                                          <p:attrName>ppt_y</p:attrName>
                                        </p:attrNameLst>
                                      </p:cBhvr>
                                      <p:rCtr x="0" y="-11111"/>
                                    </p:animMotion>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32"/>
                                        </p:tgtEl>
                                        <p:attrNameLst>
                                          <p:attrName>style.visibility</p:attrName>
                                        </p:attrNameLst>
                                      </p:cBhvr>
                                      <p:to>
                                        <p:strVal val="visible"/>
                                      </p:to>
                                    </p:set>
                                    <p:animEffect transition="in" filter="wipe(left)">
                                      <p:cBhvr>
                                        <p:cTn id="191" dur="500"/>
                                        <p:tgtEl>
                                          <p:spTgt spid="32"/>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58"/>
                                        </p:tgtEl>
                                        <p:attrNameLst>
                                          <p:attrName>style.visibility</p:attrName>
                                        </p:attrNameLst>
                                      </p:cBhvr>
                                      <p:to>
                                        <p:strVal val="visible"/>
                                      </p:to>
                                    </p:set>
                                    <p:animEffect transition="in" filter="wipe(left)">
                                      <p:cBhvr>
                                        <p:cTn id="196" dur="500"/>
                                        <p:tgtEl>
                                          <p:spTgt spid="58"/>
                                        </p:tgtEl>
                                      </p:cBhvr>
                                    </p:animEffect>
                                  </p:childTnLst>
                                </p:cTn>
                              </p:par>
                            </p:childTnLst>
                          </p:cTn>
                        </p:par>
                        <p:par>
                          <p:cTn id="197" fill="hold">
                            <p:stCondLst>
                              <p:cond delay="500"/>
                            </p:stCondLst>
                            <p:childTnLst>
                              <p:par>
                                <p:cTn id="198" presetID="10" presetClass="entr" presetSubtype="0" fill="hold" grpId="0" nodeType="afterEffect">
                                  <p:stCondLst>
                                    <p:cond delay="0"/>
                                  </p:stCondLst>
                                  <p:childTnLst>
                                    <p:set>
                                      <p:cBhvr>
                                        <p:cTn id="199" dur="1" fill="hold">
                                          <p:stCondLst>
                                            <p:cond delay="0"/>
                                          </p:stCondLst>
                                        </p:cTn>
                                        <p:tgtEl>
                                          <p:spTgt spid="33"/>
                                        </p:tgtEl>
                                        <p:attrNameLst>
                                          <p:attrName>style.visibility</p:attrName>
                                        </p:attrNameLst>
                                      </p:cBhvr>
                                      <p:to>
                                        <p:strVal val="visible"/>
                                      </p:to>
                                    </p:set>
                                    <p:animEffect transition="in" filter="fade">
                                      <p:cBhvr>
                                        <p:cTn id="200" dur="500"/>
                                        <p:tgtEl>
                                          <p:spTgt spid="33"/>
                                        </p:tgtEl>
                                      </p:cBhvr>
                                    </p:animEffect>
                                  </p:childTnLst>
                                </p:cTn>
                              </p:par>
                            </p:childTnLst>
                          </p:cTn>
                        </p:par>
                      </p:childTnLst>
                    </p:cTn>
                  </p:par>
                  <p:par>
                    <p:cTn id="201" fill="hold">
                      <p:stCondLst>
                        <p:cond delay="indefinite"/>
                      </p:stCondLst>
                      <p:childTnLst>
                        <p:par>
                          <p:cTn id="202" fill="hold">
                            <p:stCondLst>
                              <p:cond delay="0"/>
                            </p:stCondLst>
                            <p:childTnLst>
                              <p:par>
                                <p:cTn id="203" presetID="14" presetClass="entr" presetSubtype="10" fill="hold" grpId="1" nodeType="clickEffect">
                                  <p:stCondLst>
                                    <p:cond delay="0"/>
                                  </p:stCondLst>
                                  <p:childTnLst>
                                    <p:set>
                                      <p:cBhvr>
                                        <p:cTn id="204" dur="1" fill="hold">
                                          <p:stCondLst>
                                            <p:cond delay="0"/>
                                          </p:stCondLst>
                                        </p:cTn>
                                        <p:tgtEl>
                                          <p:spTgt spid="39"/>
                                        </p:tgtEl>
                                        <p:attrNameLst>
                                          <p:attrName>style.visibility</p:attrName>
                                        </p:attrNameLst>
                                      </p:cBhvr>
                                      <p:to>
                                        <p:strVal val="visible"/>
                                      </p:to>
                                    </p:set>
                                    <p:animEffect transition="in" filter="randombar(horizontal)">
                                      <p:cBhvr>
                                        <p:cTn id="205" dur="500"/>
                                        <p:tgtEl>
                                          <p:spTgt spid="39"/>
                                        </p:tgtEl>
                                      </p:cBhvr>
                                    </p:animEffect>
                                  </p:childTnLst>
                                </p:cTn>
                              </p:par>
                            </p:childTnLst>
                          </p:cTn>
                        </p:par>
                      </p:childTnLst>
                    </p:cTn>
                  </p:par>
                  <p:par>
                    <p:cTn id="206" fill="hold">
                      <p:stCondLst>
                        <p:cond delay="indefinite"/>
                      </p:stCondLst>
                      <p:childTnLst>
                        <p:par>
                          <p:cTn id="207" fill="hold">
                            <p:stCondLst>
                              <p:cond delay="0"/>
                            </p:stCondLst>
                            <p:childTnLst>
                              <p:par>
                                <p:cTn id="208" presetID="14" presetClass="entr" presetSubtype="10" fill="hold" grpId="0" nodeType="click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randombar(horizontal)">
                                      <p:cBhvr>
                                        <p:cTn id="210" dur="500"/>
                                        <p:tgtEl>
                                          <p:spTgt spid="52"/>
                                        </p:tgtEl>
                                      </p:cBhvr>
                                    </p:animEffect>
                                  </p:childTnLst>
                                </p:cTn>
                              </p:par>
                            </p:childTnLst>
                          </p:cTn>
                        </p:par>
                        <p:par>
                          <p:cTn id="211" fill="hold">
                            <p:stCondLst>
                              <p:cond delay="500"/>
                            </p:stCondLst>
                            <p:childTnLst>
                              <p:par>
                                <p:cTn id="212" presetID="14" presetClass="exit" presetSubtype="10" fill="hold" nodeType="afterEffect">
                                  <p:stCondLst>
                                    <p:cond delay="0"/>
                                  </p:stCondLst>
                                  <p:childTnLst>
                                    <p:animEffect transition="out" filter="randombar(horizontal)">
                                      <p:cBhvr>
                                        <p:cTn id="213" dur="500"/>
                                        <p:tgtEl>
                                          <p:spTgt spid="30"/>
                                        </p:tgtEl>
                                      </p:cBhvr>
                                    </p:animEffect>
                                    <p:set>
                                      <p:cBhvr>
                                        <p:cTn id="214" dur="1" fill="hold">
                                          <p:stCondLst>
                                            <p:cond delay="499"/>
                                          </p:stCondLst>
                                        </p:cTn>
                                        <p:tgtEl>
                                          <p:spTgt spid="30"/>
                                        </p:tgtEl>
                                        <p:attrNameLst>
                                          <p:attrName>style.visibility</p:attrName>
                                        </p:attrNameLst>
                                      </p:cBhvr>
                                      <p:to>
                                        <p:strVal val="hidden"/>
                                      </p:to>
                                    </p:set>
                                  </p:childTnLst>
                                </p:cTn>
                              </p:par>
                            </p:childTnLst>
                          </p:cTn>
                        </p:par>
                        <p:par>
                          <p:cTn id="215" fill="hold">
                            <p:stCondLst>
                              <p:cond delay="1000"/>
                            </p:stCondLst>
                            <p:childTnLst>
                              <p:par>
                                <p:cTn id="216" presetID="14" presetClass="exit" presetSubtype="10" fill="hold" nodeType="afterEffect">
                                  <p:stCondLst>
                                    <p:cond delay="0"/>
                                  </p:stCondLst>
                                  <p:childTnLst>
                                    <p:animEffect transition="out" filter="randombar(horizontal)">
                                      <p:cBhvr>
                                        <p:cTn id="217" dur="500"/>
                                        <p:tgtEl>
                                          <p:spTgt spid="53"/>
                                        </p:tgtEl>
                                      </p:cBhvr>
                                    </p:animEffect>
                                    <p:set>
                                      <p:cBhvr>
                                        <p:cTn id="218" dur="1" fill="hold">
                                          <p:stCondLst>
                                            <p:cond delay="499"/>
                                          </p:stCondLst>
                                        </p:cTn>
                                        <p:tgtEl>
                                          <p:spTgt spid="53"/>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2" presetClass="entr" presetSubtype="8" fill="hold" grpId="0" nodeType="clickEffect">
                                  <p:stCondLst>
                                    <p:cond delay="0"/>
                                  </p:stCondLst>
                                  <p:childTnLst>
                                    <p:set>
                                      <p:cBhvr>
                                        <p:cTn id="222" dur="1" fill="hold">
                                          <p:stCondLst>
                                            <p:cond delay="0"/>
                                          </p:stCondLst>
                                        </p:cTn>
                                        <p:tgtEl>
                                          <p:spTgt spid="19"/>
                                        </p:tgtEl>
                                        <p:attrNameLst>
                                          <p:attrName>style.visibility</p:attrName>
                                        </p:attrNameLst>
                                      </p:cBhvr>
                                      <p:to>
                                        <p:strVal val="visible"/>
                                      </p:to>
                                    </p:set>
                                    <p:anim calcmode="lin" valueType="num">
                                      <p:cBhvr additive="base">
                                        <p:cTn id="223" dur="500"/>
                                        <p:tgtEl>
                                          <p:spTgt spid="19"/>
                                        </p:tgtEl>
                                        <p:attrNameLst>
                                          <p:attrName>ppt_x</p:attrName>
                                        </p:attrNameLst>
                                      </p:cBhvr>
                                      <p:tavLst>
                                        <p:tav tm="0">
                                          <p:val>
                                            <p:strVal val="#ppt_x-#ppt_w*1.125000"/>
                                          </p:val>
                                        </p:tav>
                                        <p:tav tm="100000">
                                          <p:val>
                                            <p:strVal val="#ppt_x"/>
                                          </p:val>
                                        </p:tav>
                                      </p:tavLst>
                                    </p:anim>
                                    <p:animEffect transition="in" filter="wipe(right)">
                                      <p:cBhvr>
                                        <p:cTn id="224" dur="500"/>
                                        <p:tgtEl>
                                          <p:spTgt spid="19"/>
                                        </p:tgtEl>
                                      </p:cBhvr>
                                    </p:animEffect>
                                  </p:childTnLst>
                                </p:cTn>
                              </p:par>
                            </p:childTnLst>
                          </p:cTn>
                        </p:par>
                        <p:par>
                          <p:cTn id="225" fill="hold">
                            <p:stCondLst>
                              <p:cond delay="500"/>
                            </p:stCondLst>
                            <p:childTnLst>
                              <p:par>
                                <p:cTn id="226" presetID="10" presetClass="entr" presetSubtype="0" fill="hold" grpId="0" nodeType="afterEffect">
                                  <p:stCondLst>
                                    <p:cond delay="0"/>
                                  </p:stCondLst>
                                  <p:childTnLst>
                                    <p:set>
                                      <p:cBhvr>
                                        <p:cTn id="227" dur="1" fill="hold">
                                          <p:stCondLst>
                                            <p:cond delay="0"/>
                                          </p:stCondLst>
                                        </p:cTn>
                                        <p:tgtEl>
                                          <p:spTgt spid="20"/>
                                        </p:tgtEl>
                                        <p:attrNameLst>
                                          <p:attrName>style.visibility</p:attrName>
                                        </p:attrNameLst>
                                      </p:cBhvr>
                                      <p:to>
                                        <p:strVal val="visible"/>
                                      </p:to>
                                    </p:set>
                                    <p:animEffect transition="in" filter="fade">
                                      <p:cBhvr>
                                        <p:cTn id="228" dur="500"/>
                                        <p:tgtEl>
                                          <p:spTgt spid="20"/>
                                        </p:tgtEl>
                                      </p:cBhvr>
                                    </p:animEffect>
                                  </p:childTnLst>
                                </p:cTn>
                              </p:par>
                            </p:childTnLst>
                          </p:cTn>
                        </p:par>
                      </p:childTnLst>
                    </p:cTn>
                  </p:par>
                  <p:par>
                    <p:cTn id="229" fill="hold">
                      <p:stCondLst>
                        <p:cond delay="indefinite"/>
                      </p:stCondLst>
                      <p:childTnLst>
                        <p:par>
                          <p:cTn id="230" fill="hold">
                            <p:stCondLst>
                              <p:cond delay="0"/>
                            </p:stCondLst>
                            <p:childTnLst>
                              <p:par>
                                <p:cTn id="231" presetID="14" presetClass="entr" presetSubtype="10" fill="hold" grpId="1" nodeType="clickEffect">
                                  <p:stCondLst>
                                    <p:cond delay="0"/>
                                  </p:stCondLst>
                                  <p:childTnLst>
                                    <p:set>
                                      <p:cBhvr>
                                        <p:cTn id="232" dur="1" fill="hold">
                                          <p:stCondLst>
                                            <p:cond delay="0"/>
                                          </p:stCondLst>
                                        </p:cTn>
                                        <p:tgtEl>
                                          <p:spTgt spid="36"/>
                                        </p:tgtEl>
                                        <p:attrNameLst>
                                          <p:attrName>style.visibility</p:attrName>
                                        </p:attrNameLst>
                                      </p:cBhvr>
                                      <p:to>
                                        <p:strVal val="visible"/>
                                      </p:to>
                                    </p:set>
                                    <p:animEffect transition="in" filter="randombar(horizontal)">
                                      <p:cBhvr>
                                        <p:cTn id="233" dur="500"/>
                                        <p:tgtEl>
                                          <p:spTgt spid="36"/>
                                        </p:tgtEl>
                                      </p:cBhvr>
                                    </p:animEffect>
                                  </p:childTnLst>
                                </p:cTn>
                              </p:par>
                              <p:par>
                                <p:cTn id="234" presetID="14" presetClass="entr" presetSubtype="10" fill="hold" grpId="1" nodeType="withEffect">
                                  <p:stCondLst>
                                    <p:cond delay="0"/>
                                  </p:stCondLst>
                                  <p:childTnLst>
                                    <p:set>
                                      <p:cBhvr>
                                        <p:cTn id="235" dur="1" fill="hold">
                                          <p:stCondLst>
                                            <p:cond delay="0"/>
                                          </p:stCondLst>
                                        </p:cTn>
                                        <p:tgtEl>
                                          <p:spTgt spid="35"/>
                                        </p:tgtEl>
                                        <p:attrNameLst>
                                          <p:attrName>style.visibility</p:attrName>
                                        </p:attrNameLst>
                                      </p:cBhvr>
                                      <p:to>
                                        <p:strVal val="visible"/>
                                      </p:to>
                                    </p:set>
                                    <p:animEffect transition="in" filter="randombar(horizontal)">
                                      <p:cBhvr>
                                        <p:cTn id="236" dur="500"/>
                                        <p:tgtEl>
                                          <p:spTgt spid="35"/>
                                        </p:tgtEl>
                                      </p:cBhvr>
                                    </p:animEffect>
                                  </p:childTnLst>
                                </p:cTn>
                              </p:par>
                              <p:par>
                                <p:cTn id="237" presetID="14" presetClass="entr" presetSubtype="10" fill="hold" grpId="1" nodeType="withEffect">
                                  <p:stCondLst>
                                    <p:cond delay="0"/>
                                  </p:stCondLst>
                                  <p:childTnLst>
                                    <p:set>
                                      <p:cBhvr>
                                        <p:cTn id="238" dur="1" fill="hold">
                                          <p:stCondLst>
                                            <p:cond delay="0"/>
                                          </p:stCondLst>
                                        </p:cTn>
                                        <p:tgtEl>
                                          <p:spTgt spid="34"/>
                                        </p:tgtEl>
                                        <p:attrNameLst>
                                          <p:attrName>style.visibility</p:attrName>
                                        </p:attrNameLst>
                                      </p:cBhvr>
                                      <p:to>
                                        <p:strVal val="visible"/>
                                      </p:to>
                                    </p:set>
                                    <p:animEffect transition="in" filter="randombar(horizontal)">
                                      <p:cBhvr>
                                        <p:cTn id="239" dur="500"/>
                                        <p:tgtEl>
                                          <p:spTgt spid="34"/>
                                        </p:tgtEl>
                                      </p:cBhvr>
                                    </p:animEffect>
                                  </p:childTnLst>
                                </p:cTn>
                              </p:par>
                              <p:par>
                                <p:cTn id="240" presetID="14" presetClass="entr" presetSubtype="10" fill="hold" grpId="1" nodeType="withEffect">
                                  <p:stCondLst>
                                    <p:cond delay="0"/>
                                  </p:stCondLst>
                                  <p:childTnLst>
                                    <p:set>
                                      <p:cBhvr>
                                        <p:cTn id="241" dur="1" fill="hold">
                                          <p:stCondLst>
                                            <p:cond delay="0"/>
                                          </p:stCondLst>
                                        </p:cTn>
                                        <p:tgtEl>
                                          <p:spTgt spid="26"/>
                                        </p:tgtEl>
                                        <p:attrNameLst>
                                          <p:attrName>style.visibility</p:attrName>
                                        </p:attrNameLst>
                                      </p:cBhvr>
                                      <p:to>
                                        <p:strVal val="visible"/>
                                      </p:to>
                                    </p:set>
                                    <p:animEffect transition="in" filter="randombar(horizontal)">
                                      <p:cBhvr>
                                        <p:cTn id="242" dur="500"/>
                                        <p:tgtEl>
                                          <p:spTgt spid="26"/>
                                        </p:tgtEl>
                                      </p:cBhvr>
                                    </p:animEffect>
                                  </p:childTnLst>
                                </p:cTn>
                              </p:par>
                              <p:par>
                                <p:cTn id="243" presetID="14" presetClass="entr" presetSubtype="10" fill="hold" grpId="0" nodeType="withEffect">
                                  <p:stCondLst>
                                    <p:cond delay="0"/>
                                  </p:stCondLst>
                                  <p:childTnLst>
                                    <p:set>
                                      <p:cBhvr>
                                        <p:cTn id="244" dur="1" fill="hold">
                                          <p:stCondLst>
                                            <p:cond delay="0"/>
                                          </p:stCondLst>
                                        </p:cTn>
                                        <p:tgtEl>
                                          <p:spTgt spid="78"/>
                                        </p:tgtEl>
                                        <p:attrNameLst>
                                          <p:attrName>style.visibility</p:attrName>
                                        </p:attrNameLst>
                                      </p:cBhvr>
                                      <p:to>
                                        <p:strVal val="visible"/>
                                      </p:to>
                                    </p:set>
                                    <p:animEffect transition="in" filter="randombar(horizontal)">
                                      <p:cBhvr>
                                        <p:cTn id="245" dur="500"/>
                                        <p:tgtEl>
                                          <p:spTgt spid="78"/>
                                        </p:tgtEl>
                                      </p:cBhvr>
                                    </p:animEffect>
                                  </p:childTnLst>
                                </p:cTn>
                              </p:par>
                              <p:par>
                                <p:cTn id="246" presetID="14" presetClass="entr" presetSubtype="10" fill="hold" grpId="0" nodeType="withEffect">
                                  <p:stCondLst>
                                    <p:cond delay="0"/>
                                  </p:stCondLst>
                                  <p:childTnLst>
                                    <p:set>
                                      <p:cBhvr>
                                        <p:cTn id="247" dur="1" fill="hold">
                                          <p:stCondLst>
                                            <p:cond delay="0"/>
                                          </p:stCondLst>
                                        </p:cTn>
                                        <p:tgtEl>
                                          <p:spTgt spid="79"/>
                                        </p:tgtEl>
                                        <p:attrNameLst>
                                          <p:attrName>style.visibility</p:attrName>
                                        </p:attrNameLst>
                                      </p:cBhvr>
                                      <p:to>
                                        <p:strVal val="visible"/>
                                      </p:to>
                                    </p:set>
                                    <p:animEffect transition="in" filter="randombar(horizontal)">
                                      <p:cBhvr>
                                        <p:cTn id="24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5" grpId="0" animBg="1"/>
      <p:bldP spid="6" grpId="0" animBg="1"/>
      <p:bldP spid="7" grpId="0" animBg="1"/>
      <p:bldP spid="11" grpId="0" animBg="1"/>
      <p:bldP spid="17" grpId="0" animBg="1"/>
      <p:bldP spid="74" grpId="0" animBg="1"/>
      <p:bldP spid="75" grpId="0" animBg="1"/>
      <p:bldP spid="76" grpId="0" animBg="1"/>
      <p:bldP spid="77" grpId="0" animBg="1"/>
      <p:bldP spid="26" grpId="1" animBg="1"/>
      <p:bldP spid="34" grpId="1" animBg="1"/>
      <p:bldP spid="35" grpId="1" animBg="1"/>
      <p:bldP spid="36" grpId="1" animBg="1"/>
      <p:bldP spid="12" grpId="0" animBg="1"/>
      <p:bldP spid="21" grpId="0" animBg="1"/>
      <p:bldP spid="27" grpId="0"/>
      <p:bldP spid="32" grpId="0" animBg="1"/>
      <p:bldP spid="33" grpId="0" animBg="1"/>
      <p:bldP spid="19" grpId="0" animBg="1"/>
      <p:bldP spid="20" grpId="0" animBg="1"/>
      <p:bldP spid="24" grpId="0" animBg="1"/>
      <p:bldP spid="25" grpId="0"/>
      <p:bldP spid="39" grpId="1" animBg="1"/>
      <p:bldP spid="31" grpId="0"/>
      <p:bldP spid="44" grpId="0"/>
      <p:bldP spid="78" grpId="0" animBg="1"/>
      <p:bldP spid="79" grpId="0" animBg="1"/>
      <p:bldP spid="47" grpId="0" animBg="1"/>
      <p:bldP spid="52"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1A09379-71B1-A5EA-4D58-3B4084E1ED68}"/>
              </a:ext>
            </a:extLst>
          </p:cNvPr>
          <p:cNvGrpSpPr/>
          <p:nvPr/>
        </p:nvGrpSpPr>
        <p:grpSpPr>
          <a:xfrm>
            <a:off x="5585265" y="6032644"/>
            <a:ext cx="381000" cy="76200"/>
            <a:chOff x="2057400" y="3657600"/>
            <a:chExt cx="381000" cy="76200"/>
          </a:xfrm>
        </p:grpSpPr>
        <p:sp>
          <p:nvSpPr>
            <p:cNvPr id="58" name="Oval 57">
              <a:extLst>
                <a:ext uri="{FF2B5EF4-FFF2-40B4-BE49-F238E27FC236}">
                  <a16:creationId xmlns:a16="http://schemas.microsoft.com/office/drawing/2014/main" id="{BA116BC1-DCC4-68E8-2604-81451433D133}"/>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3122C1A-BAF8-06E0-EE96-3632FEA60414}"/>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0E46C1C-124F-D7D3-B81D-50461E4AC5F0}"/>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FBBD414-089C-862B-7F6E-BA1E94352AF3}"/>
              </a:ext>
            </a:extLst>
          </p:cNvPr>
          <p:cNvGrpSpPr/>
          <p:nvPr/>
        </p:nvGrpSpPr>
        <p:grpSpPr>
          <a:xfrm>
            <a:off x="5571105" y="2749608"/>
            <a:ext cx="381000" cy="76200"/>
            <a:chOff x="2057400" y="3657600"/>
            <a:chExt cx="381000" cy="76200"/>
          </a:xfrm>
        </p:grpSpPr>
        <p:sp>
          <p:nvSpPr>
            <p:cNvPr id="54" name="Oval 53">
              <a:extLst>
                <a:ext uri="{FF2B5EF4-FFF2-40B4-BE49-F238E27FC236}">
                  <a16:creationId xmlns:a16="http://schemas.microsoft.com/office/drawing/2014/main" id="{77FFE3F1-F2BA-F0E5-501A-155A4C21A260}"/>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5B903A-DFBA-B40C-0DB5-F5D21BF484AE}"/>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5AF2412-943E-8A82-E0C6-94F4A781C7A0}"/>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itle 1">
            <a:extLst>
              <a:ext uri="{FF2B5EF4-FFF2-40B4-BE49-F238E27FC236}">
                <a16:creationId xmlns:a16="http://schemas.microsoft.com/office/drawing/2014/main" id="{9CD72054-0168-830B-165D-4782F875317D}"/>
              </a:ext>
            </a:extLst>
          </p:cNvPr>
          <p:cNvSpPr>
            <a:spLocks noGrp="1"/>
          </p:cNvSpPr>
          <p:nvPr>
            <p:ph type="title"/>
          </p:nvPr>
        </p:nvSpPr>
        <p:spPr>
          <a:xfrm>
            <a:off x="457200" y="5709"/>
            <a:ext cx="8229600" cy="1143000"/>
          </a:xfrm>
        </p:spPr>
        <p:txBody>
          <a:bodyPr/>
          <a:lstStyle/>
          <a:p>
            <a:r>
              <a:rPr lang="en-US" sz="2800" b="1" dirty="0"/>
              <a:t>This is how it may work out</a:t>
            </a:r>
            <a:br>
              <a:rPr lang="en-US" sz="3600" b="1" dirty="0"/>
            </a:br>
            <a:endParaRPr lang="en-US" sz="3600" b="1" dirty="0">
              <a:solidFill>
                <a:srgbClr val="0070C0"/>
              </a:solidFill>
            </a:endParaRPr>
          </a:p>
        </p:txBody>
      </p:sp>
      <p:sp>
        <p:nvSpPr>
          <p:cNvPr id="8" name="Rectangle 7"/>
          <p:cNvSpPr/>
          <p:nvPr/>
        </p:nvSpPr>
        <p:spPr>
          <a:xfrm>
            <a:off x="13716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64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81200" y="2521008"/>
            <a:ext cx="304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783B900-E58E-4B58-E2D7-10628C6530F6}"/>
              </a:ext>
            </a:extLst>
          </p:cNvPr>
          <p:cNvSpPr/>
          <p:nvPr/>
        </p:nvSpPr>
        <p:spPr>
          <a:xfrm>
            <a:off x="1371600" y="2444808"/>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6" name="Rectangle 5">
            <a:extLst>
              <a:ext uri="{FF2B5EF4-FFF2-40B4-BE49-F238E27FC236}">
                <a16:creationId xmlns:a16="http://schemas.microsoft.com/office/drawing/2014/main" id="{D5B79797-05B7-4F76-D186-5B1266A4CD6B}"/>
              </a:ext>
            </a:extLst>
          </p:cNvPr>
          <p:cNvSpPr/>
          <p:nvPr/>
        </p:nvSpPr>
        <p:spPr>
          <a:xfrm>
            <a:off x="1676400" y="2521008"/>
            <a:ext cx="304800" cy="13432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7" name="Rectangle 6">
            <a:extLst>
              <a:ext uri="{FF2B5EF4-FFF2-40B4-BE49-F238E27FC236}">
                <a16:creationId xmlns:a16="http://schemas.microsoft.com/office/drawing/2014/main" id="{83EAFA78-BA7A-A7BA-46D6-9C9372BBE2B2}"/>
              </a:ext>
            </a:extLst>
          </p:cNvPr>
          <p:cNvSpPr/>
          <p:nvPr/>
        </p:nvSpPr>
        <p:spPr>
          <a:xfrm>
            <a:off x="1981200" y="2330508"/>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11" name="Rectangle 10"/>
          <p:cNvSpPr/>
          <p:nvPr/>
        </p:nvSpPr>
        <p:spPr>
          <a:xfrm>
            <a:off x="28956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633620-C5BA-6CC0-D5C8-AABCEEA96ABA}"/>
              </a:ext>
            </a:extLst>
          </p:cNvPr>
          <p:cNvSpPr/>
          <p:nvPr/>
        </p:nvSpPr>
        <p:spPr>
          <a:xfrm>
            <a:off x="2895600" y="2521008"/>
            <a:ext cx="304800" cy="1143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4" name="Rectangle 73">
            <a:extLst>
              <a:ext uri="{FF2B5EF4-FFF2-40B4-BE49-F238E27FC236}">
                <a16:creationId xmlns:a16="http://schemas.microsoft.com/office/drawing/2014/main" id="{B9733BD0-6A63-E488-B229-6F2E2C0121CD}"/>
              </a:ext>
            </a:extLst>
          </p:cNvPr>
          <p:cNvSpPr/>
          <p:nvPr/>
        </p:nvSpPr>
        <p:spPr>
          <a:xfrm>
            <a:off x="3505200" y="26289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B7C7BB2-1BA8-D525-5CEB-3FA6E24FB40B}"/>
              </a:ext>
            </a:extLst>
          </p:cNvPr>
          <p:cNvSpPr/>
          <p:nvPr/>
        </p:nvSpPr>
        <p:spPr>
          <a:xfrm>
            <a:off x="3505200" y="2438400"/>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76" name="Rectangle 75">
            <a:extLst>
              <a:ext uri="{FF2B5EF4-FFF2-40B4-BE49-F238E27FC236}">
                <a16:creationId xmlns:a16="http://schemas.microsoft.com/office/drawing/2014/main" id="{FA2ED187-55C7-2B40-EFFC-4009FA15112F}"/>
              </a:ext>
            </a:extLst>
          </p:cNvPr>
          <p:cNvSpPr/>
          <p:nvPr/>
        </p:nvSpPr>
        <p:spPr>
          <a:xfrm>
            <a:off x="3810000" y="26289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6F54A11-5C17-4B44-7C03-5D0C343DE828}"/>
              </a:ext>
            </a:extLst>
          </p:cNvPr>
          <p:cNvSpPr/>
          <p:nvPr/>
        </p:nvSpPr>
        <p:spPr>
          <a:xfrm>
            <a:off x="3810000" y="2514600"/>
            <a:ext cx="304800" cy="13432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26" name="Rectangle 25">
            <a:extLst>
              <a:ext uri="{FF2B5EF4-FFF2-40B4-BE49-F238E27FC236}">
                <a16:creationId xmlns:a16="http://schemas.microsoft.com/office/drawing/2014/main" id="{CD9FE8E0-9D5D-9A7C-C854-0773D58ECA23}"/>
              </a:ext>
            </a:extLst>
          </p:cNvPr>
          <p:cNvSpPr/>
          <p:nvPr/>
        </p:nvSpPr>
        <p:spPr>
          <a:xfrm>
            <a:off x="1907656" y="5535749"/>
            <a:ext cx="304800" cy="6364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ECFBF40-3E35-94F2-004F-0E54670DA79C}"/>
              </a:ext>
            </a:extLst>
          </p:cNvPr>
          <p:cNvSpPr/>
          <p:nvPr/>
        </p:nvSpPr>
        <p:spPr>
          <a:xfrm>
            <a:off x="1599511" y="5715000"/>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C0F922-ABF6-8020-D2BF-13DFE75FFEE4}"/>
              </a:ext>
            </a:extLst>
          </p:cNvPr>
          <p:cNvSpPr/>
          <p:nvPr/>
        </p:nvSpPr>
        <p:spPr>
          <a:xfrm>
            <a:off x="1295400" y="5638799"/>
            <a:ext cx="3048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14E1418-29F5-3368-93EB-B89B9F3D4B3A}"/>
              </a:ext>
            </a:extLst>
          </p:cNvPr>
          <p:cNvSpPr/>
          <p:nvPr/>
        </p:nvSpPr>
        <p:spPr>
          <a:xfrm>
            <a:off x="2818711" y="5714999"/>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sp>
        <p:nvSpPr>
          <p:cNvPr id="12" name="Rectangle 11"/>
          <p:cNvSpPr/>
          <p:nvPr/>
        </p:nvSpPr>
        <p:spPr>
          <a:xfrm>
            <a:off x="3200400" y="920811"/>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438400" y="2749608"/>
            <a:ext cx="381000" cy="76200"/>
            <a:chOff x="2057400" y="3657600"/>
            <a:chExt cx="381000" cy="76200"/>
          </a:xfrm>
        </p:grpSpPr>
        <p:sp>
          <p:nvSpPr>
            <p:cNvPr id="13" name="Oval 12"/>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779803" y="228600"/>
            <a:ext cx="1212511"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Actual cost</a:t>
            </a:r>
          </a:p>
        </p:txBody>
      </p:sp>
      <p:cxnSp>
        <p:nvCxnSpPr>
          <p:cNvPr id="18" name="Straight Arrow Connector 17"/>
          <p:cNvCxnSpPr/>
          <p:nvPr/>
        </p:nvCxnSpPr>
        <p:spPr>
          <a:xfrm flipV="1">
            <a:off x="1371600" y="692208"/>
            <a:ext cx="14459"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371600" y="2978208"/>
            <a:ext cx="7086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26299" y="3133292"/>
            <a:ext cx="1221360" cy="369332"/>
          </a:xfrm>
          <a:prstGeom prst="rect">
            <a:avLst/>
          </a:prstGeom>
          <a:noFill/>
        </p:spPr>
        <p:txBody>
          <a:bodyPr wrap="none" rtlCol="0">
            <a:spAutoFit/>
          </a:bodyPr>
          <a:lstStyle/>
          <a:p>
            <a:r>
              <a:rPr lang="en-US" dirty="0"/>
              <a:t>Operations</a:t>
            </a:r>
          </a:p>
        </p:txBody>
      </p:sp>
      <p:grpSp>
        <p:nvGrpSpPr>
          <p:cNvPr id="30" name="Group 29"/>
          <p:cNvGrpSpPr/>
          <p:nvPr/>
        </p:nvGrpSpPr>
        <p:grpSpPr>
          <a:xfrm>
            <a:off x="3147455" y="2978208"/>
            <a:ext cx="410689" cy="1524000"/>
            <a:chOff x="2766455" y="3886200"/>
            <a:chExt cx="410689" cy="1524000"/>
          </a:xfrm>
        </p:grpSpPr>
        <p:sp>
          <p:nvSpPr>
            <p:cNvPr id="28" name="Rectangle 27"/>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cxnSp>
        <p:nvCxnSpPr>
          <p:cNvPr id="2" name="Straight Arrow Connector 1">
            <a:extLst>
              <a:ext uri="{FF2B5EF4-FFF2-40B4-BE49-F238E27FC236}">
                <a16:creationId xmlns:a16="http://schemas.microsoft.com/office/drawing/2014/main" id="{0D5FBA19-5E36-5753-1F5F-F751B706EB15}"/>
              </a:ext>
            </a:extLst>
          </p:cNvPr>
          <p:cNvCxnSpPr/>
          <p:nvPr/>
        </p:nvCxnSpPr>
        <p:spPr>
          <a:xfrm flipV="1">
            <a:off x="1295400" y="3886200"/>
            <a:ext cx="14459"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A4B83A-F35F-3016-2A3D-4C77CB93ED67}"/>
              </a:ext>
            </a:extLst>
          </p:cNvPr>
          <p:cNvCxnSpPr/>
          <p:nvPr/>
        </p:nvCxnSpPr>
        <p:spPr>
          <a:xfrm>
            <a:off x="1295400" y="6172200"/>
            <a:ext cx="7086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4B0B4A1-80CD-136B-2DCE-551E41F4DAB0}"/>
              </a:ext>
            </a:extLst>
          </p:cNvPr>
          <p:cNvSpPr txBox="1"/>
          <p:nvPr/>
        </p:nvSpPr>
        <p:spPr>
          <a:xfrm>
            <a:off x="762000" y="3431576"/>
            <a:ext cx="1592039"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Amortized cost</a:t>
            </a:r>
          </a:p>
        </p:txBody>
      </p:sp>
      <p:sp>
        <p:nvSpPr>
          <p:cNvPr id="25" name="TextBox 24">
            <a:extLst>
              <a:ext uri="{FF2B5EF4-FFF2-40B4-BE49-F238E27FC236}">
                <a16:creationId xmlns:a16="http://schemas.microsoft.com/office/drawing/2014/main" id="{27F340BB-B419-59CD-ED00-2CDA36FEE22E}"/>
              </a:ext>
            </a:extLst>
          </p:cNvPr>
          <p:cNvSpPr txBox="1"/>
          <p:nvPr/>
        </p:nvSpPr>
        <p:spPr>
          <a:xfrm>
            <a:off x="3708496" y="6336268"/>
            <a:ext cx="1221360" cy="369332"/>
          </a:xfrm>
          <a:prstGeom prst="rect">
            <a:avLst/>
          </a:prstGeom>
          <a:noFill/>
        </p:spPr>
        <p:txBody>
          <a:bodyPr wrap="none" rtlCol="0">
            <a:spAutoFit/>
          </a:bodyPr>
          <a:lstStyle/>
          <a:p>
            <a:r>
              <a:rPr lang="en-US" dirty="0"/>
              <a:t>Operations</a:t>
            </a:r>
          </a:p>
        </p:txBody>
      </p:sp>
      <p:grpSp>
        <p:nvGrpSpPr>
          <p:cNvPr id="3" name="Group 2">
            <a:extLst>
              <a:ext uri="{FF2B5EF4-FFF2-40B4-BE49-F238E27FC236}">
                <a16:creationId xmlns:a16="http://schemas.microsoft.com/office/drawing/2014/main" id="{6CBAFCEF-B8B3-69CD-1DDF-5FCBEEDF60A8}"/>
              </a:ext>
            </a:extLst>
          </p:cNvPr>
          <p:cNvGrpSpPr/>
          <p:nvPr/>
        </p:nvGrpSpPr>
        <p:grpSpPr>
          <a:xfrm>
            <a:off x="3159553" y="2978208"/>
            <a:ext cx="410689" cy="1524000"/>
            <a:chOff x="2766455" y="3886200"/>
            <a:chExt cx="410689" cy="1524000"/>
          </a:xfrm>
        </p:grpSpPr>
        <p:sp>
          <p:nvSpPr>
            <p:cNvPr id="37" name="Rectangle 36">
              <a:extLst>
                <a:ext uri="{FF2B5EF4-FFF2-40B4-BE49-F238E27FC236}">
                  <a16:creationId xmlns:a16="http://schemas.microsoft.com/office/drawing/2014/main" id="{A1FE801F-6FA3-AA0C-1B10-05B45637073A}"/>
                </a:ext>
              </a:extLst>
            </p:cNvPr>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E7B2E1-59CC-35E8-DA14-27E9240D77F3}"/>
                    </a:ext>
                  </a:extLst>
                </p:cNvPr>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sp>
        <p:nvSpPr>
          <p:cNvPr id="39" name="Rectangle 38">
            <a:extLst>
              <a:ext uri="{FF2B5EF4-FFF2-40B4-BE49-F238E27FC236}">
                <a16:creationId xmlns:a16="http://schemas.microsoft.com/office/drawing/2014/main" id="{A9CD1BFE-CEB3-876D-A3F9-36BBE77977E6}"/>
              </a:ext>
            </a:extLst>
          </p:cNvPr>
          <p:cNvSpPr/>
          <p:nvPr/>
        </p:nvSpPr>
        <p:spPr>
          <a:xfrm>
            <a:off x="3123511" y="5676872"/>
            <a:ext cx="304800" cy="4953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6AE26F0-CF49-F519-D0D7-66D8E7415F8A}"/>
              </a:ext>
            </a:extLst>
          </p:cNvPr>
          <p:cNvGrpSpPr/>
          <p:nvPr/>
        </p:nvGrpSpPr>
        <p:grpSpPr>
          <a:xfrm>
            <a:off x="2362200" y="6019800"/>
            <a:ext cx="381000" cy="76200"/>
            <a:chOff x="2057400" y="3657600"/>
            <a:chExt cx="381000" cy="76200"/>
          </a:xfrm>
        </p:grpSpPr>
        <p:sp>
          <p:nvSpPr>
            <p:cNvPr id="41" name="Oval 40">
              <a:extLst>
                <a:ext uri="{FF2B5EF4-FFF2-40B4-BE49-F238E27FC236}">
                  <a16:creationId xmlns:a16="http://schemas.microsoft.com/office/drawing/2014/main" id="{60A60827-8417-1C83-AF19-A459C00C15D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D6823E4-BC08-67DB-4DA2-DFFC765A5858}"/>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3FBE9C-7254-3FD3-B4E1-60A1C8E4555B}"/>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1" name="TextBox 30"/>
              <p:cNvSpPr txBox="1"/>
              <p:nvPr/>
            </p:nvSpPr>
            <p:spPr>
              <a:xfrm>
                <a:off x="917745" y="2324746"/>
                <a:ext cx="5517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a:rPr>
                        <m:t>Δ</m:t>
                      </m:r>
                      <m:r>
                        <a:rPr lang="en-US">
                          <a:solidFill>
                            <a:srgbClr val="C00000"/>
                          </a:solidFill>
                          <a:latin typeface="Cambria Math"/>
                        </a:rPr>
                        <m:t>𝝓</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917745" y="2324746"/>
                <a:ext cx="551753" cy="369332"/>
              </a:xfrm>
              <a:prstGeom prst="rect">
                <a:avLst/>
              </a:prstGeom>
              <a:blipFill>
                <a:blip r:embed="rId3"/>
                <a:stretch>
                  <a:fillRect b="-13115"/>
                </a:stretch>
              </a:blipFill>
            </p:spPr>
            <p:txBody>
              <a:bodyPr/>
              <a:lstStyle/>
              <a:p>
                <a:r>
                  <a:rPr lang="en-IN">
                    <a:noFill/>
                  </a:rPr>
                  <a:t> </a:t>
                </a:r>
              </a:p>
            </p:txBody>
          </p:sp>
        </mc:Fallback>
      </mc:AlternateContent>
      <p:grpSp>
        <p:nvGrpSpPr>
          <p:cNvPr id="70" name="Group 69">
            <a:extLst>
              <a:ext uri="{FF2B5EF4-FFF2-40B4-BE49-F238E27FC236}">
                <a16:creationId xmlns:a16="http://schemas.microsoft.com/office/drawing/2014/main" id="{55E6F73C-AC38-1A7F-81A5-6C4899F68246}"/>
              </a:ext>
            </a:extLst>
          </p:cNvPr>
          <p:cNvGrpSpPr/>
          <p:nvPr/>
        </p:nvGrpSpPr>
        <p:grpSpPr>
          <a:xfrm>
            <a:off x="4267200" y="2743200"/>
            <a:ext cx="381000" cy="76200"/>
            <a:chOff x="2057400" y="3657600"/>
            <a:chExt cx="381000" cy="76200"/>
          </a:xfrm>
        </p:grpSpPr>
        <p:sp>
          <p:nvSpPr>
            <p:cNvPr id="71" name="Oval 70">
              <a:extLst>
                <a:ext uri="{FF2B5EF4-FFF2-40B4-BE49-F238E27FC236}">
                  <a16:creationId xmlns:a16="http://schemas.microsoft.com/office/drawing/2014/main" id="{671F5E1E-7D4E-9F68-D6CF-E06560C0FBA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33E1946-6518-BA1C-C943-8B1D63A0874E}"/>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AC327A9-9682-31FD-E3A3-6CFC7ADE9208}"/>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9BBDD45A-ECF2-DAAA-91CB-7A70E4E14E4C}"/>
              </a:ext>
            </a:extLst>
          </p:cNvPr>
          <p:cNvSpPr/>
          <p:nvPr/>
        </p:nvSpPr>
        <p:spPr>
          <a:xfrm>
            <a:off x="3429000" y="5638799"/>
            <a:ext cx="3048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6741DEA-6358-9A82-00F3-FE485316077F}"/>
              </a:ext>
            </a:extLst>
          </p:cNvPr>
          <p:cNvSpPr/>
          <p:nvPr/>
        </p:nvSpPr>
        <p:spPr>
          <a:xfrm>
            <a:off x="3743129" y="5706016"/>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765BC9AF-47E1-91F9-1E84-23DECA88BF06}"/>
              </a:ext>
            </a:extLst>
          </p:cNvPr>
          <p:cNvGrpSpPr/>
          <p:nvPr/>
        </p:nvGrpSpPr>
        <p:grpSpPr>
          <a:xfrm>
            <a:off x="4267200" y="6019800"/>
            <a:ext cx="381000" cy="76200"/>
            <a:chOff x="2057400" y="3657600"/>
            <a:chExt cx="381000" cy="76200"/>
          </a:xfrm>
        </p:grpSpPr>
        <p:sp>
          <p:nvSpPr>
            <p:cNvPr id="48" name="Oval 47">
              <a:extLst>
                <a:ext uri="{FF2B5EF4-FFF2-40B4-BE49-F238E27FC236}">
                  <a16:creationId xmlns:a16="http://schemas.microsoft.com/office/drawing/2014/main" id="{4D35B222-5B60-D88C-1FC1-867C7F9BF553}"/>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1E05C7D-CDCF-26A1-B39A-482D1C58F1DC}"/>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161ACB-A879-5759-78BD-5E70F6722CFC}"/>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A0A633CB-BF15-F2B2-422B-FA5F6F24D1FD}"/>
              </a:ext>
            </a:extLst>
          </p:cNvPr>
          <p:cNvSpPr/>
          <p:nvPr/>
        </p:nvSpPr>
        <p:spPr>
          <a:xfrm>
            <a:off x="1371599" y="914400"/>
            <a:ext cx="8229599" cy="2052360"/>
          </a:xfrm>
          <a:prstGeom prst="rect">
            <a:avLst/>
          </a:prstGeom>
          <a:solidFill>
            <a:schemeClr val="accent5">
              <a:lumMod val="20000"/>
              <a:lumOff val="80000"/>
              <a:alpha val="4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A660459-4A28-EF13-D7CA-BBDB29954F09}"/>
              </a:ext>
            </a:extLst>
          </p:cNvPr>
          <p:cNvSpPr txBox="1"/>
          <p:nvPr/>
        </p:nvSpPr>
        <p:spPr>
          <a:xfrm>
            <a:off x="1503543" y="4857009"/>
            <a:ext cx="1945917" cy="584775"/>
          </a:xfrm>
          <a:prstGeom prst="rect">
            <a:avLst/>
          </a:prstGeom>
          <a:solidFill>
            <a:schemeClr val="accent1">
              <a:lumMod val="20000"/>
              <a:lumOff val="80000"/>
            </a:schemeClr>
          </a:solidFill>
          <a:ln>
            <a:solidFill>
              <a:schemeClr val="tx1"/>
            </a:solidFill>
          </a:ln>
        </p:spPr>
        <p:txBody>
          <a:bodyPr wrap="none" rtlCol="0">
            <a:spAutoFit/>
          </a:bodyPr>
          <a:lstStyle/>
          <a:p>
            <a:pPr algn="ctr"/>
            <a:r>
              <a:rPr lang="en-US" sz="1600" dirty="0">
                <a:solidFill>
                  <a:srgbClr val="7030A0"/>
                </a:solidFill>
              </a:rPr>
              <a:t>Amortized </a:t>
            </a:r>
          </a:p>
          <a:p>
            <a:pPr algn="ctr"/>
            <a:r>
              <a:rPr lang="en-US" sz="1600" dirty="0"/>
              <a:t>Cost of all operations</a:t>
            </a:r>
          </a:p>
        </p:txBody>
      </p:sp>
      <p:sp>
        <p:nvSpPr>
          <p:cNvPr id="20" name="Rectangle 19">
            <a:extLst>
              <a:ext uri="{FF2B5EF4-FFF2-40B4-BE49-F238E27FC236}">
                <a16:creationId xmlns:a16="http://schemas.microsoft.com/office/drawing/2014/main" id="{4C26B3DD-0F59-84B4-D35F-4EC02E0569A0}"/>
              </a:ext>
            </a:extLst>
          </p:cNvPr>
          <p:cNvSpPr/>
          <p:nvPr/>
        </p:nvSpPr>
        <p:spPr>
          <a:xfrm>
            <a:off x="5116558" y="914400"/>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F912EDB-7BB3-89B5-EFDC-73BA285A2BC3}"/>
              </a:ext>
            </a:extLst>
          </p:cNvPr>
          <p:cNvGrpSpPr/>
          <p:nvPr/>
        </p:nvGrpSpPr>
        <p:grpSpPr>
          <a:xfrm>
            <a:off x="5075711" y="2971797"/>
            <a:ext cx="410689" cy="1524000"/>
            <a:chOff x="2766455" y="3886200"/>
            <a:chExt cx="410689" cy="1524000"/>
          </a:xfrm>
        </p:grpSpPr>
        <p:sp>
          <p:nvSpPr>
            <p:cNvPr id="33" name="Rectangle 32">
              <a:extLst>
                <a:ext uri="{FF2B5EF4-FFF2-40B4-BE49-F238E27FC236}">
                  <a16:creationId xmlns:a16="http://schemas.microsoft.com/office/drawing/2014/main" id="{C38D6E49-2955-C3E6-FADB-D6BBEF5CA40F}"/>
                </a:ext>
              </a:extLst>
            </p:cNvPr>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9AFB066-BAD8-B5D0-0849-3856CCAB7C3F}"/>
                    </a:ext>
                  </a:extLst>
                </p:cNvPr>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4"/>
                  <a:stretch>
                    <a:fillRect t="-8333" r="-19403" b="-26667"/>
                  </a:stretch>
                </a:blipFill>
              </p:spPr>
              <p:txBody>
                <a:bodyPr/>
                <a:lstStyle/>
                <a:p>
                  <a:r>
                    <a:rPr lang="en-US">
                      <a:noFill/>
                    </a:rPr>
                    <a:t> </a:t>
                  </a:r>
                </a:p>
              </p:txBody>
            </p:sp>
          </mc:Fallback>
        </mc:AlternateContent>
      </p:grpSp>
      <p:sp>
        <p:nvSpPr>
          <p:cNvPr id="46" name="Rectangle 45">
            <a:extLst>
              <a:ext uri="{FF2B5EF4-FFF2-40B4-BE49-F238E27FC236}">
                <a16:creationId xmlns:a16="http://schemas.microsoft.com/office/drawing/2014/main" id="{91639E94-1597-B9E1-339F-0B951BEB6B9C}"/>
              </a:ext>
            </a:extLst>
          </p:cNvPr>
          <p:cNvSpPr/>
          <p:nvPr/>
        </p:nvSpPr>
        <p:spPr>
          <a:xfrm>
            <a:off x="5136269" y="5676871"/>
            <a:ext cx="304800" cy="4953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9F0900D-3DCE-2DB0-E6BB-41BA3685D2E6}"/>
              </a:ext>
            </a:extLst>
          </p:cNvPr>
          <p:cNvSpPr/>
          <p:nvPr/>
        </p:nvSpPr>
        <p:spPr>
          <a:xfrm>
            <a:off x="1304689" y="5535749"/>
            <a:ext cx="8448911" cy="636451"/>
          </a:xfrm>
          <a:prstGeom prst="rect">
            <a:avLst/>
          </a:prstGeom>
          <a:solidFill>
            <a:schemeClr val="accent5">
              <a:lumMod val="20000"/>
              <a:lumOff val="80000"/>
              <a:alpha val="4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4940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up)">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9"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Amortized Cost</a:t>
            </a:r>
            <a:br>
              <a:rPr lang="en-US" sz="3600" b="1" dirty="0">
                <a:solidFill>
                  <a:srgbClr val="7030A0"/>
                </a:solidFill>
              </a:rPr>
            </a:b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915400" cy="4525963"/>
              </a:xfrm>
            </p:spPr>
            <p:txBody>
              <a:bodyPr/>
              <a:lstStyle/>
              <a:p>
                <a:pPr marL="0" indent="0">
                  <a:buNone/>
                </a:pPr>
                <a:r>
                  <a:rPr lang="en-US" sz="2000" dirty="0"/>
                  <a:t>To get a bound on  </a:t>
                </a:r>
                <a:r>
                  <a:rPr lang="en-US" sz="2000" b="1" dirty="0"/>
                  <a:t>amortized cost</a:t>
                </a:r>
                <a:r>
                  <a:rPr lang="en-US" sz="2000" dirty="0"/>
                  <a:t> of </a:t>
                </a:r>
                <a14:m>
                  <m:oMath xmlns:m="http://schemas.openxmlformats.org/officeDocument/2006/math">
                    <m:r>
                      <a:rPr lang="en-US" sz="2000" b="1" i="1">
                        <a:solidFill>
                          <a:srgbClr val="0070C0"/>
                        </a:solidFill>
                        <a:latin typeface="Cambria Math"/>
                      </a:rPr>
                      <m:t>𝒏</m:t>
                    </m:r>
                  </m:oMath>
                </a14:m>
                <a:r>
                  <a:rPr lang="en-US" sz="2000" dirty="0"/>
                  <a:t> operations by </a:t>
                </a:r>
                <a14:m>
                  <m:oMath xmlns:m="http://schemas.openxmlformats.org/officeDocument/2006/math">
                    <m:r>
                      <a:rPr lang="en-US" sz="2000" b="1" i="1">
                        <a:solidFill>
                          <a:srgbClr val="7030A0"/>
                        </a:solidFill>
                        <a:latin typeface="Cambria Math"/>
                      </a:rPr>
                      <m:t>𝒈</m:t>
                    </m:r>
                    <m:r>
                      <a:rPr lang="en-US" sz="2000">
                        <a:solidFill>
                          <a:srgbClr val="0070C0"/>
                        </a:solidFill>
                        <a:latin typeface="Cambria Math"/>
                      </a:rPr>
                      <m:t>(</m:t>
                    </m:r>
                    <m:r>
                      <a:rPr lang="en-US" sz="2000" b="1" i="1">
                        <a:solidFill>
                          <a:srgbClr val="0070C0"/>
                        </a:solidFill>
                        <a:latin typeface="Cambria Math"/>
                      </a:rPr>
                      <m:t>𝒏</m:t>
                    </m:r>
                    <m:r>
                      <a:rPr lang="en-US" sz="2000" b="1" i="1">
                        <a:solidFill>
                          <a:srgbClr val="0070C0"/>
                        </a:solidFill>
                        <a:latin typeface="Cambria Math"/>
                      </a:rPr>
                      <m:t>)</m:t>
                    </m:r>
                  </m:oMath>
                </a14:m>
                <a:r>
                  <a:rPr lang="en-US" sz="2000" dirty="0"/>
                  <a:t>, </a:t>
                </a:r>
              </a:p>
              <a:p>
                <a:pPr marL="0" indent="0">
                  <a:buNone/>
                </a:pPr>
                <a:r>
                  <a:rPr lang="en-US" sz="2000" dirty="0"/>
                  <a:t>this is how we typically proceed:</a:t>
                </a:r>
              </a:p>
              <a:p>
                <a:pPr marL="0" indent="0">
                  <a:buNone/>
                </a:pPr>
                <a:endParaRPr lang="en-US" sz="2000" dirty="0"/>
              </a:p>
              <a:p>
                <a:r>
                  <a:rPr lang="en-US" sz="2000" dirty="0"/>
                  <a:t>Try to select  a suitable </a:t>
                </a:r>
                <a14:m>
                  <m:oMath xmlns:m="http://schemas.openxmlformats.org/officeDocument/2006/math">
                    <m:r>
                      <a:rPr lang="en-US" sz="2000">
                        <a:solidFill>
                          <a:srgbClr val="C00000"/>
                        </a:solidFill>
                        <a:latin typeface="Cambria Math"/>
                      </a:rPr>
                      <m:t>𝝓</m:t>
                    </m:r>
                  </m:oMath>
                </a14:m>
                <a:r>
                  <a:rPr lang="en-US" sz="2000" dirty="0"/>
                  <a:t>, so that for the costly operation, </a:t>
                </a:r>
              </a:p>
              <a:p>
                <a:pPr marL="0" indent="0">
                  <a:buNone/>
                </a:pPr>
                <a:r>
                  <a:rPr lang="en-US" sz="2000" b="0" dirty="0">
                    <a:solidFill>
                      <a:schemeClr val="tx1"/>
                    </a:solidFill>
                  </a:rPr>
                  <a:t>       </a:t>
                </a:r>
                <a14:m>
                  <m:oMath xmlns:m="http://schemas.openxmlformats.org/officeDocument/2006/math">
                    <m:r>
                      <m:rPr>
                        <m:sty m:val="p"/>
                      </m:rPr>
                      <a:rPr lang="en-US" sz="2000" b="0" i="0" smtClean="0">
                        <a:solidFill>
                          <a:schemeClr val="tx1"/>
                        </a:solidFill>
                        <a:latin typeface="Cambria Math"/>
                      </a:rPr>
                      <m:t>Δ</m:t>
                    </m:r>
                    <m:r>
                      <a:rPr lang="en-US" sz="2000" b="0" i="0" smtClean="0">
                        <a:solidFill>
                          <a:schemeClr val="tx1"/>
                        </a:solidFill>
                        <a:latin typeface="Cambria Math"/>
                      </a:rPr>
                      <m:t>(</m:t>
                    </m:r>
                    <m:r>
                      <a:rPr lang="en-US" sz="2000">
                        <a:solidFill>
                          <a:srgbClr val="C00000"/>
                        </a:solidFill>
                        <a:latin typeface="Cambria Math"/>
                      </a:rPr>
                      <m:t>𝝓</m:t>
                    </m:r>
                    <m:r>
                      <a:rPr lang="en-US" sz="2000" b="0" i="0" smtClean="0">
                        <a:solidFill>
                          <a:schemeClr val="tx1"/>
                        </a:solidFill>
                        <a:latin typeface="Cambria Math"/>
                      </a:rPr>
                      <m:t>)</m:t>
                    </m:r>
                  </m:oMath>
                </a14:m>
                <a:r>
                  <a:rPr lang="en-US" sz="2000" dirty="0"/>
                  <a:t> is negative to such an extent that it </a:t>
                </a:r>
              </a:p>
              <a:p>
                <a:pPr marL="0" indent="0">
                  <a:buNone/>
                </a:pPr>
                <a:r>
                  <a:rPr lang="en-US" sz="2000" i="1" dirty="0">
                    <a:solidFill>
                      <a:srgbClr val="7030A0"/>
                    </a:solidFill>
                  </a:rPr>
                  <a:t>       nullifies</a:t>
                </a:r>
                <a:r>
                  <a:rPr lang="en-US" sz="2000" dirty="0"/>
                  <a:t> or </a:t>
                </a:r>
                <a:r>
                  <a:rPr lang="en-US" sz="2000" i="1" dirty="0">
                    <a:solidFill>
                      <a:srgbClr val="7030A0"/>
                    </a:solidFill>
                  </a:rPr>
                  <a:t>reduces</a:t>
                </a:r>
                <a:r>
                  <a:rPr lang="en-US" sz="2000" dirty="0"/>
                  <a:t> the effect of actual cost.</a:t>
                </a:r>
              </a:p>
              <a:p>
                <a:pPr marL="0" indent="0">
                  <a:buNone/>
                </a:pPr>
                <a:endParaRPr lang="en-US" sz="2000" dirty="0"/>
              </a:p>
              <a:p>
                <a:pPr marL="0" indent="0">
                  <a:buNone/>
                </a:pPr>
                <a:r>
                  <a:rPr lang="en-US" sz="2000" b="1" dirty="0">
                    <a:solidFill>
                      <a:srgbClr val="C00000"/>
                    </a:solidFill>
                  </a:rPr>
                  <a:t>Question</a:t>
                </a:r>
                <a:r>
                  <a:rPr lang="en-US" sz="2000" dirty="0"/>
                  <a:t>: How to find such a suitable potential function </a:t>
                </a:r>
                <a14:m>
                  <m:oMath xmlns:m="http://schemas.openxmlformats.org/officeDocument/2006/math">
                    <m:r>
                      <a:rPr lang="en-US" sz="2000">
                        <a:solidFill>
                          <a:srgbClr val="C00000"/>
                        </a:solidFill>
                        <a:latin typeface="Cambria Math"/>
                      </a:rPr>
                      <m:t>𝝓</m:t>
                    </m:r>
                  </m:oMath>
                </a14:m>
                <a:r>
                  <a:rPr lang="en-US" sz="2000" dirty="0"/>
                  <a:t>?</a:t>
                </a:r>
              </a:p>
              <a:p>
                <a:pPr marL="0" indent="0">
                  <a:buNone/>
                </a:pPr>
                <a:r>
                  <a:rPr lang="en-US" sz="2000" b="1" dirty="0"/>
                  <a:t>Answer</a:t>
                </a:r>
                <a:r>
                  <a:rPr lang="en-US" sz="2000" dirty="0"/>
                  <a:t>: Try to view carefully the costly operation and see</a:t>
                </a:r>
              </a:p>
              <a:p>
                <a:pPr marL="0" indent="0">
                  <a:buNone/>
                </a:pPr>
                <a:r>
                  <a:rPr lang="en-US" sz="2000" dirty="0"/>
                  <a:t>                  if there is some quantity that is “</a:t>
                </a:r>
                <a:r>
                  <a:rPr lang="en-US" sz="2000" i="1" u="sng" dirty="0">
                    <a:solidFill>
                      <a:srgbClr val="7030A0"/>
                    </a:solidFill>
                  </a:rPr>
                  <a:t>decreasing</a:t>
                </a:r>
                <a:r>
                  <a:rPr lang="en-US" sz="2000" dirty="0"/>
                  <a:t>” during the operation.</a:t>
                </a:r>
              </a:p>
              <a:p>
                <a:endParaRPr lang="en-US" sz="2000" dirty="0"/>
              </a:p>
              <a:p>
                <a:pPr marL="0" indent="0" algn="ctr">
                  <a:buNone/>
                </a:pPr>
                <a:r>
                  <a:rPr lang="en-US" sz="2000" dirty="0"/>
                  <a:t>View the following two detailed examples to internalize the process of selecting a suitable </a:t>
                </a:r>
                <a14:m>
                  <m:oMath xmlns:m="http://schemas.openxmlformats.org/officeDocument/2006/math">
                    <m:r>
                      <a:rPr lang="en-US" sz="2000">
                        <a:solidFill>
                          <a:srgbClr val="C00000"/>
                        </a:solidFill>
                        <a:latin typeface="Cambria Math"/>
                      </a:rPr>
                      <m:t>𝝓</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915400" cy="4525963"/>
              </a:xfrm>
              <a:blipFill rotWithShape="1">
                <a:blip r:embed="rId2"/>
                <a:stretch>
                  <a:fillRect l="-684" t="-674" b="-67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spTree>
    <p:extLst>
      <p:ext uri="{BB962C8B-B14F-4D97-AF65-F5344CB8AC3E}">
        <p14:creationId xmlns:p14="http://schemas.microsoft.com/office/powerpoint/2010/main" val="2993075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13531</TotalTime>
  <Words>2473</Words>
  <Application>Microsoft Office PowerPoint</Application>
  <PresentationFormat>On-screen Show (4:3)</PresentationFormat>
  <Paragraphs>519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Cambria Math</vt:lpstr>
      <vt:lpstr>Wingdings</vt:lpstr>
      <vt:lpstr>Office Theme</vt:lpstr>
      <vt:lpstr>Design and Analysis of Algorithms </vt:lpstr>
      <vt:lpstr>RECAP of Last Lecture</vt:lpstr>
      <vt:lpstr>The Problem </vt:lpstr>
      <vt:lpstr>Amortized Analysis</vt:lpstr>
      <vt:lpstr>Amortized Cost </vt:lpstr>
      <vt:lpstr>Amortized Cost </vt:lpstr>
      <vt:lpstr>This is how it may work out </vt:lpstr>
      <vt:lpstr>This is how it may work out </vt:lpstr>
      <vt:lpstr>Amortized Cost </vt:lpstr>
      <vt:lpstr>amortized analysis of Stack with multi-pop</vt:lpstr>
      <vt:lpstr>Stack with multi-pop </vt:lpstr>
      <vt:lpstr>Stack with multi-pop </vt:lpstr>
      <vt:lpstr>Application 1</vt:lpstr>
      <vt:lpstr>Memory Management</vt:lpstr>
      <vt:lpstr>SPACE and TIME Efficient  Dynamic Table  </vt:lpstr>
      <vt:lpstr>Some notations</vt:lpstr>
      <vt:lpstr>A trivial way to perform Insert(x)</vt:lpstr>
      <vt:lpstr>An efficient way to perform Insert(x)</vt:lpstr>
      <vt:lpstr>An efficient way to perform Insert(x)</vt:lpstr>
      <vt:lpstr>Intuition underlying efficiency of Insert(x) </vt:lpstr>
      <vt:lpstr>Amortized Analysis of Insert(x)  </vt:lpstr>
      <vt:lpstr>Amortized Analysis of Insert(x)  </vt:lpstr>
      <vt:lpstr>Amortized Analysis of Insert(x)  </vt:lpstr>
      <vt:lpstr>SPACE and TIME Efficient  Dynamic Table  </vt:lpstr>
      <vt:lpstr>Sequence of Deletions </vt:lpstr>
      <vt:lpstr>An efficient way to perform delete(x)</vt:lpstr>
      <vt:lpstr>Intuition underlying efficiency of Delete(x) </vt:lpstr>
      <vt:lpstr>Amortized Analysis of Delete(x)  </vt:lpstr>
      <vt:lpstr>Amortized Analysis of Delete(x)  </vt:lpstr>
      <vt:lpstr>SPACE and TIME Efficient  Dynamic Table  </vt:lpstr>
      <vt:lpstr>Attempt 1</vt:lpstr>
      <vt:lpstr>An efficient way to perform delete(x)</vt:lpstr>
      <vt:lpstr>The intuition behind the new algorithm</vt:lpstr>
      <vt:lpstr>Homework</vt:lpstr>
      <vt:lpstr>Home work Exercises</vt:lpstr>
      <vt:lpstr>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1324</cp:revision>
  <dcterms:created xsi:type="dcterms:W3CDTF">2011-12-03T04:13:03Z</dcterms:created>
  <dcterms:modified xsi:type="dcterms:W3CDTF">2024-10-28T06:39:25Z</dcterms:modified>
</cp:coreProperties>
</file>