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14" r:id="rId2"/>
  </p:sldMasterIdLst>
  <p:notesMasterIdLst>
    <p:notesMasterId r:id="rId17"/>
  </p:notesMasterIdLst>
  <p:sldIdLst>
    <p:sldId id="259" r:id="rId3"/>
    <p:sldId id="279" r:id="rId4"/>
    <p:sldId id="256" r:id="rId5"/>
    <p:sldId id="272" r:id="rId6"/>
    <p:sldId id="268" r:id="rId7"/>
    <p:sldId id="265" r:id="rId8"/>
    <p:sldId id="267" r:id="rId9"/>
    <p:sldId id="277" r:id="rId10"/>
    <p:sldId id="273" r:id="rId11"/>
    <p:sldId id="266" r:id="rId12"/>
    <p:sldId id="274" r:id="rId13"/>
    <p:sldId id="275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nsing Presentation" id="{41F71BA1-B1C9-4F67-8C3C-02021FDB0CA4}">
          <p14:sldIdLst>
            <p14:sldId id="259"/>
            <p14:sldId id="279"/>
            <p14:sldId id="256"/>
            <p14:sldId id="272"/>
            <p14:sldId id="268"/>
            <p14:sldId id="265"/>
            <p14:sldId id="267"/>
            <p14:sldId id="277"/>
            <p14:sldId id="273"/>
            <p14:sldId id="266"/>
            <p14:sldId id="274"/>
            <p14:sldId id="275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CC46F-2367-4D0E-9CB1-C1EEE389427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BBC9A-3401-48F9-9A94-DAF2A691B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2/3 population,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BBC9A-3401-48F9-9A94-DAF2A691BD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5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2/3 population,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BBC9A-3401-48F9-9A94-DAF2A691BD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7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304E-4FB3-4937-B40E-64D5ED932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9D597-1C8E-4C1C-BBAE-96377453D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3239-E248-433E-A897-35E29C6A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0E5BB-C78D-4663-AC67-58FC3AE8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1BE4-8BC9-4DCC-A2D5-CB80BA34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5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DCE4-FD91-4C91-8B8A-1FE9EBDE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586FF-7DDE-433E-A040-F3E95AD7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ACB8-ECB6-4A83-9EBF-F6E374D3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5BCCA-901D-463E-9B3D-CA9D3782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9F79-432D-4BCB-AD03-FF1AFD9A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2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04642-70F6-4E00-9EF8-676ABEF14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216F4-EFC9-4520-B55D-E46C04182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5810-6FB0-4F52-98A5-C323BCCF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38B67-1993-4C46-926C-91BCA860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287AE-C4A2-47E2-9DE1-A5F5A529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88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304E-4FB3-4937-B40E-64D5ED932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9D597-1C8E-4C1C-BBAE-96377453D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3239-E248-433E-A897-35E29C6A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0E5BB-C78D-4663-AC67-58FC3AE8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1BE4-8BC9-4DCC-A2D5-CB80BA34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23C2-D15A-4BA8-9DDB-CB0AE5C6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0C97-73BB-4BA6-A4FC-CB328832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AAE7-A4B1-46E5-8306-63C70E97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D9FDD-1FD1-4B41-B8D5-427E4E42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47A4B-C79B-49C2-89BD-F3FEA58B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3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EBCF-9B90-4ECD-B8ED-5DD36B97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7667D-1442-4045-83AB-E60D362BA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8079-A984-45D4-881E-41792E4E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92E6-20B4-448F-B68C-52BE8560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DB88-69A9-47F7-AEE8-78A681A6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5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419C-C83D-4584-9195-A9C776BC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F8F7-918A-4929-B0FD-BEEDF936F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0DFCA-BAA9-4968-B409-1BBDD9481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EF5FC-6B58-47B6-9D48-14F7C98B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71FAA-F277-412D-8ACF-E4BF175F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E9DC4-9C05-4437-853B-4CD68E7E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DC8-AF0A-4B98-AA2F-936D68A9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E67F5-BEBE-431C-9053-F53CF9418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91EF3-5590-4334-8575-FB4DBB8F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F54A6-3C8B-40FF-98C6-95C7B1182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250F1-C4F7-4B46-B25F-6C5D749A5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B5255-2CC5-4B9A-A9DA-546FAB33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C1F63-402D-47F6-B5BA-9CA82834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706D0-696F-454B-8341-389BD895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23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9B04-D4C4-4CDC-B9BD-9249F2A8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E84D5-FDDB-48EA-BDDC-62D5EFC8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38C1D-8B40-457B-9999-22738223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3338-3467-45CB-B1C0-626D7063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63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D2E5E-A3BE-41C5-85F8-24870E80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795D9-6A76-4F22-86C0-6D5AA377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23BB9-EE58-4A69-82D0-32BE0C27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53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AEE6-98B3-45F6-8D6A-45F99EBD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7DE0-2AF5-4727-A1D4-BEA8D35A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646A4-4FE6-47E4-9215-E634FE7A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D0C54-2972-4D55-9C87-479E4F35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5820D-835B-498E-91AB-02007F44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6527A-4281-434A-9426-4796D022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23C2-D15A-4BA8-9DDB-CB0AE5C6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0C97-73BB-4BA6-A4FC-CB328832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AAE7-A4B1-46E5-8306-63C70E97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D9FDD-1FD1-4B41-B8D5-427E4E42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47A4B-C79B-49C2-89BD-F3FEA58B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00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A0E1-FCDD-4629-886B-73EBD04B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5CBFC-638E-4078-99AE-A4AEB0D04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7E073-8985-4043-9A5C-4A6BFCEB3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F01EA-03B2-44E8-91B1-54AF2B9A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E5752-473F-43EA-A43E-AC20B33B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1B42-96BB-47A4-A950-A07D3D64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0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DCE4-FD91-4C91-8B8A-1FE9EBDE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586FF-7DDE-433E-A040-F3E95AD7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ACB8-ECB6-4A83-9EBF-F6E374D3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5BCCA-901D-463E-9B3D-CA9D3782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9F79-432D-4BCB-AD03-FF1AFD9A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27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04642-70F6-4E00-9EF8-676ABEF14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216F4-EFC9-4520-B55D-E46C04182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5810-6FB0-4F52-98A5-C323BCCF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38B67-1993-4C46-926C-91BCA860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287AE-C4A2-47E2-9DE1-A5F5A529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EBCF-9B90-4ECD-B8ED-5DD36B97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7667D-1442-4045-83AB-E60D362BA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8079-A984-45D4-881E-41792E4E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92E6-20B4-448F-B68C-52BE8560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DB88-69A9-47F7-AEE8-78A681A6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9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419C-C83D-4584-9195-A9C776BC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F8F7-918A-4929-B0FD-BEEDF936F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0DFCA-BAA9-4968-B409-1BBDD9481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EF5FC-6B58-47B6-9D48-14F7C98B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71FAA-F277-412D-8ACF-E4BF175F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E9DC4-9C05-4437-853B-4CD68E7E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DC8-AF0A-4B98-AA2F-936D68A9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E67F5-BEBE-431C-9053-F53CF9418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91EF3-5590-4334-8575-FB4DBB8F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F54A6-3C8B-40FF-98C6-95C7B1182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250F1-C4F7-4B46-B25F-6C5D749A5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B5255-2CC5-4B9A-A9DA-546FAB33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C1F63-402D-47F6-B5BA-9CA82834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706D0-696F-454B-8341-389BD895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5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9B04-D4C4-4CDC-B9BD-9249F2A8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E84D5-FDDB-48EA-BDDC-62D5EFC8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38C1D-8B40-457B-9999-22738223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3338-3467-45CB-B1C0-626D7063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D2E5E-A3BE-41C5-85F8-24870E80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795D9-6A76-4F22-86C0-6D5AA377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23BB9-EE58-4A69-82D0-32BE0C27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AEE6-98B3-45F6-8D6A-45F99EBD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7DE0-2AF5-4727-A1D4-BEA8D35A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646A4-4FE6-47E4-9215-E634FE7A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D0C54-2972-4D55-9C87-479E4F35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5820D-835B-498E-91AB-02007F44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6527A-4281-434A-9426-4796D022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9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A0E1-FCDD-4629-886B-73EBD04B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5CBFC-638E-4078-99AE-A4AEB0D04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7E073-8985-4043-9A5C-4A6BFCEB3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F01EA-03B2-44E8-91B1-54AF2B9A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E5752-473F-43EA-A43E-AC20B33B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1B42-96BB-47A4-A950-A07D3D64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1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30FE1-D5BA-41F9-AB0A-1F975CF3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D992-AE85-40A5-BDEF-E6141842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BF41-6824-4C6F-B5D4-48D60FD1E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8114-E66D-43DC-A300-5E80EA650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825E-CB6C-44B1-8FF6-45B468B28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30FE1-D5BA-41F9-AB0A-1F975CF3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D992-AE85-40A5-BDEF-E6141842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BF41-6824-4C6F-B5D4-48D60FD1E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8FFEA-37D4-4622-9595-318BDAADB29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8114-E66D-43DC-A300-5E80EA650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825E-CB6C-44B1-8FF6-45B468B28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EE83-CF56-4A72-9A42-7226CF2C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2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6173-7F48-44E8-8A3D-1D270001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177" y="2578522"/>
            <a:ext cx="11519646" cy="1700955"/>
          </a:xfrm>
        </p:spPr>
        <p:txBody>
          <a:bodyPr>
            <a:noAutofit/>
          </a:bodyPr>
          <a:lstStyle/>
          <a:p>
            <a:r>
              <a:rPr lang="en-US" sz="4000" b="1" dirty="0"/>
              <a:t>Open Data Kit (ODK) 2.0: A Services-Based Application Framework</a:t>
            </a:r>
            <a:endParaRPr lang="en-US" sz="5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CDD35-E28A-4834-A40C-5A604D8C3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177" y="4764547"/>
            <a:ext cx="11519646" cy="170095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Submitted By :- Rohan (241110057)</a:t>
            </a:r>
            <a:endParaRPr lang="en-US" b="0" i="0" u="none" strike="noStrike" baseline="0" dirty="0"/>
          </a:p>
          <a:p>
            <a:r>
              <a:rPr lang="en-US" b="0" i="0" u="none" strike="noStrike" baseline="0" dirty="0"/>
              <a:t>Course :- CS724</a:t>
            </a:r>
          </a:p>
          <a:p>
            <a:r>
              <a:rPr lang="en-US" dirty="0"/>
              <a:t>Prof. Dr. </a:t>
            </a:r>
            <a:r>
              <a:rPr lang="en-US" dirty="0" err="1"/>
              <a:t>Amitangshu</a:t>
            </a:r>
            <a:r>
              <a:rPr lang="en-US" dirty="0"/>
              <a:t> Pal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E4229-6C7A-481D-8BF0-DF3D2F3FF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t="21499" r="7654" b="20636"/>
          <a:stretch/>
        </p:blipFill>
        <p:spPr>
          <a:xfrm>
            <a:off x="5000258" y="450714"/>
            <a:ext cx="2191483" cy="212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2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6173-7F48-44E8-8A3D-1D270001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39" y="531845"/>
            <a:ext cx="10431624" cy="127829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latin typeface="+mn-lt"/>
              </a:rPr>
              <a:t>Design Considerations</a:t>
            </a:r>
            <a:endParaRPr lang="en-US" sz="5400" dirty="0">
              <a:effectLst/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CDD35-E28A-4834-A40C-5A604D8C3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39" y="2351314"/>
            <a:ext cx="10431624" cy="3974841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ODK 2.0 was designed to provide flexible and resilient data management for offline, low-resource environments.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principles focus on simplicity, offline functionality and ease of customization.</a:t>
            </a:r>
            <a:endParaRPr lang="en-US" sz="20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 on usability for non-programmers: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Simplified user interface elements.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data structures that are easy to manage.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Adaptability to extreme networking conditions.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0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73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6173-7F48-44E8-8A3D-1D270001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39" y="531845"/>
            <a:ext cx="10431624" cy="127829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latin typeface="+mn-lt"/>
              </a:rPr>
              <a:t>Design Considerations</a:t>
            </a:r>
            <a:endParaRPr lang="en-US" sz="5400" dirty="0">
              <a:effectLst/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CDD35-E28A-4834-A40C-5A604D8C3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39" y="2351314"/>
            <a:ext cx="10431624" cy="3974841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Flexibility: Customizable data forms, interfaces, and workflows.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Simplicity: Uses JavaScript for easier modifications by non-technical users.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Security: User and group-based permissions to control data access and protect sensitive data.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Offline Operation: Supports long periods without internet, enabling local data storage.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Efficiency: Reduces bandwidth and syncs data when a connection is available.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Extensibility: Modular design allows users to add or customize components as needed.</a:t>
            </a:r>
          </a:p>
        </p:txBody>
      </p:sp>
    </p:spTree>
    <p:extLst>
      <p:ext uri="{BB962C8B-B14F-4D97-AF65-F5344CB8AC3E}">
        <p14:creationId xmlns:p14="http://schemas.microsoft.com/office/powerpoint/2010/main" val="849208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6173-7F48-44E8-8A3D-1D270001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39" y="531845"/>
            <a:ext cx="10431624" cy="127829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latin typeface="+mn-lt"/>
              </a:rPr>
              <a:t>Case Studies</a:t>
            </a:r>
            <a:endParaRPr lang="en-US" sz="5400" dirty="0">
              <a:effectLst/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CDD35-E28A-4834-A40C-5A604D8C3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39" y="2351314"/>
            <a:ext cx="10431624" cy="3974841"/>
          </a:xfrm>
        </p:spPr>
        <p:txBody>
          <a:bodyPr>
            <a:normAutofit fontScale="92500"/>
          </a:bodyPr>
          <a:lstStyle/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ODK 2.0 has been deployed in diverse scenarios worldwide. Here are some notable examples: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example highlights unique ways ODK 2.0 adapts to various field requirements.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Childhood Pneumonia: Assists health workers with diagnosis workflows.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Chimpanzee Behavior Tracking: Replaced paper forms with real-time tracking.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HIV Clinical Trial: Used to manage patient records across multiple sites.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Disaster Response (Red Cross): Tracked beneficiaries during disaster relief.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Mosquito Infection Tracking: Supported disease tracking across locations.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Tuberculosis Patient Records (Mercy Corps): Digitized TB patient records in rural clinics, improving data accuracy and tracking.</a:t>
            </a:r>
            <a:endParaRPr lang="en-US" sz="20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547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6173-7F48-44E8-8A3D-1D270001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39" y="531845"/>
            <a:ext cx="10431624" cy="127829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latin typeface="+mn-lt"/>
              </a:rPr>
              <a:t>Challenges &amp; Future Improvements</a:t>
            </a:r>
            <a:endParaRPr lang="en-US" sz="5400" dirty="0">
              <a:effectLst/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CDD35-E28A-4834-A40C-5A604D8C3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39" y="2351314"/>
            <a:ext cx="10431624" cy="3974841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ODK 2.0 is effective but faces certain challenges: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Handling frequent data model changes in dynamic environments.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Balancing scalability with limited infrastructure.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Model Flexibility: Frequent model changes can be challenging.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Long-Term Storage and Analysis: Row-based storage simplifies analysis but limits frequent updates.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work could focus on better handling of data model updates.</a:t>
            </a:r>
          </a:p>
        </p:txBody>
      </p:sp>
    </p:spTree>
    <p:extLst>
      <p:ext uri="{BB962C8B-B14F-4D97-AF65-F5344CB8AC3E}">
        <p14:creationId xmlns:p14="http://schemas.microsoft.com/office/powerpoint/2010/main" val="3405581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6173-7F48-44E8-8A3D-1D270001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188" y="2789853"/>
            <a:ext cx="10431624" cy="127829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1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6942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6173-7F48-44E8-8A3D-1D270001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177" y="286871"/>
            <a:ext cx="11519646" cy="2406633"/>
          </a:xfrm>
        </p:spPr>
        <p:txBody>
          <a:bodyPr>
            <a:noAutofit/>
          </a:bodyPr>
          <a:lstStyle/>
          <a:p>
            <a:r>
              <a:rPr lang="en-US" sz="4000" b="1" dirty="0"/>
              <a:t>Open Data Kit (ODK) 2.0: A Services-Based Application Framework Disconnected Data Management in Resource-Constrained Environments</a:t>
            </a:r>
            <a:endParaRPr lang="en-US" sz="5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CDD35-E28A-4834-A40C-5A604D8C3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177" y="3796747"/>
            <a:ext cx="11519646" cy="264887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Waylon Brunette, Samuel </a:t>
            </a:r>
            <a:r>
              <a:rPr lang="en-US" b="0" i="0" dirty="0" err="1">
                <a:effectLst/>
              </a:rPr>
              <a:t>Sudar</a:t>
            </a:r>
            <a:r>
              <a:rPr lang="en-US" b="0" i="0" dirty="0">
                <a:effectLst/>
              </a:rPr>
              <a:t>, Mitchell Sundt, Clarice Larson, Jeffrey </a:t>
            </a:r>
            <a:r>
              <a:rPr lang="en-US" b="0" i="0" dirty="0" err="1">
                <a:effectLst/>
              </a:rPr>
              <a:t>Beorse</a:t>
            </a:r>
            <a:r>
              <a:rPr lang="en-US" b="0" i="0" dirty="0">
                <a:effectLst/>
              </a:rPr>
              <a:t>, Richard Anderson</a:t>
            </a:r>
          </a:p>
          <a:p>
            <a:endParaRPr lang="en-US" b="0" i="0" u="none" strike="noStrike" baseline="0" dirty="0"/>
          </a:p>
          <a:p>
            <a:r>
              <a:rPr lang="en-US" b="0" i="0" u="none" strike="noStrike" baseline="0" dirty="0"/>
              <a:t>Department of Computer Science and Engineering</a:t>
            </a:r>
          </a:p>
          <a:p>
            <a:r>
              <a:rPr lang="en-US" b="0" i="0" dirty="0">
                <a:effectLst/>
              </a:rPr>
              <a:t>University of Washington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6173-7F48-44E8-8A3D-1D270001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39" y="531845"/>
            <a:ext cx="10431624" cy="101703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effectLst/>
                <a:latin typeface="+mn-lt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CDD35-E28A-4834-A40C-5A604D8C3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39" y="1623528"/>
            <a:ext cx="10431624" cy="4702628"/>
          </a:xfrm>
        </p:spPr>
        <p:txBody>
          <a:bodyPr>
            <a:normAutofit/>
          </a:bodyPr>
          <a:lstStyle/>
          <a:p>
            <a:pPr marL="285750" lvl="0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 use of mobile devices in 3 sectors.</a:t>
            </a:r>
          </a:p>
          <a:p>
            <a:pPr marL="285750" lvl="0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 constrained communities.</a:t>
            </a:r>
          </a:p>
          <a:p>
            <a:pPr marL="285750" lvl="0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due to limited internet connectivity and technical expertise.</a:t>
            </a:r>
          </a:p>
          <a:p>
            <a:pPr marL="285750" lvl="0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 focus on improving 3 sectors in under-served communities.</a:t>
            </a:r>
          </a:p>
          <a:p>
            <a:pPr marL="285750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Importance of disconnected operation in mobile applications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8293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6173-7F48-44E8-8A3D-1D270001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39" y="531845"/>
            <a:ext cx="10431624" cy="101703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effectLst/>
                <a:latin typeface="+mn-lt"/>
              </a:rPr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CDD35-E28A-4834-A40C-5A604D8C3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39" y="1623528"/>
            <a:ext cx="10431624" cy="4702628"/>
          </a:xfrm>
        </p:spPr>
        <p:txBody>
          <a:bodyPr>
            <a:normAutofit/>
          </a:bodyPr>
          <a:lstStyle/>
          <a:p>
            <a:pPr lvl="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two-thirds of the global population owns mobile phones, but less than half are connected to the Internet.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Limitations of existing mobile frameworks: Existing mobile frameworks are not well suited for offline data management.</a:t>
            </a:r>
          </a:p>
          <a:p>
            <a:pPr marL="285750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Designed for short periods of disconnection: Data collection re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lies on stable internet, but underserved communities lack connectivity.</a:t>
            </a:r>
          </a:p>
          <a:p>
            <a:pPr marL="285750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 significant technical skills: Existing solutions need descent level of technical expertise to operate them.</a:t>
            </a:r>
          </a:p>
          <a:p>
            <a:pPr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endParaRPr lang="en-US" sz="180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Organizations need a solution that is easy to use and adapts t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these challenges.</a:t>
            </a: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9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6173-7F48-44E8-8A3D-1D270001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39" y="531845"/>
            <a:ext cx="10431624" cy="127829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latin typeface="+mn-lt"/>
              </a:rPr>
              <a:t>Solution: Open Data Kit (ODK) 2.0</a:t>
            </a:r>
            <a:endParaRPr lang="en-US" sz="5400" dirty="0">
              <a:effectLst/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CDD35-E28A-4834-A40C-5A604D8C3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39" y="2351314"/>
            <a:ext cx="10431624" cy="3974841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ODK 2.0 is a modular application framework designed.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aims to address these gaps by enabling data collection and management in disconnected environments.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Designe</a:t>
            </a: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for </a:t>
            </a: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organizations with limited technical capacity enabling mobile data solutions.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Suitable for users with disconnected data management ion offline environments.</a:t>
            </a:r>
            <a:endParaRPr lang="en-US" sz="20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01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6173-7F48-44E8-8A3D-1D270001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39" y="531845"/>
            <a:ext cx="10431624" cy="127829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effectLst/>
                <a:latin typeface="+mn-lt"/>
              </a:rPr>
              <a:t>ODK 1.x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CDD35-E28A-4834-A40C-5A604D8C3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39" y="2351314"/>
            <a:ext cx="10431624" cy="3974841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Limited Workflow Flexibility: ODK 1.x primarily supports linear workflows, making it less effective for complex data collection processes.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One-Way Data Flow: Data collected in the field can’t be updated or modified after initial collection, limiting its use for longitudinal studies.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Offline Support: Offline functionality is limited, with minimal caching, making it challenging for long-term disconnected use.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Limited Customization: Requires technical expertise to adjust forms and workflows, restricting non-programmers from easily customizing applications.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Constraints: User permissions are limited, making it hard to control data access in multi-user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524594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6173-7F48-44E8-8A3D-1D270001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39" y="531845"/>
            <a:ext cx="10431624" cy="127829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latin typeface="+mn-lt"/>
              </a:rPr>
              <a:t>ODK 2.0 Core Components</a:t>
            </a:r>
            <a:endParaRPr lang="en-US" sz="5400" dirty="0">
              <a:effectLst/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CDD35-E28A-4834-A40C-5A604D8C3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39" y="2351314"/>
            <a:ext cx="10431624" cy="3974841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ODK 2.0 include six modular components designed to handle data collection, synchronization and management.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component serves a distinct purpose and collectively provides a complete offline data management solution.</a:t>
            </a:r>
            <a:endParaRPr lang="en-US" sz="20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0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Customizable mobile data management solution model.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Flexible abstractions for varying technical skill levels.</a:t>
            </a:r>
          </a:p>
        </p:txBody>
      </p:sp>
    </p:spTree>
    <p:extLst>
      <p:ext uri="{BB962C8B-B14F-4D97-AF65-F5344CB8AC3E}">
        <p14:creationId xmlns:p14="http://schemas.microsoft.com/office/powerpoint/2010/main" val="49837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6173-7F48-44E8-8A3D-1D270001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39" y="124344"/>
            <a:ext cx="10431624" cy="127829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latin typeface="+mn-lt"/>
              </a:rPr>
              <a:t>ODK 2.0 Core Components</a:t>
            </a:r>
            <a:endParaRPr lang="en-US" sz="5400" dirty="0"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D1949-03CF-4CE8-B127-4DB436F0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85" y="1591481"/>
            <a:ext cx="9843029" cy="492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26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6173-7F48-44E8-8A3D-1D270001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39" y="531845"/>
            <a:ext cx="10431624" cy="127829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latin typeface="+mn-lt"/>
              </a:rPr>
              <a:t>Core Components (Part 1)</a:t>
            </a:r>
            <a:endParaRPr lang="en-US" sz="5400" dirty="0">
              <a:effectLst/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CDD35-E28A-4834-A40C-5A604D8C3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39" y="2351314"/>
            <a:ext cx="10431624" cy="3974841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Survey: Collects data using customizable forms.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Tables: Provides data management and display.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Scan: Supports digitization of papers forms.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Sensors: Integrates data from external hardware sensors.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Services: Synchronizes data, manages user permissions and consolidates backend operations.</a:t>
            </a:r>
          </a:p>
          <a:p>
            <a:pPr marL="342900" lvl="0" indent="-34290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Submit: Allows data transfer across devices with various networking operations.</a:t>
            </a:r>
            <a:endParaRPr lang="en-US" sz="20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50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816</Words>
  <Application>Microsoft Office PowerPoint</Application>
  <PresentationFormat>Widescreen</PresentationFormat>
  <Paragraphs>85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1_Office Theme</vt:lpstr>
      <vt:lpstr>Open Data Kit (ODK) 2.0: A Services-Based Application Framework</vt:lpstr>
      <vt:lpstr>Open Data Kit (ODK) 2.0: A Services-Based Application Framework Disconnected Data Management in Resource-Constrained Environments</vt:lpstr>
      <vt:lpstr>Introduction</vt:lpstr>
      <vt:lpstr>Problem</vt:lpstr>
      <vt:lpstr>Solution: Open Data Kit (ODK) 2.0</vt:lpstr>
      <vt:lpstr>ODK 1.x</vt:lpstr>
      <vt:lpstr>ODK 2.0 Core Components</vt:lpstr>
      <vt:lpstr>ODK 2.0 Core Components</vt:lpstr>
      <vt:lpstr>Core Components (Part 1)</vt:lpstr>
      <vt:lpstr>Design Considerations</vt:lpstr>
      <vt:lpstr>Design Considerations</vt:lpstr>
      <vt:lpstr>Case Studies</vt:lpstr>
      <vt:lpstr>Challenges &amp; 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</dc:creator>
  <cp:lastModifiedBy>Rohan</cp:lastModifiedBy>
  <cp:revision>14</cp:revision>
  <dcterms:created xsi:type="dcterms:W3CDTF">2024-10-26T05:53:32Z</dcterms:created>
  <dcterms:modified xsi:type="dcterms:W3CDTF">2024-11-05T16:12:57Z</dcterms:modified>
</cp:coreProperties>
</file>