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6" r:id="rId3"/>
    <p:sldId id="266" r:id="rId4"/>
    <p:sldId id="300" r:id="rId5"/>
    <p:sldId id="284" r:id="rId6"/>
    <p:sldId id="293" r:id="rId7"/>
    <p:sldId id="311" r:id="rId8"/>
    <p:sldId id="294" r:id="rId9"/>
    <p:sldId id="285" r:id="rId10"/>
    <p:sldId id="258" r:id="rId11"/>
    <p:sldId id="28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8FFFCE1-A1D4-4278-9917-E450BB4C984C}" type="doc">
      <dgm:prSet loTypeId="urn:microsoft.com/office/officeart/2005/8/layout/chevron2" loCatId="list" qsTypeId="urn:microsoft.com/office/officeart/2005/8/quickstyle/simple1#1" qsCatId="simple" csTypeId="urn:microsoft.com/office/officeart/2005/8/colors/accent1_2#1" csCatId="accent1" phldr="1"/>
      <dgm:spPr/>
      <dgm:t>
        <a:bodyPr/>
        <a:lstStyle/>
        <a:p>
          <a:endParaRPr lang="en-IN"/>
        </a:p>
      </dgm:t>
    </dgm:pt>
    <dgm:pt modelId="{511729A2-01EA-4338-8E2A-519048A17F64}">
      <dgm:prSet phldrT="[Text]"/>
      <dgm:spPr/>
      <dgm:t>
        <a:bodyPr/>
        <a:lstStyle/>
        <a:p>
          <a:r>
            <a:rPr lang="en-US" b="1" dirty="0">
              <a:solidFill>
                <a:schemeClr val="tx1"/>
              </a:solidFill>
              <a:effectLst/>
              <a:latin typeface="Times New Roman" panose="02020603050405020304" pitchFamily="18" charset="0"/>
              <a:ea typeface="Times New Roman" panose="02020603050405020304" pitchFamily="18" charset="0"/>
            </a:rPr>
            <a:t>Stage 1.</a:t>
          </a:r>
          <a:endParaRPr lang="en-IN" dirty="0"/>
        </a:p>
      </dgm:t>
    </dgm:pt>
    <dgm:pt modelId="{567C1200-AED3-4190-8923-C798EE19D619}" type="parTrans" cxnId="{B81DEC0D-9787-457B-8D44-184A87830BE5}">
      <dgm:prSet/>
      <dgm:spPr/>
      <dgm:t>
        <a:bodyPr/>
        <a:lstStyle/>
        <a:p>
          <a:endParaRPr lang="en-IN"/>
        </a:p>
      </dgm:t>
    </dgm:pt>
    <dgm:pt modelId="{EEC1C1A0-7B17-47C1-B618-2A0D76B4F002}" type="sibTrans" cxnId="{B81DEC0D-9787-457B-8D44-184A87830BE5}">
      <dgm:prSet/>
      <dgm:spPr/>
      <dgm:t>
        <a:bodyPr/>
        <a:lstStyle/>
        <a:p>
          <a:endParaRPr lang="en-IN"/>
        </a:p>
      </dgm:t>
    </dgm:pt>
    <dgm:pt modelId="{2785432D-2B6F-4F4E-9289-D0B54B7FF900}">
      <dgm:prSet phldrT="[Text]" custT="1"/>
      <dgm:spPr/>
      <dgm:t>
        <a:bodyPr/>
        <a:lstStyle/>
        <a:p>
          <a:pPr algn="just"/>
          <a:r>
            <a:rPr lang="en-US" sz="1600" dirty="0">
              <a:solidFill>
                <a:schemeClr val="tx1"/>
              </a:solidFill>
              <a:effectLst/>
              <a:latin typeface="Times New Roman" panose="02020603050405020304" pitchFamily="18" charset="0"/>
              <a:ea typeface="Times New Roman" panose="02020603050405020304" pitchFamily="18" charset="0"/>
            </a:rPr>
            <a:t>T</a:t>
          </a:r>
          <a:r>
            <a:rPr lang="en-US" sz="1600" dirty="0">
              <a:solidFill>
                <a:schemeClr val="tx1"/>
              </a:solidFill>
              <a:latin typeface="Times New Roman" panose="02020603050405020304" pitchFamily="18" charset="0"/>
              <a:ea typeface="Times New Roman" panose="02020603050405020304" pitchFamily="18" charset="0"/>
            </a:rPr>
            <a:t>his stage </a:t>
          </a:r>
          <a:r>
            <a:rPr lang="en-IN" sz="1600" dirty="0">
              <a:solidFill>
                <a:schemeClr val="tx1"/>
              </a:solidFill>
              <a:effectLst/>
              <a:latin typeface="Times New Roman" panose="02020603050405020304" pitchFamily="18" charset="0"/>
              <a:ea typeface="Times New Roman" panose="02020603050405020304" pitchFamily="18" charset="0"/>
            </a:rPr>
            <a:t>checks if Domain name of the URL is an IP address or a website address. If it is an IP address, it warns the user that the URL might be malicious and skips the further steps. If not then it moves to the next step.</a:t>
          </a:r>
          <a:endParaRPr lang="en-IN" sz="1600" dirty="0"/>
        </a:p>
      </dgm:t>
    </dgm:pt>
    <dgm:pt modelId="{1112B58B-23E3-4916-A8B8-772D1591D60F}" type="parTrans" cxnId="{BE3707C6-B1C3-4B2C-A49F-C0C3592EE07C}">
      <dgm:prSet/>
      <dgm:spPr/>
      <dgm:t>
        <a:bodyPr/>
        <a:lstStyle/>
        <a:p>
          <a:endParaRPr lang="en-IN"/>
        </a:p>
      </dgm:t>
    </dgm:pt>
    <dgm:pt modelId="{1EDD529D-C77B-46D1-ADED-85CAB94428B0}" type="sibTrans" cxnId="{BE3707C6-B1C3-4B2C-A49F-C0C3592EE07C}">
      <dgm:prSet/>
      <dgm:spPr/>
      <dgm:t>
        <a:bodyPr/>
        <a:lstStyle/>
        <a:p>
          <a:endParaRPr lang="en-IN"/>
        </a:p>
      </dgm:t>
    </dgm:pt>
    <dgm:pt modelId="{43B0397B-61D8-49A6-B9A5-53B37D52CBDB}">
      <dgm:prSet phldrT="[Text]"/>
      <dgm:spPr/>
      <dgm:t>
        <a:bodyPr/>
        <a:lstStyle/>
        <a:p>
          <a:r>
            <a:rPr lang="en-US" b="1" dirty="0">
              <a:solidFill>
                <a:schemeClr val="tx1"/>
              </a:solidFill>
              <a:effectLst/>
              <a:latin typeface="Times New Roman" panose="02020603050405020304" pitchFamily="18" charset="0"/>
              <a:ea typeface="Times New Roman" panose="02020603050405020304" pitchFamily="18" charset="0"/>
            </a:rPr>
            <a:t>Stage 2.</a:t>
          </a:r>
          <a:endParaRPr lang="en-IN" dirty="0"/>
        </a:p>
      </dgm:t>
    </dgm:pt>
    <dgm:pt modelId="{01980286-7CDC-4555-8EE5-608D90546878}" type="parTrans" cxnId="{F8970B5A-44AD-405D-BD8A-5EC855CB571A}">
      <dgm:prSet/>
      <dgm:spPr/>
      <dgm:t>
        <a:bodyPr/>
        <a:lstStyle/>
        <a:p>
          <a:endParaRPr lang="en-IN"/>
        </a:p>
      </dgm:t>
    </dgm:pt>
    <dgm:pt modelId="{A5674B3C-FD56-49E2-9A6F-6FB20038AF71}" type="sibTrans" cxnId="{F8970B5A-44AD-405D-BD8A-5EC855CB571A}">
      <dgm:prSet/>
      <dgm:spPr/>
      <dgm:t>
        <a:bodyPr/>
        <a:lstStyle/>
        <a:p>
          <a:endParaRPr lang="en-IN"/>
        </a:p>
      </dgm:t>
    </dgm:pt>
    <dgm:pt modelId="{E69BD6BD-C9FE-474C-B357-045968A6DB09}">
      <dgm:prSet phldrT="[Text]" custT="1"/>
      <dgm:spPr/>
      <dgm:t>
        <a:bodyPr/>
        <a:lstStyle/>
        <a:p>
          <a:pPr algn="just"/>
          <a:r>
            <a:rPr lang="en-IN" sz="1600" dirty="0">
              <a:solidFill>
                <a:schemeClr val="tx1"/>
              </a:solidFill>
              <a:effectLst/>
              <a:latin typeface="Times New Roman" panose="02020603050405020304" pitchFamily="18" charset="0"/>
              <a:ea typeface="Times New Roman" panose="02020603050405020304" pitchFamily="18" charset="0"/>
            </a:rPr>
            <a:t>This stage checks whether the input URL is already present in the database. If it is already present, then it just returns the existing label for the URL i.e., if the URL is malicious or not malicious and skips further steps avoiding unnecessary computation.</a:t>
          </a:r>
          <a:endParaRPr lang="en-IN" sz="1600" dirty="0"/>
        </a:p>
      </dgm:t>
    </dgm:pt>
    <dgm:pt modelId="{1BD2DB2D-A523-42B9-806A-A38BEA2F87AC}" type="parTrans" cxnId="{4FF3DBDF-D2C2-4FD2-B09E-0B203A092ED2}">
      <dgm:prSet/>
      <dgm:spPr/>
      <dgm:t>
        <a:bodyPr/>
        <a:lstStyle/>
        <a:p>
          <a:endParaRPr lang="en-IN"/>
        </a:p>
      </dgm:t>
    </dgm:pt>
    <dgm:pt modelId="{3DE09968-148E-4A46-B4CE-28E7A09C889F}" type="sibTrans" cxnId="{4FF3DBDF-D2C2-4FD2-B09E-0B203A092ED2}">
      <dgm:prSet/>
      <dgm:spPr/>
      <dgm:t>
        <a:bodyPr/>
        <a:lstStyle/>
        <a:p>
          <a:endParaRPr lang="en-IN"/>
        </a:p>
      </dgm:t>
    </dgm:pt>
    <dgm:pt modelId="{1486DB79-6C8D-499F-A5D0-CF925F2A57D2}">
      <dgm:prSet phldrT="[Text]"/>
      <dgm:spPr/>
      <dgm:t>
        <a:bodyPr/>
        <a:lstStyle/>
        <a:p>
          <a:r>
            <a:rPr lang="en-US" b="1" dirty="0">
              <a:solidFill>
                <a:schemeClr val="tx1"/>
              </a:solidFill>
              <a:effectLst/>
              <a:latin typeface="Times New Roman" panose="02020603050405020304" pitchFamily="18" charset="0"/>
              <a:ea typeface="Times New Roman" panose="02020603050405020304" pitchFamily="18" charset="0"/>
            </a:rPr>
            <a:t>Stage 3.</a:t>
          </a:r>
          <a:endParaRPr lang="en-IN" dirty="0"/>
        </a:p>
      </dgm:t>
    </dgm:pt>
    <dgm:pt modelId="{7661E202-4A03-46FC-B9A8-881DA07AE655}" type="parTrans" cxnId="{02217305-A439-4B32-A689-BFF1B74C6423}">
      <dgm:prSet/>
      <dgm:spPr/>
      <dgm:t>
        <a:bodyPr/>
        <a:lstStyle/>
        <a:p>
          <a:endParaRPr lang="en-IN"/>
        </a:p>
      </dgm:t>
    </dgm:pt>
    <dgm:pt modelId="{E3C9B6C2-0A5D-4A26-8D86-351538F75B47}" type="sibTrans" cxnId="{02217305-A439-4B32-A689-BFF1B74C6423}">
      <dgm:prSet/>
      <dgm:spPr/>
      <dgm:t>
        <a:bodyPr/>
        <a:lstStyle/>
        <a:p>
          <a:endParaRPr lang="en-IN"/>
        </a:p>
      </dgm:t>
    </dgm:pt>
    <dgm:pt modelId="{E23A16BC-9AB3-45EB-9996-5BBC625127F5}">
      <dgm:prSet phldrT="[Text]" phldr="0" custT="1"/>
      <dgm:spPr>
        <a:ln>
          <a:solidFill>
            <a:schemeClr val="accent1">
              <a:lumMod val="60000"/>
              <a:lumOff val="40000"/>
            </a:schemeClr>
          </a:solidFill>
        </a:ln>
      </dgm:spPr>
      <dgm:t>
        <a:bodyPr vert="horz" wrap="square"/>
        <a:lstStyle/>
        <a:p>
          <a:pPr algn="just">
            <a:lnSpc>
              <a:spcPct val="100000"/>
            </a:lnSpc>
            <a:spcBef>
              <a:spcPct val="0"/>
            </a:spcBef>
            <a:spcAft>
              <a:spcPct val="15000"/>
            </a:spcAft>
          </a:pPr>
          <a:r>
            <a:rPr lang="en-IN" altLang="en-US" sz="1600" dirty="0">
              <a:solidFill>
                <a:srgbClr val="000000"/>
              </a:solidFill>
              <a:effectLst/>
              <a:latin typeface="Times New Roman" panose="02020603050405020304" pitchFamily="18" charset="0"/>
              <a:ea typeface="Calibri" panose="020F0502020204030204" pitchFamily="34" charset="0"/>
            </a:rPr>
            <a:t>The </a:t>
          </a:r>
          <a:r>
            <a:rPr lang="en-US" sz="1600" dirty="0">
              <a:solidFill>
                <a:srgbClr val="000000"/>
              </a:solidFill>
              <a:effectLst/>
              <a:latin typeface="Times New Roman" panose="02020603050405020304" pitchFamily="18" charset="0"/>
              <a:ea typeface="Calibri" panose="020F0502020204030204" pitchFamily="34" charset="0"/>
            </a:rPr>
            <a:t>application sends the URL to a server. </a:t>
          </a:r>
          <a:r>
            <a:rPr lang="en-IN" altLang="en-US" sz="1600" dirty="0">
              <a:solidFill>
                <a:srgbClr val="000000"/>
              </a:solidFill>
              <a:effectLst/>
              <a:latin typeface="Times New Roman" panose="02020603050405020304" pitchFamily="18" charset="0"/>
              <a:ea typeface="Calibri" panose="020F0502020204030204" pitchFamily="34" charset="0"/>
            </a:rPr>
            <a:t>A</a:t>
          </a:r>
          <a:r>
            <a:rPr lang="en-US" sz="1600" dirty="0">
              <a:solidFill>
                <a:srgbClr val="000000"/>
              </a:solidFill>
              <a:effectLst/>
              <a:latin typeface="Times New Roman" panose="02020603050405020304" pitchFamily="18" charset="0"/>
              <a:ea typeface="Calibri" panose="020F0502020204030204" pitchFamily="34" charset="0"/>
            </a:rPr>
            <a:t> set of features will be </a:t>
          </a:r>
          <a:r>
            <a:rPr lang="en-IN" altLang="en-US" sz="1600" dirty="0">
              <a:solidFill>
                <a:srgbClr val="000000"/>
              </a:solidFill>
              <a:effectLst/>
              <a:latin typeface="Times New Roman" panose="02020603050405020304" pitchFamily="18" charset="0"/>
              <a:ea typeface="Calibri" panose="020F0502020204030204" pitchFamily="34" charset="0"/>
            </a:rPr>
            <a:t>extracted and then f</a:t>
          </a:r>
          <a:r>
            <a:rPr lang="en-US" sz="1600" dirty="0">
              <a:solidFill>
                <a:schemeClr val="tx1"/>
              </a:solidFill>
              <a:effectLst/>
              <a:latin typeface="Times New Roman" panose="02020603050405020304" pitchFamily="18" charset="0"/>
              <a:ea typeface="Calibri" panose="020F0502020204030204" pitchFamily="34" charset="0"/>
            </a:rPr>
            <a:t>eature analysis is performed on these extracted features to get important indicators for the model and then various classification algorithms has been applied and evaluated which will classify the URL into either a legitimate or a malicious site.</a:t>
          </a:r>
          <a:endParaRPr lang="en-IN" sz="1600" dirty="0"/>
        </a:p>
      </dgm:t>
    </dgm:pt>
    <dgm:pt modelId="{08C52DA2-7FEF-4D11-AD2B-D688B58E9DCC}" type="parTrans" cxnId="{889FCC6E-DB3F-44CE-A910-F18CD60841D1}">
      <dgm:prSet/>
      <dgm:spPr/>
      <dgm:t>
        <a:bodyPr/>
        <a:lstStyle/>
        <a:p>
          <a:endParaRPr lang="en-IN"/>
        </a:p>
      </dgm:t>
    </dgm:pt>
    <dgm:pt modelId="{22463A4C-CA61-4B57-9A85-C8FF9F883F98}" type="sibTrans" cxnId="{889FCC6E-DB3F-44CE-A910-F18CD60841D1}">
      <dgm:prSet/>
      <dgm:spPr/>
      <dgm:t>
        <a:bodyPr/>
        <a:lstStyle/>
        <a:p>
          <a:endParaRPr lang="en-IN"/>
        </a:p>
      </dgm:t>
    </dgm:pt>
    <dgm:pt modelId="{48DF3F27-2AB7-44BD-AA32-2F599519EFBE}">
      <dgm:prSet phldrT="[Text]"/>
      <dgm:spPr/>
      <dgm:t>
        <a:bodyPr/>
        <a:lstStyle/>
        <a:p>
          <a:r>
            <a:rPr lang="en-US" b="1" dirty="0">
              <a:solidFill>
                <a:schemeClr val="tx1"/>
              </a:solidFill>
              <a:effectLst/>
              <a:latin typeface="Times New Roman" panose="02020603050405020304" pitchFamily="18" charset="0"/>
              <a:ea typeface="Times New Roman" panose="02020603050405020304" pitchFamily="18" charset="0"/>
            </a:rPr>
            <a:t>Stage 4.</a:t>
          </a:r>
          <a:endParaRPr lang="en-IN" dirty="0"/>
        </a:p>
      </dgm:t>
    </dgm:pt>
    <dgm:pt modelId="{AE4A7F73-E6D1-48B0-8C1B-A80D9BF87225}" type="parTrans" cxnId="{73D033D7-FE7D-47E4-9724-D74A4FA6C183}">
      <dgm:prSet/>
      <dgm:spPr/>
      <dgm:t>
        <a:bodyPr/>
        <a:lstStyle/>
        <a:p>
          <a:endParaRPr lang="en-IN"/>
        </a:p>
      </dgm:t>
    </dgm:pt>
    <dgm:pt modelId="{1DE291C9-B825-40B7-9B36-F59D8AC8EDDB}" type="sibTrans" cxnId="{73D033D7-FE7D-47E4-9724-D74A4FA6C183}">
      <dgm:prSet/>
      <dgm:spPr/>
      <dgm:t>
        <a:bodyPr/>
        <a:lstStyle/>
        <a:p>
          <a:endParaRPr lang="en-IN"/>
        </a:p>
      </dgm:t>
    </dgm:pt>
    <dgm:pt modelId="{2E48FC3B-01FD-47D3-B649-6F786F7994FB}">
      <dgm:prSet phldrT="[Text]" custT="1"/>
      <dgm:spPr/>
      <dgm:t>
        <a:bodyPr/>
        <a:lstStyle/>
        <a:p>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stage, the detected website URL  will be added to the database handled by the server for future use so that if the same URL is being requested by the user again, it can be detected at an earlier stage. Now, the result is sent to the application which displays it to the user.</a:t>
          </a:r>
          <a:endParaRPr lang="en-IN" sz="1600" dirty="0"/>
        </a:p>
      </dgm:t>
    </dgm:pt>
    <dgm:pt modelId="{69F235DC-717C-4556-B086-D8B5FC8CA6D9}" type="parTrans" cxnId="{D8906D95-37AA-4040-AD4C-748D91F30693}">
      <dgm:prSet/>
      <dgm:spPr/>
      <dgm:t>
        <a:bodyPr/>
        <a:lstStyle/>
        <a:p>
          <a:endParaRPr lang="en-IN"/>
        </a:p>
      </dgm:t>
    </dgm:pt>
    <dgm:pt modelId="{6BB82700-ABE3-47D3-8521-EE5B316D3533}" type="sibTrans" cxnId="{D8906D95-37AA-4040-AD4C-748D91F30693}">
      <dgm:prSet/>
      <dgm:spPr/>
      <dgm:t>
        <a:bodyPr/>
        <a:lstStyle/>
        <a:p>
          <a:endParaRPr lang="en-IN"/>
        </a:p>
      </dgm:t>
    </dgm:pt>
    <dgm:pt modelId="{A4582323-05A8-4BB6-AF88-1D8510601972}" type="pres">
      <dgm:prSet presAssocID="{88FFFCE1-A1D4-4278-9917-E450BB4C984C}" presName="linearFlow" presStyleCnt="0">
        <dgm:presLayoutVars>
          <dgm:dir/>
          <dgm:animLvl val="lvl"/>
          <dgm:resizeHandles val="exact"/>
        </dgm:presLayoutVars>
      </dgm:prSet>
      <dgm:spPr/>
    </dgm:pt>
    <dgm:pt modelId="{D95E3EAA-CA7B-4C70-BD8E-9AED27F48CB0}" type="pres">
      <dgm:prSet presAssocID="{511729A2-01EA-4338-8E2A-519048A17F64}" presName="composite" presStyleCnt="0"/>
      <dgm:spPr/>
    </dgm:pt>
    <dgm:pt modelId="{0547480E-22FF-47C1-9CA7-1863CF65136F}" type="pres">
      <dgm:prSet presAssocID="{511729A2-01EA-4338-8E2A-519048A17F64}" presName="parentText" presStyleLbl="alignNode1" presStyleIdx="0" presStyleCnt="4">
        <dgm:presLayoutVars>
          <dgm:chMax val="1"/>
          <dgm:bulletEnabled val="1"/>
        </dgm:presLayoutVars>
      </dgm:prSet>
      <dgm:spPr/>
    </dgm:pt>
    <dgm:pt modelId="{2A1C6076-6527-464F-8B8D-AC98B6AEEB4F}" type="pres">
      <dgm:prSet presAssocID="{511729A2-01EA-4338-8E2A-519048A17F64}" presName="descendantText" presStyleLbl="alignAcc1" presStyleIdx="0" presStyleCnt="4" custScaleY="100000" custLinFactNeighborX="0" custLinFactNeighborY="3599">
        <dgm:presLayoutVars>
          <dgm:bulletEnabled val="1"/>
        </dgm:presLayoutVars>
      </dgm:prSet>
      <dgm:spPr/>
    </dgm:pt>
    <dgm:pt modelId="{9CC0166E-1CA6-435C-AA95-D75EB79E1CA8}" type="pres">
      <dgm:prSet presAssocID="{EEC1C1A0-7B17-47C1-B618-2A0D76B4F002}" presName="sp" presStyleCnt="0"/>
      <dgm:spPr/>
    </dgm:pt>
    <dgm:pt modelId="{C1058211-CF91-46BE-90F7-E04AF0BDDA56}" type="pres">
      <dgm:prSet presAssocID="{43B0397B-61D8-49A6-B9A5-53B37D52CBDB}" presName="composite" presStyleCnt="0"/>
      <dgm:spPr/>
    </dgm:pt>
    <dgm:pt modelId="{E76343D0-BEF0-4E56-A8BD-6C61442A0951}" type="pres">
      <dgm:prSet presAssocID="{43B0397B-61D8-49A6-B9A5-53B37D52CBDB}" presName="parentText" presStyleLbl="alignNode1" presStyleIdx="1" presStyleCnt="4">
        <dgm:presLayoutVars>
          <dgm:chMax val="1"/>
          <dgm:bulletEnabled val="1"/>
        </dgm:presLayoutVars>
      </dgm:prSet>
      <dgm:spPr/>
    </dgm:pt>
    <dgm:pt modelId="{47610783-A07A-4DAF-9DE5-EEADFEFDA889}" type="pres">
      <dgm:prSet presAssocID="{43B0397B-61D8-49A6-B9A5-53B37D52CBDB}" presName="descendantText" presStyleLbl="alignAcc1" presStyleIdx="1" presStyleCnt="4" custScaleY="110651" custLinFactNeighborX="91" custLinFactNeighborY="6535">
        <dgm:presLayoutVars>
          <dgm:bulletEnabled val="1"/>
        </dgm:presLayoutVars>
      </dgm:prSet>
      <dgm:spPr/>
    </dgm:pt>
    <dgm:pt modelId="{908D99DA-63E1-4EE2-87E9-051D6E61A4CF}" type="pres">
      <dgm:prSet presAssocID="{A5674B3C-FD56-49E2-9A6F-6FB20038AF71}" presName="sp" presStyleCnt="0"/>
      <dgm:spPr/>
    </dgm:pt>
    <dgm:pt modelId="{565109DF-7ED3-4C0E-B6E7-0482E32DCB01}" type="pres">
      <dgm:prSet presAssocID="{1486DB79-6C8D-499F-A5D0-CF925F2A57D2}" presName="composite" presStyleCnt="0"/>
      <dgm:spPr/>
    </dgm:pt>
    <dgm:pt modelId="{155879F2-3C60-4C11-81AC-F2D5465EE693}" type="pres">
      <dgm:prSet presAssocID="{1486DB79-6C8D-499F-A5D0-CF925F2A57D2}" presName="parentText" presStyleLbl="alignNode1" presStyleIdx="2" presStyleCnt="4">
        <dgm:presLayoutVars>
          <dgm:chMax val="1"/>
          <dgm:bulletEnabled val="1"/>
        </dgm:presLayoutVars>
      </dgm:prSet>
      <dgm:spPr/>
    </dgm:pt>
    <dgm:pt modelId="{097708C5-D8D4-45F0-AB38-56C8EFCC3E36}" type="pres">
      <dgm:prSet presAssocID="{1486DB79-6C8D-499F-A5D0-CF925F2A57D2}" presName="descendantText" presStyleLbl="alignAcc1" presStyleIdx="2" presStyleCnt="4" custScaleY="118734" custLinFactNeighborX="273" custLinFactNeighborY="7546">
        <dgm:presLayoutVars>
          <dgm:bulletEnabled val="1"/>
        </dgm:presLayoutVars>
      </dgm:prSet>
      <dgm:spPr/>
    </dgm:pt>
    <dgm:pt modelId="{A0B845C1-C311-48CE-BCB3-E89F41F1C17E}" type="pres">
      <dgm:prSet presAssocID="{E3C9B6C2-0A5D-4A26-8D86-351538F75B47}" presName="sp" presStyleCnt="0"/>
      <dgm:spPr/>
    </dgm:pt>
    <dgm:pt modelId="{BF105314-AB74-443D-AF4A-32673AA3990C}" type="pres">
      <dgm:prSet presAssocID="{48DF3F27-2AB7-44BD-AA32-2F599519EFBE}" presName="composite" presStyleCnt="0"/>
      <dgm:spPr/>
    </dgm:pt>
    <dgm:pt modelId="{A2788F71-7521-4185-8DCF-0EEE7A1D928C}" type="pres">
      <dgm:prSet presAssocID="{48DF3F27-2AB7-44BD-AA32-2F599519EFBE}" presName="parentText" presStyleLbl="alignNode1" presStyleIdx="3" presStyleCnt="4" custLinFactNeighborX="1896" custLinFactNeighborY="19439">
        <dgm:presLayoutVars>
          <dgm:chMax val="1"/>
          <dgm:bulletEnabled val="1"/>
        </dgm:presLayoutVars>
      </dgm:prSet>
      <dgm:spPr/>
    </dgm:pt>
    <dgm:pt modelId="{FF7983EF-2267-4128-B074-B563C50C94DE}" type="pres">
      <dgm:prSet presAssocID="{48DF3F27-2AB7-44BD-AA32-2F599519EFBE}" presName="descendantText" presStyleLbl="alignAcc1" presStyleIdx="3" presStyleCnt="4" custScaleY="114991" custLinFactNeighborY="8965">
        <dgm:presLayoutVars>
          <dgm:bulletEnabled val="1"/>
        </dgm:presLayoutVars>
      </dgm:prSet>
      <dgm:spPr/>
    </dgm:pt>
  </dgm:ptLst>
  <dgm:cxnLst>
    <dgm:cxn modelId="{02217305-A439-4B32-A689-BFF1B74C6423}" srcId="{88FFFCE1-A1D4-4278-9917-E450BB4C984C}" destId="{1486DB79-6C8D-499F-A5D0-CF925F2A57D2}" srcOrd="2" destOrd="0" parTransId="{7661E202-4A03-46FC-B9A8-881DA07AE655}" sibTransId="{E3C9B6C2-0A5D-4A26-8D86-351538F75B47}"/>
    <dgm:cxn modelId="{E18ACF0D-0B67-4DD2-B892-DBC8F24672E8}" type="presOf" srcId="{88FFFCE1-A1D4-4278-9917-E450BB4C984C}" destId="{A4582323-05A8-4BB6-AF88-1D8510601972}" srcOrd="0" destOrd="0" presId="urn:microsoft.com/office/officeart/2005/8/layout/chevron2"/>
    <dgm:cxn modelId="{B81DEC0D-9787-457B-8D44-184A87830BE5}" srcId="{88FFFCE1-A1D4-4278-9917-E450BB4C984C}" destId="{511729A2-01EA-4338-8E2A-519048A17F64}" srcOrd="0" destOrd="0" parTransId="{567C1200-AED3-4190-8923-C798EE19D619}" sibTransId="{EEC1C1A0-7B17-47C1-B618-2A0D76B4F002}"/>
    <dgm:cxn modelId="{EAD9070F-FD4F-4A16-A961-AEE593CF8571}" type="presOf" srcId="{E3C9B6C2-0A5D-4A26-8D86-351538F75B47}" destId="{A0B845C1-C311-48CE-BCB3-E89F41F1C17E}" srcOrd="0" destOrd="0" presId="urn:microsoft.com/office/officeart/2005/8/layout/chevron2"/>
    <dgm:cxn modelId="{69262A22-C088-4402-BACD-BB1C88621B4B}" type="presOf" srcId="{2785432D-2B6F-4F4E-9289-D0B54B7FF900}" destId="{2A1C6076-6527-464F-8B8D-AC98B6AEEB4F}" srcOrd="0" destOrd="0" presId="urn:microsoft.com/office/officeart/2005/8/layout/chevron2"/>
    <dgm:cxn modelId="{03DA5923-3B5C-4C1B-A30A-04FD6DF22CEA}" type="presOf" srcId="{48DF3F27-2AB7-44BD-AA32-2F599519EFBE}" destId="{A2788F71-7521-4185-8DCF-0EEE7A1D928C}" srcOrd="0" destOrd="0" presId="urn:microsoft.com/office/officeart/2005/8/layout/chevron2"/>
    <dgm:cxn modelId="{7232293E-F961-40BB-94FF-EA85CB0137EC}" type="presOf" srcId="{2E48FC3B-01FD-47D3-B649-6F786F7994FB}" destId="{FF7983EF-2267-4128-B074-B563C50C94DE}" srcOrd="0" destOrd="0" presId="urn:microsoft.com/office/officeart/2005/8/layout/chevron2"/>
    <dgm:cxn modelId="{4E84CE61-8116-4948-8B21-F20449C8E643}" type="presOf" srcId="{511729A2-01EA-4338-8E2A-519048A17F64}" destId="{0547480E-22FF-47C1-9CA7-1863CF65136F}" srcOrd="0" destOrd="0" presId="urn:microsoft.com/office/officeart/2005/8/layout/chevron2"/>
    <dgm:cxn modelId="{889FCC6E-DB3F-44CE-A910-F18CD60841D1}" srcId="{1486DB79-6C8D-499F-A5D0-CF925F2A57D2}" destId="{E23A16BC-9AB3-45EB-9996-5BBC625127F5}" srcOrd="0" destOrd="0" parTransId="{08C52DA2-7FEF-4D11-AD2B-D688B58E9DCC}" sibTransId="{22463A4C-CA61-4B57-9A85-C8FF9F883F98}"/>
    <dgm:cxn modelId="{68BC5975-737C-49FA-B85E-1498DF5BD72E}" type="presOf" srcId="{EEC1C1A0-7B17-47C1-B618-2A0D76B4F002}" destId="{9CC0166E-1CA6-435C-AA95-D75EB79E1CA8}" srcOrd="0" destOrd="0" presId="urn:microsoft.com/office/officeart/2005/8/layout/chevron2"/>
    <dgm:cxn modelId="{F8970B5A-44AD-405D-BD8A-5EC855CB571A}" srcId="{88FFFCE1-A1D4-4278-9917-E450BB4C984C}" destId="{43B0397B-61D8-49A6-B9A5-53B37D52CBDB}" srcOrd="1" destOrd="0" parTransId="{01980286-7CDC-4555-8EE5-608D90546878}" sibTransId="{A5674B3C-FD56-49E2-9A6F-6FB20038AF71}"/>
    <dgm:cxn modelId="{D8906D95-37AA-4040-AD4C-748D91F30693}" srcId="{48DF3F27-2AB7-44BD-AA32-2F599519EFBE}" destId="{2E48FC3B-01FD-47D3-B649-6F786F7994FB}" srcOrd="0" destOrd="0" parTransId="{69F235DC-717C-4556-B086-D8B5FC8CA6D9}" sibTransId="{6BB82700-ABE3-47D3-8521-EE5B316D3533}"/>
    <dgm:cxn modelId="{CD9162B5-DADF-4D95-8395-0D15AC7EF4D7}" type="presOf" srcId="{1486DB79-6C8D-499F-A5D0-CF925F2A57D2}" destId="{155879F2-3C60-4C11-81AC-F2D5465EE693}" srcOrd="0" destOrd="0" presId="urn:microsoft.com/office/officeart/2005/8/layout/chevron2"/>
    <dgm:cxn modelId="{317120BD-8626-4CD2-908A-4983780D5422}" type="presOf" srcId="{43B0397B-61D8-49A6-B9A5-53B37D52CBDB}" destId="{E76343D0-BEF0-4E56-A8BD-6C61442A0951}" srcOrd="0" destOrd="0" presId="urn:microsoft.com/office/officeart/2005/8/layout/chevron2"/>
    <dgm:cxn modelId="{69A4E6BD-FD1D-4D2F-9784-3CF332A0C306}" type="presOf" srcId="{E23A16BC-9AB3-45EB-9996-5BBC625127F5}" destId="{097708C5-D8D4-45F0-AB38-56C8EFCC3E36}" srcOrd="0" destOrd="0" presId="urn:microsoft.com/office/officeart/2005/8/layout/chevron2"/>
    <dgm:cxn modelId="{BE3707C6-B1C3-4B2C-A49F-C0C3592EE07C}" srcId="{511729A2-01EA-4338-8E2A-519048A17F64}" destId="{2785432D-2B6F-4F4E-9289-D0B54B7FF900}" srcOrd="0" destOrd="0" parTransId="{1112B58B-23E3-4916-A8B8-772D1591D60F}" sibTransId="{1EDD529D-C77B-46D1-ADED-85CAB94428B0}"/>
    <dgm:cxn modelId="{73D033D7-FE7D-47E4-9724-D74A4FA6C183}" srcId="{88FFFCE1-A1D4-4278-9917-E450BB4C984C}" destId="{48DF3F27-2AB7-44BD-AA32-2F599519EFBE}" srcOrd="3" destOrd="0" parTransId="{AE4A7F73-E6D1-48B0-8C1B-A80D9BF87225}" sibTransId="{1DE291C9-B825-40B7-9B36-F59D8AC8EDDB}"/>
    <dgm:cxn modelId="{78D8BBDE-7862-4880-9CCE-F11BF2ABE76B}" type="presOf" srcId="{E69BD6BD-C9FE-474C-B357-045968A6DB09}" destId="{47610783-A07A-4DAF-9DE5-EEADFEFDA889}" srcOrd="0" destOrd="0" presId="urn:microsoft.com/office/officeart/2005/8/layout/chevron2"/>
    <dgm:cxn modelId="{4FF3DBDF-D2C2-4FD2-B09E-0B203A092ED2}" srcId="{43B0397B-61D8-49A6-B9A5-53B37D52CBDB}" destId="{E69BD6BD-C9FE-474C-B357-045968A6DB09}" srcOrd="0" destOrd="0" parTransId="{1BD2DB2D-A523-42B9-806A-A38BEA2F87AC}" sibTransId="{3DE09968-148E-4A46-B4CE-28E7A09C889F}"/>
    <dgm:cxn modelId="{35F63FE8-9F4A-41EF-B19B-6A280A40F90F}" type="presOf" srcId="{A5674B3C-FD56-49E2-9A6F-6FB20038AF71}" destId="{908D99DA-63E1-4EE2-87E9-051D6E61A4CF}" srcOrd="0" destOrd="0" presId="urn:microsoft.com/office/officeart/2005/8/layout/chevron2"/>
    <dgm:cxn modelId="{F7C03AF6-4859-4062-9174-AB682E4DCFD0}" type="presParOf" srcId="{A4582323-05A8-4BB6-AF88-1D8510601972}" destId="{D95E3EAA-CA7B-4C70-BD8E-9AED27F48CB0}" srcOrd="0" destOrd="0" presId="urn:microsoft.com/office/officeart/2005/8/layout/chevron2"/>
    <dgm:cxn modelId="{3DD87667-1700-4362-BC7E-8AA8C47F5978}" type="presParOf" srcId="{D95E3EAA-CA7B-4C70-BD8E-9AED27F48CB0}" destId="{0547480E-22FF-47C1-9CA7-1863CF65136F}" srcOrd="0" destOrd="0" presId="urn:microsoft.com/office/officeart/2005/8/layout/chevron2"/>
    <dgm:cxn modelId="{95FC9243-DDBC-4A68-AA5F-F578A3ACE031}" type="presParOf" srcId="{D95E3EAA-CA7B-4C70-BD8E-9AED27F48CB0}" destId="{2A1C6076-6527-464F-8B8D-AC98B6AEEB4F}" srcOrd="1" destOrd="0" presId="urn:microsoft.com/office/officeart/2005/8/layout/chevron2"/>
    <dgm:cxn modelId="{D0675819-CD33-4BCE-8E1C-1460113758B2}" type="presParOf" srcId="{A4582323-05A8-4BB6-AF88-1D8510601972}" destId="{9CC0166E-1CA6-435C-AA95-D75EB79E1CA8}" srcOrd="1" destOrd="0" presId="urn:microsoft.com/office/officeart/2005/8/layout/chevron2"/>
    <dgm:cxn modelId="{C4AEB6A0-78DA-4191-850F-31993DCFB98B}" type="presParOf" srcId="{A4582323-05A8-4BB6-AF88-1D8510601972}" destId="{C1058211-CF91-46BE-90F7-E04AF0BDDA56}" srcOrd="2" destOrd="0" presId="urn:microsoft.com/office/officeart/2005/8/layout/chevron2"/>
    <dgm:cxn modelId="{2DCF4557-64E6-405D-8DAA-8A3F716D49E1}" type="presParOf" srcId="{C1058211-CF91-46BE-90F7-E04AF0BDDA56}" destId="{E76343D0-BEF0-4E56-A8BD-6C61442A0951}" srcOrd="0" destOrd="0" presId="urn:microsoft.com/office/officeart/2005/8/layout/chevron2"/>
    <dgm:cxn modelId="{4ECC7785-4AA4-439B-B495-6AC2EE8D6AA1}" type="presParOf" srcId="{C1058211-CF91-46BE-90F7-E04AF0BDDA56}" destId="{47610783-A07A-4DAF-9DE5-EEADFEFDA889}" srcOrd="1" destOrd="0" presId="urn:microsoft.com/office/officeart/2005/8/layout/chevron2"/>
    <dgm:cxn modelId="{BDD09565-39FF-49EE-9961-A1DC21820511}" type="presParOf" srcId="{A4582323-05A8-4BB6-AF88-1D8510601972}" destId="{908D99DA-63E1-4EE2-87E9-051D6E61A4CF}" srcOrd="3" destOrd="0" presId="urn:microsoft.com/office/officeart/2005/8/layout/chevron2"/>
    <dgm:cxn modelId="{C0A82429-F0EE-4C5F-8393-947C366A3881}" type="presParOf" srcId="{A4582323-05A8-4BB6-AF88-1D8510601972}" destId="{565109DF-7ED3-4C0E-B6E7-0482E32DCB01}" srcOrd="4" destOrd="0" presId="urn:microsoft.com/office/officeart/2005/8/layout/chevron2"/>
    <dgm:cxn modelId="{82D9B56D-4ECF-4285-AB2A-67F28A492D9B}" type="presParOf" srcId="{565109DF-7ED3-4C0E-B6E7-0482E32DCB01}" destId="{155879F2-3C60-4C11-81AC-F2D5465EE693}" srcOrd="0" destOrd="0" presId="urn:microsoft.com/office/officeart/2005/8/layout/chevron2"/>
    <dgm:cxn modelId="{F43CE3F5-5C82-428F-94D5-6172E7F08259}" type="presParOf" srcId="{565109DF-7ED3-4C0E-B6E7-0482E32DCB01}" destId="{097708C5-D8D4-45F0-AB38-56C8EFCC3E36}" srcOrd="1" destOrd="0" presId="urn:microsoft.com/office/officeart/2005/8/layout/chevron2"/>
    <dgm:cxn modelId="{8CB58F2D-8381-4B73-8538-9FBF85691E2C}" type="presParOf" srcId="{A4582323-05A8-4BB6-AF88-1D8510601972}" destId="{A0B845C1-C311-48CE-BCB3-E89F41F1C17E}" srcOrd="5" destOrd="0" presId="urn:microsoft.com/office/officeart/2005/8/layout/chevron2"/>
    <dgm:cxn modelId="{387F6FA6-874B-4663-962F-E404338DF7CA}" type="presParOf" srcId="{A4582323-05A8-4BB6-AF88-1D8510601972}" destId="{BF105314-AB74-443D-AF4A-32673AA3990C}" srcOrd="6" destOrd="0" presId="urn:microsoft.com/office/officeart/2005/8/layout/chevron2"/>
    <dgm:cxn modelId="{63F8818D-80AC-438E-9937-2D50AAE95383}" type="presParOf" srcId="{BF105314-AB74-443D-AF4A-32673AA3990C}" destId="{A2788F71-7521-4185-8DCF-0EEE7A1D928C}" srcOrd="0" destOrd="0" presId="urn:microsoft.com/office/officeart/2005/8/layout/chevron2"/>
    <dgm:cxn modelId="{D67AAC46-B2BD-44BE-9627-4F47158097EF}" type="presParOf" srcId="{BF105314-AB74-443D-AF4A-32673AA3990C}" destId="{FF7983EF-2267-4128-B074-B563C50C94D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7480E-22FF-47C1-9CA7-1863CF65136F}">
      <dsp:nvSpPr>
        <dsp:cNvPr id="0" name=""/>
        <dsp:cNvSpPr/>
      </dsp:nvSpPr>
      <dsp:spPr>
        <a:xfrm rot="5400000">
          <a:off x="-199449" y="203517"/>
          <a:ext cx="1329664" cy="930765"/>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tx1"/>
              </a:solidFill>
              <a:effectLst/>
              <a:latin typeface="Times New Roman" panose="02020603050405020304" pitchFamily="18" charset="0"/>
              <a:ea typeface="Times New Roman" panose="02020603050405020304" pitchFamily="18" charset="0"/>
            </a:rPr>
            <a:t>Stage 1.</a:t>
          </a:r>
          <a:endParaRPr lang="en-IN" sz="2100" kern="1200" dirty="0"/>
        </a:p>
      </dsp:txBody>
      <dsp:txXfrm rot="-5400000">
        <a:off x="1" y="469451"/>
        <a:ext cx="930765" cy="398899"/>
      </dsp:txXfrm>
    </dsp:sp>
    <dsp:sp modelId="{2A1C6076-6527-464F-8B8D-AC98B6AEEB4F}">
      <dsp:nvSpPr>
        <dsp:cNvPr id="0" name=""/>
        <dsp:cNvSpPr/>
      </dsp:nvSpPr>
      <dsp:spPr>
        <a:xfrm rot="5400000">
          <a:off x="5335003" y="-4369064"/>
          <a:ext cx="864282" cy="967275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solidFill>
                <a:schemeClr val="tx1"/>
              </a:solidFill>
              <a:effectLst/>
              <a:latin typeface="Times New Roman" panose="02020603050405020304" pitchFamily="18" charset="0"/>
              <a:ea typeface="Times New Roman" panose="02020603050405020304" pitchFamily="18" charset="0"/>
            </a:rPr>
            <a:t>T</a:t>
          </a:r>
          <a:r>
            <a:rPr lang="en-US" sz="1600" kern="1200" dirty="0">
              <a:solidFill>
                <a:schemeClr val="tx1"/>
              </a:solidFill>
              <a:latin typeface="Times New Roman" panose="02020603050405020304" pitchFamily="18" charset="0"/>
              <a:ea typeface="Times New Roman" panose="02020603050405020304" pitchFamily="18" charset="0"/>
            </a:rPr>
            <a:t>his stage </a:t>
          </a:r>
          <a:r>
            <a:rPr lang="en-IN" sz="1600" kern="1200" dirty="0">
              <a:solidFill>
                <a:schemeClr val="tx1"/>
              </a:solidFill>
              <a:effectLst/>
              <a:latin typeface="Times New Roman" panose="02020603050405020304" pitchFamily="18" charset="0"/>
              <a:ea typeface="Times New Roman" panose="02020603050405020304" pitchFamily="18" charset="0"/>
            </a:rPr>
            <a:t>checks if Domain name of the URL is an IP address or a website address. If it is an IP address, it warns the user that the URL might be malicious and skips the further steps. If not then it moves to the next step.</a:t>
          </a:r>
          <a:endParaRPr lang="en-IN" sz="1600" kern="1200" dirty="0"/>
        </a:p>
      </dsp:txBody>
      <dsp:txXfrm rot="-5400000">
        <a:off x="930766" y="77364"/>
        <a:ext cx="9630566" cy="779900"/>
      </dsp:txXfrm>
    </dsp:sp>
    <dsp:sp modelId="{E76343D0-BEF0-4E56-A8BD-6C61442A0951}">
      <dsp:nvSpPr>
        <dsp:cNvPr id="0" name=""/>
        <dsp:cNvSpPr/>
      </dsp:nvSpPr>
      <dsp:spPr>
        <a:xfrm rot="5400000">
          <a:off x="-199449" y="1439535"/>
          <a:ext cx="1329664" cy="930765"/>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tx1"/>
              </a:solidFill>
              <a:effectLst/>
              <a:latin typeface="Times New Roman" panose="02020603050405020304" pitchFamily="18" charset="0"/>
              <a:ea typeface="Times New Roman" panose="02020603050405020304" pitchFamily="18" charset="0"/>
            </a:rPr>
            <a:t>Stage 2.</a:t>
          </a:r>
          <a:endParaRPr lang="en-IN" sz="2100" kern="1200" dirty="0"/>
        </a:p>
      </dsp:txBody>
      <dsp:txXfrm rot="-5400000">
        <a:off x="1" y="1705469"/>
        <a:ext cx="930765" cy="398899"/>
      </dsp:txXfrm>
    </dsp:sp>
    <dsp:sp modelId="{47610783-A07A-4DAF-9DE5-EEADFEFDA889}">
      <dsp:nvSpPr>
        <dsp:cNvPr id="0" name=""/>
        <dsp:cNvSpPr/>
      </dsp:nvSpPr>
      <dsp:spPr>
        <a:xfrm rot="5400000">
          <a:off x="5288975" y="-3107671"/>
          <a:ext cx="956336" cy="967275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n-IN" sz="1600" kern="1200" dirty="0">
              <a:solidFill>
                <a:schemeClr val="tx1"/>
              </a:solidFill>
              <a:effectLst/>
              <a:latin typeface="Times New Roman" panose="02020603050405020304" pitchFamily="18" charset="0"/>
              <a:ea typeface="Times New Roman" panose="02020603050405020304" pitchFamily="18" charset="0"/>
            </a:rPr>
            <a:t>This stage checks whether the input URL is already present in the database. If it is already present, then it just returns the existing label for the URL i.e., if the URL is malicious or not malicious and skips further steps avoiding unnecessary computation.</a:t>
          </a:r>
          <a:endParaRPr lang="en-IN" sz="1600" kern="1200" dirty="0"/>
        </a:p>
      </dsp:txBody>
      <dsp:txXfrm rot="-5400000">
        <a:off x="930765" y="1297223"/>
        <a:ext cx="9626073" cy="862968"/>
      </dsp:txXfrm>
    </dsp:sp>
    <dsp:sp modelId="{155879F2-3C60-4C11-81AC-F2D5465EE693}">
      <dsp:nvSpPr>
        <dsp:cNvPr id="0" name=""/>
        <dsp:cNvSpPr/>
      </dsp:nvSpPr>
      <dsp:spPr>
        <a:xfrm rot="5400000">
          <a:off x="-199449" y="2710483"/>
          <a:ext cx="1329664" cy="930765"/>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tx1"/>
              </a:solidFill>
              <a:effectLst/>
              <a:latin typeface="Times New Roman" panose="02020603050405020304" pitchFamily="18" charset="0"/>
              <a:ea typeface="Times New Roman" panose="02020603050405020304" pitchFamily="18" charset="0"/>
            </a:rPr>
            <a:t>Stage 3.</a:t>
          </a:r>
          <a:endParaRPr lang="en-IN" sz="2100" kern="1200" dirty="0"/>
        </a:p>
      </dsp:txBody>
      <dsp:txXfrm rot="-5400000">
        <a:off x="1" y="2976417"/>
        <a:ext cx="930765" cy="398899"/>
      </dsp:txXfrm>
    </dsp:sp>
    <dsp:sp modelId="{097708C5-D8D4-45F0-AB38-56C8EFCC3E36}">
      <dsp:nvSpPr>
        <dsp:cNvPr id="0" name=""/>
        <dsp:cNvSpPr/>
      </dsp:nvSpPr>
      <dsp:spPr>
        <a:xfrm rot="5400000">
          <a:off x="5254045" y="-1827985"/>
          <a:ext cx="1026196" cy="9672757"/>
        </a:xfrm>
        <a:prstGeom prst="round2SameRect">
          <a:avLst/>
        </a:prstGeom>
        <a:solidFill>
          <a:schemeClr val="lt1">
            <a:alpha val="90000"/>
            <a:hueOff val="0"/>
            <a:satOff val="0"/>
            <a:lumOff val="0"/>
            <a:alphaOff val="0"/>
          </a:schemeClr>
        </a:solidFill>
        <a:ln w="1905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100000"/>
            </a:lnSpc>
            <a:spcBef>
              <a:spcPct val="0"/>
            </a:spcBef>
            <a:spcAft>
              <a:spcPct val="15000"/>
            </a:spcAft>
            <a:buChar char="•"/>
          </a:pPr>
          <a:r>
            <a:rPr lang="en-IN" altLang="en-US" sz="1600" kern="1200" dirty="0">
              <a:solidFill>
                <a:srgbClr val="000000"/>
              </a:solidFill>
              <a:effectLst/>
              <a:latin typeface="Times New Roman" panose="02020603050405020304" pitchFamily="18" charset="0"/>
              <a:ea typeface="Calibri" panose="020F0502020204030204" pitchFamily="34" charset="0"/>
            </a:rPr>
            <a:t>The </a:t>
          </a:r>
          <a:r>
            <a:rPr lang="en-US" sz="1600" kern="1200" dirty="0">
              <a:solidFill>
                <a:srgbClr val="000000"/>
              </a:solidFill>
              <a:effectLst/>
              <a:latin typeface="Times New Roman" panose="02020603050405020304" pitchFamily="18" charset="0"/>
              <a:ea typeface="Calibri" panose="020F0502020204030204" pitchFamily="34" charset="0"/>
            </a:rPr>
            <a:t>application sends the URL to a server. </a:t>
          </a:r>
          <a:r>
            <a:rPr lang="en-IN" altLang="en-US" sz="1600" kern="1200" dirty="0">
              <a:solidFill>
                <a:srgbClr val="000000"/>
              </a:solidFill>
              <a:effectLst/>
              <a:latin typeface="Times New Roman" panose="02020603050405020304" pitchFamily="18" charset="0"/>
              <a:ea typeface="Calibri" panose="020F0502020204030204" pitchFamily="34" charset="0"/>
            </a:rPr>
            <a:t>A</a:t>
          </a:r>
          <a:r>
            <a:rPr lang="en-US" sz="1600" kern="1200" dirty="0">
              <a:solidFill>
                <a:srgbClr val="000000"/>
              </a:solidFill>
              <a:effectLst/>
              <a:latin typeface="Times New Roman" panose="02020603050405020304" pitchFamily="18" charset="0"/>
              <a:ea typeface="Calibri" panose="020F0502020204030204" pitchFamily="34" charset="0"/>
            </a:rPr>
            <a:t> set of features will be </a:t>
          </a:r>
          <a:r>
            <a:rPr lang="en-IN" altLang="en-US" sz="1600" kern="1200" dirty="0">
              <a:solidFill>
                <a:srgbClr val="000000"/>
              </a:solidFill>
              <a:effectLst/>
              <a:latin typeface="Times New Roman" panose="02020603050405020304" pitchFamily="18" charset="0"/>
              <a:ea typeface="Calibri" panose="020F0502020204030204" pitchFamily="34" charset="0"/>
            </a:rPr>
            <a:t>extracted and then f</a:t>
          </a:r>
          <a:r>
            <a:rPr lang="en-US" sz="1600" kern="1200" dirty="0">
              <a:solidFill>
                <a:schemeClr val="tx1"/>
              </a:solidFill>
              <a:effectLst/>
              <a:latin typeface="Times New Roman" panose="02020603050405020304" pitchFamily="18" charset="0"/>
              <a:ea typeface="Calibri" panose="020F0502020204030204" pitchFamily="34" charset="0"/>
            </a:rPr>
            <a:t>eature analysis is performed on these extracted features to get important indicators for the model and then various classification algorithms has been applied and evaluated which will classify the URL into either a legitimate or a malicious site.</a:t>
          </a:r>
          <a:endParaRPr lang="en-IN" sz="1600" kern="1200" dirty="0"/>
        </a:p>
      </dsp:txBody>
      <dsp:txXfrm rot="-5400000">
        <a:off x="930765" y="2545390"/>
        <a:ext cx="9622662" cy="926006"/>
      </dsp:txXfrm>
    </dsp:sp>
    <dsp:sp modelId="{A2788F71-7521-4185-8DCF-0EEE7A1D928C}">
      <dsp:nvSpPr>
        <dsp:cNvPr id="0" name=""/>
        <dsp:cNvSpPr/>
      </dsp:nvSpPr>
      <dsp:spPr>
        <a:xfrm rot="5400000">
          <a:off x="-181802" y="3969323"/>
          <a:ext cx="1329664" cy="930765"/>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tx1"/>
              </a:solidFill>
              <a:effectLst/>
              <a:latin typeface="Times New Roman" panose="02020603050405020304" pitchFamily="18" charset="0"/>
              <a:ea typeface="Times New Roman" panose="02020603050405020304" pitchFamily="18" charset="0"/>
            </a:rPr>
            <a:t>Stage 4.</a:t>
          </a:r>
          <a:endParaRPr lang="en-IN" sz="2100" kern="1200" dirty="0"/>
        </a:p>
      </dsp:txBody>
      <dsp:txXfrm rot="-5400000">
        <a:off x="17648" y="4235257"/>
        <a:ext cx="930765" cy="398899"/>
      </dsp:txXfrm>
    </dsp:sp>
    <dsp:sp modelId="{FF7983EF-2267-4128-B074-B563C50C94DE}">
      <dsp:nvSpPr>
        <dsp:cNvPr id="0" name=""/>
        <dsp:cNvSpPr/>
      </dsp:nvSpPr>
      <dsp:spPr>
        <a:xfrm rot="5400000">
          <a:off x="5270220" y="-560948"/>
          <a:ext cx="993846" cy="967275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stage, the detected website URL  will be added to the database handled by the server for future use so that if the same URL is being requested by the user again, it can be detected at an earlier stage. Now, the result is sent to the application which displays it to the user.</a:t>
          </a:r>
          <a:endParaRPr lang="en-IN" sz="1600" kern="1200" dirty="0"/>
        </a:p>
      </dsp:txBody>
      <dsp:txXfrm rot="-5400000">
        <a:off x="930765" y="3827023"/>
        <a:ext cx="9624241" cy="8968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12-May-25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12-May-25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12-May-25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12-May-25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12-May-25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12-May-25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12-May-25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t>12-May-25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6DFF08F-DC6B-4601-B491-B0F83F6DD2DA}" type="datetimeFigureOut">
              <a:rPr lang="en-US" smtClean="0"/>
              <a:t>12-May-25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2680" y="773430"/>
            <a:ext cx="7203440" cy="1014730"/>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End Semester Evaluation of Project</a:t>
            </a:r>
          </a:p>
          <a:p>
            <a:pPr algn="ctr"/>
            <a:r>
              <a:rPr lang="en-US" sz="2800" dirty="0">
                <a:latin typeface="Times New Roman" panose="02020603050405020304" pitchFamily="18" charset="0"/>
                <a:cs typeface="Times New Roman" panose="02020603050405020304" pitchFamily="18" charset="0"/>
              </a:rPr>
              <a:t>on</a:t>
            </a:r>
          </a:p>
        </p:txBody>
      </p:sp>
      <p:sp>
        <p:nvSpPr>
          <p:cNvPr id="6" name="TextBox 5"/>
          <p:cNvSpPr txBox="1"/>
          <p:nvPr/>
        </p:nvSpPr>
        <p:spPr>
          <a:xfrm>
            <a:off x="886557" y="1863918"/>
            <a:ext cx="10262088" cy="1198880"/>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DETECTION OF MALICIOUS</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MOBILE WEBPAGES</a:t>
            </a:r>
            <a:endParaRPr lang="en-IN"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66273" y="3793754"/>
            <a:ext cx="3203634" cy="2063642"/>
          </a:xfrm>
          <a:prstGeom prst="rect">
            <a:avLst/>
          </a:prstGeom>
          <a:noFill/>
        </p:spPr>
        <p:txBody>
          <a:bodyPr wrap="none" rtlCol="0">
            <a:spAutoFit/>
          </a:bodyPr>
          <a:lstStyle/>
          <a:p>
            <a:pPr algn="ctr"/>
            <a:endParaRPr lang="en-IN" sz="1800" b="1" dirty="0">
              <a:effectLst/>
              <a:latin typeface="Times New Roman" panose="02020603050405020304" pitchFamily="18" charset="0"/>
              <a:ea typeface="Times New Roman" panose="02020603050405020304" pitchFamily="18" charset="0"/>
            </a:endParaRPr>
          </a:p>
          <a:p>
            <a:pPr algn="ctr"/>
            <a:r>
              <a:rPr lang="en-IN" sz="1800" b="1" dirty="0">
                <a:effectLst/>
                <a:latin typeface="Times New Roman" panose="02020603050405020304" pitchFamily="18" charset="0"/>
                <a:ea typeface="Times New Roman" panose="02020603050405020304" pitchFamily="18" charset="0"/>
              </a:rPr>
              <a:t>BY</a:t>
            </a:r>
            <a:endParaRPr lang="en-IN" sz="1800" dirty="0">
              <a:effectLst/>
              <a:latin typeface="Times New Roman" panose="02020603050405020304" pitchFamily="18" charset="0"/>
              <a:ea typeface="SimSun" panose="02010600030101010101" pitchFamily="2" charset="-122"/>
            </a:endParaRPr>
          </a:p>
          <a:p>
            <a:pPr>
              <a:lnSpc>
                <a:spcPts val="780"/>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algn="ctr"/>
            <a:r>
              <a:rPr lang="en-IN" sz="1800" b="1" dirty="0">
                <a:effectLst/>
                <a:latin typeface="Times New Roman" panose="02020603050405020304" pitchFamily="18" charset="0"/>
                <a:ea typeface="Times New Roman" panose="02020603050405020304" pitchFamily="18" charset="0"/>
              </a:rPr>
              <a:t>RIA JAIN (11710582)</a:t>
            </a:r>
            <a:endParaRPr lang="en-IN" sz="1800" dirty="0">
              <a:effectLst/>
              <a:latin typeface="Times New Roman" panose="02020603050405020304" pitchFamily="18" charset="0"/>
              <a:ea typeface="SimSun" panose="02010600030101010101" pitchFamily="2" charset="-122"/>
            </a:endParaRPr>
          </a:p>
          <a:p>
            <a:pPr>
              <a:lnSpc>
                <a:spcPts val="805"/>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algn="ctr"/>
            <a:r>
              <a:rPr lang="en-IN" sz="1800" b="1" dirty="0">
                <a:effectLst/>
                <a:latin typeface="Times New Roman" panose="02020603050405020304" pitchFamily="18" charset="0"/>
                <a:ea typeface="Times New Roman" panose="02020603050405020304" pitchFamily="18" charset="0"/>
              </a:rPr>
              <a:t>HARSH MITTAL (11710580)</a:t>
            </a:r>
            <a:endParaRPr lang="en-IN" sz="1800" dirty="0">
              <a:effectLst/>
              <a:latin typeface="Times New Roman" panose="02020603050405020304" pitchFamily="18" charset="0"/>
              <a:ea typeface="SimSun" panose="02010600030101010101" pitchFamily="2" charset="-122"/>
            </a:endParaRPr>
          </a:p>
          <a:p>
            <a:pPr>
              <a:lnSpc>
                <a:spcPts val="805"/>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algn="ctr"/>
            <a:r>
              <a:rPr lang="en-IN" sz="1800" b="1" dirty="0">
                <a:effectLst/>
                <a:latin typeface="Times New Roman" panose="02020603050405020304" pitchFamily="18" charset="0"/>
                <a:ea typeface="Times New Roman" panose="02020603050405020304" pitchFamily="18" charset="0"/>
              </a:rPr>
              <a:t>ROHAN (11710532)</a:t>
            </a:r>
            <a:endParaRPr lang="en-IN" sz="1800" dirty="0">
              <a:effectLst/>
              <a:latin typeface="Times New Roman" panose="02020603050405020304" pitchFamily="18" charset="0"/>
              <a:ea typeface="SimSun" panose="02010600030101010101" pitchFamily="2" charset="-122"/>
            </a:endParaRPr>
          </a:p>
          <a:p>
            <a:pPr>
              <a:lnSpc>
                <a:spcPts val="1000"/>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a:lnSpc>
                <a:spcPts val="1000"/>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p:txBody>
      </p:sp>
      <p:sp>
        <p:nvSpPr>
          <p:cNvPr id="8" name="TextBox 7"/>
          <p:cNvSpPr txBox="1"/>
          <p:nvPr/>
        </p:nvSpPr>
        <p:spPr>
          <a:xfrm>
            <a:off x="7908679" y="4554475"/>
            <a:ext cx="3494943" cy="1025922"/>
          </a:xfrm>
          <a:prstGeom prst="rect">
            <a:avLst/>
          </a:prstGeom>
          <a:noFill/>
        </p:spPr>
        <p:txBody>
          <a:bodyPr wrap="square" rtlCol="0">
            <a:spAutoFit/>
          </a:bodyPr>
          <a:lstStyle/>
          <a:p>
            <a:pPr algn="ctr"/>
            <a:r>
              <a:rPr lang="en-IN" sz="1800" b="1" dirty="0">
                <a:effectLst/>
                <a:latin typeface="Times New Roman" panose="02020603050405020304" pitchFamily="18" charset="0"/>
                <a:ea typeface="Times New Roman" panose="02020603050405020304" pitchFamily="18" charset="0"/>
              </a:rPr>
              <a:t>Under the Supervision of</a:t>
            </a:r>
            <a:endParaRPr lang="en-IN" sz="1800" dirty="0">
              <a:effectLst/>
              <a:latin typeface="Times New Roman" panose="02020603050405020304" pitchFamily="18" charset="0"/>
              <a:ea typeface="SimSun" panose="02010600030101010101" pitchFamily="2" charset="-122"/>
            </a:endParaRPr>
          </a:p>
          <a:p>
            <a:pPr>
              <a:lnSpc>
                <a:spcPts val="840"/>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algn="ctr"/>
            <a:r>
              <a:rPr lang="en-IN" b="1" dirty="0">
                <a:latin typeface="Times New Roman" panose="02020603050405020304" pitchFamily="18" charset="0"/>
                <a:ea typeface="Times New Roman" panose="02020603050405020304" pitchFamily="18" charset="0"/>
              </a:rPr>
              <a:t>Dr. </a:t>
            </a:r>
            <a:r>
              <a:rPr lang="en-IN" sz="1800" b="1" dirty="0">
                <a:effectLst/>
                <a:latin typeface="Times New Roman" panose="02020603050405020304" pitchFamily="18" charset="0"/>
                <a:ea typeface="Times New Roman" panose="02020603050405020304" pitchFamily="18" charset="0"/>
              </a:rPr>
              <a:t>AK Singh, Professor</a:t>
            </a:r>
            <a:endParaRPr lang="en-IN" sz="1800" dirty="0">
              <a:effectLst/>
              <a:latin typeface="Times New Roman" panose="02020603050405020304" pitchFamily="18" charset="0"/>
              <a:ea typeface="SimSun" panose="02010600030101010101" pitchFamily="2" charset="-122"/>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30" y="104140"/>
            <a:ext cx="9875520" cy="1356360"/>
          </a:xfrm>
        </p:spPr>
        <p:txBody>
          <a:bodyPr/>
          <a:lstStyle/>
          <a:p>
            <a:r>
              <a:rPr lang="en-IN" altLang="en-US" sz="4000"/>
              <a:t>References</a:t>
            </a:r>
          </a:p>
        </p:txBody>
      </p:sp>
      <p:sp>
        <p:nvSpPr>
          <p:cNvPr id="3" name="Content Placeholder 2"/>
          <p:cNvSpPr>
            <a:spLocks noGrp="1"/>
          </p:cNvSpPr>
          <p:nvPr>
            <p:ph idx="1"/>
          </p:nvPr>
        </p:nvSpPr>
        <p:spPr>
          <a:xfrm>
            <a:off x="687070" y="1164590"/>
            <a:ext cx="11113135" cy="5308600"/>
          </a:xfrm>
        </p:spPr>
        <p:txBody>
          <a:bodyPr>
            <a:noAutofit/>
          </a:bodyPr>
          <a:lstStyle/>
          <a:p>
            <a:pPr marL="45720" indent="0" algn="just">
              <a:lnSpc>
                <a:spcPct val="110000"/>
              </a:lnSpc>
              <a:buNone/>
            </a:pPr>
            <a:r>
              <a:rPr lang="en-US" sz="1700" dirty="0">
                <a:solidFill>
                  <a:srgbClr val="000000"/>
                </a:solidFill>
                <a:effectLst/>
                <a:latin typeface="Times New Roman" panose="02020603050405020304" pitchFamily="18" charset="0"/>
                <a:ea typeface="Calibri" panose="020F0502020204030204" pitchFamily="34" charset="0"/>
                <a:sym typeface="+mn-ea"/>
              </a:rPr>
              <a:t>[7]</a:t>
            </a:r>
            <a:r>
              <a:rPr lang="en-IN" altLang="en-US" sz="1700" dirty="0">
                <a:solidFill>
                  <a:srgbClr val="000000"/>
                </a:solidFill>
                <a:effectLst/>
                <a:latin typeface="Times New Roman" panose="02020603050405020304" pitchFamily="18" charset="0"/>
                <a:ea typeface="Calibri" panose="020F0502020204030204" pitchFamily="34" charset="0"/>
                <a:sym typeface="+mn-ea"/>
              </a:rPr>
              <a:t> </a:t>
            </a:r>
            <a:r>
              <a:rPr lang="en-US" sz="1700" dirty="0">
                <a:solidFill>
                  <a:srgbClr val="000000"/>
                </a:solidFill>
                <a:effectLst/>
                <a:latin typeface="Times New Roman" panose="02020603050405020304" pitchFamily="18" charset="0"/>
                <a:ea typeface="Calibri" panose="020F0502020204030204" pitchFamily="34" charset="0"/>
                <a:sym typeface="+mn-ea"/>
              </a:rPr>
              <a:t>Canalys. Google’s Android becomes the world’s leading smart phone platform. Canalys research release 2011/013, 2011. </a:t>
            </a:r>
            <a:endParaRPr lang="en-US" sz="1700" dirty="0">
              <a:solidFill>
                <a:srgbClr val="000000"/>
              </a:solidFill>
              <a:effectLst/>
              <a:latin typeface="Times New Roman" panose="02020603050405020304" pitchFamily="18" charset="0"/>
              <a:ea typeface="Calibri" panose="020F0502020204030204" pitchFamily="34" charset="0"/>
            </a:endParaRPr>
          </a:p>
          <a:p>
            <a:pPr marL="45720" indent="0" algn="just">
              <a:lnSpc>
                <a:spcPct val="110000"/>
              </a:lnSpc>
              <a:buNone/>
            </a:pPr>
            <a:r>
              <a:rPr lang="en-US" sz="1700" dirty="0">
                <a:solidFill>
                  <a:srgbClr val="000000"/>
                </a:solidFill>
                <a:effectLst/>
                <a:latin typeface="Times New Roman" panose="02020603050405020304" pitchFamily="18" charset="0"/>
                <a:ea typeface="Calibri" panose="020F0502020204030204" pitchFamily="34" charset="0"/>
                <a:sym typeface="+mn-ea"/>
              </a:rPr>
              <a:t>[8] Adrienne Porter Felt &amp; David Wagner.: Phishing on Mobile Devices. Available at: https://people.eecs.</a:t>
            </a:r>
            <a:r>
              <a:rPr lang="en-IN" altLang="en-US" sz="1700" dirty="0">
                <a:solidFill>
                  <a:srgbClr val="000000"/>
                </a:solidFill>
                <a:effectLst/>
                <a:latin typeface="Times New Roman" panose="02020603050405020304" pitchFamily="18" charset="0"/>
                <a:ea typeface="Calibri" panose="020F0502020204030204" pitchFamily="34" charset="0"/>
                <a:sym typeface="+mn-ea"/>
              </a:rPr>
              <a:t> </a:t>
            </a:r>
            <a:r>
              <a:rPr lang="en-US" sz="1700" dirty="0">
                <a:solidFill>
                  <a:srgbClr val="000000"/>
                </a:solidFill>
                <a:effectLst/>
                <a:latin typeface="Times New Roman" panose="02020603050405020304" pitchFamily="18" charset="0"/>
                <a:ea typeface="Calibri" panose="020F0502020204030204" pitchFamily="34" charset="0"/>
                <a:sym typeface="+mn-ea"/>
              </a:rPr>
              <a:t>berkeley.</a:t>
            </a:r>
            <a:r>
              <a:rPr lang="en-IN" altLang="en-US" sz="1700" dirty="0">
                <a:solidFill>
                  <a:srgbClr val="000000"/>
                </a:solidFill>
                <a:effectLst/>
                <a:latin typeface="Times New Roman" panose="02020603050405020304" pitchFamily="18" charset="0"/>
                <a:ea typeface="Calibri" panose="020F0502020204030204" pitchFamily="34" charset="0"/>
                <a:sym typeface="+mn-ea"/>
              </a:rPr>
              <a:t> </a:t>
            </a:r>
            <a:r>
              <a:rPr lang="en-US" sz="1700" dirty="0">
                <a:solidFill>
                  <a:srgbClr val="000000"/>
                </a:solidFill>
                <a:effectLst/>
                <a:latin typeface="Times New Roman" panose="02020603050405020304" pitchFamily="18" charset="0"/>
                <a:ea typeface="Calibri" panose="020F0502020204030204" pitchFamily="34" charset="0"/>
                <a:sym typeface="+mn-ea"/>
              </a:rPr>
              <a:t>edu/~daw/papers/mobphish-w2sp11.pdf</a:t>
            </a:r>
            <a:endParaRPr lang="en-US" sz="1700" dirty="0">
              <a:solidFill>
                <a:srgbClr val="000000"/>
              </a:solidFill>
              <a:effectLst/>
              <a:latin typeface="Times New Roman" panose="02020603050405020304" pitchFamily="18" charset="0"/>
              <a:ea typeface="Calibri" panose="020F0502020204030204" pitchFamily="34" charset="0"/>
            </a:endParaRPr>
          </a:p>
          <a:p>
            <a:pPr marL="45720" indent="0" algn="just">
              <a:lnSpc>
                <a:spcPct val="110000"/>
              </a:lnSpc>
              <a:buNone/>
            </a:pPr>
            <a:r>
              <a:rPr lang="en-US" sz="1700" dirty="0">
                <a:solidFill>
                  <a:srgbClr val="000000"/>
                </a:solidFill>
                <a:effectLst/>
                <a:latin typeface="Times New Roman" panose="02020603050405020304" pitchFamily="18" charset="0"/>
                <a:ea typeface="Calibri" panose="020F0502020204030204" pitchFamily="34" charset="0"/>
                <a:sym typeface="+mn-ea"/>
              </a:rPr>
              <a:t>[9] Li, L., Berki, E., Helenius, M., &amp; Ovaska, S. (2014). Towards a contingency approach with whitelist-and blacklist-based anti-phishing applications: what do usability tests indicate?. Behaviour &amp; Information Technology, 33(11), 1136-1147.</a:t>
            </a:r>
            <a:endParaRPr lang="en-US" sz="1700" dirty="0">
              <a:solidFill>
                <a:srgbClr val="000000"/>
              </a:solidFill>
              <a:effectLst/>
              <a:latin typeface="Times New Roman" panose="02020603050405020304" pitchFamily="18" charset="0"/>
              <a:ea typeface="Calibri" panose="020F0502020204030204" pitchFamily="34" charset="0"/>
            </a:endParaRPr>
          </a:p>
          <a:p>
            <a:pPr marL="45720" indent="0" algn="just">
              <a:lnSpc>
                <a:spcPct val="110000"/>
              </a:lnSpc>
              <a:buNone/>
            </a:pPr>
            <a:r>
              <a:rPr lang="en-US" sz="1700" dirty="0">
                <a:solidFill>
                  <a:srgbClr val="000000"/>
                </a:solidFill>
                <a:effectLst/>
                <a:latin typeface="Times New Roman" panose="02020603050405020304" pitchFamily="18" charset="0"/>
                <a:ea typeface="Calibri" panose="020F0502020204030204" pitchFamily="34" charset="0"/>
                <a:sym typeface="+mn-ea"/>
              </a:rPr>
              <a:t>[10] Gastellier-Prevost, S., Granadillo, G. G., &amp; Laurent, M. (2011, February). A dual approach to detect pharming attacks at the client-side. In 2011 4th IFIP International Conference on New Technologies, Mobility and Security (pp. 1-5). IEEE.</a:t>
            </a:r>
            <a:endParaRPr lang="en-US" sz="1700" dirty="0">
              <a:solidFill>
                <a:srgbClr val="000000"/>
              </a:solidFill>
              <a:effectLst/>
              <a:latin typeface="Times New Roman" panose="02020603050405020304" pitchFamily="18" charset="0"/>
              <a:ea typeface="Calibri" panose="020F0502020204030204" pitchFamily="34" charset="0"/>
            </a:endParaRPr>
          </a:p>
          <a:p>
            <a:pPr marL="45720" indent="0" algn="just">
              <a:lnSpc>
                <a:spcPct val="110000"/>
              </a:lnSpc>
              <a:buNone/>
            </a:pPr>
            <a:r>
              <a:rPr lang="en-US" sz="1700" dirty="0">
                <a:solidFill>
                  <a:srgbClr val="000000"/>
                </a:solidFill>
                <a:effectLst/>
                <a:latin typeface="Times New Roman" panose="02020603050405020304" pitchFamily="18" charset="0"/>
                <a:ea typeface="Calibri" panose="020F0502020204030204" pitchFamily="34" charset="0"/>
                <a:sym typeface="+mn-ea"/>
              </a:rPr>
              <a:t>[11] Ferolin, R. J., &amp; Kang, C. U. (2012). Phishing attack detection, classification and proactive prevention using fuzzy logic and data mining algorithm.</a:t>
            </a:r>
            <a:endParaRPr lang="en-US" sz="1700" dirty="0">
              <a:solidFill>
                <a:srgbClr val="000000"/>
              </a:solidFill>
              <a:effectLst/>
              <a:latin typeface="Times New Roman" panose="02020603050405020304" pitchFamily="18" charset="0"/>
              <a:ea typeface="Calibri" panose="020F0502020204030204" pitchFamily="34" charset="0"/>
            </a:endParaRPr>
          </a:p>
          <a:p>
            <a:pPr marL="45720" indent="0" algn="just">
              <a:lnSpc>
                <a:spcPct val="110000"/>
              </a:lnSpc>
              <a:buNone/>
            </a:pPr>
            <a:r>
              <a:rPr lang="en-US" sz="1700" dirty="0">
                <a:solidFill>
                  <a:srgbClr val="000000"/>
                </a:solidFill>
                <a:effectLst/>
                <a:latin typeface="Times New Roman" panose="02020603050405020304" pitchFamily="18" charset="0"/>
                <a:ea typeface="Calibri" panose="020F0502020204030204" pitchFamily="34" charset="0"/>
                <a:sym typeface="+mn-ea"/>
              </a:rPr>
              <a:t>[12] Rushikesh Josh. (2015). Interactive Phishing Filter. Available at https://scholarworks. sjsu.edu/cgi</a:t>
            </a:r>
            <a:r>
              <a:rPr lang="en-IN" altLang="en-US" sz="1700" dirty="0">
                <a:solidFill>
                  <a:srgbClr val="000000"/>
                </a:solidFill>
                <a:effectLst/>
                <a:latin typeface="Times New Roman" panose="02020603050405020304" pitchFamily="18" charset="0"/>
                <a:ea typeface="Calibri" panose="020F0502020204030204" pitchFamily="34" charset="0"/>
                <a:sym typeface="+mn-ea"/>
              </a:rPr>
              <a:t> </a:t>
            </a:r>
            <a:r>
              <a:rPr lang="en-US" sz="1700" dirty="0">
                <a:solidFill>
                  <a:srgbClr val="000000"/>
                </a:solidFill>
                <a:effectLst/>
                <a:latin typeface="Times New Roman" panose="02020603050405020304" pitchFamily="18" charset="0"/>
                <a:ea typeface="Calibri" panose="020F0502020204030204" pitchFamily="34" charset="0"/>
                <a:sym typeface="+mn-ea"/>
              </a:rPr>
              <a:t>/viewco</a:t>
            </a:r>
            <a:r>
              <a:rPr lang="en-IN" altLang="en-US" sz="1700" dirty="0">
                <a:solidFill>
                  <a:srgbClr val="000000"/>
                </a:solidFill>
                <a:effectLst/>
                <a:latin typeface="Times New Roman" panose="02020603050405020304" pitchFamily="18" charset="0"/>
                <a:ea typeface="Calibri" panose="020F0502020204030204" pitchFamily="34" charset="0"/>
                <a:sym typeface="+mn-ea"/>
              </a:rPr>
              <a:t> </a:t>
            </a:r>
            <a:r>
              <a:rPr lang="en-US" sz="1700" dirty="0">
                <a:solidFill>
                  <a:srgbClr val="000000"/>
                </a:solidFill>
                <a:effectLst/>
                <a:latin typeface="Times New Roman" panose="02020603050405020304" pitchFamily="18" charset="0"/>
                <a:ea typeface="Calibri" panose="020F0502020204030204" pitchFamily="34" charset="0"/>
                <a:sym typeface="+mn-ea"/>
              </a:rPr>
              <a:t>ntent.cgi?a</a:t>
            </a:r>
            <a:r>
              <a:rPr lang="en-IN" altLang="en-US" sz="1700" dirty="0">
                <a:solidFill>
                  <a:srgbClr val="000000"/>
                </a:solidFill>
                <a:effectLst/>
                <a:latin typeface="Times New Roman" panose="02020603050405020304" pitchFamily="18" charset="0"/>
                <a:ea typeface="Calibri" panose="020F0502020204030204" pitchFamily="34" charset="0"/>
                <a:sym typeface="+mn-ea"/>
              </a:rPr>
              <a:t> </a:t>
            </a:r>
            <a:r>
              <a:rPr lang="en-US" sz="1700" dirty="0">
                <a:solidFill>
                  <a:srgbClr val="000000"/>
                </a:solidFill>
                <a:effectLst/>
                <a:latin typeface="Times New Roman" panose="02020603050405020304" pitchFamily="18" charset="0"/>
                <a:ea typeface="Calibri" panose="020F0502020204030204" pitchFamily="34" charset="0"/>
                <a:sym typeface="+mn-ea"/>
              </a:rPr>
              <a:t>rticle=1426&amp;context=etd_projects</a:t>
            </a:r>
            <a:endParaRPr lang="en-US" sz="1700" dirty="0">
              <a:solidFill>
                <a:srgbClr val="000000"/>
              </a:solidFill>
              <a:effectLst/>
              <a:latin typeface="Times New Roman" panose="02020603050405020304" pitchFamily="18" charset="0"/>
              <a:ea typeface="Calibri" panose="020F0502020204030204" pitchFamily="34" charset="0"/>
            </a:endParaRPr>
          </a:p>
          <a:p>
            <a:pPr algn="just"/>
            <a:endParaRPr lang="en-US" sz="1500" dirty="0">
              <a:solidFill>
                <a:srgbClr val="000000"/>
              </a:solidFill>
              <a:effectLst/>
              <a:latin typeface="Times New Roman" panose="02020603050405020304" pitchFamily="18" charset="0"/>
              <a:ea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6000" y="2438100"/>
            <a:ext cx="6300000" cy="1200329"/>
          </a:xfrm>
          <a:prstGeom prst="rect">
            <a:avLst/>
          </a:prstGeom>
          <a:noFill/>
        </p:spPr>
        <p:txBody>
          <a:bodyPr wrap="squar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542192"/>
            <a:ext cx="4739054" cy="603738"/>
          </a:xfrm>
        </p:spPr>
        <p:txBody>
          <a:bodyPr>
            <a:noAutofit/>
          </a:bodyPr>
          <a:lstStyle/>
          <a:p>
            <a:r>
              <a:rPr lang="en-IN" altLang="en-US" sz="4000" dirty="0"/>
              <a:t> </a:t>
            </a:r>
            <a:r>
              <a:rPr lang="en-US" sz="4000" dirty="0"/>
              <a:t>Introduction</a:t>
            </a:r>
            <a:endParaRPr lang="en-IN" sz="4000" dirty="0"/>
          </a:p>
        </p:txBody>
      </p:sp>
      <p:sp>
        <p:nvSpPr>
          <p:cNvPr id="3" name="Content Placeholder 2"/>
          <p:cNvSpPr>
            <a:spLocks noGrp="1"/>
          </p:cNvSpPr>
          <p:nvPr>
            <p:ph idx="1"/>
          </p:nvPr>
        </p:nvSpPr>
        <p:spPr>
          <a:xfrm>
            <a:off x="773430" y="1334135"/>
            <a:ext cx="10488295" cy="4844415"/>
          </a:xfrm>
        </p:spPr>
        <p:txBody>
          <a:bodyPr>
            <a:normAutofit lnSpcReduction="10000"/>
          </a:bodyPr>
          <a:lstStyle/>
          <a:p>
            <a:pPr algn="just">
              <a:lnSpc>
                <a:spcPct val="110000"/>
              </a:lnSpc>
            </a:pPr>
            <a:r>
              <a:rPr lang="en-US" sz="1800" dirty="0">
                <a:solidFill>
                  <a:schemeClr val="tx1"/>
                </a:solidFill>
                <a:effectLst/>
                <a:latin typeface="Times New Roman" panose="02020603050405020304" pitchFamily="18" charset="0"/>
                <a:ea typeface="Times New Roman" panose="02020603050405020304" pitchFamily="18" charset="0"/>
              </a:rPr>
              <a:t>The Internet has now become an important part of everyone's lives. Internet provides all the basic necessities to the users by just clicking a button.</a:t>
            </a:r>
            <a:r>
              <a:rPr lang="en-IN" altLang="en-US" sz="1800" dirty="0">
                <a:solidFill>
                  <a:schemeClr val="tx1"/>
                </a:solidFill>
                <a:effectLst/>
                <a:latin typeface="Times New Roman" panose="02020603050405020304" pitchFamily="18" charset="0"/>
                <a:ea typeface="Times New Roman" panose="02020603050405020304" pitchFamily="18" charset="0"/>
              </a:rPr>
              <a:t> According to a report, count of users who have access to the internet has reached 3 billion. </a:t>
            </a:r>
          </a:p>
          <a:p>
            <a:pPr algn="just">
              <a:lnSpc>
                <a:spcPct val="110000"/>
              </a:lnSpc>
            </a:pPr>
            <a:r>
              <a:rPr lang="en-US" sz="1800" dirty="0">
                <a:solidFill>
                  <a:schemeClr val="tx1"/>
                </a:solidFill>
                <a:latin typeface="Times New Roman" panose="02020603050405020304" pitchFamily="18" charset="0"/>
                <a:ea typeface="Times New Roman" panose="02020603050405020304" pitchFamily="18" charset="0"/>
              </a:rPr>
              <a:t>According to Data  Breach Investigations Report of Verizon’s 2019, almost 32% of the data breach attacks involved phishing activity. </a:t>
            </a:r>
          </a:p>
          <a:p>
            <a:pPr algn="just">
              <a:lnSpc>
                <a:spcPct val="110000"/>
              </a:lnSpc>
            </a:pPr>
            <a:r>
              <a:rPr lang="en-US" sz="1800" dirty="0">
                <a:solidFill>
                  <a:schemeClr val="tx1"/>
                </a:solidFill>
                <a:latin typeface="Times New Roman" panose="02020603050405020304" pitchFamily="18" charset="0"/>
                <a:ea typeface="Times New Roman" panose="02020603050405020304" pitchFamily="18" charset="0"/>
              </a:rPr>
              <a:t>Even in this pandemic situation of our country, amongst the fears of COVID-19 pandemic, the use of malicious websites has increased rapidly. Attackers have created a Coronavirus tracker map to spread malware that is basically focused on stealing the information from the user's phone. A phishing website was created, ‘coronavirus-map.com’ that seemed to be a benign live tracking map for COVID-19 virus</a:t>
            </a:r>
            <a:r>
              <a:rPr lang="en-IN" altLang="en-US" sz="1800" dirty="0">
                <a:solidFill>
                  <a:schemeClr val="tx1"/>
                </a:solidFill>
                <a:latin typeface="Times New Roman" panose="02020603050405020304" pitchFamily="18" charset="0"/>
                <a:ea typeface="Times New Roman" panose="02020603050405020304" pitchFamily="18" charset="0"/>
              </a:rPr>
              <a:t> but it aimed to contaminate visitors with the AZORult trojan.</a:t>
            </a:r>
          </a:p>
          <a:p>
            <a:pPr algn="just">
              <a:lnSpc>
                <a:spcPct val="110000"/>
              </a:lnSpc>
            </a:pPr>
            <a:r>
              <a:rPr lang="en-IN" altLang="en-US" sz="1800" dirty="0">
                <a:solidFill>
                  <a:schemeClr val="tx1"/>
                </a:solidFill>
                <a:latin typeface="Times New Roman" panose="02020603050405020304" pitchFamily="18" charset="0"/>
                <a:ea typeface="Times New Roman" panose="02020603050405020304" pitchFamily="18" charset="0"/>
              </a:rPr>
              <a:t>So, Aim of this project is to build an android application which will detect phishing websites with good accuracy. We tried using the least number of features and also the most effective one’s which will help in predicting zero day websites. Various ML algorithms will be compared with each other in order to achieve the best accuracy. This approach has achieved a higher number of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025" y="414020"/>
            <a:ext cx="5093335" cy="979805"/>
          </a:xfrm>
        </p:spPr>
        <p:txBody>
          <a:bodyPr/>
          <a:lstStyle/>
          <a:p>
            <a:r>
              <a:rPr lang="en-IN" altLang="en-US" sz="4000"/>
              <a:t>Problem Description</a:t>
            </a:r>
          </a:p>
        </p:txBody>
      </p:sp>
      <p:sp>
        <p:nvSpPr>
          <p:cNvPr id="3" name="Content Placeholder 2"/>
          <p:cNvSpPr>
            <a:spLocks noGrp="1"/>
          </p:cNvSpPr>
          <p:nvPr>
            <p:ph idx="1"/>
          </p:nvPr>
        </p:nvSpPr>
        <p:spPr>
          <a:xfrm>
            <a:off x="962025" y="1243330"/>
            <a:ext cx="9872980" cy="5187315"/>
          </a:xfrm>
        </p:spPr>
        <p:txBody>
          <a:bodyPr>
            <a:normAutofit/>
          </a:bodyPr>
          <a:lstStyle/>
          <a:p>
            <a:pPr algn="just">
              <a:lnSpc>
                <a:spcPct val="110000"/>
              </a:lnSpc>
            </a:pPr>
            <a:r>
              <a:rPr lang="en-IN" altLang="en-US" sz="1800">
                <a:solidFill>
                  <a:schemeClr val="tx1"/>
                </a:solidFill>
                <a:latin typeface="Times New Roman" panose="02020603050405020304" pitchFamily="18" charset="0"/>
                <a:cs typeface="Times New Roman" panose="02020603050405020304" pitchFamily="18" charset="0"/>
              </a:rPr>
              <a:t>Phishing is basically a fraud practice that aims to get the information of users using the internet by stating that they are not a fraud entity. It has compromised millions of users' data. These attacks are increasing at a very fast pace. Due to smaller screen sizes, it is very difficult to differentiate between malicious and legitimate websites on mobiles.  Many mechanisms exist to detect malicious webpages on desktop but mobile specific webpages differ significantly from desktop web pages. </a:t>
            </a:r>
          </a:p>
          <a:p>
            <a:pPr algn="just">
              <a:lnSpc>
                <a:spcPct val="110000"/>
              </a:lnSpc>
            </a:pPr>
            <a:r>
              <a:rPr lang="en-IN" altLang="en-US" sz="1800">
                <a:solidFill>
                  <a:schemeClr val="tx1"/>
                </a:solidFill>
                <a:latin typeface="Times New Roman" panose="02020603050405020304" pitchFamily="18" charset="0"/>
                <a:cs typeface="Times New Roman" panose="02020603050405020304" pitchFamily="18" charset="0"/>
              </a:rPr>
              <a:t>Below are some more reasons of why mobile phones are more prone to these attacks:</a:t>
            </a:r>
          </a:p>
          <a:p>
            <a:pPr lvl="1" algn="just">
              <a:lnSpc>
                <a:spcPct val="110000"/>
              </a:lnSpc>
            </a:pPr>
            <a:r>
              <a:rPr lang="en-IN" altLang="en-US" sz="1635">
                <a:solidFill>
                  <a:schemeClr val="tx1"/>
                </a:solidFill>
                <a:latin typeface="Times New Roman" panose="02020603050405020304" pitchFamily="18" charset="0"/>
                <a:cs typeface="Times New Roman" panose="02020603050405020304" pitchFamily="18" charset="0"/>
              </a:rPr>
              <a:t>Websites can easily be copied by duplicating the source code of legitimate websites</a:t>
            </a:r>
          </a:p>
          <a:p>
            <a:pPr lvl="1" algn="just">
              <a:lnSpc>
                <a:spcPct val="110000"/>
              </a:lnSpc>
            </a:pPr>
            <a:r>
              <a:rPr lang="en-IN" altLang="en-US" sz="1635">
                <a:solidFill>
                  <a:schemeClr val="tx1"/>
                </a:solidFill>
                <a:latin typeface="Times New Roman" panose="02020603050405020304" pitchFamily="18" charset="0"/>
                <a:cs typeface="Times New Roman" panose="02020603050405020304" pitchFamily="18" charset="0"/>
              </a:rPr>
              <a:t>There are less security mechanisms in mobile phones.</a:t>
            </a:r>
          </a:p>
          <a:p>
            <a:pPr lvl="1" algn="just">
              <a:lnSpc>
                <a:spcPct val="110000"/>
              </a:lnSpc>
            </a:pPr>
            <a:r>
              <a:rPr lang="en-IN" altLang="en-US" sz="1635">
                <a:solidFill>
                  <a:schemeClr val="tx1"/>
                </a:solidFill>
                <a:latin typeface="Times New Roman" panose="02020603050405020304" pitchFamily="18" charset="0"/>
                <a:cs typeface="Times New Roman" panose="02020603050405020304" pitchFamily="18" charset="0"/>
              </a:rPr>
              <a:t>As discussed above, size of mobile phones are usually much smaller than desktop,so it is nearly impossible to detect malicious websites on the basis of their UI.</a:t>
            </a:r>
          </a:p>
          <a:p>
            <a:pPr algn="just">
              <a:lnSpc>
                <a:spcPct val="110000"/>
              </a:lnSpc>
            </a:pPr>
            <a:r>
              <a:rPr lang="en-IN" altLang="en-US" sz="1800">
                <a:solidFill>
                  <a:schemeClr val="tx1"/>
                </a:solidFill>
                <a:latin typeface="Times New Roman" panose="02020603050405020304" pitchFamily="18" charset="0"/>
                <a:cs typeface="Times New Roman" panose="02020603050405020304" pitchFamily="18" charset="0"/>
              </a:rPr>
              <a:t>Consequently, it has become a dire need to develop a solution which tells which URL is malicious. Therefore, this project aims at creating a mobile application which will differentiate between malicious and legitimate mobile websites.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75" y="508635"/>
            <a:ext cx="4954905" cy="939165"/>
          </a:xfrm>
        </p:spPr>
        <p:txBody>
          <a:bodyPr/>
          <a:lstStyle/>
          <a:p>
            <a:r>
              <a:rPr lang="en-IN" altLang="en-US" sz="4000"/>
              <a:t>Related Work</a:t>
            </a:r>
          </a:p>
        </p:txBody>
      </p:sp>
      <p:sp>
        <p:nvSpPr>
          <p:cNvPr id="3" name="Content Placeholder 2"/>
          <p:cNvSpPr>
            <a:spLocks noGrp="1"/>
          </p:cNvSpPr>
          <p:nvPr>
            <p:ph idx="1"/>
          </p:nvPr>
        </p:nvSpPr>
        <p:spPr>
          <a:xfrm>
            <a:off x="955675" y="1447800"/>
            <a:ext cx="9872980" cy="4792345"/>
          </a:xfrm>
        </p:spPr>
        <p:txBody>
          <a:bodyPr/>
          <a:lstStyle/>
          <a:p>
            <a:pPr>
              <a:lnSpc>
                <a:spcPct val="110000"/>
              </a:lnSpc>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Whitelisting or blacklisting method is efficient for detecting phishing websites. In this method, either a list of malicious webpages or legitimate web pages is created.</a:t>
            </a:r>
            <a:r>
              <a:rPr lang="en-IN" altLang="en-US" sz="1800">
                <a:solidFill>
                  <a:schemeClr val="tx1"/>
                </a:solidFill>
                <a:latin typeface="Times New Roman" panose="02020603050405020304" pitchFamily="18" charset="0"/>
                <a:cs typeface="Times New Roman" panose="02020603050405020304" pitchFamily="18" charset="0"/>
              </a:rPr>
              <a:t> Whenever a user visits the website, it checks the URL in the existing database and responds accordingly. </a:t>
            </a:r>
          </a:p>
          <a:p>
            <a:pPr>
              <a:lnSpc>
                <a:spcPct val="110000"/>
              </a:lnSpc>
              <a:buFont typeface="Arial" panose="020B0604020202020204" pitchFamily="34" charset="0"/>
              <a:buChar char="•"/>
            </a:pPr>
            <a:r>
              <a:rPr lang="en-IN" altLang="en-US" sz="1800">
                <a:solidFill>
                  <a:schemeClr val="tx1"/>
                </a:solidFill>
                <a:latin typeface="Times New Roman" panose="02020603050405020304" pitchFamily="18" charset="0"/>
                <a:cs typeface="Times New Roman" panose="02020603050405020304" pitchFamily="18" charset="0"/>
              </a:rPr>
              <a:t>DNS based approach, is the popular approach for detecting malicious websites. In this approach, the IP address of a phishing website will be validated. The URL will be sent to DNS which then verifies whether the IP address is present in the list of IPs of genuine sites.</a:t>
            </a:r>
          </a:p>
          <a:p>
            <a:pPr>
              <a:lnSpc>
                <a:spcPct val="110000"/>
              </a:lnSpc>
              <a:buFont typeface="Arial" panose="020B0604020202020204" pitchFamily="34" charset="0"/>
              <a:buChar char="•"/>
            </a:pPr>
            <a:r>
              <a:rPr lang="en-IN" altLang="en-US" sz="1800">
                <a:solidFill>
                  <a:schemeClr val="tx1"/>
                </a:solidFill>
                <a:latin typeface="Times New Roman" panose="02020603050405020304" pitchFamily="18" charset="0"/>
                <a:cs typeface="Times New Roman" panose="02020603050405020304" pitchFamily="18" charset="0"/>
              </a:rPr>
              <a:t>Phishing attack detection using proactive prevention uses genuine existing URLs to generate all possible combinations of URLs. After this, it is checked if each and every combination exists on the web or not. Then the URLs are separated into two sets of phishing and non-phishing.</a:t>
            </a:r>
          </a:p>
          <a:p>
            <a:pPr>
              <a:lnSpc>
                <a:spcPct val="110000"/>
              </a:lnSpc>
              <a:buFont typeface="Arial" panose="020B0604020202020204" pitchFamily="34" charset="0"/>
              <a:buChar char="•"/>
            </a:pPr>
            <a:r>
              <a:rPr lang="en-IN" altLang="en-US" sz="1800">
                <a:solidFill>
                  <a:schemeClr val="tx1"/>
                </a:solidFill>
                <a:latin typeface="Times New Roman" panose="02020603050405020304" pitchFamily="18" charset="0"/>
                <a:cs typeface="Times New Roman" panose="02020603050405020304" pitchFamily="18" charset="0"/>
              </a:rPr>
              <a:t>Visual similarity based method is basically to compare the visual appearance of the websites. Even though websites look similar in their appearance but there are significant differences between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67154" y="1222130"/>
          <a:ext cx="10603523" cy="5099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589085" y="367738"/>
            <a:ext cx="6879798" cy="748885"/>
          </a:xfrm>
        </p:spPr>
        <p:txBody>
          <a:bodyPr>
            <a:normAutofit/>
          </a:bodyPr>
          <a:lstStyle/>
          <a:p>
            <a:r>
              <a:rPr lang="en-US" sz="4000" dirty="0"/>
              <a:t>Proposed Approach</a:t>
            </a:r>
            <a:endParaRPr lang="en-IN"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9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7215" y="1284073"/>
            <a:ext cx="6575910" cy="428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527539" y="446869"/>
            <a:ext cx="6879798" cy="748885"/>
          </a:xfrm>
        </p:spPr>
        <p:txBody>
          <a:bodyPr>
            <a:normAutofit/>
          </a:bodyPr>
          <a:lstStyle/>
          <a:p>
            <a:r>
              <a:rPr lang="en-IN" altLang="en-US" sz="4000" dirty="0"/>
              <a:t>Proposed Approach</a:t>
            </a:r>
          </a:p>
        </p:txBody>
      </p:sp>
      <p:sp>
        <p:nvSpPr>
          <p:cNvPr id="4" name="TextBox 3"/>
          <p:cNvSpPr txBox="1"/>
          <p:nvPr/>
        </p:nvSpPr>
        <p:spPr>
          <a:xfrm>
            <a:off x="2517167" y="5573927"/>
            <a:ext cx="7157665" cy="646331"/>
          </a:xfrm>
          <a:prstGeom prst="rect">
            <a:avLst/>
          </a:prstGeom>
          <a:noFill/>
        </p:spPr>
        <p:txBody>
          <a:bodyPr wrap="none" rtlCol="0">
            <a:spAutoFit/>
          </a:bodyPr>
          <a:lstStyle/>
          <a:p>
            <a:r>
              <a:rPr lang="en-IN" sz="1800" dirty="0">
                <a:effectLst/>
                <a:latin typeface="Times New Roman" panose="02020603050405020304" pitchFamily="18" charset="0"/>
                <a:ea typeface="Times New Roman" panose="02020603050405020304" pitchFamily="18" charset="0"/>
              </a:rPr>
              <a:t>Fig.1 Architecture of the Malicious Mobile Webpage Detection Application</a:t>
            </a:r>
            <a:endParaRPr lang="en-IN" sz="1800" dirty="0">
              <a:effectLst/>
              <a:latin typeface="Times New Roman" panose="02020603050405020304" pitchFamily="18" charset="0"/>
              <a:ea typeface="SimSun" panose="02010600030101010101" pitchFamily="2" charset="-122"/>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_20210427-121853__01"/>
          <p:cNvPicPr>
            <a:picLocks noGrp="1" noChangeAspect="1"/>
          </p:cNvPicPr>
          <p:nvPr>
            <p:ph sz="half" idx="1"/>
          </p:nvPr>
        </p:nvPicPr>
        <p:blipFill>
          <a:blip r:embed="rId2"/>
          <a:stretch>
            <a:fillRect/>
          </a:stretch>
        </p:blipFill>
        <p:spPr>
          <a:xfrm>
            <a:off x="8947785" y="1553210"/>
            <a:ext cx="2396490" cy="4645660"/>
          </a:xfrm>
          <a:prstGeom prst="rect">
            <a:avLst/>
          </a:prstGeom>
        </p:spPr>
      </p:pic>
      <p:pic>
        <p:nvPicPr>
          <p:cNvPr id="7" name="Content Placeholder 6" descr="Screenshot_20210427-121632__01"/>
          <p:cNvPicPr>
            <a:picLocks noGrp="1" noChangeAspect="1"/>
          </p:cNvPicPr>
          <p:nvPr>
            <p:ph sz="half" idx="2"/>
          </p:nvPr>
        </p:nvPicPr>
        <p:blipFill>
          <a:blip r:embed="rId3"/>
          <a:stretch>
            <a:fillRect/>
          </a:stretch>
        </p:blipFill>
        <p:spPr>
          <a:xfrm>
            <a:off x="4842510" y="1526015"/>
            <a:ext cx="2506980" cy="4705875"/>
          </a:xfrm>
          <a:prstGeom prst="rect">
            <a:avLst/>
          </a:prstGeom>
        </p:spPr>
      </p:pic>
      <p:pic>
        <p:nvPicPr>
          <p:cNvPr id="9" name="Picture 8" descr="Screenshot_20210427-121624__02"/>
          <p:cNvPicPr>
            <a:picLocks noChangeAspect="1"/>
          </p:cNvPicPr>
          <p:nvPr/>
        </p:nvPicPr>
        <p:blipFill>
          <a:blip r:embed="rId4"/>
          <a:stretch>
            <a:fillRect/>
          </a:stretch>
        </p:blipFill>
        <p:spPr>
          <a:xfrm>
            <a:off x="847725" y="1520190"/>
            <a:ext cx="2506980" cy="4711700"/>
          </a:xfrm>
          <a:prstGeom prst="rect">
            <a:avLst/>
          </a:prstGeom>
        </p:spPr>
      </p:pic>
      <p:cxnSp>
        <p:nvCxnSpPr>
          <p:cNvPr id="10" name="Straight Arrow Connector 9"/>
          <p:cNvCxnSpPr>
            <a:stCxn id="9" idx="3"/>
            <a:endCxn id="7" idx="1"/>
          </p:cNvCxnSpPr>
          <p:nvPr/>
        </p:nvCxnSpPr>
        <p:spPr>
          <a:xfrm>
            <a:off x="3354705" y="3876040"/>
            <a:ext cx="1487805" cy="2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6" idx="1"/>
          </p:cNvCxnSpPr>
          <p:nvPr/>
        </p:nvCxnSpPr>
        <p:spPr>
          <a:xfrm flipV="1">
            <a:off x="7349490" y="3876040"/>
            <a:ext cx="1598295" cy="2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589085" y="367738"/>
            <a:ext cx="6879798" cy="748885"/>
          </a:xfrm>
        </p:spPr>
        <p:txBody>
          <a:bodyPr>
            <a:normAutofit/>
          </a:bodyPr>
          <a:lstStyle/>
          <a:p>
            <a:r>
              <a:rPr lang="en-IN" sz="4000" dirty="0"/>
              <a:t>Result</a:t>
            </a:r>
          </a:p>
        </p:txBody>
      </p:sp>
      <p:sp>
        <p:nvSpPr>
          <p:cNvPr id="18" name="TextBox 17"/>
          <p:cNvSpPr txBox="1"/>
          <p:nvPr/>
        </p:nvSpPr>
        <p:spPr>
          <a:xfrm>
            <a:off x="1926327" y="6198870"/>
            <a:ext cx="349776" cy="369332"/>
          </a:xfrm>
          <a:prstGeom prst="rect">
            <a:avLst/>
          </a:prstGeom>
          <a:noFill/>
        </p:spPr>
        <p:txBody>
          <a:bodyPr wrap="none" rtlCol="0">
            <a:spAutoFit/>
          </a:bodyPr>
          <a:lstStyle/>
          <a:p>
            <a:r>
              <a:rPr lang="en-US" dirty="0"/>
              <a:t>1.</a:t>
            </a:r>
            <a:endParaRPr lang="en-IN" dirty="0"/>
          </a:p>
        </p:txBody>
      </p:sp>
      <p:sp>
        <p:nvSpPr>
          <p:cNvPr id="19" name="TextBox 18"/>
          <p:cNvSpPr txBox="1"/>
          <p:nvPr/>
        </p:nvSpPr>
        <p:spPr>
          <a:xfrm>
            <a:off x="5921112" y="6229845"/>
            <a:ext cx="364202" cy="369332"/>
          </a:xfrm>
          <a:prstGeom prst="rect">
            <a:avLst/>
          </a:prstGeom>
          <a:noFill/>
        </p:spPr>
        <p:txBody>
          <a:bodyPr wrap="none" rtlCol="0">
            <a:spAutoFit/>
          </a:bodyPr>
          <a:lstStyle/>
          <a:p>
            <a:r>
              <a:rPr lang="en-US" dirty="0"/>
              <a:t>2.</a:t>
            </a:r>
            <a:endParaRPr lang="en-IN" dirty="0"/>
          </a:p>
        </p:txBody>
      </p:sp>
      <p:sp>
        <p:nvSpPr>
          <p:cNvPr id="20" name="TextBox 19"/>
          <p:cNvSpPr txBox="1"/>
          <p:nvPr/>
        </p:nvSpPr>
        <p:spPr>
          <a:xfrm>
            <a:off x="9971142" y="6119739"/>
            <a:ext cx="349776" cy="369332"/>
          </a:xfrm>
          <a:prstGeom prst="rect">
            <a:avLst/>
          </a:prstGeom>
          <a:noFill/>
        </p:spPr>
        <p:txBody>
          <a:bodyPr wrap="none" rtlCol="0">
            <a:spAutoFit/>
          </a:bodyPr>
          <a:lstStyle/>
          <a:p>
            <a:r>
              <a:rPr lang="en-US" dirty="0"/>
              <a:t>3.</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291465"/>
            <a:ext cx="9875520" cy="1097280"/>
          </a:xfrm>
        </p:spPr>
        <p:txBody>
          <a:bodyPr/>
          <a:lstStyle/>
          <a:p>
            <a:r>
              <a:rPr lang="en-IN" altLang="en-US"/>
              <a:t>Conclusion</a:t>
            </a:r>
          </a:p>
        </p:txBody>
      </p:sp>
      <p:sp>
        <p:nvSpPr>
          <p:cNvPr id="3" name="Content Placeholder 2"/>
          <p:cNvSpPr>
            <a:spLocks noGrp="1"/>
          </p:cNvSpPr>
          <p:nvPr>
            <p:ph idx="1"/>
          </p:nvPr>
        </p:nvSpPr>
        <p:spPr>
          <a:xfrm>
            <a:off x="927100" y="1388745"/>
            <a:ext cx="9872980" cy="4629785"/>
          </a:xfrm>
        </p:spPr>
        <p:txBody>
          <a:bodyPr/>
          <a:lstStyle/>
          <a:p>
            <a:pPr marL="45720" indent="0" algn="just">
              <a:lnSpc>
                <a:spcPct val="120000"/>
              </a:lnSpc>
              <a:buNone/>
            </a:pPr>
            <a:r>
              <a:rPr lang="en-US" sz="1800">
                <a:solidFill>
                  <a:schemeClr val="tx1"/>
                </a:solidFill>
                <a:latin typeface="Times New Roman" panose="02020603050405020304" pitchFamily="18" charset="0"/>
                <a:cs typeface="Times New Roman" panose="02020603050405020304" pitchFamily="18" charset="0"/>
              </a:rPr>
              <a:t>The Internet has now become an important part of everyone's lives. For every single thing, the internet is needed be it food order, video calling, browsing etc. And in the current scenario, mobile phone users are increasing day by day therefore it is an urgent need to have a system which classifies whether a website is malicious or not. But systems who detect mobile specific malicious web pages are less as compared to desktop sites. Mobile web pages and desktop sites have huge differences in their appearance, content, layout etc. Present systems for detection of mobile specific web pages have their own drawbacks as some are not cost effective others are not for the websites who appear for just one day or may be for one week. So our approach overcomes all of the above drawbacks with a very high accuracy rate. We look forward to enhancing our system so that it will be convenient for the users. We would like to aware the audience about the phishing attacks and hence using our phishing detection system for their own safety</a:t>
            </a:r>
            <a:r>
              <a:rPr lang="en-IN" altLang="en-US" sz="180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70" y="561535"/>
            <a:ext cx="8055512" cy="581465"/>
          </a:xfrm>
        </p:spPr>
        <p:txBody>
          <a:bodyPr>
            <a:normAutofit fontScale="90000"/>
          </a:bodyPr>
          <a:lstStyle/>
          <a:p>
            <a:r>
              <a:rPr lang="en-US" dirty="0"/>
              <a:t>References</a:t>
            </a:r>
            <a:endParaRPr lang="en-IN" dirty="0"/>
          </a:p>
        </p:txBody>
      </p:sp>
      <p:sp>
        <p:nvSpPr>
          <p:cNvPr id="3" name="Content Placeholder 2"/>
          <p:cNvSpPr>
            <a:spLocks noGrp="1"/>
          </p:cNvSpPr>
          <p:nvPr>
            <p:ph idx="1"/>
          </p:nvPr>
        </p:nvSpPr>
        <p:spPr>
          <a:xfrm>
            <a:off x="729762" y="1409699"/>
            <a:ext cx="10761784" cy="4886765"/>
          </a:xfrm>
        </p:spPr>
        <p:txBody>
          <a:bodyPr>
            <a:normAutofit/>
          </a:bodyPr>
          <a:lstStyle/>
          <a:p>
            <a:pPr marL="45720" indent="0">
              <a:buNone/>
            </a:pPr>
            <a:r>
              <a:rPr lang="en-US" sz="1800" dirty="0">
                <a:solidFill>
                  <a:srgbClr val="000000"/>
                </a:solidFill>
                <a:effectLst/>
                <a:latin typeface="Times New Roman" panose="02020603050405020304" pitchFamily="18" charset="0"/>
                <a:ea typeface="Calibri" panose="020F0502020204030204" pitchFamily="34" charset="0"/>
              </a:rPr>
              <a:t>[1] Yousif, H., Al-saedi, K. H., &amp; Al-Hassani, M. D. (2019). Mobile Phishing Websites Detection and Prevention Using Data Mining Techniques. International Journal of Interactive Mobile Technologies, 13(10).</a:t>
            </a:r>
          </a:p>
          <a:p>
            <a:pPr marL="45720" indent="0">
              <a:buNone/>
            </a:pPr>
            <a:r>
              <a:rPr lang="en-US" sz="1800" dirty="0">
                <a:solidFill>
                  <a:srgbClr val="000000"/>
                </a:solidFill>
                <a:effectLst/>
                <a:latin typeface="Times New Roman" panose="02020603050405020304" pitchFamily="18" charset="0"/>
                <a:ea typeface="Calibri" panose="020F0502020204030204" pitchFamily="34" charset="0"/>
              </a:rPr>
              <a:t>[2]</a:t>
            </a:r>
            <a:r>
              <a:rPr lang="en-IN" altLang="en-US" sz="1800" dirty="0">
                <a:solidFill>
                  <a:srgbClr val="000000"/>
                </a:solidFill>
                <a:effectLst/>
                <a:latin typeface="Times New Roman" panose="02020603050405020304" pitchFamily="18" charset="0"/>
                <a:ea typeface="Calibri" panose="020F0502020204030204" pitchFamily="34" charset="0"/>
              </a:rPr>
              <a:t> </a:t>
            </a:r>
            <a:r>
              <a:rPr lang="en-US" sz="1800" dirty="0">
                <a:solidFill>
                  <a:srgbClr val="000000"/>
                </a:solidFill>
                <a:effectLst/>
                <a:latin typeface="Times New Roman" panose="02020603050405020304" pitchFamily="18" charset="0"/>
                <a:ea typeface="Calibri" panose="020F0502020204030204" pitchFamily="34" charset="0"/>
              </a:rPr>
              <a:t>Jun, Ho., Huh, &amp; Hyoungshick, Kim.: Phishing Detection with Popular Search Engines: Simple and Effective. Available at: https://link.springer. com/chapter/10.1007/978-3-642 -27901-0_15</a:t>
            </a:r>
          </a:p>
          <a:p>
            <a:pPr marL="45720" indent="0">
              <a:buNone/>
            </a:pPr>
            <a:r>
              <a:rPr lang="en-US" sz="1800" dirty="0">
                <a:solidFill>
                  <a:srgbClr val="000000"/>
                </a:solidFill>
                <a:effectLst/>
                <a:latin typeface="Times New Roman" panose="02020603050405020304" pitchFamily="18" charset="0"/>
                <a:ea typeface="Calibri" panose="020F0502020204030204" pitchFamily="34" charset="0"/>
              </a:rPr>
              <a:t>[3] Yue, Zhang, Jason Hong &amp; Lorrie Cranor.: CANTINA: A Content-Based Approach to Detecting Phishing Web Sites. Available at: https://www.cs.cmu.edu/~jasonh/publicat ions/www2007-cantina-final.pdf</a:t>
            </a:r>
          </a:p>
          <a:p>
            <a:pPr marL="45720" indent="0">
              <a:buNone/>
            </a:pPr>
            <a:r>
              <a:rPr lang="en-US" sz="1800" dirty="0">
                <a:solidFill>
                  <a:srgbClr val="000000"/>
                </a:solidFill>
                <a:effectLst/>
                <a:latin typeface="Times New Roman" panose="02020603050405020304" pitchFamily="18" charset="0"/>
                <a:ea typeface="Calibri" panose="020F0502020204030204" pitchFamily="34" charset="0"/>
              </a:rPr>
              <a:t>[4] Shcherbakova, T., Vergelis, M., &amp; Demidova, N. (2015). Spam and phishing in Q2 2015. Quarterly Spam Reports. Available at: https://securelist.com/spam-and-phishing-in-q2-of-2015/71759/ (Last accessed on 26 May 2020)</a:t>
            </a:r>
          </a:p>
          <a:p>
            <a:pPr marL="45720" indent="0">
              <a:buNone/>
            </a:pPr>
            <a:r>
              <a:rPr lang="en-US" sz="1800" dirty="0">
                <a:solidFill>
                  <a:srgbClr val="000000"/>
                </a:solidFill>
                <a:effectLst/>
                <a:latin typeface="Times New Roman" panose="02020603050405020304" pitchFamily="18" charset="0"/>
                <a:ea typeface="Calibri" panose="020F0502020204030204" pitchFamily="34" charset="0"/>
              </a:rPr>
              <a:t>[5] Crane C. (2019). 20 Phishing Statistics to Keep You from Getting Hooked in 2019. Available at: https://www.thesslstore.com/blog/20-phishing-statistics-to-keep-you-from -getting -hooked-in-2019/ (Last accessed on 26 May 2020)</a:t>
            </a:r>
          </a:p>
          <a:p>
            <a:pPr marL="45720" indent="0">
              <a:buNone/>
            </a:pPr>
            <a:r>
              <a:rPr lang="en-US" sz="1800" dirty="0">
                <a:solidFill>
                  <a:srgbClr val="000000"/>
                </a:solidFill>
                <a:effectLst/>
                <a:latin typeface="Times New Roman" panose="02020603050405020304" pitchFamily="18" charset="0"/>
                <a:ea typeface="Calibri" panose="020F0502020204030204" pitchFamily="34" charset="0"/>
              </a:rPr>
              <a:t>[6] Crane C. (2020). Coronavirus Scams: Phishing Websites &amp; Emails Target Unsuspecting Users. Available at https://www.thesslstore.com /blog/coronavirus -scams-phishing- websites -emails-target-unsuspecting-users/ (Last accessed on 26 May 2020)</a:t>
            </a:r>
          </a:p>
          <a:p>
            <a:endParaRPr lang="en-US" sz="1800" dirty="0">
              <a:solidFill>
                <a:srgbClr val="000000"/>
              </a:solidFill>
              <a:effectLst/>
              <a:latin typeface="Times New Roman" panose="02020603050405020304" pitchFamily="18" charset="0"/>
              <a:ea typeface="Calibri" panose="020F0502020204030204" pitchFamily="34" charset="0"/>
            </a:endParaRPr>
          </a:p>
        </p:txBody>
      </p:sp>
    </p:spTree>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1606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Century Gothic</vt:lpstr>
      <vt:lpstr>Corbel</vt:lpstr>
      <vt:lpstr>Times New Roman</vt:lpstr>
      <vt:lpstr>Wingdings 3</vt:lpstr>
      <vt:lpstr>Basis</vt:lpstr>
      <vt:lpstr>Slice</vt:lpstr>
      <vt:lpstr>PowerPoint Presentation</vt:lpstr>
      <vt:lpstr> Introduction</vt:lpstr>
      <vt:lpstr>Problem Description</vt:lpstr>
      <vt:lpstr>Related Work</vt:lpstr>
      <vt:lpstr>Proposed Approach</vt:lpstr>
      <vt:lpstr>Proposed Approach</vt:lpstr>
      <vt:lpstr>Result</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Mittal</dc:creator>
  <cp:lastModifiedBy>Rohan</cp:lastModifiedBy>
  <cp:revision>32</cp:revision>
  <dcterms:created xsi:type="dcterms:W3CDTF">2021-03-17T17:41:00Z</dcterms:created>
  <dcterms:modified xsi:type="dcterms:W3CDTF">2025-05-12T11:04:51Z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