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5"/>
  </p:notesMasterIdLst>
  <p:sldIdLst>
    <p:sldId id="679" r:id="rId2"/>
    <p:sldId id="711" r:id="rId3"/>
    <p:sldId id="505" r:id="rId4"/>
    <p:sldId id="701" r:id="rId5"/>
    <p:sldId id="709" r:id="rId6"/>
    <p:sldId id="702" r:id="rId7"/>
    <p:sldId id="710" r:id="rId8"/>
    <p:sldId id="707" r:id="rId9"/>
    <p:sldId id="708" r:id="rId10"/>
    <p:sldId id="483" r:id="rId11"/>
    <p:sldId id="615" r:id="rId12"/>
    <p:sldId id="493" r:id="rId13"/>
    <p:sldId id="514" r:id="rId14"/>
    <p:sldId id="616" r:id="rId15"/>
    <p:sldId id="617" r:id="rId16"/>
    <p:sldId id="618" r:id="rId17"/>
    <p:sldId id="619" r:id="rId18"/>
    <p:sldId id="516" r:id="rId19"/>
    <p:sldId id="491" r:id="rId20"/>
    <p:sldId id="492" r:id="rId21"/>
    <p:sldId id="495" r:id="rId22"/>
    <p:sldId id="536" r:id="rId23"/>
    <p:sldId id="476" r:id="rId24"/>
    <p:sldId id="546" r:id="rId25"/>
    <p:sldId id="547" r:id="rId26"/>
    <p:sldId id="500" r:id="rId27"/>
    <p:sldId id="501" r:id="rId28"/>
    <p:sldId id="541" r:id="rId29"/>
    <p:sldId id="548" r:id="rId30"/>
    <p:sldId id="549" r:id="rId31"/>
    <p:sldId id="544" r:id="rId32"/>
    <p:sldId id="509" r:id="rId33"/>
    <p:sldId id="55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  <a:srgbClr val="215968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7" autoAdjust="0"/>
    <p:restoredTop sz="94703" autoAdjust="0"/>
  </p:normalViewPr>
  <p:slideViewPr>
    <p:cSldViewPr>
      <p:cViewPr varScale="1">
        <p:scale>
          <a:sx n="106" d="100"/>
          <a:sy n="106" d="100"/>
        </p:scale>
        <p:origin x="169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1336-CC4A-4C0F-B09C-C5CBA464BE7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C465-8393-41C9-A06D-CEF1E64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CE3-B467-467A-AAD5-9E190847962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60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50.png"/><Relationship Id="rId4" Type="http://schemas.openxmlformats.org/officeDocument/2006/relationships/image" Target="../media/image3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0.png"/><Relationship Id="rId7" Type="http://schemas.openxmlformats.org/officeDocument/2006/relationships/image" Target="../media/image6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400.png"/><Relationship Id="rId4" Type="http://schemas.openxmlformats.org/officeDocument/2006/relationships/image" Target="../media/image3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0.png"/><Relationship Id="rId7" Type="http://schemas.openxmlformats.org/officeDocument/2006/relationships/image" Target="../media/image6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400.png"/><Relationship Id="rId4" Type="http://schemas.openxmlformats.org/officeDocument/2006/relationships/image" Target="../media/image300.png"/><Relationship Id="rId9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1.png"/><Relationship Id="rId4" Type="http://schemas.openxmlformats.org/officeDocument/2006/relationships/image" Target="../media/image150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3" Type="http://schemas.openxmlformats.org/officeDocument/2006/relationships/image" Target="../media/image21.png"/><Relationship Id="rId7" Type="http://schemas.openxmlformats.org/officeDocument/2006/relationships/image" Target="../media/image610.png"/><Relationship Id="rId12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0.png"/><Relationship Id="rId11" Type="http://schemas.openxmlformats.org/officeDocument/2006/relationships/image" Target="../media/image317.png"/><Relationship Id="rId5" Type="http://schemas.openxmlformats.org/officeDocument/2006/relationships/image" Target="../media/image4000.png"/><Relationship Id="rId10" Type="http://schemas.openxmlformats.org/officeDocument/2006/relationships/image" Target="../media/image1100.png"/><Relationship Id="rId4" Type="http://schemas.openxmlformats.org/officeDocument/2006/relationships/image" Target="../media/image30.png"/><Relationship Id="rId9" Type="http://schemas.openxmlformats.org/officeDocument/2006/relationships/image" Target="../media/image10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317.png"/><Relationship Id="rId5" Type="http://schemas.openxmlformats.org/officeDocument/2006/relationships/image" Target="../media/image5000.png"/><Relationship Id="rId10" Type="http://schemas.openxmlformats.org/officeDocument/2006/relationships/image" Target="../media/image1200.png"/><Relationship Id="rId4" Type="http://schemas.openxmlformats.org/officeDocument/2006/relationships/image" Target="../media/image4000.png"/><Relationship Id="rId9" Type="http://schemas.openxmlformats.org/officeDocument/2006/relationships/image" Target="../media/image110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317.png"/><Relationship Id="rId5" Type="http://schemas.openxmlformats.org/officeDocument/2006/relationships/image" Target="../media/image5000.png"/><Relationship Id="rId10" Type="http://schemas.openxmlformats.org/officeDocument/2006/relationships/image" Target="../media/image1200.png"/><Relationship Id="rId4" Type="http://schemas.openxmlformats.org/officeDocument/2006/relationships/image" Target="../media/image4000.png"/><Relationship Id="rId9" Type="http://schemas.openxmlformats.org/officeDocument/2006/relationships/image" Target="../media/image11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00.png"/><Relationship Id="rId7" Type="http://schemas.openxmlformats.org/officeDocument/2006/relationships/image" Target="../media/image22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Relationship Id="rId4" Type="http://schemas.openxmlformats.org/officeDocument/2006/relationships/image" Target="../media/image18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00.png"/><Relationship Id="rId7" Type="http://schemas.openxmlformats.org/officeDocument/2006/relationships/image" Target="../media/image22.png"/><Relationship Id="rId12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7.png"/><Relationship Id="rId5" Type="http://schemas.openxmlformats.org/officeDocument/2006/relationships/image" Target="../media/image19.png"/><Relationship Id="rId10" Type="http://schemas.openxmlformats.org/officeDocument/2006/relationships/image" Target="../media/image260.png"/><Relationship Id="rId4" Type="http://schemas.openxmlformats.org/officeDocument/2006/relationships/image" Target="../media/image180.png"/><Relationship Id="rId9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350.png"/><Relationship Id="rId7" Type="http://schemas.openxmlformats.org/officeDocument/2006/relationships/image" Target="../media/image39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0.png"/><Relationship Id="rId9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441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4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41.png"/><Relationship Id="rId5" Type="http://schemas.openxmlformats.org/officeDocument/2006/relationships/image" Target="NULL"/><Relationship Id="rId10" Type="http://schemas.openxmlformats.org/officeDocument/2006/relationships/image" Target="../media/image40.png"/><Relationship Id="rId4" Type="http://schemas.openxmlformats.org/officeDocument/2006/relationships/image" Target="NULL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401.png"/><Relationship Id="rId2" Type="http://schemas.openxmlformats.org/officeDocument/2006/relationships/image" Target="../media/image294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45.png"/><Relationship Id="rId4" Type="http://schemas.openxmlformats.org/officeDocument/2006/relationships/image" Target="../media/image4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8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                           Greedy paradigm – IV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sz="2400" b="1" dirty="0" err="1">
                <a:solidFill>
                  <a:srgbClr val="215968"/>
                </a:solidFill>
              </a:rPr>
              <a:t>Homeworks</a:t>
            </a:r>
            <a:r>
              <a:rPr lang="en-US" sz="2400" b="1" dirty="0">
                <a:solidFill>
                  <a:srgbClr val="7030A0"/>
                </a:solidFill>
              </a:rPr>
              <a:t> from the optional session.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Shortest paths </a:t>
            </a:r>
            <a:r>
              <a:rPr lang="en-US" sz="2400" b="1" dirty="0">
                <a:solidFill>
                  <a:schemeClr val="tx1"/>
                </a:solidFill>
              </a:rPr>
              <a:t>in graphs with </a:t>
            </a:r>
            <a:r>
              <a:rPr lang="en-US" sz="2400" b="1" dirty="0">
                <a:solidFill>
                  <a:srgbClr val="0070C0"/>
                </a:solidFill>
              </a:rPr>
              <a:t>positive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weights</a:t>
            </a:r>
            <a:endParaRPr lang="en-US" sz="2800" b="1" dirty="0">
              <a:solidFill>
                <a:schemeClr val="tx1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CS602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607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Shortest </a:t>
            </a:r>
            <a:r>
              <a:rPr lang="en-US" sz="3200" dirty="0" err="1">
                <a:solidFill>
                  <a:srgbClr val="7030A0"/>
                </a:solidFill>
              </a:rPr>
              <a:t>pathS</a:t>
            </a:r>
            <a:r>
              <a:rPr lang="en-US" sz="3200" dirty="0">
                <a:solidFill>
                  <a:srgbClr val="7030A0"/>
                </a:solidFill>
              </a:rPr>
              <a:t> in a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Notations and Terminologies</a:t>
            </a:r>
            <a:br>
              <a:rPr lang="en-US" sz="3600" b="1" dirty="0">
                <a:solidFill>
                  <a:srgbClr val="002060"/>
                </a:solidFill>
              </a:rPr>
            </a:b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5344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Represented as </a:t>
                </a:r>
                <a:r>
                  <a:rPr lang="en-US" sz="2000" b="1" dirty="0"/>
                  <a:t>Adjacency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lists</a:t>
                </a:r>
                <a:r>
                  <a:rPr lang="en-US" sz="2000" b="1" dirty="0"/>
                  <a:t> </a:t>
                </a:r>
                <a:r>
                  <a:rPr lang="en-US" sz="2000" dirty="0"/>
                  <a:t>or </a:t>
                </a:r>
                <a:r>
                  <a:rPr lang="en-US" sz="2000" b="1" dirty="0"/>
                  <a:t>Adjacency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matrix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   </a:t>
                </a:r>
                <a:r>
                  <a:rPr lang="en-US" sz="2000" i="1" dirty="0">
                    <a:latin typeface="Cambria Math"/>
                  </a:rPr>
                  <a:t> ,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a path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? 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 such that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Length of a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𝑷</m:t>
                        </m:r>
                      </m:sub>
                      <m:sup/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534400" cy="5181600"/>
              </a:xfrm>
              <a:blipFill rotWithShape="1">
                <a:blip r:embed="rId2"/>
                <a:stretch>
                  <a:fillRect l="-714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828800" y="3974068"/>
            <a:ext cx="5873182" cy="750332"/>
            <a:chOff x="1828800" y="3886200"/>
            <a:chExt cx="5873182" cy="750332"/>
          </a:xfrm>
        </p:grpSpPr>
        <p:sp>
          <p:nvSpPr>
            <p:cNvPr id="7" name="Oval 6"/>
            <p:cNvSpPr/>
            <p:nvPr/>
          </p:nvSpPr>
          <p:spPr>
            <a:xfrm>
              <a:off x="19812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6576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5532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391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828800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267200"/>
                  <a:ext cx="48596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714433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433" y="4267200"/>
                  <a:ext cx="48596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505200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4267200"/>
                  <a:ext cx="4859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324600" y="4267200"/>
                  <a:ext cx="710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4267200"/>
                  <a:ext cx="7103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12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214413" y="4267200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413" y="4267200"/>
                  <a:ext cx="48756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5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>
              <a:stCxn id="7" idx="6"/>
            </p:cNvCxnSpPr>
            <p:nvPr/>
          </p:nvCxnSpPr>
          <p:spPr>
            <a:xfrm>
              <a:off x="21336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9718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7056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713202" y="38862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86000" y="4047291"/>
            <a:ext cx="4968170" cy="310754"/>
            <a:chOff x="2286000" y="3959423"/>
            <a:chExt cx="4968170" cy="310754"/>
          </a:xfrm>
        </p:grpSpPr>
        <p:sp>
          <p:nvSpPr>
            <p:cNvPr id="24" name="TextBox 23"/>
            <p:cNvSpPr txBox="1"/>
            <p:nvPr/>
          </p:nvSpPr>
          <p:spPr>
            <a:xfrm>
              <a:off x="2286000" y="3959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24200" y="3962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86762" y="39624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29</a:t>
              </a: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2667000" y="3276600"/>
            <a:ext cx="13716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 Callout 2 16"/>
          <p:cNvSpPr/>
          <p:nvPr/>
        </p:nvSpPr>
        <p:spPr>
          <a:xfrm>
            <a:off x="6019800" y="2590800"/>
            <a:ext cx="2286000" cy="457200"/>
          </a:xfrm>
          <a:prstGeom prst="borderCallout2">
            <a:avLst>
              <a:gd name="adj1" fmla="val 46787"/>
              <a:gd name="adj2" fmla="val -1230"/>
              <a:gd name="adj3" fmla="val 46787"/>
              <a:gd name="adj4" fmla="val -16293"/>
              <a:gd name="adj5" fmla="val 151752"/>
              <a:gd name="adj6" fmla="val -8778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vertex is repeated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667000" y="5486400"/>
            <a:ext cx="2057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81200" y="2514600"/>
            <a:ext cx="2057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038600" y="3276600"/>
            <a:ext cx="2438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77000" y="3276600"/>
            <a:ext cx="2438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644611-280C-9793-28AB-A07A3A5503A6}"/>
              </a:ext>
            </a:extLst>
          </p:cNvPr>
          <p:cNvSpPr/>
          <p:nvPr/>
        </p:nvSpPr>
        <p:spPr>
          <a:xfrm>
            <a:off x="1204819" y="1809561"/>
            <a:ext cx="2057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DD41A3-502B-FADE-C9B2-2D8DCBE6AA36}"/>
              </a:ext>
            </a:extLst>
          </p:cNvPr>
          <p:cNvSpPr/>
          <p:nvPr/>
        </p:nvSpPr>
        <p:spPr>
          <a:xfrm>
            <a:off x="4076702" y="2098601"/>
            <a:ext cx="224789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3" grpId="1" animBg="1"/>
      <p:bldP spid="17" grpId="0" animBg="1"/>
      <p:bldP spid="17" grpId="1" animBg="1"/>
      <p:bldP spid="28" grpId="0" animBg="1"/>
      <p:bldP spid="29" grpId="0" animBg="1"/>
      <p:bldP spid="30" grpId="0" animBg="1"/>
      <p:bldP spid="31" grpId="0" animBg="1"/>
      <p:bldP spid="18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Notations and Terminologies</a:t>
            </a:r>
            <a:br>
              <a:rPr lang="en-US" sz="3600" b="1" dirty="0">
                <a:solidFill>
                  <a:srgbClr val="00206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dirty="0"/>
                  <a:t>: The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:r>
                  <a:rPr lang="en-US" sz="2000" u="sng" dirty="0"/>
                  <a:t>minimum length</a:t>
                </a:r>
                <a:r>
                  <a:rPr lang="en-US" sz="2000" dirty="0"/>
                  <a:t> is called the </a:t>
                </a:r>
                <a:r>
                  <a:rPr lang="en-US" sz="2000" b="1" dirty="0"/>
                  <a:t>shortest path </a:t>
                </a:r>
              </a:p>
              <a:p>
                <a:pPr marL="0" indent="0">
                  <a:buNone/>
                </a:pP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dirty="0"/>
                  <a:t>: </a:t>
                </a:r>
                <a:r>
                  <a:rPr lang="en-US" sz="2000" b="1" dirty="0"/>
                  <a:t>Distance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en-US" sz="2000" dirty="0"/>
                  <a:t>is the length of the shortest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Notations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The shortest path from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727" t="-674" r="-1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62400" y="1981200"/>
            <a:ext cx="2057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19800" y="19812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62400" y="3048000"/>
            <a:ext cx="4876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41148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7800" y="4572000"/>
            <a:ext cx="3505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Input</a:t>
                </a:r>
                <a:r>
                  <a:rPr lang="en-US" sz="2000" dirty="0"/>
                  <a:t>: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  and a source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00B050"/>
                    </a:solidFill>
                  </a:rPr>
                  <a:t>This problem is simple and beautiful enough to convince anyone about 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the</a:t>
                </a:r>
                <a:r>
                  <a:rPr lang="en-US" sz="2000" dirty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importance of designing efficient algorithms</a:t>
                </a:r>
                <a:r>
                  <a:rPr lang="en-US" sz="2000" dirty="0">
                    <a:solidFill>
                      <a:srgbClr val="00B050"/>
                    </a:solidFill>
                  </a:rPr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727" t="-674" r="-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91000" y="1600200"/>
            <a:ext cx="1676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43600" y="16002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58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 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Inference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                   The distance to any vertex </a:t>
            </a:r>
            <a:r>
              <a:rPr lang="en-US" sz="2000" u="sng" dirty="0"/>
              <a:t>depends</a:t>
            </a:r>
            <a:r>
              <a:rPr lang="en-US" sz="2000" dirty="0"/>
              <a:t> upon </a:t>
            </a:r>
            <a:r>
              <a:rPr lang="en-US" sz="2000" u="sng" dirty="0"/>
              <a:t>global</a:t>
            </a:r>
            <a:r>
              <a:rPr lang="en-US" sz="2000" dirty="0"/>
              <a:t> parameters.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sp>
        <p:nvSpPr>
          <p:cNvPr id="47" name="Oval 46"/>
          <p:cNvSpPr/>
          <p:nvPr/>
        </p:nvSpPr>
        <p:spPr>
          <a:xfrm>
            <a:off x="3276600" y="3048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0480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286000" y="3188732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67000" y="2525797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stCxn id="29" idx="0"/>
          </p:cNvCxnSpPr>
          <p:nvPr/>
        </p:nvCxnSpPr>
        <p:spPr>
          <a:xfrm flipH="1">
            <a:off x="3429000" y="2971800"/>
            <a:ext cx="762000" cy="116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200400" y="4419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362200" y="3962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47" idx="4"/>
            <a:endCxn id="50" idx="7"/>
          </p:cNvCxnSpPr>
          <p:nvPr/>
        </p:nvCxnSpPr>
        <p:spPr>
          <a:xfrm flipH="1">
            <a:off x="3178082" y="3200400"/>
            <a:ext cx="174718" cy="5557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0" idx="4"/>
            <a:endCxn id="59" idx="0"/>
          </p:cNvCxnSpPr>
          <p:nvPr/>
        </p:nvCxnSpPr>
        <p:spPr>
          <a:xfrm>
            <a:off x="3124200" y="3886200"/>
            <a:ext cx="15240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2"/>
            <a:endCxn id="60" idx="5"/>
          </p:cNvCxnSpPr>
          <p:nvPr/>
        </p:nvCxnSpPr>
        <p:spPr>
          <a:xfrm flipH="1" flipV="1">
            <a:off x="2492282" y="4092482"/>
            <a:ext cx="708118" cy="4033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0" idx="0"/>
            <a:endCxn id="51" idx="4"/>
          </p:cNvCxnSpPr>
          <p:nvPr/>
        </p:nvCxnSpPr>
        <p:spPr>
          <a:xfrm flipH="1" flipV="1">
            <a:off x="2362200" y="3341132"/>
            <a:ext cx="76200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1" idx="0"/>
            <a:endCxn id="52" idx="3"/>
          </p:cNvCxnSpPr>
          <p:nvPr/>
        </p:nvCxnSpPr>
        <p:spPr>
          <a:xfrm flipV="1">
            <a:off x="2362200" y="2655879"/>
            <a:ext cx="327118" cy="5328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2" idx="2"/>
          </p:cNvCxnSpPr>
          <p:nvPr/>
        </p:nvCxnSpPr>
        <p:spPr>
          <a:xfrm flipH="1" flipV="1">
            <a:off x="2057400" y="2416083"/>
            <a:ext cx="609600" cy="1859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905000" y="1992868"/>
            <a:ext cx="382603" cy="521732"/>
            <a:chOff x="1905000" y="1992868"/>
            <a:chExt cx="382603" cy="521732"/>
          </a:xfrm>
        </p:grpSpPr>
        <p:sp>
          <p:nvSpPr>
            <p:cNvPr id="53" name="Oval 52"/>
            <p:cNvSpPr/>
            <p:nvPr/>
          </p:nvSpPr>
          <p:spPr>
            <a:xfrm>
              <a:off x="1905000" y="23622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910577" y="19928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0577" y="1992868"/>
                  <a:ext cx="37702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2262281" y="2283023"/>
            <a:ext cx="2677127" cy="2060377"/>
            <a:chOff x="2262281" y="2283023"/>
            <a:chExt cx="2677127" cy="2060377"/>
          </a:xfrm>
        </p:grpSpPr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2262281" y="2283023"/>
              <a:ext cx="1595157" cy="2060377"/>
              <a:chOff x="2262281" y="2283023"/>
              <a:chExt cx="1595157" cy="2060377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3581400" y="28164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6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971800" y="327660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16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124200" y="39594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11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680592" y="4035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9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362200" y="35052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4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262281" y="27474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7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2314762" y="22830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5</a:t>
                </a:r>
              </a:p>
            </p:txBody>
          </p:sp>
        </p:grpSp>
      </p:grpSp>
      <p:cxnSp>
        <p:nvCxnSpPr>
          <p:cNvPr id="104" name="Straight Arrow Connector 103"/>
          <p:cNvCxnSpPr/>
          <p:nvPr/>
        </p:nvCxnSpPr>
        <p:spPr>
          <a:xfrm flipH="1" flipV="1">
            <a:off x="4267200" y="2971801"/>
            <a:ext cx="685800" cy="1523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4114800" y="2895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5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000"/>
                            </p:stCondLst>
                            <p:childTnLst>
                              <p:par>
                                <p:cTn id="1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90" grpId="0"/>
      <p:bldP spid="47" grpId="0" animBg="1"/>
      <p:bldP spid="50" grpId="0" animBg="1"/>
      <p:bldP spid="51" grpId="0" animBg="1"/>
      <p:bldP spid="52" grpId="0" animBg="1"/>
      <p:bldP spid="59" grpId="0" animBg="1"/>
      <p:bldP spid="60" grpId="0" animBg="1"/>
      <p:bldP spid="10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 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Is there any vertex in this picture for which you are certain about the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1852" t="-1677" b="-16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grpSp>
          <p:nvGrpSpPr>
            <p:cNvPr id="96" name="Group 95"/>
            <p:cNvGrpSpPr/>
            <p:nvPr/>
          </p:nvGrpSpPr>
          <p:grpSpPr>
            <a:xfrm>
              <a:off x="3733800" y="1992868"/>
              <a:ext cx="2438400" cy="2350532"/>
              <a:chOff x="3733800" y="1992868"/>
              <a:chExt cx="2438400" cy="2350532"/>
            </a:xfrm>
          </p:grpSpPr>
          <p:cxnSp>
            <p:nvCxnSpPr>
              <p:cNvPr id="37" name="Straight Connector 36"/>
              <p:cNvCxnSpPr>
                <a:endCxn id="7" idx="7"/>
              </p:cNvCxnSpPr>
              <p:nvPr/>
            </p:nvCxnSpPr>
            <p:spPr>
              <a:xfrm flipH="1">
                <a:off x="5616482" y="2416082"/>
                <a:ext cx="408962" cy="446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616482" y="2111282"/>
                <a:ext cx="98518" cy="32711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5867400" y="3429000"/>
                <a:ext cx="304800" cy="19633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5867400" y="3276600"/>
                <a:ext cx="304800" cy="1300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48006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4800600" y="4016282"/>
                <a:ext cx="282482" cy="240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733800" y="2971800"/>
                <a:ext cx="38658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93262" y="2830832"/>
                <a:ext cx="327118" cy="14096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11" idx="2"/>
              </p:cNvCxnSpPr>
              <p:nvPr/>
            </p:nvCxnSpPr>
            <p:spPr>
              <a:xfrm>
                <a:off x="4267200" y="2177534"/>
                <a:ext cx="304800" cy="18466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4676218" y="1992868"/>
                <a:ext cx="124384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own Ribbon 13"/>
          <p:cNvSpPr/>
          <p:nvPr/>
        </p:nvSpPr>
        <p:spPr>
          <a:xfrm>
            <a:off x="5471230" y="5715000"/>
            <a:ext cx="245357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Give reasons.</a:t>
            </a:r>
          </a:p>
        </p:txBody>
      </p:sp>
      <p:sp>
        <p:nvSpPr>
          <p:cNvPr id="47" name="Oval 46"/>
          <p:cNvSpPr/>
          <p:nvPr/>
        </p:nvSpPr>
        <p:spPr>
          <a:xfrm>
            <a:off x="5657255" y="3292116"/>
            <a:ext cx="277859" cy="2616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00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 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dirty="0"/>
                  <a:t> The shortest path to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is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cxnSp>
          <p:nvCxnSpPr>
            <p:cNvPr id="37" name="Straight Connector 36"/>
            <p:cNvCxnSpPr>
              <a:endCxn id="7" idx="7"/>
            </p:cNvCxnSpPr>
            <p:nvPr/>
          </p:nvCxnSpPr>
          <p:spPr>
            <a:xfrm flipH="1">
              <a:off x="5616482" y="2416082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6482" y="2111282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5867400" y="3429000"/>
              <a:ext cx="304800" cy="19633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867400" y="3276600"/>
              <a:ext cx="304800" cy="1300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800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4800600" y="4016282"/>
              <a:ext cx="282482" cy="2400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3733800" y="2971800"/>
              <a:ext cx="386580" cy="762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793262" y="2830832"/>
              <a:ext cx="327118" cy="14096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11" idx="2"/>
            </p:cNvCxnSpPr>
            <p:nvPr/>
          </p:nvCxnSpPr>
          <p:spPr>
            <a:xfrm>
              <a:off x="4267200" y="2177534"/>
              <a:ext cx="304800" cy="18466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676218" y="1992868"/>
              <a:ext cx="124384" cy="3693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sp>
        <p:nvSpPr>
          <p:cNvPr id="16" name="Freeform 15"/>
          <p:cNvSpPr/>
          <p:nvPr/>
        </p:nvSpPr>
        <p:spPr>
          <a:xfrm>
            <a:off x="2918982" y="2950029"/>
            <a:ext cx="2099332" cy="1654628"/>
          </a:xfrm>
          <a:custGeom>
            <a:avLst/>
            <a:gdLst>
              <a:gd name="connsiteX0" fmla="*/ 1261132 w 2099332"/>
              <a:gd name="connsiteY0" fmla="*/ 0 h 1654628"/>
              <a:gd name="connsiteX1" fmla="*/ 716847 w 2099332"/>
              <a:gd name="connsiteY1" fmla="*/ 119742 h 1654628"/>
              <a:gd name="connsiteX2" fmla="*/ 390275 w 2099332"/>
              <a:gd name="connsiteY2" fmla="*/ 206828 h 1654628"/>
              <a:gd name="connsiteX3" fmla="*/ 74589 w 2099332"/>
              <a:gd name="connsiteY3" fmla="*/ 435428 h 1654628"/>
              <a:gd name="connsiteX4" fmla="*/ 31047 w 2099332"/>
              <a:gd name="connsiteY4" fmla="*/ 751114 h 1654628"/>
              <a:gd name="connsiteX5" fmla="*/ 466475 w 2099332"/>
              <a:gd name="connsiteY5" fmla="*/ 1317171 h 1654628"/>
              <a:gd name="connsiteX6" fmla="*/ 1631247 w 2099332"/>
              <a:gd name="connsiteY6" fmla="*/ 1415142 h 1654628"/>
              <a:gd name="connsiteX7" fmla="*/ 2099332 w 2099332"/>
              <a:gd name="connsiteY7" fmla="*/ 1654628 h 165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9332" h="1654628">
                <a:moveTo>
                  <a:pt x="1261132" y="0"/>
                </a:moveTo>
                <a:lnTo>
                  <a:pt x="716847" y="119742"/>
                </a:lnTo>
                <a:cubicBezTo>
                  <a:pt x="571704" y="154213"/>
                  <a:pt x="497318" y="154214"/>
                  <a:pt x="390275" y="206828"/>
                </a:cubicBezTo>
                <a:cubicBezTo>
                  <a:pt x="283232" y="259442"/>
                  <a:pt x="134460" y="344714"/>
                  <a:pt x="74589" y="435428"/>
                </a:cubicBezTo>
                <a:cubicBezTo>
                  <a:pt x="14718" y="526142"/>
                  <a:pt x="-34267" y="604157"/>
                  <a:pt x="31047" y="751114"/>
                </a:cubicBezTo>
                <a:cubicBezTo>
                  <a:pt x="96361" y="898071"/>
                  <a:pt x="199775" y="1206500"/>
                  <a:pt x="466475" y="1317171"/>
                </a:cubicBezTo>
                <a:cubicBezTo>
                  <a:pt x="733175" y="1427842"/>
                  <a:pt x="1359104" y="1358899"/>
                  <a:pt x="1631247" y="1415142"/>
                </a:cubicBezTo>
                <a:cubicBezTo>
                  <a:pt x="1903390" y="1471385"/>
                  <a:pt x="2001361" y="1563006"/>
                  <a:pt x="2099332" y="1654628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018314" y="3461657"/>
            <a:ext cx="1045398" cy="1433462"/>
          </a:xfrm>
          <a:custGeom>
            <a:avLst/>
            <a:gdLst>
              <a:gd name="connsiteX0" fmla="*/ 0 w 1045398"/>
              <a:gd name="connsiteY0" fmla="*/ 1143000 h 1433462"/>
              <a:gd name="connsiteX1" fmla="*/ 130629 w 1045398"/>
              <a:gd name="connsiteY1" fmla="*/ 1262743 h 1433462"/>
              <a:gd name="connsiteX2" fmla="*/ 413657 w 1045398"/>
              <a:gd name="connsiteY2" fmla="*/ 1426029 h 1433462"/>
              <a:gd name="connsiteX3" fmla="*/ 762000 w 1045398"/>
              <a:gd name="connsiteY3" fmla="*/ 1349829 h 1433462"/>
              <a:gd name="connsiteX4" fmla="*/ 903515 w 1045398"/>
              <a:gd name="connsiteY4" fmla="*/ 870857 h 1433462"/>
              <a:gd name="connsiteX5" fmla="*/ 1045029 w 1045398"/>
              <a:gd name="connsiteY5" fmla="*/ 304800 h 1433462"/>
              <a:gd name="connsiteX6" fmla="*/ 859972 w 1045398"/>
              <a:gd name="connsiteY6" fmla="*/ 0 h 143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398" h="1433462">
                <a:moveTo>
                  <a:pt x="0" y="1143000"/>
                </a:moveTo>
                <a:cubicBezTo>
                  <a:pt x="30843" y="1179286"/>
                  <a:pt x="61686" y="1215572"/>
                  <a:pt x="130629" y="1262743"/>
                </a:cubicBezTo>
                <a:cubicBezTo>
                  <a:pt x="199572" y="1309914"/>
                  <a:pt x="308429" y="1411515"/>
                  <a:pt x="413657" y="1426029"/>
                </a:cubicBezTo>
                <a:cubicBezTo>
                  <a:pt x="518886" y="1440543"/>
                  <a:pt x="680357" y="1442358"/>
                  <a:pt x="762000" y="1349829"/>
                </a:cubicBezTo>
                <a:cubicBezTo>
                  <a:pt x="843643" y="1257300"/>
                  <a:pt x="856344" y="1045028"/>
                  <a:pt x="903515" y="870857"/>
                </a:cubicBezTo>
                <a:cubicBezTo>
                  <a:pt x="950686" y="696686"/>
                  <a:pt x="1052286" y="449943"/>
                  <a:pt x="1045029" y="304800"/>
                </a:cubicBezTo>
                <a:cubicBezTo>
                  <a:pt x="1037772" y="159657"/>
                  <a:pt x="948872" y="79828"/>
                  <a:pt x="859972" y="0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19" idx="6"/>
          </p:cNvCxnSpPr>
          <p:nvPr/>
        </p:nvCxnSpPr>
        <p:spPr>
          <a:xfrm flipH="1" flipV="1">
            <a:off x="5878286" y="3461657"/>
            <a:ext cx="147158" cy="118254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30732" y="4038600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732" y="4038600"/>
                <a:ext cx="6126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188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V="1">
            <a:off x="5562600" y="3494042"/>
            <a:ext cx="152400" cy="13129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105400" y="3200400"/>
            <a:ext cx="631918" cy="174718"/>
          </a:xfrm>
          <a:prstGeom prst="straightConnector1">
            <a:avLst/>
          </a:prstGeom>
          <a:ln w="571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657255" y="3292116"/>
            <a:ext cx="277859" cy="2616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1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  <p:bldP spid="16" grpId="1" animBg="1"/>
      <p:bldP spid="19" grpId="0" animBg="1"/>
      <p:bldP spid="19" grpId="1" animBg="1"/>
      <p:bldP spid="13" grpId="0"/>
      <p:bldP spid="1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70C0"/>
                </a:solidFill>
              </a:rPr>
              <a:t>Designing 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7030A0"/>
                </a:solidFill>
              </a:rPr>
              <a:t>a greedy algorithm </a:t>
            </a:r>
            <a:r>
              <a:rPr lang="en-US" sz="2800" b="1" dirty="0"/>
              <a:t>for shortest paths</a:t>
            </a:r>
            <a:br>
              <a:rPr lang="en-US" sz="2800" b="1" dirty="0"/>
            </a:b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457200" indent="-457200">
                  <a:buAutoNum type="arabicPeriod"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  Establish </a:t>
                </a:r>
                <a:r>
                  <a:rPr lang="en-US" sz="2000" dirty="0"/>
                  <a:t>a relation between </a:t>
                </a:r>
                <a:r>
                  <a:rPr lang="en-US" sz="2000" b="1" dirty="0"/>
                  <a:t>shortest paths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𝑮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                and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                            </a:t>
                </a:r>
                <a:r>
                  <a:rPr lang="en-US" sz="2000" b="1" dirty="0"/>
                  <a:t>shortest paths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latin typeface="Cambria Math"/>
                      </a:rPr>
                      <m:t>′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667000" y="18288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828800"/>
                <a:ext cx="2514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819400" y="36576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657600"/>
                <a:ext cx="2133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57800" y="1981200"/>
                <a:ext cx="18620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981200"/>
                <a:ext cx="186204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51" t="-8197" r="-49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2971800" y="25908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</a:t>
            </a:r>
          </a:p>
          <a:p>
            <a:pPr algn="ctr"/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57800" y="3733800"/>
                <a:ext cx="2047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733800"/>
                <a:ext cx="204799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687" t="-8333" r="-447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962400" y="4495800"/>
            <a:ext cx="222642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Down Ribbon 10">
                <a:extLst>
                  <a:ext uri="{FF2B5EF4-FFF2-40B4-BE49-F238E27FC236}">
                    <a16:creationId xmlns:a16="http://schemas.microsoft.com/office/drawing/2014/main" id="{E20806D2-E6B6-AE44-8144-7F95EFBDC6BC}"/>
                  </a:ext>
                </a:extLst>
              </p:cNvPr>
              <p:cNvSpPr/>
              <p:nvPr/>
            </p:nvSpPr>
            <p:spPr>
              <a:xfrm>
                <a:off x="838200" y="5758418"/>
                <a:ext cx="6858000" cy="947182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How will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look like ?</a:t>
                </a:r>
              </a:p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It was  a </a:t>
                </a:r>
                <a:r>
                  <a:rPr lang="en-US" sz="2400" b="1" dirty="0">
                    <a:solidFill>
                      <a:srgbClr val="006C31"/>
                    </a:solidFill>
                  </a:rPr>
                  <a:t>Homework</a:t>
                </a:r>
              </a:p>
            </p:txBody>
          </p:sp>
        </mc:Choice>
        <mc:Fallback xmlns="">
          <p:sp>
            <p:nvSpPr>
              <p:cNvPr id="11" name="Down Ribbon 10">
                <a:extLst>
                  <a:ext uri="{FF2B5EF4-FFF2-40B4-BE49-F238E27FC236}">
                    <a16:creationId xmlns:a16="http://schemas.microsoft.com/office/drawing/2014/main" id="{E20806D2-E6B6-AE44-8144-7F95EFBDC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758418"/>
                <a:ext cx="6858000" cy="947182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7"/>
                <a:stretch>
                  <a:fillRect b="-150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4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/>
      <p:bldP spid="8" grpId="0" animBg="1"/>
      <p:bldP spid="9" grpId="0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7085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We know the distance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you remove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without affecting the distance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708525"/>
              </a:xfrm>
              <a:blipFill>
                <a:blip r:embed="rId2"/>
                <a:stretch>
                  <a:fillRect l="-741" t="-7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38587D11-9432-4433-AAF9-DCE84F721832}"/>
              </a:ext>
            </a:extLst>
          </p:cNvPr>
          <p:cNvSpPr/>
          <p:nvPr/>
        </p:nvSpPr>
        <p:spPr>
          <a:xfrm>
            <a:off x="4277764" y="5169932"/>
            <a:ext cx="425663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C5D86F-05A6-CFA6-1DC0-2170000AA488}"/>
              </a:ext>
            </a:extLst>
          </p:cNvPr>
          <p:cNvSpPr/>
          <p:nvPr/>
        </p:nvSpPr>
        <p:spPr>
          <a:xfrm>
            <a:off x="1575486" y="5181600"/>
            <a:ext cx="425663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 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Connector 36"/>
          <p:cNvCxnSpPr>
            <a:endCxn id="7" idx="7"/>
          </p:cNvCxnSpPr>
          <p:nvPr/>
        </p:nvCxnSpPr>
        <p:spPr>
          <a:xfrm flipH="1">
            <a:off x="5616482" y="2416082"/>
            <a:ext cx="408962" cy="446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16482" y="2111282"/>
            <a:ext cx="98518" cy="32711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800600" y="40386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800600" y="4016282"/>
            <a:ext cx="282482" cy="2400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33800" y="2971800"/>
            <a:ext cx="386580" cy="76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93262" y="2830832"/>
            <a:ext cx="327118" cy="14096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1" idx="2"/>
          </p:cNvCxnSpPr>
          <p:nvPr/>
        </p:nvCxnSpPr>
        <p:spPr>
          <a:xfrm>
            <a:off x="4267200" y="2177534"/>
            <a:ext cx="304800" cy="18466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676218" y="1992868"/>
            <a:ext cx="124384" cy="3693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562600" y="3276600"/>
            <a:ext cx="609600" cy="348734"/>
            <a:chOff x="5562600" y="3276600"/>
            <a:chExt cx="609600" cy="348734"/>
          </a:xfrm>
        </p:grpSpPr>
        <p:cxnSp>
          <p:nvCxnSpPr>
            <p:cNvPr id="42" name="Straight Connector 41"/>
            <p:cNvCxnSpPr/>
            <p:nvPr/>
          </p:nvCxnSpPr>
          <p:spPr>
            <a:xfrm flipH="1" flipV="1">
              <a:off x="5867400" y="3429000"/>
              <a:ext cx="304800" cy="19633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867400" y="3276600"/>
              <a:ext cx="304800" cy="1300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705600" y="2698564"/>
            <a:ext cx="485162" cy="1644836"/>
            <a:chOff x="6705600" y="2698564"/>
            <a:chExt cx="485162" cy="1644836"/>
          </a:xfrm>
        </p:grpSpPr>
        <p:cxnSp>
          <p:nvCxnSpPr>
            <p:cNvPr id="71" name="Straight Connector 70"/>
            <p:cNvCxnSpPr/>
            <p:nvPr/>
          </p:nvCxnSpPr>
          <p:spPr>
            <a:xfrm flipH="1">
              <a:off x="6781800" y="30033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6781800" y="26985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6781800" y="39177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781800" y="36129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6705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914900" y="2526268"/>
            <a:ext cx="1736818" cy="1436132"/>
            <a:chOff x="4914900" y="2526268"/>
            <a:chExt cx="1736818" cy="1436132"/>
          </a:xfrm>
        </p:grpSpPr>
        <p:grpSp>
          <p:nvGrpSpPr>
            <p:cNvPr id="58" name="Group 57"/>
            <p:cNvGrpSpPr/>
            <p:nvPr/>
          </p:nvGrpSpPr>
          <p:grpSpPr>
            <a:xfrm>
              <a:off x="4914900" y="2526268"/>
              <a:ext cx="1736818" cy="1436132"/>
              <a:chOff x="4914900" y="2526268"/>
              <a:chExt cx="1736818" cy="1436132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H="1">
                <a:off x="4914900" y="3505200"/>
                <a:ext cx="800101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5867400" y="3080266"/>
                <a:ext cx="784318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867400" y="3429000"/>
                <a:ext cx="784318" cy="4911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cxnSpLocks/>
                <a:stCxn id="8" idx="0"/>
              </p:cNvCxnSpPr>
              <p:nvPr/>
            </p:nvCxnSpPr>
            <p:spPr>
              <a:xfrm flipH="1" flipV="1">
                <a:off x="5597912" y="2526268"/>
                <a:ext cx="193288" cy="8265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5286562" y="2819400"/>
              <a:ext cx="1176846" cy="1143000"/>
              <a:chOff x="5286562" y="2819400"/>
              <a:chExt cx="1176846" cy="1143000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5286562" y="3654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3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715000" y="2819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048562" y="3581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8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096000" y="29688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21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6411186" y="2971800"/>
            <a:ext cx="419564" cy="1295400"/>
            <a:chOff x="6411186" y="2971800"/>
            <a:chExt cx="419564" cy="1295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629400" y="2971800"/>
              <a:ext cx="152400" cy="1066800"/>
              <a:chOff x="6629400" y="2971800"/>
              <a:chExt cx="152400" cy="10668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629400" y="2971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629400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0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E910F1-59E7-FE0C-3AF8-B98ED3A93AB8}"/>
                  </a:ext>
                </a:extLst>
              </p:cNvPr>
              <p:cNvSpPr txBox="1"/>
              <p:nvPr/>
            </p:nvSpPr>
            <p:spPr>
              <a:xfrm>
                <a:off x="5334000" y="2133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E910F1-59E7-FE0C-3AF8-B98ED3A93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133600"/>
                <a:ext cx="37542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9CEF3B5F-08D3-CE9F-1C5E-E6553B072D15}"/>
              </a:ext>
            </a:extLst>
          </p:cNvPr>
          <p:cNvSpPr/>
          <p:nvPr/>
        </p:nvSpPr>
        <p:spPr>
          <a:xfrm>
            <a:off x="5657255" y="3292116"/>
            <a:ext cx="277859" cy="2616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hought Bubble: Cloud 15">
                <a:extLst>
                  <a:ext uri="{FF2B5EF4-FFF2-40B4-BE49-F238E27FC236}">
                    <a16:creationId xmlns:a16="http://schemas.microsoft.com/office/drawing/2014/main" id="{CB87DFF0-7EC8-8D01-534B-9BB0D5DCA404}"/>
                  </a:ext>
                </a:extLst>
              </p:cNvPr>
              <p:cNvSpPr/>
              <p:nvPr/>
            </p:nvSpPr>
            <p:spPr>
              <a:xfrm>
                <a:off x="228600" y="5298949"/>
                <a:ext cx="4433192" cy="1093914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Since we have computed distance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perhaps we can remove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6" name="Thought Bubble: Cloud 15">
                <a:extLst>
                  <a:ext uri="{FF2B5EF4-FFF2-40B4-BE49-F238E27FC236}">
                    <a16:creationId xmlns:a16="http://schemas.microsoft.com/office/drawing/2014/main" id="{CB87DFF0-7EC8-8D01-534B-9BB0D5DCA4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298949"/>
                <a:ext cx="4433192" cy="1093914"/>
              </a:xfrm>
              <a:prstGeom prst="cloudCallou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3B1929-BAB5-2310-53A6-0B860F5F8356}"/>
                  </a:ext>
                </a:extLst>
              </p:cNvPr>
              <p:cNvSpPr txBox="1"/>
              <p:nvPr/>
            </p:nvSpPr>
            <p:spPr>
              <a:xfrm>
                <a:off x="4676218" y="5547323"/>
                <a:ext cx="4467782" cy="64633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No. This is because there could be vertices </a:t>
                </a:r>
              </a:p>
              <a:p>
                <a:r>
                  <a:rPr lang="en-US" dirty="0"/>
                  <a:t>whose shortest path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from passes through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IN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3B1929-BAB5-2310-53A6-0B860F5F8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218" y="5547323"/>
                <a:ext cx="4467782" cy="646331"/>
              </a:xfrm>
              <a:prstGeom prst="rect">
                <a:avLst/>
              </a:prstGeom>
              <a:blipFill>
                <a:blip r:embed="rId13"/>
                <a:stretch>
                  <a:fillRect l="-1091" t="-5660" r="-1228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285CB91-E99B-3E8F-4F8D-2192CBAF915D}"/>
              </a:ext>
            </a:extLst>
          </p:cNvPr>
          <p:cNvSpPr/>
          <p:nvPr/>
        </p:nvSpPr>
        <p:spPr>
          <a:xfrm rot="21287821">
            <a:off x="5157926" y="2681057"/>
            <a:ext cx="508124" cy="573226"/>
          </a:xfrm>
          <a:custGeom>
            <a:avLst/>
            <a:gdLst>
              <a:gd name="connsiteX0" fmla="*/ 0 w 590628"/>
              <a:gd name="connsiteY0" fmla="*/ 426128 h 599435"/>
              <a:gd name="connsiteX1" fmla="*/ 559293 w 590628"/>
              <a:gd name="connsiteY1" fmla="*/ 577049 h 599435"/>
              <a:gd name="connsiteX2" fmla="*/ 523783 w 590628"/>
              <a:gd name="connsiteY2" fmla="*/ 0 h 599435"/>
              <a:gd name="connsiteX3" fmla="*/ 523783 w 590628"/>
              <a:gd name="connsiteY3" fmla="*/ 0 h 59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628" h="599435">
                <a:moveTo>
                  <a:pt x="0" y="426128"/>
                </a:moveTo>
                <a:cubicBezTo>
                  <a:pt x="235998" y="537099"/>
                  <a:pt x="471996" y="648070"/>
                  <a:pt x="559293" y="577049"/>
                </a:cubicBezTo>
                <a:cubicBezTo>
                  <a:pt x="646590" y="506028"/>
                  <a:pt x="523783" y="0"/>
                  <a:pt x="523783" y="0"/>
                </a:cubicBezTo>
                <a:lnTo>
                  <a:pt x="523783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EC0601-80FA-2010-F3B3-5863F6ECD0AE}"/>
              </a:ext>
            </a:extLst>
          </p:cNvPr>
          <p:cNvCxnSpPr>
            <a:cxnSpLocks/>
          </p:cNvCxnSpPr>
          <p:nvPr/>
        </p:nvCxnSpPr>
        <p:spPr>
          <a:xfrm flipH="1" flipV="1">
            <a:off x="5536093" y="2563834"/>
            <a:ext cx="61819" cy="17957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15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3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  <p:bldP spid="32" grpId="0" animBg="1"/>
      <p:bldP spid="14" grpId="0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002060"/>
                </a:solidFill>
              </a:rPr>
              <a:t>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241518" cy="1470118"/>
            <a:chOff x="4267200" y="2416082"/>
            <a:chExt cx="1241518" cy="1470118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005693" y="1992868"/>
            <a:ext cx="1633107" cy="2263446"/>
            <a:chOff x="4005693" y="1992868"/>
            <a:chExt cx="1633107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Connector 36"/>
          <p:cNvCxnSpPr>
            <a:endCxn id="7" idx="7"/>
          </p:cNvCxnSpPr>
          <p:nvPr/>
        </p:nvCxnSpPr>
        <p:spPr>
          <a:xfrm flipH="1">
            <a:off x="5616482" y="2416082"/>
            <a:ext cx="408962" cy="446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16482" y="2111282"/>
            <a:ext cx="98518" cy="32711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800600" y="40386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800600" y="4016282"/>
            <a:ext cx="282482" cy="2400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33800" y="2971800"/>
            <a:ext cx="386580" cy="76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93262" y="2830832"/>
            <a:ext cx="327118" cy="14096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1" idx="2"/>
          </p:cNvCxnSpPr>
          <p:nvPr/>
        </p:nvCxnSpPr>
        <p:spPr>
          <a:xfrm>
            <a:off x="4267200" y="2177534"/>
            <a:ext cx="304800" cy="18466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676218" y="1992868"/>
            <a:ext cx="124384" cy="3693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G’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6705600" y="2698564"/>
            <a:ext cx="485162" cy="1644836"/>
            <a:chOff x="6705600" y="2698564"/>
            <a:chExt cx="485162" cy="1644836"/>
          </a:xfrm>
        </p:grpSpPr>
        <p:cxnSp>
          <p:nvCxnSpPr>
            <p:cNvPr id="71" name="Straight Connector 70"/>
            <p:cNvCxnSpPr/>
            <p:nvPr/>
          </p:nvCxnSpPr>
          <p:spPr>
            <a:xfrm flipH="1">
              <a:off x="6781800" y="30033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6781800" y="26985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6781800" y="39177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781800" y="36129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6705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914900" y="2819400"/>
            <a:ext cx="1736818" cy="1143000"/>
            <a:chOff x="4914900" y="2819400"/>
            <a:chExt cx="1736818" cy="1143000"/>
          </a:xfrm>
        </p:grpSpPr>
        <p:grpSp>
          <p:nvGrpSpPr>
            <p:cNvPr id="58" name="Group 57"/>
            <p:cNvGrpSpPr/>
            <p:nvPr/>
          </p:nvGrpSpPr>
          <p:grpSpPr>
            <a:xfrm>
              <a:off x="4914900" y="3080266"/>
              <a:ext cx="1736818" cy="882134"/>
              <a:chOff x="4914900" y="3080266"/>
              <a:chExt cx="1736818" cy="882134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H="1">
                <a:off x="4914900" y="3505200"/>
                <a:ext cx="800101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5867400" y="3080266"/>
                <a:ext cx="784318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867400" y="3429000"/>
                <a:ext cx="784318" cy="4911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5286562" y="2819400"/>
              <a:ext cx="1176846" cy="1143000"/>
              <a:chOff x="5286562" y="2819400"/>
              <a:chExt cx="1176846" cy="1143000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5286562" y="3654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3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715000" y="2819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048562" y="3581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8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096000" y="29688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21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6411186" y="2971800"/>
            <a:ext cx="419564" cy="1295400"/>
            <a:chOff x="6411186" y="2971800"/>
            <a:chExt cx="419564" cy="1295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629400" y="2971800"/>
              <a:ext cx="152400" cy="1066800"/>
              <a:chOff x="6629400" y="2971800"/>
              <a:chExt cx="152400" cy="10668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629400" y="2971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629400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0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Oval 12"/>
          <p:cNvSpPr/>
          <p:nvPr/>
        </p:nvSpPr>
        <p:spPr>
          <a:xfrm rot="1318162">
            <a:off x="4881190" y="3160435"/>
            <a:ext cx="1052962" cy="22935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334000" y="2797082"/>
            <a:ext cx="1295400" cy="1143000"/>
            <a:chOff x="5402615" y="2971800"/>
            <a:chExt cx="1295400" cy="1143000"/>
          </a:xfrm>
        </p:grpSpPr>
        <p:sp>
          <p:nvSpPr>
            <p:cNvPr id="114" name="TextBox 113"/>
            <p:cNvSpPr txBox="1"/>
            <p:nvPr/>
          </p:nvSpPr>
          <p:spPr>
            <a:xfrm>
              <a:off x="5402615" y="3807023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</a:rPr>
                <a:t>+3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867400" y="2971800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+3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164615" y="3753141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</a:rPr>
                <a:t>+3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292135" y="3121223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</a:rPr>
                <a:t>+3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0F0D4E-E2E7-E4D3-0901-36725CEC74C8}"/>
                  </a:ext>
                </a:extLst>
              </p:cNvPr>
              <p:cNvSpPr txBox="1"/>
              <p:nvPr/>
            </p:nvSpPr>
            <p:spPr>
              <a:xfrm>
                <a:off x="5334000" y="2133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0F0D4E-E2E7-E4D3-0901-36725CEC7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133600"/>
                <a:ext cx="37542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B030CF-D569-3A6B-382E-498825CD3037}"/>
              </a:ext>
            </a:extLst>
          </p:cNvPr>
          <p:cNvCxnSpPr>
            <a:cxnSpLocks/>
          </p:cNvCxnSpPr>
          <p:nvPr/>
        </p:nvCxnSpPr>
        <p:spPr>
          <a:xfrm flipH="1" flipV="1">
            <a:off x="5597912" y="2526268"/>
            <a:ext cx="193288" cy="8265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08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</a:t>
            </a:r>
            <a:r>
              <a:rPr lang="en-US" sz="2800" b="1" dirty="0">
                <a:solidFill>
                  <a:srgbClr val="7030A0"/>
                </a:solidFill>
              </a:rPr>
              <a:t> Generic strategy </a:t>
            </a:r>
            <a:r>
              <a:rPr lang="en-US" sz="2800" b="1" dirty="0"/>
              <a:t>for greedy algorithms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457200" indent="-457200">
              <a:buAutoNum type="arabicPeriod"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3286003" y="18288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003" y="1828800"/>
                <a:ext cx="2514600" cy="6096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438403" y="36576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403" y="3657600"/>
                <a:ext cx="2133600" cy="6096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76803" y="1981200"/>
                <a:ext cx="18620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803" y="1981200"/>
                <a:ext cx="1862048" cy="369332"/>
              </a:xfrm>
              <a:prstGeom prst="rect">
                <a:avLst/>
              </a:prstGeom>
              <a:blipFill>
                <a:blip r:embed="rId5"/>
                <a:stretch>
                  <a:fillRect l="-2623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3590803" y="25908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</a:t>
            </a:r>
          </a:p>
          <a:p>
            <a:pPr algn="ctr"/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76803" y="3733800"/>
                <a:ext cx="2047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803" y="3733800"/>
                <a:ext cx="2047997" cy="369332"/>
              </a:xfrm>
              <a:prstGeom prst="rect">
                <a:avLst/>
              </a:prstGeom>
              <a:blipFill>
                <a:blip r:embed="rId6"/>
                <a:stretch>
                  <a:fillRect l="-2381" t="-10000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33F74F36-DECA-451F-6F33-BD256499713D}"/>
                  </a:ext>
                </a:extLst>
              </p:cNvPr>
              <p:cNvSpPr/>
              <p:nvPr/>
            </p:nvSpPr>
            <p:spPr>
              <a:xfrm>
                <a:off x="1381003" y="1874838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33F74F36-DECA-451F-6F33-BD2564997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003" y="1874838"/>
                <a:ext cx="1828800" cy="5334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F25EADB-19AF-F7A0-8E15-EC15B651CEB8}"/>
                  </a:ext>
                </a:extLst>
              </p:cNvPr>
              <p:cNvSpPr/>
              <p:nvPr/>
            </p:nvSpPr>
            <p:spPr>
              <a:xfrm>
                <a:off x="1539649" y="3687762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F25EADB-19AF-F7A0-8E15-EC15B651CE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649" y="3687762"/>
                <a:ext cx="1828800" cy="533400"/>
              </a:xfrm>
              <a:prstGeom prst="roundRect">
                <a:avLst/>
              </a:prstGeom>
              <a:blipFill>
                <a:blip r:embed="rId8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Up Arrow 12">
            <a:extLst>
              <a:ext uri="{FF2B5EF4-FFF2-40B4-BE49-F238E27FC236}">
                <a16:creationId xmlns:a16="http://schemas.microsoft.com/office/drawing/2014/main" id="{31124421-6B81-1466-2E99-7408A9FB1D64}"/>
              </a:ext>
            </a:extLst>
          </p:cNvPr>
          <p:cNvSpPr/>
          <p:nvPr/>
        </p:nvSpPr>
        <p:spPr>
          <a:xfrm>
            <a:off x="2211733" y="2629999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CBC155-32D3-57EC-0212-0A468520FB3E}"/>
              </a:ext>
            </a:extLst>
          </p:cNvPr>
          <p:cNvSpPr txBox="1"/>
          <p:nvPr/>
        </p:nvSpPr>
        <p:spPr>
          <a:xfrm flipH="1">
            <a:off x="5429960" y="2586463"/>
            <a:ext cx="492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2596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/>
      <p:bldP spid="8" grpId="0" animBg="1"/>
      <p:bldP spid="9" grpId="0"/>
      <p:bldP spid="11" grpId="0" animBg="1"/>
      <p:bldP spid="12" grpId="0" animBg="1"/>
      <p:bldP spid="13" grpId="0" animBg="1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002060"/>
                </a:solidFill>
              </a:rPr>
              <a:t>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638800"/>
              </a:xfrm>
            </p:spPr>
            <p:txBody>
              <a:bodyPr>
                <a:normAutofit/>
              </a:bodyPr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   </a:t>
                </a: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1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𝑮</m:t>
                              </m:r>
                            </m:e>
                            <m:sup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638800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267200" y="2971801"/>
            <a:ext cx="685800" cy="1523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800600" y="3200400"/>
            <a:ext cx="2286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5"/>
          </p:cNvCxnSpPr>
          <p:nvPr/>
        </p:nvCxnSpPr>
        <p:spPr>
          <a:xfrm flipH="1" flipV="1">
            <a:off x="4702082" y="2416082"/>
            <a:ext cx="327118" cy="6319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005693" y="1992868"/>
            <a:ext cx="1633107" cy="2263446"/>
            <a:chOff x="4005693" y="1992868"/>
            <a:chExt cx="1633107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Connector 36"/>
          <p:cNvCxnSpPr>
            <a:endCxn id="7" idx="7"/>
          </p:cNvCxnSpPr>
          <p:nvPr/>
        </p:nvCxnSpPr>
        <p:spPr>
          <a:xfrm flipH="1">
            <a:off x="5616482" y="2416082"/>
            <a:ext cx="408962" cy="446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16482" y="2111282"/>
            <a:ext cx="98518" cy="32711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800600" y="40386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800600" y="4016282"/>
            <a:ext cx="282482" cy="2400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33800" y="2971800"/>
            <a:ext cx="386580" cy="76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93262" y="2830832"/>
            <a:ext cx="327118" cy="14096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1" idx="2"/>
          </p:cNvCxnSpPr>
          <p:nvPr/>
        </p:nvCxnSpPr>
        <p:spPr>
          <a:xfrm>
            <a:off x="4267200" y="2177534"/>
            <a:ext cx="304800" cy="18466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676218" y="1992868"/>
            <a:ext cx="124384" cy="3693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6769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572000" y="2816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814192" y="2514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105400" y="2568482"/>
            <a:ext cx="403318" cy="555718"/>
            <a:chOff x="5105400" y="2568482"/>
            <a:chExt cx="403318" cy="555718"/>
          </a:xfrm>
        </p:grpSpPr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G’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6705600" y="2698564"/>
            <a:ext cx="485162" cy="1644836"/>
            <a:chOff x="6705600" y="2698564"/>
            <a:chExt cx="485162" cy="1644836"/>
          </a:xfrm>
        </p:grpSpPr>
        <p:cxnSp>
          <p:nvCxnSpPr>
            <p:cNvPr id="71" name="Straight Connector 70"/>
            <p:cNvCxnSpPr/>
            <p:nvPr/>
          </p:nvCxnSpPr>
          <p:spPr>
            <a:xfrm flipH="1">
              <a:off x="6781800" y="30033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6781800" y="26985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6781800" y="39177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781800" y="36129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6705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/>
          <p:cNvCxnSpPr/>
          <p:nvPr/>
        </p:nvCxnSpPr>
        <p:spPr>
          <a:xfrm flipV="1">
            <a:off x="5867400" y="3080266"/>
            <a:ext cx="784318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867400" y="3429000"/>
            <a:ext cx="784318" cy="49118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914900" y="3505200"/>
            <a:ext cx="800101" cy="457200"/>
            <a:chOff x="4914900" y="3505200"/>
            <a:chExt cx="800101" cy="457200"/>
          </a:xfrm>
        </p:grpSpPr>
        <p:cxnSp>
          <p:nvCxnSpPr>
            <p:cNvPr id="52" name="Straight Arrow Connector 51"/>
            <p:cNvCxnSpPr/>
            <p:nvPr/>
          </p:nvCxnSpPr>
          <p:spPr>
            <a:xfrm flipH="1">
              <a:off x="4914900" y="3505200"/>
              <a:ext cx="800101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5286562" y="3654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715000" y="2819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8562" y="35814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096000" y="2968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24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6411186" y="2971800"/>
            <a:ext cx="419564" cy="1295400"/>
            <a:chOff x="6411186" y="2971800"/>
            <a:chExt cx="419564" cy="1295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629400" y="2971800"/>
              <a:ext cx="152400" cy="1066800"/>
              <a:chOff x="6629400" y="2971800"/>
              <a:chExt cx="152400" cy="10668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629400" y="2971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629400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0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Oval 12"/>
          <p:cNvSpPr/>
          <p:nvPr/>
        </p:nvSpPr>
        <p:spPr>
          <a:xfrm rot="1318162">
            <a:off x="4881190" y="3160435"/>
            <a:ext cx="1052962" cy="22935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D9D78D-963A-C03A-892B-A5BD4E0F9EFA}"/>
              </a:ext>
            </a:extLst>
          </p:cNvPr>
          <p:cNvCxnSpPr>
            <a:cxnSpLocks/>
          </p:cNvCxnSpPr>
          <p:nvPr/>
        </p:nvCxnSpPr>
        <p:spPr>
          <a:xfrm flipH="1" flipV="1">
            <a:off x="5597912" y="2526268"/>
            <a:ext cx="193288" cy="8265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151FDAC-DFEE-C6F7-0486-45BA86948496}"/>
                  </a:ext>
                </a:extLst>
              </p:cNvPr>
              <p:cNvSpPr txBox="1"/>
              <p:nvPr/>
            </p:nvSpPr>
            <p:spPr>
              <a:xfrm>
                <a:off x="5334000" y="2133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151FDAC-DFEE-C6F7-0486-45BA86948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133600"/>
                <a:ext cx="37542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57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How to compute </a:t>
                </a:r>
                <a:r>
                  <a:rPr lang="en-US" sz="3600" dirty="0">
                    <a:solidFill>
                      <a:srgbClr val="002060"/>
                    </a:solidFill>
                  </a:rPr>
                  <a:t>instance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latin typeface="Cambria Math"/>
                      </a:rPr>
                      <m:t>𝑮</m:t>
                    </m:r>
                    <m:r>
                      <a:rPr lang="en-US" sz="3600" b="1" i="1" dirty="0">
                        <a:latin typeface="Cambria Math"/>
                      </a:rPr>
                      <m:t>′</m:t>
                    </m:r>
                  </m:oMath>
                </a14:m>
                <a:br>
                  <a:rPr lang="en-US" sz="3600" b="1" dirty="0"/>
                </a:b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1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err="1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be the </a:t>
                </a:r>
                <a:r>
                  <a:rPr lang="en-US" sz="2000" b="1" dirty="0"/>
                  <a:t>least weight edge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).  </a:t>
                </a:r>
              </a:p>
              <a:p>
                <a:pPr marL="0" indent="0">
                  <a:buNone/>
                </a:pPr>
                <a:r>
                  <a:rPr lang="en-US" sz="2000" dirty="0"/>
                  <a:t>Transform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as follows.</a:t>
                </a:r>
              </a:p>
              <a:p>
                <a:pPr marL="0" indent="0">
                  <a:buNone/>
                </a:pPr>
                <a:r>
                  <a:rPr lang="en-US" sz="2000" dirty="0"/>
                  <a:t>1.  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  <a:r>
                  <a:rPr lang="el-GR" sz="2000" dirty="0"/>
                  <a:t>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,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add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2. In case of two edges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to any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, keep only the </a:t>
                </a:r>
                <a:r>
                  <a:rPr lang="en-US" sz="2000" b="1" dirty="0"/>
                  <a:t>lighter</a:t>
                </a:r>
                <a:r>
                  <a:rPr lang="en-US" sz="2000" dirty="0"/>
                  <a:t> edge.</a:t>
                </a:r>
              </a:p>
              <a:p>
                <a:pPr marL="0" indent="0">
                  <a:buNone/>
                </a:pPr>
                <a:r>
                  <a:rPr lang="en-US" sz="2000" dirty="0"/>
                  <a:t>3. Remove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   </a:t>
                </a: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1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𝑮</m:t>
                              </m:r>
                            </m:e>
                            <m:sup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an algorithm for </a:t>
                </a:r>
                <a:r>
                  <a:rPr lang="en-US" sz="2000" b="1" dirty="0"/>
                  <a:t>distances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𝑶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 complexity.</a:t>
                </a:r>
              </a:p>
              <a:p>
                <a:pPr>
                  <a:buFont typeface="Wingdings"/>
                  <a:buChar char="è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  <a:blipFill rotWithShape="1">
                <a:blip r:embed="rId3"/>
                <a:stretch>
                  <a:fillRect l="-741" t="-606" b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0" y="2678668"/>
                <a:ext cx="178125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) +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);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678668"/>
                <a:ext cx="178125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513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257800" y="30480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Ribbon 5"/>
          <p:cNvSpPr/>
          <p:nvPr/>
        </p:nvSpPr>
        <p:spPr>
          <a:xfrm>
            <a:off x="2895600" y="5867400"/>
            <a:ext cx="3781344" cy="841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see some </a:t>
            </a:r>
            <a:r>
              <a:rPr lang="en-US" dirty="0">
                <a:solidFill>
                  <a:srgbClr val="C00000"/>
                </a:solidFill>
              </a:rPr>
              <a:t>negative points</a:t>
            </a:r>
            <a:r>
              <a:rPr lang="en-US" dirty="0">
                <a:solidFill>
                  <a:schemeClr val="tx1"/>
                </a:solidFill>
              </a:rPr>
              <a:t> of this algorithm ?</a:t>
            </a:r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7817664" y="1676400"/>
            <a:ext cx="823872" cy="805934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3400" y="518160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Shortcomings</a:t>
            </a:r>
            <a:r>
              <a:rPr lang="en-US" sz="3200" b="1" dirty="0"/>
              <a:t> of 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>
            <a:normAutofit lnSpcReduction="10000"/>
          </a:bodyPr>
          <a:lstStyle/>
          <a:p>
            <a:endParaRPr lang="en-US" sz="2000" dirty="0"/>
          </a:p>
          <a:p>
            <a:r>
              <a:rPr lang="en-US" sz="2000" b="1" dirty="0"/>
              <a:t>No insight </a:t>
            </a:r>
            <a:r>
              <a:rPr lang="en-US" sz="2000" dirty="0"/>
              <a:t>into the (beautiful) structure of shortest paths.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Just convinces </a:t>
            </a:r>
            <a:r>
              <a:rPr lang="en-US" sz="2000" dirty="0"/>
              <a:t>that we can solve the shortest paths problem in polynomial time.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Very few options </a:t>
            </a:r>
            <a:r>
              <a:rPr lang="en-US" sz="2000" u="sng" dirty="0"/>
              <a:t>to improve </a:t>
            </a:r>
            <a:r>
              <a:rPr lang="en-US" sz="2000" dirty="0"/>
              <a:t>the time complexity.</a:t>
            </a:r>
          </a:p>
          <a:p>
            <a:endParaRPr lang="en-US" sz="2000" dirty="0"/>
          </a:p>
          <a:p>
            <a:r>
              <a:rPr lang="en-US" sz="2000" dirty="0"/>
              <a:t>Silent about a </a:t>
            </a:r>
            <a:r>
              <a:rPr lang="en-US" sz="2000" b="1" dirty="0"/>
              <a:t>compact data structure </a:t>
            </a:r>
            <a:r>
              <a:rPr lang="en-US" sz="2000" dirty="0"/>
              <a:t>for storing </a:t>
            </a:r>
            <a:r>
              <a:rPr lang="en-US" sz="2000" u="sng" dirty="0"/>
              <a:t>all</a:t>
            </a:r>
            <a:r>
              <a:rPr lang="en-US" sz="2000" dirty="0"/>
              <a:t> shortest paths from the source.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800" dirty="0"/>
              <a:t>We shall now design a very </a:t>
            </a:r>
            <a:r>
              <a:rPr lang="en-US" sz="1800" b="1" dirty="0">
                <a:solidFill>
                  <a:srgbClr val="7030A0"/>
                </a:solidFill>
              </a:rPr>
              <a:t>insightful</a:t>
            </a:r>
            <a:r>
              <a:rPr lang="en-US" sz="1800" dirty="0"/>
              <a:t> algorithm based on </a:t>
            </a:r>
            <a:r>
              <a:rPr lang="en-US" sz="1800" b="1" dirty="0"/>
              <a:t>properties</a:t>
            </a:r>
            <a:r>
              <a:rPr lang="en-US" sz="1800" dirty="0"/>
              <a:t> of shortest paths.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81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Properties  </a:t>
            </a:r>
            <a:r>
              <a:rPr lang="en-US" sz="3600" dirty="0">
                <a:solidFill>
                  <a:srgbClr val="0070C0"/>
                </a:solidFill>
              </a:rPr>
              <a:t>of a shortest path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Optimal </a:t>
            </a:r>
            <a:r>
              <a:rPr lang="en-US" sz="3600" b="1" dirty="0" err="1">
                <a:solidFill>
                  <a:srgbClr val="006C31"/>
                </a:solidFill>
              </a:rPr>
              <a:t>subpath</a:t>
            </a:r>
            <a:r>
              <a:rPr lang="en-US" sz="3600" b="1" dirty="0">
                <a:solidFill>
                  <a:srgbClr val="006C31"/>
                </a:solidFill>
              </a:rPr>
              <a:t> </a:t>
            </a:r>
            <a:r>
              <a:rPr lang="en-US" sz="3600" b="1" dirty="0"/>
              <a:t>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Consider any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= </a:t>
                </a:r>
                <a:r>
                  <a:rPr lang="en-US" sz="2000" dirty="0">
                    <a:solidFill>
                      <a:srgbClr val="7030A0"/>
                    </a:solidFill>
                  </a:rPr>
                  <a:t>51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 1: </a:t>
                </a:r>
                <a:r>
                  <a:rPr lang="en-US" sz="1800" dirty="0"/>
                  <a:t>Every </a:t>
                </a:r>
                <a:r>
                  <a:rPr lang="en-US" sz="1800" b="1" dirty="0" err="1"/>
                  <a:t>subpath</a:t>
                </a:r>
                <a:r>
                  <a:rPr lang="en-US" sz="1800" dirty="0"/>
                  <a:t> of a shortest path is also a shortest path.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1828800" y="3288268"/>
            <a:ext cx="352981" cy="445532"/>
            <a:chOff x="1828800" y="2831068"/>
            <a:chExt cx="352981" cy="445532"/>
          </a:xfrm>
        </p:grpSpPr>
        <p:sp>
          <p:nvSpPr>
            <p:cNvPr id="38" name="Oval 37"/>
            <p:cNvSpPr/>
            <p:nvPr/>
          </p:nvSpPr>
          <p:spPr>
            <a:xfrm>
              <a:off x="1981200" y="28310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6833413" y="3288268"/>
            <a:ext cx="375423" cy="445532"/>
            <a:chOff x="6833413" y="2983468"/>
            <a:chExt cx="375423" cy="445532"/>
          </a:xfrm>
        </p:grpSpPr>
        <p:sp>
          <p:nvSpPr>
            <p:cNvPr id="40" name="Oval 39"/>
            <p:cNvSpPr/>
            <p:nvPr/>
          </p:nvSpPr>
          <p:spPr>
            <a:xfrm>
              <a:off x="7010400" y="29834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4516" t="-8197" r="-2580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3657600" y="3717669"/>
            <a:ext cx="2590800" cy="778131"/>
            <a:chOff x="3657600" y="3036334"/>
            <a:chExt cx="2590800" cy="778131"/>
          </a:xfrm>
        </p:grpSpPr>
        <p:sp>
          <p:nvSpPr>
            <p:cNvPr id="44" name="Right Brace 43"/>
            <p:cNvSpPr/>
            <p:nvPr/>
          </p:nvSpPr>
          <p:spPr>
            <a:xfrm rot="5400000">
              <a:off x="4756667" y="1937267"/>
              <a:ext cx="392666" cy="2590800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78066" y="3352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720104" y="2665847"/>
            <a:ext cx="2528296" cy="666354"/>
            <a:chOff x="3720104" y="1968379"/>
            <a:chExt cx="2528296" cy="666354"/>
          </a:xfrm>
        </p:grpSpPr>
        <p:sp>
          <p:nvSpPr>
            <p:cNvPr id="47" name="Freeform 46"/>
            <p:cNvSpPr/>
            <p:nvPr/>
          </p:nvSpPr>
          <p:spPr>
            <a:xfrm>
              <a:off x="3720104" y="1968379"/>
              <a:ext cx="2506525" cy="633307"/>
            </a:xfrm>
            <a:custGeom>
              <a:avLst/>
              <a:gdLst>
                <a:gd name="connsiteX0" fmla="*/ 2810 w 2506525"/>
                <a:gd name="connsiteY0" fmla="*/ 633307 h 633307"/>
                <a:gd name="connsiteX1" fmla="*/ 68125 w 2506525"/>
                <a:gd name="connsiteY1" fmla="*/ 328507 h 633307"/>
                <a:gd name="connsiteX2" fmla="*/ 460010 w 2506525"/>
                <a:gd name="connsiteY2" fmla="*/ 176107 h 633307"/>
                <a:gd name="connsiteX3" fmla="*/ 1080496 w 2506525"/>
                <a:gd name="connsiteY3" fmla="*/ 1935 h 633307"/>
                <a:gd name="connsiteX4" fmla="*/ 1494153 w 2506525"/>
                <a:gd name="connsiteY4" fmla="*/ 295850 h 633307"/>
                <a:gd name="connsiteX5" fmla="*/ 2212610 w 2506525"/>
                <a:gd name="connsiteY5" fmla="*/ 252307 h 633307"/>
                <a:gd name="connsiteX6" fmla="*/ 2506525 w 2506525"/>
                <a:gd name="connsiteY6" fmla="*/ 611535 h 63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525" h="633307">
                  <a:moveTo>
                    <a:pt x="2810" y="633307"/>
                  </a:moveTo>
                  <a:cubicBezTo>
                    <a:pt x="-2633" y="519007"/>
                    <a:pt x="-8075" y="404707"/>
                    <a:pt x="68125" y="328507"/>
                  </a:cubicBezTo>
                  <a:cubicBezTo>
                    <a:pt x="144325" y="252307"/>
                    <a:pt x="291282" y="230536"/>
                    <a:pt x="460010" y="176107"/>
                  </a:cubicBezTo>
                  <a:cubicBezTo>
                    <a:pt x="628738" y="121678"/>
                    <a:pt x="908139" y="-18022"/>
                    <a:pt x="1080496" y="1935"/>
                  </a:cubicBezTo>
                  <a:cubicBezTo>
                    <a:pt x="1252853" y="21892"/>
                    <a:pt x="1305467" y="254121"/>
                    <a:pt x="1494153" y="295850"/>
                  </a:cubicBezTo>
                  <a:cubicBezTo>
                    <a:pt x="1682839" y="337579"/>
                    <a:pt x="2043881" y="199693"/>
                    <a:pt x="2212610" y="252307"/>
                  </a:cubicBezTo>
                  <a:cubicBezTo>
                    <a:pt x="2381339" y="304921"/>
                    <a:pt x="2443932" y="458228"/>
                    <a:pt x="2506525" y="611535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7" idx="6"/>
            </p:cNvCxnSpPr>
            <p:nvPr/>
          </p:nvCxnSpPr>
          <p:spPr>
            <a:xfrm>
              <a:off x="6226629" y="2579914"/>
              <a:ext cx="21771" cy="54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5026876" y="26024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 </a:t>
            </a:r>
            <a:r>
              <a:rPr lang="en-US" sz="1400" b="1" dirty="0">
                <a:solidFill>
                  <a:srgbClr val="7030A0"/>
                </a:solidFill>
              </a:rPr>
              <a:t>27</a:t>
            </a:r>
          </a:p>
        </p:txBody>
      </p:sp>
      <p:sp>
        <p:nvSpPr>
          <p:cNvPr id="54" name="&quot;No&quot; Symbol 53"/>
          <p:cNvSpPr/>
          <p:nvPr/>
        </p:nvSpPr>
        <p:spPr>
          <a:xfrm>
            <a:off x="4343400" y="2602468"/>
            <a:ext cx="375423" cy="3048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133600" y="3056691"/>
            <a:ext cx="4876800" cy="677109"/>
            <a:chOff x="2133600" y="2359223"/>
            <a:chExt cx="4876800" cy="677109"/>
          </a:xfrm>
        </p:grpSpPr>
        <p:grpSp>
          <p:nvGrpSpPr>
            <p:cNvPr id="7" name="Group 6"/>
            <p:cNvGrpSpPr/>
            <p:nvPr/>
          </p:nvGrpSpPr>
          <p:grpSpPr>
            <a:xfrm>
              <a:off x="2133600" y="2590800"/>
              <a:ext cx="4876800" cy="445532"/>
              <a:chOff x="2133600" y="4191000"/>
              <a:chExt cx="4876800" cy="445532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8194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657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2133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9718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324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286000" y="2359223"/>
              <a:ext cx="4404430" cy="310754"/>
              <a:chOff x="2286000" y="3959423"/>
              <a:chExt cx="4404430" cy="310754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286000" y="39594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12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124200" y="3962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3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414392" y="3962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9</a:t>
                </a:r>
              </a:p>
            </p:txBody>
          </p:sp>
        </p:grpSp>
        <p:sp>
          <p:nvSpPr>
            <p:cNvPr id="26" name="Oval 25"/>
            <p:cNvSpPr/>
            <p:nvPr/>
          </p:nvSpPr>
          <p:spPr>
            <a:xfrm>
              <a:off x="44958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8100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3340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6482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1722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4864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/>
            <p:cNvSpPr txBox="1"/>
            <p:nvPr/>
          </p:nvSpPr>
          <p:spPr>
            <a:xfrm>
              <a:off x="5715000" y="2362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15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006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624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51" name="Cloud Callout 50"/>
          <p:cNvSpPr/>
          <p:nvPr/>
        </p:nvSpPr>
        <p:spPr>
          <a:xfrm>
            <a:off x="6429562" y="1915228"/>
            <a:ext cx="2819400" cy="1362505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realize an assumption made by you in this proof ?</a:t>
            </a:r>
          </a:p>
        </p:txBody>
      </p:sp>
      <p:sp>
        <p:nvSpPr>
          <p:cNvPr id="2" name="Down Ribbon 1"/>
          <p:cNvSpPr/>
          <p:nvPr/>
        </p:nvSpPr>
        <p:spPr>
          <a:xfrm>
            <a:off x="990600" y="1094601"/>
            <a:ext cx="6705600" cy="533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C31"/>
                </a:solidFill>
              </a:rPr>
              <a:t>Homework: </a:t>
            </a:r>
            <a:r>
              <a:rPr lang="en-US" sz="1400" dirty="0">
                <a:solidFill>
                  <a:schemeClr val="tx1"/>
                </a:solidFill>
              </a:rPr>
              <a:t>Write a complete and formal proof for </a:t>
            </a:r>
            <a:r>
              <a:rPr lang="en-US" sz="1400" b="1" dirty="0">
                <a:solidFill>
                  <a:srgbClr val="7030A0"/>
                </a:solidFill>
              </a:rPr>
              <a:t>Lemma 1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F4653C-AFEF-3150-1342-7B6CCDEC9877}"/>
              </a:ext>
            </a:extLst>
          </p:cNvPr>
          <p:cNvSpPr/>
          <p:nvPr/>
        </p:nvSpPr>
        <p:spPr>
          <a:xfrm>
            <a:off x="4566807" y="5135563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CEE301-A929-E098-CA43-A929799E341A}"/>
              </a:ext>
            </a:extLst>
          </p:cNvPr>
          <p:cNvSpPr/>
          <p:nvPr/>
        </p:nvSpPr>
        <p:spPr>
          <a:xfrm>
            <a:off x="1456365" y="5234782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55F889-F6C6-1296-52F3-DE77F27BCBE2}"/>
                  </a:ext>
                </a:extLst>
              </p:cNvPr>
              <p:cNvSpPr txBox="1"/>
              <p:nvPr/>
            </p:nvSpPr>
            <p:spPr>
              <a:xfrm>
                <a:off x="457200" y="5579937"/>
                <a:ext cx="4724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Proof</a:t>
                </a:r>
                <a:r>
                  <a:rPr lang="en-US" dirty="0"/>
                  <a:t>: </a:t>
                </a:r>
              </a:p>
              <a:p>
                <a:r>
                  <a:rPr lang="en-US" dirty="0"/>
                  <a:t>If there is a shorter path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𝒈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replacing the current path using the shorter path </a:t>
                </a:r>
              </a:p>
              <a:p>
                <a:r>
                  <a:rPr lang="en-US" dirty="0"/>
                  <a:t>will lead to a shorter path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. </a:t>
                </a:r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55F889-F6C6-1296-52F3-DE77F27BC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579937"/>
                <a:ext cx="4724400" cy="1200329"/>
              </a:xfrm>
              <a:prstGeom prst="rect">
                <a:avLst/>
              </a:prstGeom>
              <a:blipFill>
                <a:blip r:embed="rId10"/>
                <a:stretch>
                  <a:fillRect l="-1032" t="-2538" r="-1935" b="-7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258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53" grpId="0"/>
      <p:bldP spid="53" grpId="1"/>
      <p:bldP spid="54" grpId="0" animBg="1"/>
      <p:bldP spid="54" grpId="1" animBg="1"/>
      <p:bldP spid="51" grpId="0" animBg="1"/>
      <p:bldP spid="51" grpId="1" animBg="1"/>
      <p:bldP spid="2" grpId="0" animBg="1"/>
      <p:bldP spid="3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Exploiting</a:t>
            </a:r>
            <a:r>
              <a:rPr lang="en-US" sz="3600" b="1" dirty="0"/>
              <a:t> the </a:t>
            </a:r>
            <a:r>
              <a:rPr lang="en-US" sz="3600" b="1" u="sng" dirty="0">
                <a:solidFill>
                  <a:srgbClr val="7030A0"/>
                </a:solidFill>
              </a:rPr>
              <a:t>positive</a:t>
            </a:r>
            <a:r>
              <a:rPr lang="en-US" sz="3600" b="1" dirty="0"/>
              <a:t> weight on edges</a:t>
            </a:r>
            <a:br>
              <a:rPr lang="en-US" sz="3600" b="1" u="sng" dirty="0"/>
            </a:br>
            <a:endParaRPr lang="en-US" sz="36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Consider once again a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𝒈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  <m:r>
                      <a:rPr lang="en-US" sz="2000" b="1" i="1" dirty="0" smtClean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This leads to an alternate proof to the following assertion </a:t>
                </a:r>
                <a:r>
                  <a:rPr lang="en-US" sz="2000" dirty="0">
                    <a:sym typeface="Wingdings" panose="05000000000000000000" pitchFamily="2" charset="2"/>
                  </a:rPr>
                  <a:t>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The nearest vertex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must be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’s </a:t>
                </a:r>
                <a:r>
                  <a:rPr lang="en-US" sz="2000" b="1" dirty="0"/>
                  <a:t>neighbor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133600" y="3288268"/>
            <a:ext cx="4876800" cy="445532"/>
            <a:chOff x="2133600" y="2590800"/>
            <a:chExt cx="4876800" cy="445532"/>
          </a:xfrm>
        </p:grpSpPr>
        <p:grpSp>
          <p:nvGrpSpPr>
            <p:cNvPr id="7" name="Group 6"/>
            <p:cNvGrpSpPr/>
            <p:nvPr/>
          </p:nvGrpSpPr>
          <p:grpSpPr>
            <a:xfrm>
              <a:off x="2133600" y="2590800"/>
              <a:ext cx="4876800" cy="445532"/>
              <a:chOff x="2133600" y="4191000"/>
              <a:chExt cx="4876800" cy="445532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8194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657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2133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9718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324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44958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8100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3340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6482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1722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4864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1828800" y="3288268"/>
            <a:ext cx="352981" cy="445532"/>
            <a:chOff x="1828800" y="2831068"/>
            <a:chExt cx="352981" cy="445532"/>
          </a:xfrm>
        </p:grpSpPr>
        <p:sp>
          <p:nvSpPr>
            <p:cNvPr id="38" name="Oval 37"/>
            <p:cNvSpPr/>
            <p:nvPr/>
          </p:nvSpPr>
          <p:spPr>
            <a:xfrm>
              <a:off x="1981200" y="28310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6833413" y="3288268"/>
            <a:ext cx="375423" cy="445532"/>
            <a:chOff x="6833413" y="2983468"/>
            <a:chExt cx="375423" cy="445532"/>
          </a:xfrm>
        </p:grpSpPr>
        <p:sp>
          <p:nvSpPr>
            <p:cNvPr id="40" name="Oval 39"/>
            <p:cNvSpPr/>
            <p:nvPr/>
          </p:nvSpPr>
          <p:spPr>
            <a:xfrm>
              <a:off x="7010400" y="29834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4516" t="-8197" r="-2580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2226520" y="3045023"/>
            <a:ext cx="4631480" cy="310754"/>
            <a:chOff x="2226520" y="3045023"/>
            <a:chExt cx="4631480" cy="3107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226520" y="3045023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6520" y="3045023"/>
                  <a:ext cx="516680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2000" r="-823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048000" y="3048000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048000"/>
                  <a:ext cx="516680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2000" r="-705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902920" y="3048000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920" y="3048000"/>
                  <a:ext cx="516680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2000" r="-823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724400" y="3048000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3048000"/>
                  <a:ext cx="516680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2000" r="-705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579320" y="3048000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320" y="3048000"/>
                  <a:ext cx="516680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2000" r="-823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341320" y="3045023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1320" y="3045023"/>
                  <a:ext cx="516680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2000" r="-823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7329650" y="4202668"/>
            <a:ext cx="4427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04EC66-60D8-415F-36E4-5B3D418301F5}"/>
              </a:ext>
            </a:extLst>
          </p:cNvPr>
          <p:cNvSpPr/>
          <p:nvPr/>
        </p:nvSpPr>
        <p:spPr>
          <a:xfrm>
            <a:off x="2971540" y="5257800"/>
            <a:ext cx="268789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F943C-0069-AAEA-60B9-A85E802A4B63}"/>
              </a:ext>
            </a:extLst>
          </p:cNvPr>
          <p:cNvSpPr/>
          <p:nvPr/>
        </p:nvSpPr>
        <p:spPr>
          <a:xfrm>
            <a:off x="3810000" y="4911330"/>
            <a:ext cx="3048000" cy="5103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63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4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4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4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3" grpId="0" animBg="1"/>
      <p:bldP spid="8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More </a:t>
            </a:r>
            <a:r>
              <a:rPr lang="en-US" sz="3600" b="1" dirty="0">
                <a:solidFill>
                  <a:srgbClr val="7030A0"/>
                </a:solidFill>
              </a:rPr>
              <a:t>insights</a:t>
            </a:r>
            <a:r>
              <a:rPr lang="en-US" sz="3600" b="1" dirty="0"/>
              <a:t> …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1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nearest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Consider the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 2: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must be of the form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⇝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for some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 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1"/>
                <a:ext cx="8229600" cy="4724400"/>
              </a:xfrm>
              <a:blipFill rotWithShape="1">
                <a:blip r:embed="rId2"/>
                <a:stretch>
                  <a:fillRect l="-741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133600" y="2971800"/>
            <a:ext cx="4876800" cy="152400"/>
            <a:chOff x="2133600" y="3288268"/>
            <a:chExt cx="4876800" cy="152400"/>
          </a:xfrm>
        </p:grpSpPr>
        <p:grpSp>
          <p:nvGrpSpPr>
            <p:cNvPr id="6" name="Group 5"/>
            <p:cNvGrpSpPr/>
            <p:nvPr/>
          </p:nvGrpSpPr>
          <p:grpSpPr>
            <a:xfrm>
              <a:off x="2133600" y="3288268"/>
              <a:ext cx="4876800" cy="152400"/>
              <a:chOff x="2133600" y="4191000"/>
              <a:chExt cx="4876800" cy="1524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657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133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29718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6324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/>
            <p:cNvSpPr/>
            <p:nvPr/>
          </p:nvSpPr>
          <p:spPr>
            <a:xfrm>
              <a:off x="4495800" y="32882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810000" y="33644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34000" y="32882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648200" y="33644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172200" y="32882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486400" y="33644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828800" y="2971800"/>
            <a:ext cx="352981" cy="445532"/>
            <a:chOff x="1828800" y="2831068"/>
            <a:chExt cx="352981" cy="445532"/>
          </a:xfrm>
        </p:grpSpPr>
        <p:sp>
          <p:nvSpPr>
            <p:cNvPr id="24" name="Oval 23"/>
            <p:cNvSpPr/>
            <p:nvPr/>
          </p:nvSpPr>
          <p:spPr>
            <a:xfrm>
              <a:off x="1981200" y="28310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6833413" y="2971800"/>
            <a:ext cx="425053" cy="445532"/>
            <a:chOff x="6833413" y="2983468"/>
            <a:chExt cx="425053" cy="445532"/>
          </a:xfrm>
        </p:grpSpPr>
        <p:sp>
          <p:nvSpPr>
            <p:cNvPr id="27" name="Oval 26"/>
            <p:cNvSpPr/>
            <p:nvPr/>
          </p:nvSpPr>
          <p:spPr>
            <a:xfrm>
              <a:off x="7010400" y="29834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833413" y="3059668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413" y="3059668"/>
                  <a:ext cx="42505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2857" t="-8197" r="-2285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19800" y="3112532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112532"/>
                <a:ext cx="37061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/>
          <p:cNvSpPr/>
          <p:nvPr/>
        </p:nvSpPr>
        <p:spPr>
          <a:xfrm>
            <a:off x="457200" y="4419600"/>
            <a:ext cx="7467600" cy="6858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5400942" y="5257800"/>
                <a:ext cx="3048000" cy="1146048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What picture captures all shortest paths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942" y="5257800"/>
                <a:ext cx="3048000" cy="1146048"/>
              </a:xfrm>
              <a:prstGeom prst="cloudCallou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6112555" y="2917176"/>
            <a:ext cx="277859" cy="2616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loud Callout 32"/>
              <p:cNvSpPr/>
              <p:nvPr/>
            </p:nvSpPr>
            <p:spPr>
              <a:xfrm>
                <a:off x="6019800" y="990600"/>
                <a:ext cx="2819400" cy="9906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:r>
                  <a:rPr lang="en-US" sz="1600" dirty="0">
                    <a:solidFill>
                      <a:schemeClr val="tx1"/>
                    </a:solidFill>
                  </a:rPr>
                  <a:t>What can we say about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?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loud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990600"/>
                <a:ext cx="2819400" cy="990600"/>
              </a:xfrm>
              <a:prstGeom prst="cloudCallou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19800" y="2209800"/>
                <a:ext cx="2846164" cy="39562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 must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209800"/>
                <a:ext cx="2846164" cy="395621"/>
              </a:xfrm>
              <a:prstGeom prst="rect">
                <a:avLst/>
              </a:prstGeom>
              <a:blipFill rotWithShape="1">
                <a:blip r:embed="rId8"/>
                <a:stretch>
                  <a:fillRect t="-6250" r="-300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4572000" y="4495800"/>
            <a:ext cx="163310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172200" y="4495800"/>
            <a:ext cx="163310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74502" y="1257300"/>
            <a:ext cx="268789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CA016B-9567-E942-926E-DFA269BD8868}"/>
              </a:ext>
            </a:extLst>
          </p:cNvPr>
          <p:cNvSpPr/>
          <p:nvPr/>
        </p:nvSpPr>
        <p:spPr>
          <a:xfrm>
            <a:off x="1600200" y="45720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6B057DF-E8BA-D969-231E-AD068A047AEF}"/>
              </a:ext>
            </a:extLst>
          </p:cNvPr>
          <p:cNvSpPr/>
          <p:nvPr/>
        </p:nvSpPr>
        <p:spPr>
          <a:xfrm>
            <a:off x="4572000" y="4419600"/>
            <a:ext cx="990600" cy="53340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B09229-7858-0E9B-D67A-3ABC33F5560C}"/>
              </a:ext>
            </a:extLst>
          </p:cNvPr>
          <p:cNvSpPr txBox="1"/>
          <p:nvPr/>
        </p:nvSpPr>
        <p:spPr>
          <a:xfrm>
            <a:off x="4636656" y="4953000"/>
            <a:ext cx="785087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shortest</a:t>
            </a:r>
          </a:p>
        </p:txBody>
      </p:sp>
    </p:spTree>
    <p:extLst>
      <p:ext uri="{BB962C8B-B14F-4D97-AF65-F5344CB8AC3E}">
        <p14:creationId xmlns:p14="http://schemas.microsoft.com/office/powerpoint/2010/main" val="353827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0" grpId="0"/>
      <p:bldP spid="31" grpId="0" animBg="1"/>
      <p:bldP spid="5" grpId="0" animBg="1"/>
      <p:bldP spid="32" grpId="0" animBg="1"/>
      <p:bldP spid="33" grpId="0" animBg="1"/>
      <p:bldP spid="33" grpId="1" animBg="1"/>
      <p:bldP spid="13" grpId="0" animBg="1"/>
      <p:bldP spid="13" grpId="1" animBg="1"/>
      <p:bldP spid="34" grpId="0" animBg="1"/>
      <p:bldP spid="35" grpId="0" animBg="1"/>
      <p:bldP spid="14" grpId="0" animBg="1"/>
      <p:bldP spid="36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Complete picture </a:t>
            </a:r>
            <a:r>
              <a:rPr lang="en-US" sz="3600" b="1" dirty="0"/>
              <a:t>of all shortest paths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                                        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C00000"/>
                </a:solidFill>
              </a:rPr>
              <a:t> Shortest paths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321082" y="1882682"/>
            <a:ext cx="1019243" cy="848850"/>
            <a:chOff x="4321082" y="1882682"/>
            <a:chExt cx="1019243" cy="848850"/>
          </a:xfrm>
        </p:grpSpPr>
        <p:cxnSp>
          <p:nvCxnSpPr>
            <p:cNvPr id="6" name="Straight Arrow Connector 5"/>
            <p:cNvCxnSpPr>
              <a:stCxn id="5" idx="5"/>
              <a:endCxn id="7" idx="1"/>
            </p:cNvCxnSpPr>
            <p:nvPr/>
          </p:nvCxnSpPr>
          <p:spPr>
            <a:xfrm>
              <a:off x="4321082" y="1882682"/>
              <a:ext cx="7304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4876800" y="2286000"/>
              <a:ext cx="463525" cy="445532"/>
              <a:chOff x="4876800" y="2286000"/>
              <a:chExt cx="463525" cy="4455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029200" y="2286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76800" y="2362200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6800" y="2362200"/>
                    <a:ext cx="46352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333" r="-1710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9" name="Group 18"/>
          <p:cNvGrpSpPr/>
          <p:nvPr/>
        </p:nvGrpSpPr>
        <p:grpSpPr>
          <a:xfrm>
            <a:off x="4032275" y="2362200"/>
            <a:ext cx="996925" cy="990600"/>
            <a:chOff x="2660675" y="2590800"/>
            <a:chExt cx="996925" cy="990600"/>
          </a:xfrm>
        </p:grpSpPr>
        <p:grpSp>
          <p:nvGrpSpPr>
            <p:cNvPr id="14" name="Group 13"/>
            <p:cNvGrpSpPr/>
            <p:nvPr/>
          </p:nvGrpSpPr>
          <p:grpSpPr>
            <a:xfrm>
              <a:off x="2819400" y="2590800"/>
              <a:ext cx="838200" cy="685800"/>
              <a:chOff x="2819400" y="2590800"/>
              <a:chExt cx="838200" cy="6858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819400" y="3124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H="1">
                <a:off x="2971800" y="2590800"/>
                <a:ext cx="6858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660675" y="3212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675" y="3212068"/>
                  <a:ext cx="46352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4066618" y="1752600"/>
            <a:ext cx="352982" cy="457200"/>
            <a:chOff x="4066618" y="1752600"/>
            <a:chExt cx="352982" cy="457200"/>
          </a:xfrm>
        </p:grpSpPr>
        <p:sp>
          <p:nvSpPr>
            <p:cNvPr id="5" name="Oval 4"/>
            <p:cNvSpPr/>
            <p:nvPr/>
          </p:nvSpPr>
          <p:spPr>
            <a:xfrm>
              <a:off x="4191000" y="1752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066618" y="1840468"/>
                  <a:ext cx="352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618" y="1840468"/>
                  <a:ext cx="35298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3194075" y="1828800"/>
            <a:ext cx="996925" cy="990600"/>
            <a:chOff x="2660675" y="2590800"/>
            <a:chExt cx="996925" cy="990600"/>
          </a:xfrm>
        </p:grpSpPr>
        <p:grpSp>
          <p:nvGrpSpPr>
            <p:cNvPr id="24" name="Group 23"/>
            <p:cNvGrpSpPr/>
            <p:nvPr/>
          </p:nvGrpSpPr>
          <p:grpSpPr>
            <a:xfrm>
              <a:off x="2819400" y="2590800"/>
              <a:ext cx="838200" cy="685800"/>
              <a:chOff x="2819400" y="2590800"/>
              <a:chExt cx="838200" cy="6858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2819400" y="3124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2971800" y="2590800"/>
                <a:ext cx="6858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660675" y="3212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675" y="3212068"/>
                  <a:ext cx="46352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5181600" y="2362200"/>
            <a:ext cx="1019243" cy="848850"/>
            <a:chOff x="4321082" y="1882682"/>
            <a:chExt cx="1019243" cy="848850"/>
          </a:xfrm>
        </p:grpSpPr>
        <p:cxnSp>
          <p:nvCxnSpPr>
            <p:cNvPr id="29" name="Straight Arrow Connector 28"/>
            <p:cNvCxnSpPr>
              <a:endCxn id="31" idx="1"/>
            </p:cNvCxnSpPr>
            <p:nvPr/>
          </p:nvCxnSpPr>
          <p:spPr>
            <a:xfrm>
              <a:off x="4321082" y="1882682"/>
              <a:ext cx="7304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4876800" y="2286000"/>
              <a:ext cx="463525" cy="445532"/>
              <a:chOff x="4876800" y="2286000"/>
              <a:chExt cx="463525" cy="445532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029200" y="2286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876800" y="2362200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6800" y="2362200"/>
                    <a:ext cx="46352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842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3" name="Group 32"/>
          <p:cNvGrpSpPr/>
          <p:nvPr/>
        </p:nvGrpSpPr>
        <p:grpSpPr>
          <a:xfrm>
            <a:off x="3581400" y="2983468"/>
            <a:ext cx="612763" cy="1131332"/>
            <a:chOff x="2882950" y="2373868"/>
            <a:chExt cx="612763" cy="1131332"/>
          </a:xfrm>
        </p:grpSpPr>
        <p:grpSp>
          <p:nvGrpSpPr>
            <p:cNvPr id="34" name="Group 33"/>
            <p:cNvGrpSpPr/>
            <p:nvPr/>
          </p:nvGrpSpPr>
          <p:grpSpPr>
            <a:xfrm>
              <a:off x="3041675" y="2373868"/>
              <a:ext cx="454038" cy="826532"/>
              <a:chOff x="3041675" y="2373868"/>
              <a:chExt cx="454038" cy="826532"/>
            </a:xfrm>
          </p:grpSpPr>
          <p:cxnSp>
            <p:nvCxnSpPr>
              <p:cNvPr id="37" name="Straight Arrow Connector 36"/>
              <p:cNvCxnSpPr>
                <a:stCxn id="18" idx="0"/>
              </p:cNvCxnSpPr>
              <p:nvPr/>
            </p:nvCxnSpPr>
            <p:spPr>
              <a:xfrm flipH="1">
                <a:off x="3130525" y="2373868"/>
                <a:ext cx="365188" cy="6301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304167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882950" y="31358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2950" y="3135868"/>
                  <a:ext cx="463525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1752600" y="1774918"/>
            <a:ext cx="2460718" cy="1120682"/>
            <a:chOff x="1752600" y="1774918"/>
            <a:chExt cx="2460718" cy="1120682"/>
          </a:xfrm>
        </p:grpSpPr>
        <p:sp>
          <p:nvSpPr>
            <p:cNvPr id="42" name="Oval 41"/>
            <p:cNvSpPr/>
            <p:nvPr/>
          </p:nvSpPr>
          <p:spPr>
            <a:xfrm>
              <a:off x="1911325" y="2438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752600" y="25262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2526268"/>
                  <a:ext cx="46352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>
              <a:stCxn id="5" idx="1"/>
              <a:endCxn id="42" idx="7"/>
            </p:cNvCxnSpPr>
            <p:nvPr/>
          </p:nvCxnSpPr>
          <p:spPr>
            <a:xfrm flipH="1">
              <a:off x="2041407" y="1774918"/>
              <a:ext cx="2171911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13163" y="3745468"/>
            <a:ext cx="530237" cy="1436132"/>
            <a:chOff x="2889276" y="1916668"/>
            <a:chExt cx="530237" cy="1436132"/>
          </a:xfrm>
        </p:grpSpPr>
        <p:grpSp>
          <p:nvGrpSpPr>
            <p:cNvPr id="49" name="Group 48"/>
            <p:cNvGrpSpPr/>
            <p:nvPr/>
          </p:nvGrpSpPr>
          <p:grpSpPr>
            <a:xfrm>
              <a:off x="2889276" y="1916668"/>
              <a:ext cx="377837" cy="1131332"/>
              <a:chOff x="2889276" y="1916668"/>
              <a:chExt cx="377837" cy="1131332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3114713" y="2895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>
                <a:cxnSpLocks/>
                <a:stCxn id="35" idx="0"/>
              </p:cNvCxnSpPr>
              <p:nvPr/>
            </p:nvCxnSpPr>
            <p:spPr>
              <a:xfrm>
                <a:off x="2889276" y="1916668"/>
                <a:ext cx="301637" cy="96726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955988" y="29834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988" y="2983468"/>
                  <a:ext cx="46352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/>
          <p:cNvGrpSpPr/>
          <p:nvPr/>
        </p:nvGrpSpPr>
        <p:grpSpPr>
          <a:xfrm>
            <a:off x="2667000" y="2438400"/>
            <a:ext cx="3886200" cy="3429000"/>
            <a:chOff x="2667000" y="2438400"/>
            <a:chExt cx="3886200" cy="3429000"/>
          </a:xfrm>
        </p:grpSpPr>
        <p:grpSp>
          <p:nvGrpSpPr>
            <p:cNvPr id="58" name="Group 57"/>
            <p:cNvGrpSpPr/>
            <p:nvPr/>
          </p:nvGrpSpPr>
          <p:grpSpPr>
            <a:xfrm>
              <a:off x="2667000" y="2438400"/>
              <a:ext cx="685800" cy="685800"/>
              <a:chOff x="2667000" y="2514600"/>
              <a:chExt cx="685800" cy="6858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/>
              <p:cNvCxnSpPr>
                <a:endCxn id="56" idx="0"/>
              </p:cNvCxnSpPr>
              <p:nvPr/>
            </p:nvCxnSpPr>
            <p:spPr>
              <a:xfrm flipH="1">
                <a:off x="2743200" y="2514600"/>
                <a:ext cx="6096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3048000" y="3733800"/>
              <a:ext cx="685800" cy="685800"/>
              <a:chOff x="2667000" y="2514600"/>
              <a:chExt cx="685800" cy="685800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Arrow Connector 62"/>
              <p:cNvCxnSpPr>
                <a:endCxn id="62" idx="0"/>
              </p:cNvCxnSpPr>
              <p:nvPr/>
            </p:nvCxnSpPr>
            <p:spPr>
              <a:xfrm flipH="1">
                <a:off x="2743200" y="2514600"/>
                <a:ext cx="6096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343400" y="2971800"/>
              <a:ext cx="609600" cy="707416"/>
              <a:chOff x="2209800" y="2492984"/>
              <a:chExt cx="609600" cy="707416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Arrow Connector 65"/>
              <p:cNvCxnSpPr>
                <a:endCxn id="65" idx="0"/>
              </p:cNvCxnSpPr>
              <p:nvPr/>
            </p:nvCxnSpPr>
            <p:spPr>
              <a:xfrm>
                <a:off x="2209800" y="2492984"/>
                <a:ext cx="533400" cy="5550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3429000" y="4876800"/>
              <a:ext cx="685800" cy="685800"/>
              <a:chOff x="2667000" y="2514600"/>
              <a:chExt cx="685800" cy="6858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/>
              <p:cNvCxnSpPr>
                <a:endCxn id="68" idx="0"/>
              </p:cNvCxnSpPr>
              <p:nvPr/>
            </p:nvCxnSpPr>
            <p:spPr>
              <a:xfrm flipH="1">
                <a:off x="2743200" y="2514600"/>
                <a:ext cx="6096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6042118" y="2895600"/>
              <a:ext cx="511082" cy="685800"/>
              <a:chOff x="2308318" y="2514600"/>
              <a:chExt cx="511082" cy="685800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/>
              <p:cNvCxnSpPr>
                <a:endCxn id="71" idx="0"/>
              </p:cNvCxnSpPr>
              <p:nvPr/>
            </p:nvCxnSpPr>
            <p:spPr>
              <a:xfrm>
                <a:off x="2308318" y="2514600"/>
                <a:ext cx="434882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4191000" y="4800600"/>
              <a:ext cx="609600" cy="707416"/>
              <a:chOff x="2209800" y="2492984"/>
              <a:chExt cx="609600" cy="707416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Arrow Connector 76"/>
              <p:cNvCxnSpPr>
                <a:endCxn id="76" idx="0"/>
              </p:cNvCxnSpPr>
              <p:nvPr/>
            </p:nvCxnSpPr>
            <p:spPr>
              <a:xfrm>
                <a:off x="2209800" y="2492984"/>
                <a:ext cx="533400" cy="5550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4129000" y="4849508"/>
              <a:ext cx="384163" cy="1017892"/>
              <a:chOff x="2435237" y="2182508"/>
              <a:chExt cx="384163" cy="1017892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>
                <a:endCxn id="79" idx="0"/>
              </p:cNvCxnSpPr>
              <p:nvPr/>
            </p:nvCxnSpPr>
            <p:spPr>
              <a:xfrm>
                <a:off x="2435237" y="2182508"/>
                <a:ext cx="307963" cy="8654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9573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Designing</a:t>
            </a:r>
            <a:r>
              <a:rPr lang="en-US" sz="3600" b="1" dirty="0"/>
              <a:t> the algorithm …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525963"/>
              </a:xfrm>
              <a:ln w="38100"/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 2: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must be of the form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⇝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for some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Can we  use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Lemma 2 </a:t>
                </a:r>
                <a:r>
                  <a:rPr lang="en-US" sz="2000" dirty="0"/>
                  <a:t> to design an algorithm ?</a:t>
                </a:r>
              </a:p>
              <a:p>
                <a:pPr marL="0" indent="0">
                  <a:buNone/>
                </a:pPr>
                <a:endParaRPr lang="en-US" sz="2000" u="sng" dirty="0"/>
              </a:p>
              <a:p>
                <a:pPr marL="0" indent="0" algn="ctr">
                  <a:buNone/>
                </a:pPr>
                <a:r>
                  <a:rPr lang="en-US" sz="2000" b="1" dirty="0"/>
                  <a:t>Incremental way </a:t>
                </a:r>
                <a:r>
                  <a:rPr lang="en-US" sz="2000" dirty="0"/>
                  <a:t>to compute shortest paths.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Ponder over it before going to the next slide.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u="sng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525963"/>
              </a:xfrm>
              <a:blipFill>
                <a:blip r:embed="rId2"/>
                <a:stretch>
                  <a:fillRect l="-772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0" y="2057400"/>
            <a:ext cx="914400" cy="53340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36656" y="2590800"/>
            <a:ext cx="785087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shortest</a:t>
            </a:r>
          </a:p>
        </p:txBody>
      </p:sp>
    </p:spTree>
    <p:extLst>
      <p:ext uri="{BB962C8B-B14F-4D97-AF65-F5344CB8AC3E}">
        <p14:creationId xmlns:p14="http://schemas.microsoft.com/office/powerpoint/2010/main" val="2008162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867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Suppose we have computed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How to find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867400"/>
              </a:xfrm>
              <a:blipFill>
                <a:blip r:embed="rId2"/>
                <a:stretch>
                  <a:fillRect l="-741" t="-6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066800" y="1752600"/>
            <a:ext cx="7696200" cy="3276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3962400" y="2286000"/>
            <a:ext cx="2514600" cy="2514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178350" y="2362200"/>
            <a:ext cx="2146250" cy="2362200"/>
            <a:chOff x="3194075" y="1752600"/>
            <a:chExt cx="2146250" cy="2362200"/>
          </a:xfrm>
        </p:grpSpPr>
        <p:grpSp>
          <p:nvGrpSpPr>
            <p:cNvPr id="45" name="Group 44"/>
            <p:cNvGrpSpPr/>
            <p:nvPr/>
          </p:nvGrpSpPr>
          <p:grpSpPr>
            <a:xfrm>
              <a:off x="4321082" y="1882682"/>
              <a:ext cx="1019243" cy="848850"/>
              <a:chOff x="4321082" y="1882682"/>
              <a:chExt cx="1019243" cy="848850"/>
            </a:xfrm>
          </p:grpSpPr>
          <p:cxnSp>
            <p:nvCxnSpPr>
              <p:cNvPr id="64" name="Straight Arrow Connector 63"/>
              <p:cNvCxnSpPr>
                <a:stCxn id="58" idx="5"/>
                <a:endCxn id="66" idx="1"/>
              </p:cNvCxnSpPr>
              <p:nvPr/>
            </p:nvCxnSpPr>
            <p:spPr>
              <a:xfrm>
                <a:off x="4321082" y="1882682"/>
                <a:ext cx="730436" cy="4256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oup 64"/>
              <p:cNvGrpSpPr/>
              <p:nvPr/>
            </p:nvGrpSpPr>
            <p:grpSpPr>
              <a:xfrm>
                <a:off x="4876800" y="2286000"/>
                <a:ext cx="463525" cy="445532"/>
                <a:chOff x="4876800" y="2286000"/>
                <a:chExt cx="463525" cy="44553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5029200" y="2286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4876800" y="2362200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76800" y="2362200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333" r="-16883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6" name="Group 45"/>
            <p:cNvGrpSpPr/>
            <p:nvPr/>
          </p:nvGrpSpPr>
          <p:grpSpPr>
            <a:xfrm>
              <a:off x="4032275" y="2362200"/>
              <a:ext cx="996925" cy="990600"/>
              <a:chOff x="2660675" y="2590800"/>
              <a:chExt cx="996925" cy="990600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2819400" y="2590800"/>
                <a:ext cx="838200" cy="685800"/>
                <a:chOff x="2819400" y="2590800"/>
                <a:chExt cx="838200" cy="685800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2819400" y="3124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Arrow Connector 62"/>
                <p:cNvCxnSpPr/>
                <p:nvPr/>
              </p:nvCxnSpPr>
              <p:spPr>
                <a:xfrm flipH="1">
                  <a:off x="2971800" y="2590800"/>
                  <a:ext cx="685800" cy="5334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710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Group 46"/>
            <p:cNvGrpSpPr/>
            <p:nvPr/>
          </p:nvGrpSpPr>
          <p:grpSpPr>
            <a:xfrm>
              <a:off x="4066618" y="1752600"/>
              <a:ext cx="352982" cy="457200"/>
              <a:chOff x="4066618" y="1752600"/>
              <a:chExt cx="352982" cy="4572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191000" y="1752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4066618" y="1840468"/>
                    <a:ext cx="3529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6618" y="1840468"/>
                    <a:ext cx="352982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/>
            <p:cNvGrpSpPr/>
            <p:nvPr/>
          </p:nvGrpSpPr>
          <p:grpSpPr>
            <a:xfrm>
              <a:off x="3194075" y="1828800"/>
              <a:ext cx="996925" cy="990600"/>
              <a:chOff x="2660675" y="2590800"/>
              <a:chExt cx="996925" cy="9906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2819400" y="2590800"/>
                <a:ext cx="838200" cy="685800"/>
                <a:chOff x="2819400" y="2590800"/>
                <a:chExt cx="838200" cy="685800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2819400" y="3124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Arrow Connector 56"/>
                <p:cNvCxnSpPr/>
                <p:nvPr/>
              </p:nvCxnSpPr>
              <p:spPr>
                <a:xfrm flipH="1">
                  <a:off x="2971800" y="2590800"/>
                  <a:ext cx="685800" cy="5334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842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Group 48"/>
            <p:cNvGrpSpPr/>
            <p:nvPr/>
          </p:nvGrpSpPr>
          <p:grpSpPr>
            <a:xfrm>
              <a:off x="3581400" y="2983468"/>
              <a:ext cx="612763" cy="1131332"/>
              <a:chOff x="2882950" y="2373868"/>
              <a:chExt cx="612763" cy="1131332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3041675" y="2373868"/>
                <a:ext cx="454038" cy="826532"/>
                <a:chOff x="3041675" y="2373868"/>
                <a:chExt cx="454038" cy="826532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041675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Arrow Connector 52"/>
                <p:cNvCxnSpPr>
                  <a:stCxn id="61" idx="0"/>
                </p:cNvCxnSpPr>
                <p:nvPr/>
              </p:nvCxnSpPr>
              <p:spPr>
                <a:xfrm flipH="1">
                  <a:off x="3130525" y="2373868"/>
                  <a:ext cx="365188" cy="63019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882950" y="31358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2950" y="31358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710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8" name="TextBox 67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2590800" y="2209800"/>
            <a:ext cx="4419600" cy="2514600"/>
            <a:chOff x="2590800" y="2209800"/>
            <a:chExt cx="4419600" cy="2514600"/>
          </a:xfrm>
        </p:grpSpPr>
        <p:sp>
          <p:nvSpPr>
            <p:cNvPr id="69" name="Oval 68"/>
            <p:cNvSpPr/>
            <p:nvPr/>
          </p:nvSpPr>
          <p:spPr>
            <a:xfrm>
              <a:off x="67056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5052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962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1910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7056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858000" y="2209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2590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397829" y="1781544"/>
            <a:ext cx="2437853" cy="1799856"/>
            <a:chOff x="4397829" y="1781544"/>
            <a:chExt cx="2437853" cy="1799856"/>
          </a:xfrm>
        </p:grpSpPr>
        <p:cxnSp>
          <p:nvCxnSpPr>
            <p:cNvPr id="78" name="Straight Arrow Connector 77"/>
            <p:cNvCxnSpPr>
              <a:endCxn id="69" idx="0"/>
            </p:cNvCxnSpPr>
            <p:nvPr/>
          </p:nvCxnSpPr>
          <p:spPr>
            <a:xfrm>
              <a:off x="6165875" y="2971800"/>
              <a:ext cx="615925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cxnSpLocks/>
              <a:stCxn id="62" idx="6"/>
              <a:endCxn id="69" idx="3"/>
            </p:cNvCxnSpPr>
            <p:nvPr/>
          </p:nvCxnSpPr>
          <p:spPr>
            <a:xfrm flipV="1">
              <a:off x="5327675" y="3330482"/>
              <a:ext cx="1400243" cy="2509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/>
            <p:nvPr/>
          </p:nvGrpSpPr>
          <p:grpSpPr>
            <a:xfrm>
              <a:off x="4397829" y="1781544"/>
              <a:ext cx="2437853" cy="1441174"/>
              <a:chOff x="4397829" y="1781544"/>
              <a:chExt cx="2437853" cy="1441174"/>
            </a:xfrm>
          </p:grpSpPr>
          <p:sp>
            <p:nvSpPr>
              <p:cNvPr id="85" name="Freeform 84"/>
              <p:cNvSpPr/>
              <p:nvPr/>
            </p:nvSpPr>
            <p:spPr>
              <a:xfrm>
                <a:off x="4397829" y="1781544"/>
                <a:ext cx="2420486" cy="1419038"/>
              </a:xfrm>
              <a:custGeom>
                <a:avLst/>
                <a:gdLst>
                  <a:gd name="connsiteX0" fmla="*/ 0 w 2433682"/>
                  <a:gd name="connsiteY0" fmla="*/ 1190256 h 1422276"/>
                  <a:gd name="connsiteX1" fmla="*/ 43542 w 2433682"/>
                  <a:gd name="connsiteY1" fmla="*/ 831027 h 1422276"/>
                  <a:gd name="connsiteX2" fmla="*/ 195942 w 2433682"/>
                  <a:gd name="connsiteY2" fmla="*/ 460913 h 1422276"/>
                  <a:gd name="connsiteX3" fmla="*/ 609600 w 2433682"/>
                  <a:gd name="connsiteY3" fmla="*/ 47256 h 1422276"/>
                  <a:gd name="connsiteX4" fmla="*/ 1600200 w 2433682"/>
                  <a:gd name="connsiteY4" fmla="*/ 79913 h 1422276"/>
                  <a:gd name="connsiteX5" fmla="*/ 2155371 w 2433682"/>
                  <a:gd name="connsiteY5" fmla="*/ 678627 h 1422276"/>
                  <a:gd name="connsiteX6" fmla="*/ 2405742 w 2433682"/>
                  <a:gd name="connsiteY6" fmla="*/ 1309999 h 1422276"/>
                  <a:gd name="connsiteX7" fmla="*/ 2416628 w 2433682"/>
                  <a:gd name="connsiteY7" fmla="*/ 1418856 h 1422276"/>
                  <a:gd name="connsiteX0" fmla="*/ 0 w 2420486"/>
                  <a:gd name="connsiteY0" fmla="*/ 1190256 h 1419038"/>
                  <a:gd name="connsiteX1" fmla="*/ 43542 w 2420486"/>
                  <a:gd name="connsiteY1" fmla="*/ 831027 h 1419038"/>
                  <a:gd name="connsiteX2" fmla="*/ 195942 w 2420486"/>
                  <a:gd name="connsiteY2" fmla="*/ 460913 h 1419038"/>
                  <a:gd name="connsiteX3" fmla="*/ 609600 w 2420486"/>
                  <a:gd name="connsiteY3" fmla="*/ 47256 h 1419038"/>
                  <a:gd name="connsiteX4" fmla="*/ 1600200 w 2420486"/>
                  <a:gd name="connsiteY4" fmla="*/ 79913 h 1419038"/>
                  <a:gd name="connsiteX5" fmla="*/ 2155371 w 2420486"/>
                  <a:gd name="connsiteY5" fmla="*/ 678627 h 1419038"/>
                  <a:gd name="connsiteX6" fmla="*/ 2351314 w 2420486"/>
                  <a:gd name="connsiteY6" fmla="*/ 1092284 h 1419038"/>
                  <a:gd name="connsiteX7" fmla="*/ 2416628 w 2420486"/>
                  <a:gd name="connsiteY7" fmla="*/ 1418856 h 1419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20486" h="1419038">
                    <a:moveTo>
                      <a:pt x="0" y="1190256"/>
                    </a:moveTo>
                    <a:cubicBezTo>
                      <a:pt x="5442" y="1071420"/>
                      <a:pt x="10885" y="952584"/>
                      <a:pt x="43542" y="831027"/>
                    </a:cubicBezTo>
                    <a:cubicBezTo>
                      <a:pt x="76199" y="709470"/>
                      <a:pt x="101599" y="591541"/>
                      <a:pt x="195942" y="460913"/>
                    </a:cubicBezTo>
                    <a:cubicBezTo>
                      <a:pt x="290285" y="330285"/>
                      <a:pt x="375557" y="110756"/>
                      <a:pt x="609600" y="47256"/>
                    </a:cubicBezTo>
                    <a:cubicBezTo>
                      <a:pt x="843643" y="-16244"/>
                      <a:pt x="1342571" y="-25316"/>
                      <a:pt x="1600200" y="79913"/>
                    </a:cubicBezTo>
                    <a:cubicBezTo>
                      <a:pt x="1857829" y="185142"/>
                      <a:pt x="2030185" y="509899"/>
                      <a:pt x="2155371" y="678627"/>
                    </a:cubicBezTo>
                    <a:cubicBezTo>
                      <a:pt x="2280557" y="847355"/>
                      <a:pt x="2307771" y="968913"/>
                      <a:pt x="2351314" y="1092284"/>
                    </a:cubicBezTo>
                    <a:cubicBezTo>
                      <a:pt x="2394857" y="1215655"/>
                      <a:pt x="2432956" y="1426113"/>
                      <a:pt x="2416628" y="1418856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7" name="Straight Arrow Connector 86"/>
              <p:cNvCxnSpPr>
                <a:stCxn id="85" idx="6"/>
                <a:endCxn id="69" idx="7"/>
              </p:cNvCxnSpPr>
              <p:nvPr/>
            </p:nvCxnSpPr>
            <p:spPr>
              <a:xfrm>
                <a:off x="6749143" y="2873828"/>
                <a:ext cx="86539" cy="3488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629400" y="32882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288268"/>
                <a:ext cx="37542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F8C3E1DF-A7B5-E404-A180-EA01E4BC8900}"/>
              </a:ext>
            </a:extLst>
          </p:cNvPr>
          <p:cNvSpPr/>
          <p:nvPr/>
        </p:nvSpPr>
        <p:spPr>
          <a:xfrm>
            <a:off x="3450646" y="990600"/>
            <a:ext cx="163310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hought Bubble: Cloud 15">
                <a:extLst>
                  <a:ext uri="{FF2B5EF4-FFF2-40B4-BE49-F238E27FC236}">
                    <a16:creationId xmlns:a16="http://schemas.microsoft.com/office/drawing/2014/main" id="{0A4D08D0-96EC-087A-E97B-6E7EAD9BA30E}"/>
                  </a:ext>
                </a:extLst>
              </p:cNvPr>
              <p:cNvSpPr/>
              <p:nvPr/>
            </p:nvSpPr>
            <p:spPr>
              <a:xfrm>
                <a:off x="0" y="4957465"/>
                <a:ext cx="3810000" cy="1260773"/>
              </a:xfrm>
              <a:prstGeom prst="cloudCallout">
                <a:avLst>
                  <a:gd name="adj1" fmla="val -25871"/>
                  <a:gd name="adj2" fmla="val 8007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will the shortest path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look like 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hought Bubble: Cloud 15">
                <a:extLst>
                  <a:ext uri="{FF2B5EF4-FFF2-40B4-BE49-F238E27FC236}">
                    <a16:creationId xmlns:a16="http://schemas.microsoft.com/office/drawing/2014/main" id="{0A4D08D0-96EC-087A-E97B-6E7EAD9B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57465"/>
                <a:ext cx="3810000" cy="1260773"/>
              </a:xfrm>
              <a:prstGeom prst="cloudCallout">
                <a:avLst>
                  <a:gd name="adj1" fmla="val -25871"/>
                  <a:gd name="adj2" fmla="val 80073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1F9AB6-D559-AAF7-DFE2-E8C17C06A02E}"/>
              </a:ext>
            </a:extLst>
          </p:cNvPr>
          <p:cNvCxnSpPr/>
          <p:nvPr/>
        </p:nvCxnSpPr>
        <p:spPr>
          <a:xfrm flipH="1">
            <a:off x="4419600" y="2362200"/>
            <a:ext cx="685800" cy="533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52ABBD-0D15-E4EF-5F89-2C7BD6B69F11}"/>
              </a:ext>
            </a:extLst>
          </p:cNvPr>
          <p:cNvGrpSpPr/>
          <p:nvPr/>
        </p:nvGrpSpPr>
        <p:grpSpPr>
          <a:xfrm>
            <a:off x="4444828" y="1832074"/>
            <a:ext cx="2288811" cy="1324392"/>
            <a:chOff x="4444828" y="1832074"/>
            <a:chExt cx="2288811" cy="1324392"/>
          </a:xfrm>
        </p:grpSpPr>
        <p:sp>
          <p:nvSpPr>
            <p:cNvPr id="19" name="Freeform 84">
              <a:extLst>
                <a:ext uri="{FF2B5EF4-FFF2-40B4-BE49-F238E27FC236}">
                  <a16:creationId xmlns:a16="http://schemas.microsoft.com/office/drawing/2014/main" id="{9036D073-44F6-A813-3840-2A4B066820E4}"/>
                </a:ext>
              </a:extLst>
            </p:cNvPr>
            <p:cNvSpPr/>
            <p:nvPr/>
          </p:nvSpPr>
          <p:spPr>
            <a:xfrm>
              <a:off x="4444828" y="1832074"/>
              <a:ext cx="2288811" cy="1245632"/>
            </a:xfrm>
            <a:custGeom>
              <a:avLst/>
              <a:gdLst>
                <a:gd name="connsiteX0" fmla="*/ 0 w 2433682"/>
                <a:gd name="connsiteY0" fmla="*/ 1190256 h 1422276"/>
                <a:gd name="connsiteX1" fmla="*/ 43542 w 2433682"/>
                <a:gd name="connsiteY1" fmla="*/ 831027 h 1422276"/>
                <a:gd name="connsiteX2" fmla="*/ 195942 w 2433682"/>
                <a:gd name="connsiteY2" fmla="*/ 460913 h 1422276"/>
                <a:gd name="connsiteX3" fmla="*/ 609600 w 2433682"/>
                <a:gd name="connsiteY3" fmla="*/ 47256 h 1422276"/>
                <a:gd name="connsiteX4" fmla="*/ 1600200 w 2433682"/>
                <a:gd name="connsiteY4" fmla="*/ 79913 h 1422276"/>
                <a:gd name="connsiteX5" fmla="*/ 2155371 w 2433682"/>
                <a:gd name="connsiteY5" fmla="*/ 678627 h 1422276"/>
                <a:gd name="connsiteX6" fmla="*/ 2405742 w 2433682"/>
                <a:gd name="connsiteY6" fmla="*/ 1309999 h 1422276"/>
                <a:gd name="connsiteX7" fmla="*/ 2416628 w 2433682"/>
                <a:gd name="connsiteY7" fmla="*/ 1418856 h 1422276"/>
                <a:gd name="connsiteX0" fmla="*/ 0 w 2420486"/>
                <a:gd name="connsiteY0" fmla="*/ 1190256 h 1419038"/>
                <a:gd name="connsiteX1" fmla="*/ 43542 w 2420486"/>
                <a:gd name="connsiteY1" fmla="*/ 831027 h 1419038"/>
                <a:gd name="connsiteX2" fmla="*/ 195942 w 2420486"/>
                <a:gd name="connsiteY2" fmla="*/ 460913 h 1419038"/>
                <a:gd name="connsiteX3" fmla="*/ 609600 w 2420486"/>
                <a:gd name="connsiteY3" fmla="*/ 47256 h 1419038"/>
                <a:gd name="connsiteX4" fmla="*/ 1600200 w 2420486"/>
                <a:gd name="connsiteY4" fmla="*/ 79913 h 1419038"/>
                <a:gd name="connsiteX5" fmla="*/ 2155371 w 2420486"/>
                <a:gd name="connsiteY5" fmla="*/ 678627 h 1419038"/>
                <a:gd name="connsiteX6" fmla="*/ 2351314 w 2420486"/>
                <a:gd name="connsiteY6" fmla="*/ 1092284 h 1419038"/>
                <a:gd name="connsiteX7" fmla="*/ 2416628 w 2420486"/>
                <a:gd name="connsiteY7" fmla="*/ 1418856 h 141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0486" h="1419038">
                  <a:moveTo>
                    <a:pt x="0" y="1190256"/>
                  </a:moveTo>
                  <a:cubicBezTo>
                    <a:pt x="5442" y="1071420"/>
                    <a:pt x="10885" y="952584"/>
                    <a:pt x="43542" y="831027"/>
                  </a:cubicBezTo>
                  <a:cubicBezTo>
                    <a:pt x="76199" y="709470"/>
                    <a:pt x="101599" y="591541"/>
                    <a:pt x="195942" y="460913"/>
                  </a:cubicBezTo>
                  <a:cubicBezTo>
                    <a:pt x="290285" y="330285"/>
                    <a:pt x="375557" y="110756"/>
                    <a:pt x="609600" y="47256"/>
                  </a:cubicBezTo>
                  <a:cubicBezTo>
                    <a:pt x="843643" y="-16244"/>
                    <a:pt x="1342571" y="-25316"/>
                    <a:pt x="1600200" y="79913"/>
                  </a:cubicBezTo>
                  <a:cubicBezTo>
                    <a:pt x="1857829" y="185142"/>
                    <a:pt x="2030185" y="509899"/>
                    <a:pt x="2155371" y="678627"/>
                  </a:cubicBezTo>
                  <a:cubicBezTo>
                    <a:pt x="2280557" y="847355"/>
                    <a:pt x="2307771" y="968913"/>
                    <a:pt x="2351314" y="1092284"/>
                  </a:cubicBezTo>
                  <a:cubicBezTo>
                    <a:pt x="2394857" y="1215655"/>
                    <a:pt x="2432956" y="1426113"/>
                    <a:pt x="2416628" y="1418856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4C5653B-6831-74DD-1FED-11191176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719736" y="2987225"/>
              <a:ext cx="0" cy="16924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2E5A5C-37B8-2EBE-47F0-9687837F9B81}"/>
              </a:ext>
            </a:extLst>
          </p:cNvPr>
          <p:cNvCxnSpPr>
            <a:cxnSpLocks/>
          </p:cNvCxnSpPr>
          <p:nvPr/>
        </p:nvCxnSpPr>
        <p:spPr>
          <a:xfrm>
            <a:off x="5397550" y="2420362"/>
            <a:ext cx="698997" cy="42798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C284BB-8760-420B-FA60-C9ECA0B03363}"/>
              </a:ext>
            </a:extLst>
          </p:cNvPr>
          <p:cNvCxnSpPr>
            <a:cxnSpLocks/>
          </p:cNvCxnSpPr>
          <p:nvPr/>
        </p:nvCxnSpPr>
        <p:spPr>
          <a:xfrm>
            <a:off x="6084275" y="2838849"/>
            <a:ext cx="681786" cy="28535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E51C84-912C-BB65-C94C-25842EF75FD1}"/>
              </a:ext>
            </a:extLst>
          </p:cNvPr>
          <p:cNvCxnSpPr>
            <a:cxnSpLocks/>
          </p:cNvCxnSpPr>
          <p:nvPr/>
        </p:nvCxnSpPr>
        <p:spPr>
          <a:xfrm flipH="1">
            <a:off x="5460728" y="3050869"/>
            <a:ext cx="594646" cy="44721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C86E2C4-0143-D678-BEC4-8FFB4D53F8A3}"/>
              </a:ext>
            </a:extLst>
          </p:cNvPr>
          <p:cNvCxnSpPr>
            <a:cxnSpLocks/>
          </p:cNvCxnSpPr>
          <p:nvPr/>
        </p:nvCxnSpPr>
        <p:spPr>
          <a:xfrm flipV="1">
            <a:off x="5512068" y="3288086"/>
            <a:ext cx="1152906" cy="19170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B55911D-6DA2-6D65-3C37-102697A4683A}"/>
              </a:ext>
            </a:extLst>
          </p:cNvPr>
          <p:cNvSpPr txBox="1"/>
          <p:nvPr/>
        </p:nvSpPr>
        <p:spPr>
          <a:xfrm>
            <a:off x="8238667" y="17409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  <a:endParaRPr lang="en-IN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29E1216-130B-6922-EEB7-738FBEAED1D2}"/>
              </a:ext>
            </a:extLst>
          </p:cNvPr>
          <p:cNvSpPr txBox="1"/>
          <p:nvPr/>
        </p:nvSpPr>
        <p:spPr>
          <a:xfrm>
            <a:off x="8254183" y="17409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8F259-E794-2433-4BFD-15594EA432F6}"/>
              </a:ext>
            </a:extLst>
          </p:cNvPr>
          <p:cNvSpPr txBox="1"/>
          <p:nvPr/>
        </p:nvSpPr>
        <p:spPr>
          <a:xfrm>
            <a:off x="5577820" y="1040908"/>
            <a:ext cx="169469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Using </a:t>
            </a:r>
            <a:r>
              <a:rPr lang="en-US" sz="1800" b="1" dirty="0">
                <a:solidFill>
                  <a:srgbClr val="7030A0"/>
                </a:solidFill>
              </a:rPr>
              <a:t>Lemma 2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4101DB-F6D8-A1BC-4CFC-4267ED915BDB}"/>
                  </a:ext>
                </a:extLst>
              </p:cNvPr>
              <p:cNvSpPr txBox="1"/>
              <p:nvPr/>
            </p:nvSpPr>
            <p:spPr>
              <a:xfrm>
                <a:off x="4152529" y="5523552"/>
                <a:ext cx="4503239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We need to just focus on</a:t>
                </a:r>
              </a:p>
              <a:p>
                <a:pPr algn="ctr"/>
                <a:r>
                  <a:rPr lang="en-US" dirty="0"/>
                  <a:t> the edges incident 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,…,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.  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4101DB-F6D8-A1BC-4CFC-4267ED915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29" y="5523552"/>
                <a:ext cx="4503239" cy="646331"/>
              </a:xfrm>
              <a:prstGeom prst="rect">
                <a:avLst/>
              </a:prstGeom>
              <a:blipFill>
                <a:blip r:embed="rId10"/>
                <a:stretch>
                  <a:fillRect t="-4717" r="-1624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hought Bubble: Cloud 6">
                <a:extLst>
                  <a:ext uri="{FF2B5EF4-FFF2-40B4-BE49-F238E27FC236}">
                    <a16:creationId xmlns:a16="http://schemas.microsoft.com/office/drawing/2014/main" id="{69C466A2-4D4E-9560-55B2-279F51582F62}"/>
                  </a:ext>
                </a:extLst>
              </p:cNvPr>
              <p:cNvSpPr/>
              <p:nvPr/>
            </p:nvSpPr>
            <p:spPr>
              <a:xfrm>
                <a:off x="-59184" y="5041947"/>
                <a:ext cx="3810000" cy="1260773"/>
              </a:xfrm>
              <a:prstGeom prst="cloudCallout">
                <a:avLst>
                  <a:gd name="adj1" fmla="val -25871"/>
                  <a:gd name="adj2" fmla="val 8007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to use it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hought Bubble: Cloud 6">
                <a:extLst>
                  <a:ext uri="{FF2B5EF4-FFF2-40B4-BE49-F238E27FC236}">
                    <a16:creationId xmlns:a16="http://schemas.microsoft.com/office/drawing/2014/main" id="{69C466A2-4D4E-9560-55B2-279F51582F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184" y="5041947"/>
                <a:ext cx="3810000" cy="1260773"/>
              </a:xfrm>
              <a:prstGeom prst="cloudCallout">
                <a:avLst>
                  <a:gd name="adj1" fmla="val -25871"/>
                  <a:gd name="adj2" fmla="val 80073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152DAF0-FB4D-8A7A-CCBE-BC0DD81D29C0}"/>
              </a:ext>
            </a:extLst>
          </p:cNvPr>
          <p:cNvSpPr txBox="1"/>
          <p:nvPr/>
        </p:nvSpPr>
        <p:spPr>
          <a:xfrm>
            <a:off x="4078528" y="6196433"/>
            <a:ext cx="5172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Isn’t it nice </a:t>
            </a:r>
            <a:r>
              <a:rPr lang="en-US" dirty="0">
                <a:sym typeface="Wingdings" panose="05000000000000000000" pitchFamily="2" charset="2"/>
              </a:rPr>
              <a:t> ?</a:t>
            </a:r>
          </a:p>
          <a:p>
            <a:pPr algn="ctr"/>
            <a:r>
              <a:rPr lang="en-US" dirty="0">
                <a:sym typeface="Wingdings" panose="05000000000000000000" pitchFamily="2" charset="2"/>
              </a:rPr>
              <a:t>Ponder over its usefulness before proceeding further.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926F7F-24D8-E658-7BA0-B46EBFEAB083}"/>
                  </a:ext>
                </a:extLst>
              </p:cNvPr>
              <p:cNvSpPr txBox="1"/>
              <p:nvPr/>
            </p:nvSpPr>
            <p:spPr>
              <a:xfrm>
                <a:off x="457200" y="5263575"/>
                <a:ext cx="295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 us define a function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926F7F-24D8-E658-7BA0-B46EBFEAB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263575"/>
                <a:ext cx="2958630" cy="369332"/>
              </a:xfrm>
              <a:prstGeom prst="rect">
                <a:avLst/>
              </a:prstGeom>
              <a:blipFill>
                <a:blip r:embed="rId12"/>
                <a:stretch>
                  <a:fillRect l="-1649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56FF60-E6FF-5339-8F87-BC0AF25153D2}"/>
                  </a:ext>
                </a:extLst>
              </p:cNvPr>
              <p:cNvSpPr txBox="1"/>
              <p:nvPr/>
            </p:nvSpPr>
            <p:spPr>
              <a:xfrm>
                <a:off x="4620310" y="1346263"/>
                <a:ext cx="42015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Consider any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m:rPr>
                        <m:lit/>
                      </m:rP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,…,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56FF60-E6FF-5339-8F87-BC0AF2515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310" y="1346263"/>
                <a:ext cx="4201535" cy="400110"/>
              </a:xfrm>
              <a:prstGeom prst="rect">
                <a:avLst/>
              </a:prstGeom>
              <a:blipFill>
                <a:blip r:embed="rId13"/>
                <a:stretch>
                  <a:fillRect l="-1597" t="-9231" b="-2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524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 animBg="1"/>
      <p:bldP spid="43" grpId="0" animBg="1"/>
      <p:bldP spid="68" grpId="0"/>
      <p:bldP spid="15" grpId="0" animBg="1"/>
      <p:bldP spid="16" grpId="0" animBg="1"/>
      <p:bldP spid="16" grpId="1" animBg="1"/>
      <p:bldP spid="80" grpId="0"/>
      <p:bldP spid="80" grpId="1"/>
      <p:bldP spid="82" grpId="0"/>
      <p:bldP spid="82" grpId="1"/>
      <p:bldP spid="5" grpId="0" animBg="1"/>
      <p:bldP spid="6" grpId="0" animBg="1"/>
      <p:bldP spid="6" grpId="1" animBg="1"/>
      <p:bldP spid="7" grpId="0" animBg="1"/>
      <p:bldP spid="7" grpId="1" animBg="1"/>
      <p:bldP spid="9" grpId="0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A </a:t>
            </a:r>
            <a:r>
              <a:rPr lang="en-US" b="1" dirty="0">
                <a:solidFill>
                  <a:srgbClr val="7030A0"/>
                </a:solidFill>
              </a:rPr>
              <a:t>Job scheduling </a:t>
            </a:r>
            <a:r>
              <a:rPr lang="en-US" b="1" dirty="0">
                <a:solidFill>
                  <a:srgbClr val="002060"/>
                </a:solidFill>
              </a:rPr>
              <a:t>problem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Scheduling to minimize </a:t>
            </a:r>
          </a:p>
          <a:p>
            <a:r>
              <a:rPr lang="en-US" b="1" dirty="0">
                <a:solidFill>
                  <a:schemeClr val="tx1"/>
                </a:solidFill>
              </a:rPr>
              <a:t>maximum lateness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8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867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Suppose we have computed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How to find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,…,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                                 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is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867400"/>
              </a:xfrm>
              <a:blipFill>
                <a:blip r:embed="rId2"/>
                <a:stretch>
                  <a:fillRect l="-741" t="-6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066800" y="1752600"/>
            <a:ext cx="7696200" cy="3276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3962400" y="2286000"/>
            <a:ext cx="2514600" cy="2514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178350" y="2362200"/>
            <a:ext cx="2146250" cy="2362200"/>
            <a:chOff x="3194075" y="1752600"/>
            <a:chExt cx="2146250" cy="2362200"/>
          </a:xfrm>
        </p:grpSpPr>
        <p:grpSp>
          <p:nvGrpSpPr>
            <p:cNvPr id="45" name="Group 44"/>
            <p:cNvGrpSpPr/>
            <p:nvPr/>
          </p:nvGrpSpPr>
          <p:grpSpPr>
            <a:xfrm>
              <a:off x="4321082" y="1882682"/>
              <a:ext cx="1019243" cy="848850"/>
              <a:chOff x="4321082" y="1882682"/>
              <a:chExt cx="1019243" cy="848850"/>
            </a:xfrm>
          </p:grpSpPr>
          <p:cxnSp>
            <p:nvCxnSpPr>
              <p:cNvPr id="64" name="Straight Arrow Connector 63"/>
              <p:cNvCxnSpPr>
                <a:stCxn id="58" idx="5"/>
                <a:endCxn id="66" idx="1"/>
              </p:cNvCxnSpPr>
              <p:nvPr/>
            </p:nvCxnSpPr>
            <p:spPr>
              <a:xfrm>
                <a:off x="4321082" y="1882682"/>
                <a:ext cx="730436" cy="4256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oup 64"/>
              <p:cNvGrpSpPr/>
              <p:nvPr/>
            </p:nvGrpSpPr>
            <p:grpSpPr>
              <a:xfrm>
                <a:off x="4876800" y="2286000"/>
                <a:ext cx="463525" cy="445532"/>
                <a:chOff x="4876800" y="2286000"/>
                <a:chExt cx="463525" cy="44553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5029200" y="2286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4876800" y="2362200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76800" y="2362200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333" r="-16883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6" name="Group 45"/>
            <p:cNvGrpSpPr/>
            <p:nvPr/>
          </p:nvGrpSpPr>
          <p:grpSpPr>
            <a:xfrm>
              <a:off x="4032275" y="2362200"/>
              <a:ext cx="996925" cy="990600"/>
              <a:chOff x="2660675" y="2590800"/>
              <a:chExt cx="996925" cy="990600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2819400" y="2590800"/>
                <a:ext cx="838200" cy="685800"/>
                <a:chOff x="2819400" y="2590800"/>
                <a:chExt cx="838200" cy="685800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2819400" y="3124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Arrow Connector 62"/>
                <p:cNvCxnSpPr/>
                <p:nvPr/>
              </p:nvCxnSpPr>
              <p:spPr>
                <a:xfrm flipH="1">
                  <a:off x="2971800" y="2590800"/>
                  <a:ext cx="685800" cy="5334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710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Group 46"/>
            <p:cNvGrpSpPr/>
            <p:nvPr/>
          </p:nvGrpSpPr>
          <p:grpSpPr>
            <a:xfrm>
              <a:off x="4066618" y="1752600"/>
              <a:ext cx="352982" cy="457200"/>
              <a:chOff x="4066618" y="1752600"/>
              <a:chExt cx="352982" cy="4572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191000" y="1752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4066618" y="1840468"/>
                    <a:ext cx="3529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6618" y="1840468"/>
                    <a:ext cx="352982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/>
            <p:cNvGrpSpPr/>
            <p:nvPr/>
          </p:nvGrpSpPr>
          <p:grpSpPr>
            <a:xfrm>
              <a:off x="3194075" y="1828800"/>
              <a:ext cx="996925" cy="990600"/>
              <a:chOff x="2660675" y="2590800"/>
              <a:chExt cx="996925" cy="9906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2819400" y="2590800"/>
                <a:ext cx="838200" cy="685800"/>
                <a:chOff x="2819400" y="2590800"/>
                <a:chExt cx="838200" cy="685800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2819400" y="3124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Arrow Connector 56"/>
                <p:cNvCxnSpPr/>
                <p:nvPr/>
              </p:nvCxnSpPr>
              <p:spPr>
                <a:xfrm flipH="1">
                  <a:off x="2971800" y="2590800"/>
                  <a:ext cx="685800" cy="5334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842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Group 48"/>
            <p:cNvGrpSpPr/>
            <p:nvPr/>
          </p:nvGrpSpPr>
          <p:grpSpPr>
            <a:xfrm>
              <a:off x="3581400" y="2983468"/>
              <a:ext cx="612763" cy="1131332"/>
              <a:chOff x="2882950" y="2373868"/>
              <a:chExt cx="612763" cy="1131332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3041675" y="2373868"/>
                <a:ext cx="454038" cy="826532"/>
                <a:chOff x="3041675" y="2373868"/>
                <a:chExt cx="454038" cy="826532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041675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Arrow Connector 52"/>
                <p:cNvCxnSpPr>
                  <a:stCxn id="61" idx="0"/>
                </p:cNvCxnSpPr>
                <p:nvPr/>
              </p:nvCxnSpPr>
              <p:spPr>
                <a:xfrm flipH="1">
                  <a:off x="3130525" y="2373868"/>
                  <a:ext cx="365188" cy="63019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882950" y="31358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2950" y="31358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710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8" name="TextBox 67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2590800" y="2209800"/>
            <a:ext cx="4419600" cy="2514600"/>
            <a:chOff x="2590800" y="2209800"/>
            <a:chExt cx="4419600" cy="2514600"/>
          </a:xfrm>
        </p:grpSpPr>
        <p:sp>
          <p:nvSpPr>
            <p:cNvPr id="69" name="Oval 68"/>
            <p:cNvSpPr/>
            <p:nvPr/>
          </p:nvSpPr>
          <p:spPr>
            <a:xfrm>
              <a:off x="67056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5052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962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1910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7056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858000" y="2209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2590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397829" y="1781544"/>
            <a:ext cx="2437853" cy="1799856"/>
            <a:chOff x="4397829" y="1781544"/>
            <a:chExt cx="2437853" cy="1799856"/>
          </a:xfrm>
        </p:grpSpPr>
        <p:cxnSp>
          <p:nvCxnSpPr>
            <p:cNvPr id="78" name="Straight Arrow Connector 77"/>
            <p:cNvCxnSpPr>
              <a:endCxn id="69" idx="0"/>
            </p:cNvCxnSpPr>
            <p:nvPr/>
          </p:nvCxnSpPr>
          <p:spPr>
            <a:xfrm>
              <a:off x="6165875" y="2971800"/>
              <a:ext cx="615925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cxnSpLocks/>
              <a:stCxn id="62" idx="6"/>
              <a:endCxn id="69" idx="3"/>
            </p:cNvCxnSpPr>
            <p:nvPr/>
          </p:nvCxnSpPr>
          <p:spPr>
            <a:xfrm flipV="1">
              <a:off x="5327675" y="3330482"/>
              <a:ext cx="1400243" cy="2509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/>
            <p:nvPr/>
          </p:nvGrpSpPr>
          <p:grpSpPr>
            <a:xfrm>
              <a:off x="4397829" y="1781544"/>
              <a:ext cx="2437853" cy="1441174"/>
              <a:chOff x="4397829" y="1781544"/>
              <a:chExt cx="2437853" cy="1441174"/>
            </a:xfrm>
          </p:grpSpPr>
          <p:sp>
            <p:nvSpPr>
              <p:cNvPr id="85" name="Freeform 84"/>
              <p:cNvSpPr/>
              <p:nvPr/>
            </p:nvSpPr>
            <p:spPr>
              <a:xfrm>
                <a:off x="4397829" y="1781544"/>
                <a:ext cx="2420486" cy="1419038"/>
              </a:xfrm>
              <a:custGeom>
                <a:avLst/>
                <a:gdLst>
                  <a:gd name="connsiteX0" fmla="*/ 0 w 2433682"/>
                  <a:gd name="connsiteY0" fmla="*/ 1190256 h 1422276"/>
                  <a:gd name="connsiteX1" fmla="*/ 43542 w 2433682"/>
                  <a:gd name="connsiteY1" fmla="*/ 831027 h 1422276"/>
                  <a:gd name="connsiteX2" fmla="*/ 195942 w 2433682"/>
                  <a:gd name="connsiteY2" fmla="*/ 460913 h 1422276"/>
                  <a:gd name="connsiteX3" fmla="*/ 609600 w 2433682"/>
                  <a:gd name="connsiteY3" fmla="*/ 47256 h 1422276"/>
                  <a:gd name="connsiteX4" fmla="*/ 1600200 w 2433682"/>
                  <a:gd name="connsiteY4" fmla="*/ 79913 h 1422276"/>
                  <a:gd name="connsiteX5" fmla="*/ 2155371 w 2433682"/>
                  <a:gd name="connsiteY5" fmla="*/ 678627 h 1422276"/>
                  <a:gd name="connsiteX6" fmla="*/ 2405742 w 2433682"/>
                  <a:gd name="connsiteY6" fmla="*/ 1309999 h 1422276"/>
                  <a:gd name="connsiteX7" fmla="*/ 2416628 w 2433682"/>
                  <a:gd name="connsiteY7" fmla="*/ 1418856 h 1422276"/>
                  <a:gd name="connsiteX0" fmla="*/ 0 w 2420486"/>
                  <a:gd name="connsiteY0" fmla="*/ 1190256 h 1419038"/>
                  <a:gd name="connsiteX1" fmla="*/ 43542 w 2420486"/>
                  <a:gd name="connsiteY1" fmla="*/ 831027 h 1419038"/>
                  <a:gd name="connsiteX2" fmla="*/ 195942 w 2420486"/>
                  <a:gd name="connsiteY2" fmla="*/ 460913 h 1419038"/>
                  <a:gd name="connsiteX3" fmla="*/ 609600 w 2420486"/>
                  <a:gd name="connsiteY3" fmla="*/ 47256 h 1419038"/>
                  <a:gd name="connsiteX4" fmla="*/ 1600200 w 2420486"/>
                  <a:gd name="connsiteY4" fmla="*/ 79913 h 1419038"/>
                  <a:gd name="connsiteX5" fmla="*/ 2155371 w 2420486"/>
                  <a:gd name="connsiteY5" fmla="*/ 678627 h 1419038"/>
                  <a:gd name="connsiteX6" fmla="*/ 2351314 w 2420486"/>
                  <a:gd name="connsiteY6" fmla="*/ 1092284 h 1419038"/>
                  <a:gd name="connsiteX7" fmla="*/ 2416628 w 2420486"/>
                  <a:gd name="connsiteY7" fmla="*/ 1418856 h 1419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20486" h="1419038">
                    <a:moveTo>
                      <a:pt x="0" y="1190256"/>
                    </a:moveTo>
                    <a:cubicBezTo>
                      <a:pt x="5442" y="1071420"/>
                      <a:pt x="10885" y="952584"/>
                      <a:pt x="43542" y="831027"/>
                    </a:cubicBezTo>
                    <a:cubicBezTo>
                      <a:pt x="76199" y="709470"/>
                      <a:pt x="101599" y="591541"/>
                      <a:pt x="195942" y="460913"/>
                    </a:cubicBezTo>
                    <a:cubicBezTo>
                      <a:pt x="290285" y="330285"/>
                      <a:pt x="375557" y="110756"/>
                      <a:pt x="609600" y="47256"/>
                    </a:cubicBezTo>
                    <a:cubicBezTo>
                      <a:pt x="843643" y="-16244"/>
                      <a:pt x="1342571" y="-25316"/>
                      <a:pt x="1600200" y="79913"/>
                    </a:cubicBezTo>
                    <a:cubicBezTo>
                      <a:pt x="1857829" y="185142"/>
                      <a:pt x="2030185" y="509899"/>
                      <a:pt x="2155371" y="678627"/>
                    </a:cubicBezTo>
                    <a:cubicBezTo>
                      <a:pt x="2280557" y="847355"/>
                      <a:pt x="2307771" y="968913"/>
                      <a:pt x="2351314" y="1092284"/>
                    </a:cubicBezTo>
                    <a:cubicBezTo>
                      <a:pt x="2394857" y="1215655"/>
                      <a:pt x="2432956" y="1426113"/>
                      <a:pt x="2416628" y="1418856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Arrow Connector 86"/>
              <p:cNvCxnSpPr>
                <a:stCxn id="85" idx="6"/>
                <a:endCxn id="69" idx="7"/>
              </p:cNvCxnSpPr>
              <p:nvPr/>
            </p:nvCxnSpPr>
            <p:spPr>
              <a:xfrm>
                <a:off x="6749143" y="2873828"/>
                <a:ext cx="86539" cy="3488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629400" y="32882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288268"/>
                <a:ext cx="37542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990600" y="5715000"/>
                <a:ext cx="365478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vertex with </a:t>
                </a:r>
                <a:r>
                  <a:rPr lang="en-US" b="1" dirty="0"/>
                  <a:t>minimum</a:t>
                </a:r>
                <a:r>
                  <a:rPr lang="en-US" dirty="0"/>
                  <a:t> value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715000"/>
                <a:ext cx="3654783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503" t="-8333" r="-116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80946" y="5250218"/>
                <a:ext cx="2343654" cy="540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𝑬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              </m:t>
                          </m:r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?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    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946" y="5250218"/>
                <a:ext cx="2343654" cy="540982"/>
              </a:xfrm>
              <a:prstGeom prst="rect">
                <a:avLst/>
              </a:prstGeom>
              <a:blipFill rotWithShape="1">
                <a:blip r:embed="rId10"/>
                <a:stretch>
                  <a:fillRect t="-4494" r="-2857"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57863" y="5208130"/>
                <a:ext cx="2281137" cy="5068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dirty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𝝎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863" y="5208130"/>
                <a:ext cx="2281137" cy="506870"/>
              </a:xfrm>
              <a:prstGeom prst="rect">
                <a:avLst/>
              </a:prstGeom>
              <a:blipFill rotWithShape="1">
                <a:blip r:embed="rId11"/>
                <a:stretch>
                  <a:fillRect r="-293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8116DA8-BF7E-033E-3587-75D1FBA4E342}"/>
              </a:ext>
            </a:extLst>
          </p:cNvPr>
          <p:cNvSpPr txBox="1"/>
          <p:nvPr/>
        </p:nvSpPr>
        <p:spPr>
          <a:xfrm>
            <a:off x="2476116" y="2952690"/>
            <a:ext cx="534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6C31"/>
                </a:solidFill>
              </a:rPr>
              <a:t>51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77B09-2325-BB05-95AA-B953327C4032}"/>
              </a:ext>
            </a:extLst>
          </p:cNvPr>
          <p:cNvSpPr txBox="1"/>
          <p:nvPr/>
        </p:nvSpPr>
        <p:spPr>
          <a:xfrm>
            <a:off x="3352800" y="3505200"/>
            <a:ext cx="534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6C31"/>
                </a:solidFill>
              </a:rPr>
              <a:t>76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7A0600-943E-7F33-F6B5-B5DD860DF345}"/>
              </a:ext>
            </a:extLst>
          </p:cNvPr>
          <p:cNvSpPr txBox="1"/>
          <p:nvPr/>
        </p:nvSpPr>
        <p:spPr>
          <a:xfrm>
            <a:off x="6986660" y="2190048"/>
            <a:ext cx="709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6C31"/>
                </a:solidFill>
              </a:rPr>
              <a:t>101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22BED0-1F83-5BCF-3949-F8A63738AEB2}"/>
              </a:ext>
            </a:extLst>
          </p:cNvPr>
          <p:cNvSpPr txBox="1"/>
          <p:nvPr/>
        </p:nvSpPr>
        <p:spPr>
          <a:xfrm>
            <a:off x="6858000" y="3990945"/>
            <a:ext cx="709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6C31"/>
                </a:solidFill>
              </a:rPr>
              <a:t>90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EBF1B-F554-9F83-E3D0-576A6EA12E93}"/>
              </a:ext>
            </a:extLst>
          </p:cNvPr>
          <p:cNvSpPr txBox="1"/>
          <p:nvPr/>
        </p:nvSpPr>
        <p:spPr>
          <a:xfrm>
            <a:off x="6868104" y="3044279"/>
            <a:ext cx="709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6C31"/>
                </a:solidFill>
              </a:rPr>
              <a:t>82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F49367-1382-6E39-3E97-60C78DDEF339}"/>
              </a:ext>
            </a:extLst>
          </p:cNvPr>
          <p:cNvSpPr txBox="1"/>
          <p:nvPr/>
        </p:nvSpPr>
        <p:spPr>
          <a:xfrm>
            <a:off x="4231178" y="4575823"/>
            <a:ext cx="709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6C31"/>
                </a:solidFill>
              </a:rPr>
              <a:t>62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D96B3-A3A2-1C54-9A28-B863033BF4FB}"/>
              </a:ext>
            </a:extLst>
          </p:cNvPr>
          <p:cNvSpPr txBox="1"/>
          <p:nvPr/>
        </p:nvSpPr>
        <p:spPr>
          <a:xfrm>
            <a:off x="4112753" y="2074429"/>
            <a:ext cx="709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6C31"/>
                </a:solidFill>
              </a:rPr>
              <a:t>88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9A287C-D206-F221-CD12-6DFF9D6502B9}"/>
              </a:ext>
            </a:extLst>
          </p:cNvPr>
          <p:cNvSpPr/>
          <p:nvPr/>
        </p:nvSpPr>
        <p:spPr>
          <a:xfrm>
            <a:off x="2524514" y="2764776"/>
            <a:ext cx="277859" cy="2616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hought Bubble: Cloud 15">
                <a:extLst>
                  <a:ext uri="{FF2B5EF4-FFF2-40B4-BE49-F238E27FC236}">
                    <a16:creationId xmlns:a16="http://schemas.microsoft.com/office/drawing/2014/main" id="{9546F8D9-92CE-DEE4-300D-85F16C2948AC}"/>
                  </a:ext>
                </a:extLst>
              </p:cNvPr>
              <p:cNvSpPr/>
              <p:nvPr/>
            </p:nvSpPr>
            <p:spPr>
              <a:xfrm>
                <a:off x="5432174" y="5759758"/>
                <a:ext cx="3581400" cy="698429"/>
              </a:xfrm>
              <a:prstGeom prst="cloudCallout">
                <a:avLst>
                  <a:gd name="adj1" fmla="val -25871"/>
                  <a:gd name="adj2" fmla="val 8007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16" name="Thought Bubble: Cloud 15">
                <a:extLst>
                  <a:ext uri="{FF2B5EF4-FFF2-40B4-BE49-F238E27FC236}">
                    <a16:creationId xmlns:a16="http://schemas.microsoft.com/office/drawing/2014/main" id="{9546F8D9-92CE-DEE4-300D-85F16C294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174" y="5759758"/>
                <a:ext cx="3581400" cy="698429"/>
              </a:xfrm>
              <a:prstGeom prst="cloudCallout">
                <a:avLst>
                  <a:gd name="adj1" fmla="val -25871"/>
                  <a:gd name="adj2" fmla="val 80073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7B6D97F-0501-19BF-5A6D-1BF69CADA187}"/>
              </a:ext>
            </a:extLst>
          </p:cNvPr>
          <p:cNvSpPr txBox="1"/>
          <p:nvPr/>
        </p:nvSpPr>
        <p:spPr>
          <a:xfrm>
            <a:off x="5577820" y="1040908"/>
            <a:ext cx="169469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Using </a:t>
            </a:r>
            <a:r>
              <a:rPr lang="en-US" sz="1800" b="1" dirty="0">
                <a:solidFill>
                  <a:srgbClr val="7030A0"/>
                </a:solidFill>
              </a:rPr>
              <a:t>Lemma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11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6" grpId="0" animBg="1"/>
      <p:bldP spid="6" grpId="0"/>
      <p:bldP spid="5" grpId="0" animBg="1"/>
      <p:bldP spid="14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7030A0"/>
                </a:solidFill>
              </a:rPr>
              <a:t>Dijkstra</a:t>
            </a:r>
            <a:r>
              <a:rPr lang="en-US" b="1" dirty="0" err="1"/>
              <a:t>’s</a:t>
            </a:r>
            <a:r>
              <a:rPr lang="en-US" b="1" dirty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Dijkstra-algo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b="1" dirty="0">
                    <a:latin typeface="Cambria Math"/>
                    <a:sym typeface="Wingdings" pitchFamily="2" charset="2"/>
                  </a:rPr>
                  <a:t>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minimum</a:t>
                </a:r>
                <a:r>
                  <a:rPr lang="en-US" sz="2000" dirty="0"/>
                  <a:t>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move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{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}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>
                <a:blip r:embed="rId2"/>
                <a:stretch>
                  <a:fillRect l="-772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6400800" y="4343400"/>
            <a:ext cx="231648" cy="15240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05600" y="4953000"/>
            <a:ext cx="238873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lot of </a:t>
            </a:r>
            <a:r>
              <a:rPr lang="en-US" b="1" dirty="0"/>
              <a:t>re-computation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52600" y="1905000"/>
                <a:ext cx="27067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;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05000"/>
                <a:ext cx="2706703" cy="400110"/>
              </a:xfrm>
              <a:prstGeom prst="rect">
                <a:avLst/>
              </a:prstGeom>
              <a:blipFill>
                <a:blip r:embed="rId3"/>
                <a:stretch>
                  <a:fillRect t="-9375" r="-140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066800" y="4235152"/>
            <a:ext cx="5257800" cy="1784647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119285-7A33-8ED1-29E1-D61F08108755}"/>
              </a:ext>
            </a:extLst>
          </p:cNvPr>
          <p:cNvSpPr/>
          <p:nvPr/>
        </p:nvSpPr>
        <p:spPr>
          <a:xfrm>
            <a:off x="4227498" y="4509604"/>
            <a:ext cx="207057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2B33E9-F420-81A0-8B35-2CFEBF08BC93}"/>
              </a:ext>
            </a:extLst>
          </p:cNvPr>
          <p:cNvSpPr/>
          <p:nvPr/>
        </p:nvSpPr>
        <p:spPr>
          <a:xfrm>
            <a:off x="4191000" y="4953000"/>
            <a:ext cx="199437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74079C-1D8F-A4FB-BB96-514D0AD6D1A7}"/>
              </a:ext>
            </a:extLst>
          </p:cNvPr>
          <p:cNvSpPr/>
          <p:nvPr/>
        </p:nvSpPr>
        <p:spPr>
          <a:xfrm>
            <a:off x="3505200" y="4953000"/>
            <a:ext cx="207057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9710A4-CBA1-6CA2-5EB1-41F9CC5267E4}"/>
                  </a:ext>
                </a:extLst>
              </p:cNvPr>
              <p:cNvSpPr/>
              <p:nvPr/>
            </p:nvSpPr>
            <p:spPr>
              <a:xfrm>
                <a:off x="2075648" y="4633119"/>
                <a:ext cx="2706703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Computing labels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for the next iteration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9710A4-CBA1-6CA2-5EB1-41F9CC526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648" y="4633119"/>
                <a:ext cx="2706703" cy="457200"/>
              </a:xfrm>
              <a:prstGeom prst="rect">
                <a:avLst/>
              </a:prstGeom>
              <a:blipFill>
                <a:blip r:embed="rId4"/>
                <a:stretch>
                  <a:fillRect l="-1124" t="-26667" r="-2472" b="-4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own Ribbon 11">
                <a:extLst>
                  <a:ext uri="{FF2B5EF4-FFF2-40B4-BE49-F238E27FC236}">
                    <a16:creationId xmlns:a16="http://schemas.microsoft.com/office/drawing/2014/main" id="{BC8D6995-5BEE-8014-EAE5-FD2BF21255F8}"/>
                  </a:ext>
                </a:extLst>
              </p:cNvPr>
              <p:cNvSpPr/>
              <p:nvPr/>
            </p:nvSpPr>
            <p:spPr>
              <a:xfrm>
                <a:off x="5791200" y="1676400"/>
                <a:ext cx="2819400" cy="866745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Only </a:t>
                </a:r>
                <a:r>
                  <a:rPr lang="en-US" u="sng" dirty="0">
                    <a:solidFill>
                      <a:schemeClr val="tx1"/>
                    </a:solidFill>
                  </a:rPr>
                  <a:t>neighbors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Down Ribbon 11">
                <a:extLst>
                  <a:ext uri="{FF2B5EF4-FFF2-40B4-BE49-F238E27FC236}">
                    <a16:creationId xmlns:a16="http://schemas.microsoft.com/office/drawing/2014/main" id="{BC8D6995-5BEE-8014-EAE5-FD2BF21255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676400"/>
                <a:ext cx="2819400" cy="866745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003E1522-0CCE-312A-E3C0-93824892E529}"/>
              </a:ext>
            </a:extLst>
          </p:cNvPr>
          <p:cNvGrpSpPr/>
          <p:nvPr/>
        </p:nvGrpSpPr>
        <p:grpSpPr>
          <a:xfrm>
            <a:off x="6404834" y="4328319"/>
            <a:ext cx="2698635" cy="1524000"/>
            <a:chOff x="6172200" y="4038600"/>
            <a:chExt cx="2698635" cy="1524000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6DA7A2B6-90F8-E7DB-4B89-5C65BB11BFFE}"/>
                </a:ext>
              </a:extLst>
            </p:cNvPr>
            <p:cNvSpPr/>
            <p:nvPr/>
          </p:nvSpPr>
          <p:spPr>
            <a:xfrm>
              <a:off x="6172200" y="4038600"/>
              <a:ext cx="231648" cy="1524000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65D9138-B06A-7035-8193-29FB0F8834AF}"/>
                    </a:ext>
                  </a:extLst>
                </p:cNvPr>
                <p:cNvSpPr txBox="1"/>
                <p:nvPr/>
              </p:nvSpPr>
              <p:spPr>
                <a:xfrm>
                  <a:off x="6400800" y="4343400"/>
                  <a:ext cx="2470035" cy="830997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What are the vertices </a:t>
                  </a:r>
                </a:p>
                <a:p>
                  <a:r>
                    <a:rPr lang="en-US" sz="1600" dirty="0"/>
                    <a:t>whose </a:t>
                  </a:r>
                  <a14:m>
                    <m:oMath xmlns:m="http://schemas.openxmlformats.org/officeDocument/2006/math">
                      <m:r>
                        <a:rPr lang="en-US" sz="16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</m:oMath>
                  </a14:m>
                  <a:r>
                    <a:rPr lang="en-US" sz="1600" dirty="0"/>
                    <a:t> value may change </a:t>
                  </a:r>
                </a:p>
                <a:p>
                  <a:r>
                    <a:rPr lang="en-US" sz="1600" dirty="0"/>
                    <a:t>in this iteration ? 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4343400"/>
                  <a:ext cx="2470035" cy="83099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235" t="-2206" r="-494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3296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/>
      <p:bldP spid="5" grpId="0" animBg="1"/>
      <p:bldP spid="10" grpId="0" animBg="1"/>
      <p:bldP spid="11" grpId="0" animBg="1"/>
      <p:bldP spid="12" grpId="0" animBg="1"/>
      <p:bldP spid="6" grpId="0" animBg="1"/>
      <p:bldP spid="6" grpId="1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7030A0"/>
                </a:solidFill>
              </a:rPr>
              <a:t>Dijkstra</a:t>
            </a:r>
            <a:r>
              <a:rPr lang="en-US" b="1" dirty="0" err="1"/>
              <a:t>’s</a:t>
            </a:r>
            <a:r>
              <a:rPr lang="en-US" b="1" dirty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Dijkstra-algo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b="1" dirty="0">
                    <a:latin typeface="Cambria Math"/>
                    <a:sym typeface="Wingdings" pitchFamily="2" charset="2"/>
                  </a:rPr>
                  <a:t>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minimum</a:t>
                </a:r>
                <a:r>
                  <a:rPr lang="en-US" sz="2000" dirty="0"/>
                  <a:t>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move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For 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}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>
                <a:blip r:embed="rId2"/>
                <a:stretch>
                  <a:fillRect l="-772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5867400" y="2819400"/>
            <a:ext cx="2590800" cy="685800"/>
          </a:xfrm>
          <a:prstGeom prst="leftArrow">
            <a:avLst>
              <a:gd name="adj1" fmla="val 69048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extract-min</a:t>
            </a:r>
            <a:r>
              <a:rPr lang="en-US" dirty="0">
                <a:solidFill>
                  <a:schemeClr val="tx1"/>
                </a:solidFill>
              </a:rPr>
              <a:t> operation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864352" y="4267200"/>
            <a:ext cx="2822448" cy="1371600"/>
            <a:chOff x="5864352" y="3886200"/>
            <a:chExt cx="2822448" cy="1371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Left Arrow 5"/>
                <p:cNvSpPr/>
                <p:nvPr/>
              </p:nvSpPr>
              <p:spPr>
                <a:xfrm>
                  <a:off x="6096000" y="4267200"/>
                  <a:ext cx="2590800" cy="685800"/>
                </a:xfrm>
                <a:prstGeom prst="leftArrow">
                  <a:avLst>
                    <a:gd name="adj1" fmla="val 69048"/>
                    <a:gd name="adj2" fmla="val 5000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err="1">
                      <a:solidFill>
                        <a:schemeClr val="tx1"/>
                      </a:solidFill>
                    </a:rPr>
                    <a:t>deg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)  </a:t>
                  </a:r>
                  <a:r>
                    <a:rPr lang="en-US" b="1" dirty="0">
                      <a:solidFill>
                        <a:schemeClr val="tx1"/>
                      </a:solidFill>
                    </a:rPr>
                    <a:t>Decrease-key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 operations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Left Arrow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267200"/>
                  <a:ext cx="2590800" cy="685800"/>
                </a:xfrm>
                <a:prstGeom prst="leftArrow">
                  <a:avLst>
                    <a:gd name="adj1" fmla="val 69048"/>
                    <a:gd name="adj2" fmla="val 50000"/>
                  </a:avLst>
                </a:prstGeom>
                <a:blipFill rotWithShape="1">
                  <a:blip r:embed="rId3"/>
                  <a:stretch>
                    <a:fillRect b="-8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6"/>
            <p:cNvSpPr/>
            <p:nvPr/>
          </p:nvSpPr>
          <p:spPr>
            <a:xfrm>
              <a:off x="5864352" y="3886200"/>
              <a:ext cx="155448" cy="1371600"/>
            </a:xfrm>
            <a:prstGeom prst="rightBrac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52600" y="1905000"/>
                <a:ext cx="27067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;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05000"/>
                <a:ext cx="2706703" cy="400110"/>
              </a:xfrm>
              <a:prstGeom prst="rect">
                <a:avLst/>
              </a:prstGeom>
              <a:blipFill>
                <a:blip r:embed="rId4"/>
                <a:stretch>
                  <a:fillRect t="-9375" r="-140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1066800" y="4235152"/>
            <a:ext cx="5257800" cy="1784647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E79517-44D0-2580-BC5B-2FAB305CD0F0}"/>
              </a:ext>
            </a:extLst>
          </p:cNvPr>
          <p:cNvSpPr/>
          <p:nvPr/>
        </p:nvSpPr>
        <p:spPr>
          <a:xfrm>
            <a:off x="3299356" y="3854451"/>
            <a:ext cx="2796644" cy="348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D30F36-3E41-A7E9-258D-C64B3DC2F7FE}"/>
              </a:ext>
            </a:extLst>
          </p:cNvPr>
          <p:cNvSpPr/>
          <p:nvPr/>
        </p:nvSpPr>
        <p:spPr>
          <a:xfrm>
            <a:off x="3886200" y="4606479"/>
            <a:ext cx="1901952" cy="3465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3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271D-4034-1DB8-C02D-CA1CC48C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endParaRPr lang="en-IN" b="1" dirty="0">
              <a:solidFill>
                <a:srgbClr val="006C3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266B-364F-B2F2-7431-550151DC1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What data structure is to be used to efficiently implement the Dijkstra’s algorithm?</a:t>
            </a:r>
          </a:p>
          <a:p>
            <a:endParaRPr lang="en-IN" sz="2000" dirty="0"/>
          </a:p>
          <a:p>
            <a:r>
              <a:rPr lang="en-IN" sz="2000" dirty="0"/>
              <a:t>Write a neat pseudocode in terms of the data structure.</a:t>
            </a:r>
          </a:p>
          <a:p>
            <a:endParaRPr lang="en-IN" sz="2000" dirty="0"/>
          </a:p>
          <a:p>
            <a:r>
              <a:rPr lang="en-IN" sz="2000" dirty="0"/>
              <a:t>What is the time complexity of the implementation ?</a:t>
            </a:r>
          </a:p>
        </p:txBody>
      </p:sp>
    </p:spTree>
    <p:extLst>
      <p:ext uri="{BB962C8B-B14F-4D97-AF65-F5344CB8AC3E}">
        <p14:creationId xmlns:p14="http://schemas.microsoft.com/office/powerpoint/2010/main" val="252653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Scheduling 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  <a:r>
              <a:rPr lang="en-US" sz="3600" b="1" dirty="0"/>
              <a:t> jobs 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Lemma 1</a:t>
            </a:r>
            <a:r>
              <a:rPr lang="en-US" sz="2000" dirty="0"/>
              <a:t>:</a:t>
            </a:r>
            <a:r>
              <a:rPr lang="en-US" sz="2000" dirty="0">
                <a:sym typeface="Wingdings" pitchFamily="2" charset="2"/>
              </a:rPr>
              <a:t>(for 2 jobs)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Scheduling ``the earlier deadline job’’ </a:t>
            </a:r>
            <a:r>
              <a:rPr lang="en-US" sz="2000" dirty="0">
                <a:sym typeface="Wingdings" pitchFamily="2" charset="2"/>
              </a:rPr>
              <a:t> an optimal solution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0BFA09F-8203-2780-62DB-CF7AC9992B9E}"/>
              </a:ext>
            </a:extLst>
          </p:cNvPr>
          <p:cNvCxnSpPr/>
          <p:nvPr/>
        </p:nvCxnSpPr>
        <p:spPr>
          <a:xfrm>
            <a:off x="457200" y="5715000"/>
            <a:ext cx="777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7BFB855-E923-5905-84B6-C26BFAABDBC4}"/>
              </a:ext>
            </a:extLst>
          </p:cNvPr>
          <p:cNvSpPr txBox="1"/>
          <p:nvPr/>
        </p:nvSpPr>
        <p:spPr>
          <a:xfrm>
            <a:off x="3729129" y="5715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DE80A2-BAE7-1D58-7DA1-3E98262B8325}"/>
                  </a:ext>
                </a:extLst>
              </p:cNvPr>
              <p:cNvSpPr txBox="1"/>
              <p:nvPr/>
            </p:nvSpPr>
            <p:spPr>
              <a:xfrm>
                <a:off x="269488" y="5879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DE80A2-BAE7-1D58-7DA1-3E98262B8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88" y="5879068"/>
                <a:ext cx="37542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85E409-5B26-B421-C125-AC0AF354C9D8}"/>
              </a:ext>
            </a:extLst>
          </p:cNvPr>
          <p:cNvCxnSpPr/>
          <p:nvPr/>
        </p:nvCxnSpPr>
        <p:spPr>
          <a:xfrm>
            <a:off x="457200" y="5567585"/>
            <a:ext cx="0" cy="316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04001A3-8005-E126-1AC6-368371714C57}"/>
              </a:ext>
            </a:extLst>
          </p:cNvPr>
          <p:cNvSpPr/>
          <p:nvPr/>
        </p:nvSpPr>
        <p:spPr>
          <a:xfrm>
            <a:off x="4465679" y="1935778"/>
            <a:ext cx="2514600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36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schedule more than 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  <a:r>
              <a:rPr lang="en-US" sz="3600" b="1" dirty="0"/>
              <a:t> jobs 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Lemma 2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There is an optimal schedule in which the earliest deadline job is scheduled first.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371600" y="3429000"/>
            <a:ext cx="6705600" cy="328136"/>
            <a:chOff x="1371600" y="3429000"/>
            <a:chExt cx="6705600" cy="328136"/>
          </a:xfrm>
        </p:grpSpPr>
        <p:sp>
          <p:nvSpPr>
            <p:cNvPr id="9" name="Rounded Rectangle 8"/>
            <p:cNvSpPr/>
            <p:nvPr/>
          </p:nvSpPr>
          <p:spPr>
            <a:xfrm>
              <a:off x="1371600" y="3440668"/>
              <a:ext cx="1066800" cy="316468"/>
            </a:xfrm>
            <a:prstGeom prst="roundRect">
              <a:avLst/>
            </a:prstGeom>
            <a:solidFill>
              <a:srgbClr val="2159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172200" y="3440668"/>
              <a:ext cx="19050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452124" y="3429000"/>
              <a:ext cx="528729" cy="32813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687561" y="3429000"/>
              <a:ext cx="1646440" cy="322302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985524" y="3429000"/>
              <a:ext cx="690471" cy="32230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334000" y="3429000"/>
              <a:ext cx="838200" cy="32813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0BFA09F-8203-2780-62DB-CF7AC9992B9E}"/>
              </a:ext>
            </a:extLst>
          </p:cNvPr>
          <p:cNvCxnSpPr/>
          <p:nvPr/>
        </p:nvCxnSpPr>
        <p:spPr>
          <a:xfrm>
            <a:off x="457200" y="5715000"/>
            <a:ext cx="777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7BFB855-E923-5905-84B6-C26BFAABDBC4}"/>
              </a:ext>
            </a:extLst>
          </p:cNvPr>
          <p:cNvSpPr txBox="1"/>
          <p:nvPr/>
        </p:nvSpPr>
        <p:spPr>
          <a:xfrm>
            <a:off x="3729129" y="5715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DE80A2-BAE7-1D58-7DA1-3E98262B8325}"/>
                  </a:ext>
                </a:extLst>
              </p:cNvPr>
              <p:cNvSpPr txBox="1"/>
              <p:nvPr/>
            </p:nvSpPr>
            <p:spPr>
              <a:xfrm>
                <a:off x="269488" y="5879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DE80A2-BAE7-1D58-7DA1-3E98262B8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88" y="5879068"/>
                <a:ext cx="37542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85E409-5B26-B421-C125-AC0AF354C9D8}"/>
              </a:ext>
            </a:extLst>
          </p:cNvPr>
          <p:cNvCxnSpPr/>
          <p:nvPr/>
        </p:nvCxnSpPr>
        <p:spPr>
          <a:xfrm>
            <a:off x="457200" y="5567585"/>
            <a:ext cx="0" cy="316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3D24A9-824A-1BBB-4D27-6AB39654544D}"/>
              </a:ext>
            </a:extLst>
          </p:cNvPr>
          <p:cNvSpPr txBox="1"/>
          <p:nvPr/>
        </p:nvSpPr>
        <p:spPr>
          <a:xfrm>
            <a:off x="388515" y="2621577"/>
            <a:ext cx="2642775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Consider an optimal schedule</a:t>
            </a:r>
            <a:endParaRPr lang="en-IN" sz="1600" dirty="0"/>
          </a:p>
        </p:txBody>
      </p:sp>
      <p:sp>
        <p:nvSpPr>
          <p:cNvPr id="16" name="Rounded Rectangle 10">
            <a:extLst>
              <a:ext uri="{FF2B5EF4-FFF2-40B4-BE49-F238E27FC236}">
                <a16:creationId xmlns:a16="http://schemas.microsoft.com/office/drawing/2014/main" id="{69A8ECBD-216C-A0BD-8886-131F5D34F3E7}"/>
              </a:ext>
            </a:extLst>
          </p:cNvPr>
          <p:cNvSpPr/>
          <p:nvPr/>
        </p:nvSpPr>
        <p:spPr>
          <a:xfrm>
            <a:off x="457199" y="3452336"/>
            <a:ext cx="910482" cy="304800"/>
          </a:xfrm>
          <a:prstGeom prst="roundRect">
            <a:avLst/>
          </a:prstGeom>
          <a:solidFill>
            <a:srgbClr val="E46C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4B4EDA-8A80-4D2D-1FBD-58D5A15E7CF7}"/>
              </a:ext>
            </a:extLst>
          </p:cNvPr>
          <p:cNvSpPr/>
          <p:nvPr/>
        </p:nvSpPr>
        <p:spPr>
          <a:xfrm>
            <a:off x="4465678" y="1935778"/>
            <a:ext cx="4525921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62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4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8" grpId="0" animBg="1"/>
      <p:bldP spid="8" grpId="1" animBg="1"/>
      <p:bldP spid="16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schedule more than 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  <a:r>
              <a:rPr lang="en-US" sz="3600" b="1" dirty="0"/>
              <a:t> jobs 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>
                <a:solidFill>
                  <a:srgbClr val="C00000"/>
                </a:solidFill>
              </a:rPr>
              <a:t>Lemma 2</a:t>
            </a:r>
            <a:r>
              <a:rPr lang="en-US" sz="2000"/>
              <a:t>:</a:t>
            </a:r>
          </a:p>
          <a:p>
            <a:pPr marL="0" indent="0">
              <a:buNone/>
            </a:pPr>
            <a:r>
              <a:rPr lang="en-US" sz="2000"/>
              <a:t>There is an optimal schedule in which the earliest deadline job is scheduled first.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371600" y="3431917"/>
            <a:ext cx="1066800" cy="31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72200" y="3440668"/>
            <a:ext cx="19050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463689" y="3429000"/>
            <a:ext cx="528729" cy="328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687561" y="3429000"/>
            <a:ext cx="1646440" cy="3223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997089" y="3429000"/>
            <a:ext cx="690471" cy="3223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334000" y="3429000"/>
            <a:ext cx="838200" cy="328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5329329" y="2438400"/>
            <a:ext cx="0" cy="14594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69488" y="3722132"/>
            <a:ext cx="7960112" cy="680815"/>
            <a:chOff x="269488" y="3722132"/>
            <a:chExt cx="7960112" cy="6808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69488" y="4033615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88" y="4033615"/>
                  <a:ext cx="37542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457200" y="3897868"/>
              <a:ext cx="7772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7200" y="3722132"/>
              <a:ext cx="0" cy="316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110129" y="3886200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990600" y="2590800"/>
            <a:ext cx="0" cy="457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958965-1866-5679-5587-C3E7613688FF}"/>
              </a:ext>
            </a:extLst>
          </p:cNvPr>
          <p:cNvCxnSpPr>
            <a:cxnSpLocks/>
          </p:cNvCxnSpPr>
          <p:nvPr/>
        </p:nvCxnSpPr>
        <p:spPr>
          <a:xfrm>
            <a:off x="5334000" y="2438400"/>
            <a:ext cx="0" cy="14594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10">
            <a:extLst>
              <a:ext uri="{FF2B5EF4-FFF2-40B4-BE49-F238E27FC236}">
                <a16:creationId xmlns:a16="http://schemas.microsoft.com/office/drawing/2014/main" id="{12D3EA85-0DDE-A747-B800-C5443F7B4AE9}"/>
              </a:ext>
            </a:extLst>
          </p:cNvPr>
          <p:cNvSpPr/>
          <p:nvPr/>
        </p:nvSpPr>
        <p:spPr>
          <a:xfrm>
            <a:off x="482490" y="3429000"/>
            <a:ext cx="910482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7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schedule more than 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  <a:r>
              <a:rPr lang="en-US" sz="3600" b="1" dirty="0"/>
              <a:t> jobs 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>
                <a:solidFill>
                  <a:srgbClr val="C00000"/>
                </a:solidFill>
              </a:rPr>
              <a:t>Lemma 2</a:t>
            </a:r>
            <a:r>
              <a:rPr lang="en-US" sz="2000"/>
              <a:t>:</a:t>
            </a:r>
          </a:p>
          <a:p>
            <a:pPr marL="0" indent="0">
              <a:buNone/>
            </a:pPr>
            <a:r>
              <a:rPr lang="en-US" sz="2000"/>
              <a:t>There is an optimal schedule in which the earliest deadline job is scheduled first.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371600" y="3431917"/>
            <a:ext cx="1066800" cy="31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72200" y="3440668"/>
            <a:ext cx="19050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463689" y="3429000"/>
            <a:ext cx="528729" cy="328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687561" y="3429000"/>
            <a:ext cx="1646440" cy="3223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997089" y="3429000"/>
            <a:ext cx="690471" cy="3223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334000" y="3429000"/>
            <a:ext cx="838200" cy="328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1383579" y="2438400"/>
            <a:ext cx="0" cy="14594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5329329" y="2438400"/>
            <a:ext cx="0" cy="14594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69488" y="3722132"/>
            <a:ext cx="7960112" cy="680815"/>
            <a:chOff x="269488" y="3722132"/>
            <a:chExt cx="7960112" cy="6808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69488" y="4033615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88" y="4033615"/>
                  <a:ext cx="37542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457200" y="3897868"/>
              <a:ext cx="7772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7200" y="3722132"/>
              <a:ext cx="0" cy="316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110129" y="3886200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1219200" y="2590800"/>
            <a:ext cx="0" cy="457200"/>
          </a:xfrm>
          <a:prstGeom prst="line">
            <a:avLst/>
          </a:prstGeom>
          <a:ln w="38100"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90600" y="2590800"/>
            <a:ext cx="0" cy="457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10">
            <a:extLst>
              <a:ext uri="{FF2B5EF4-FFF2-40B4-BE49-F238E27FC236}">
                <a16:creationId xmlns:a16="http://schemas.microsoft.com/office/drawing/2014/main" id="{12D3EA85-0DDE-A747-B800-C5443F7B4AE9}"/>
              </a:ext>
            </a:extLst>
          </p:cNvPr>
          <p:cNvSpPr/>
          <p:nvPr/>
        </p:nvSpPr>
        <p:spPr>
          <a:xfrm>
            <a:off x="482490" y="3429000"/>
            <a:ext cx="910482" cy="304800"/>
          </a:xfrm>
          <a:prstGeom prst="roundRect">
            <a:avLst/>
          </a:prstGeom>
          <a:solidFill>
            <a:srgbClr val="E46C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67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schedule more than 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  <a:r>
              <a:rPr lang="en-US" sz="3600" b="1" dirty="0"/>
              <a:t> jobs 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>
                <a:solidFill>
                  <a:srgbClr val="C00000"/>
                </a:solidFill>
              </a:rPr>
              <a:t>Lemma 2</a:t>
            </a:r>
            <a:r>
              <a:rPr lang="en-US" sz="2000"/>
              <a:t>:</a:t>
            </a:r>
          </a:p>
          <a:p>
            <a:pPr marL="0" indent="0">
              <a:buNone/>
            </a:pPr>
            <a:r>
              <a:rPr lang="en-US" sz="2000"/>
              <a:t>There is an optimal schedule in which the earliest deadline job is scheduled first.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371600" y="3431917"/>
            <a:ext cx="1066800" cy="31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72200" y="3440668"/>
            <a:ext cx="19050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463689" y="3429000"/>
            <a:ext cx="528729" cy="328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687561" y="3048000"/>
            <a:ext cx="1646440" cy="3223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997089" y="3429000"/>
            <a:ext cx="690471" cy="3223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334000" y="3429000"/>
            <a:ext cx="838200" cy="328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269488" y="3722132"/>
            <a:ext cx="7960112" cy="680815"/>
            <a:chOff x="269488" y="3722132"/>
            <a:chExt cx="7960112" cy="6808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69488" y="4033615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88" y="4033615"/>
                  <a:ext cx="37542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457200" y="3897868"/>
              <a:ext cx="7772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7200" y="3722132"/>
              <a:ext cx="0" cy="316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110129" y="3886200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1219200" y="2590800"/>
            <a:ext cx="0" cy="457200"/>
          </a:xfrm>
          <a:prstGeom prst="line">
            <a:avLst/>
          </a:prstGeom>
          <a:ln w="38100"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90600" y="2590800"/>
            <a:ext cx="0" cy="457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10">
            <a:extLst>
              <a:ext uri="{FF2B5EF4-FFF2-40B4-BE49-F238E27FC236}">
                <a16:creationId xmlns:a16="http://schemas.microsoft.com/office/drawing/2014/main" id="{12D3EA85-0DDE-A747-B800-C5443F7B4AE9}"/>
              </a:ext>
            </a:extLst>
          </p:cNvPr>
          <p:cNvSpPr/>
          <p:nvPr/>
        </p:nvSpPr>
        <p:spPr>
          <a:xfrm>
            <a:off x="482490" y="3048000"/>
            <a:ext cx="910482" cy="304800"/>
          </a:xfrm>
          <a:prstGeom prst="roundRect">
            <a:avLst/>
          </a:prstGeom>
          <a:solidFill>
            <a:srgbClr val="E46C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34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schedule more than 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  <a:r>
              <a:rPr lang="en-US" sz="3600" b="1" dirty="0"/>
              <a:t> jobs 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199" y="1600200"/>
            <a:ext cx="8686797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Lemma 2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There is an optimal schedule in which the earliest deadline job is scheduled first.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133600" y="3431917"/>
            <a:ext cx="1066800" cy="31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72200" y="3440668"/>
            <a:ext cx="19050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225689" y="3429000"/>
            <a:ext cx="528729" cy="328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72181" y="3429000"/>
            <a:ext cx="1646440" cy="3223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759089" y="3429000"/>
            <a:ext cx="690471" cy="3223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334000" y="3429000"/>
            <a:ext cx="838200" cy="328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269488" y="3722132"/>
            <a:ext cx="7960112" cy="680815"/>
            <a:chOff x="269488" y="3722132"/>
            <a:chExt cx="7960112" cy="6808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69488" y="4033615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88" y="4033615"/>
                  <a:ext cx="37542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457200" y="3897868"/>
              <a:ext cx="7772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7200" y="3722132"/>
              <a:ext cx="0" cy="316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110129" y="3886200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1219200" y="2590800"/>
            <a:ext cx="0" cy="457200"/>
          </a:xfrm>
          <a:prstGeom prst="line">
            <a:avLst/>
          </a:prstGeom>
          <a:ln w="38100"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90600" y="2590800"/>
            <a:ext cx="0" cy="457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10">
            <a:extLst>
              <a:ext uri="{FF2B5EF4-FFF2-40B4-BE49-F238E27FC236}">
                <a16:creationId xmlns:a16="http://schemas.microsoft.com/office/drawing/2014/main" id="{12D3EA85-0DDE-A747-B800-C5443F7B4AE9}"/>
              </a:ext>
            </a:extLst>
          </p:cNvPr>
          <p:cNvSpPr/>
          <p:nvPr/>
        </p:nvSpPr>
        <p:spPr>
          <a:xfrm>
            <a:off x="4436539" y="3437004"/>
            <a:ext cx="910482" cy="304800"/>
          </a:xfrm>
          <a:prstGeom prst="roundRect">
            <a:avLst/>
          </a:prstGeom>
          <a:solidFill>
            <a:srgbClr val="E46C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15C67E-B0D6-C95F-11AA-58F2BDF7F43C}"/>
                  </a:ext>
                </a:extLst>
              </p:cNvPr>
              <p:cNvSpPr txBox="1"/>
              <p:nvPr/>
            </p:nvSpPr>
            <p:spPr>
              <a:xfrm>
                <a:off x="3262666" y="5269143"/>
                <a:ext cx="45076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IN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15C67E-B0D6-C95F-11AA-58F2BDF7F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666" y="5269143"/>
                <a:ext cx="45076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155A3C-E8C9-9667-CFC5-C2F0AD4F519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667000" y="3748385"/>
            <a:ext cx="566540" cy="1509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71F49D-002F-4D81-4884-66621F46D2FE}"/>
              </a:ext>
            </a:extLst>
          </p:cNvPr>
          <p:cNvCxnSpPr>
            <a:cxnSpLocks/>
            <a:stCxn id="12" idx="2"/>
            <a:endCxn id="2" idx="0"/>
          </p:cNvCxnSpPr>
          <p:nvPr/>
        </p:nvCxnSpPr>
        <p:spPr>
          <a:xfrm flipH="1">
            <a:off x="3488048" y="3757136"/>
            <a:ext cx="2006" cy="1512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CA7AD3C-125D-3B4D-3644-27CD33FA6C68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3744562" y="3751302"/>
            <a:ext cx="359763" cy="1506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297151-2EF2-DB66-91BF-8CA0E4BCCD80}"/>
              </a:ext>
            </a:extLst>
          </p:cNvPr>
          <p:cNvSpPr txBox="1"/>
          <p:nvPr/>
        </p:nvSpPr>
        <p:spPr>
          <a:xfrm>
            <a:off x="2950270" y="5708288"/>
            <a:ext cx="124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endParaRPr lang="en-IN" b="1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084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5534</TotalTime>
  <Words>1884</Words>
  <Application>Microsoft Office PowerPoint</Application>
  <PresentationFormat>On-screen Show (4:3)</PresentationFormat>
  <Paragraphs>563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A Generic strategy for greedy algorithms </vt:lpstr>
      <vt:lpstr>A Job scheduling problem</vt:lpstr>
      <vt:lpstr>Scheduling 2 jobs ?</vt:lpstr>
      <vt:lpstr>How to schedule more than 2 jobs ?</vt:lpstr>
      <vt:lpstr>How to schedule more than 2 jobs ?</vt:lpstr>
      <vt:lpstr>How to schedule more than 2 jobs ?</vt:lpstr>
      <vt:lpstr>How to schedule more than 2 jobs ?</vt:lpstr>
      <vt:lpstr>How to schedule more than 2 jobs ?</vt:lpstr>
      <vt:lpstr>Shortest pathS in a graph</vt:lpstr>
      <vt:lpstr>Notations and Terminologies </vt:lpstr>
      <vt:lpstr>Notations and Terminologies </vt:lpstr>
      <vt:lpstr>Problem Definition</vt:lpstr>
      <vt:lpstr>An example to get  an insight into this problem</vt:lpstr>
      <vt:lpstr>An example to get  an insight into this problem</vt:lpstr>
      <vt:lpstr>An example to get  an insight into this problem</vt:lpstr>
      <vt:lpstr>Designing  a greedy algorithm for shortest paths </vt:lpstr>
      <vt:lpstr>An example to get  an insight into this problem</vt:lpstr>
      <vt:lpstr>An example to get  an insight into this problem</vt:lpstr>
      <vt:lpstr>An example to get  an insight into this problem</vt:lpstr>
      <vt:lpstr>How to compute instance G′ </vt:lpstr>
      <vt:lpstr>Shortcomings of the algorithm</vt:lpstr>
      <vt:lpstr>Properties  of a shortest path</vt:lpstr>
      <vt:lpstr>Optimal subpath property</vt:lpstr>
      <vt:lpstr>Exploiting the positive weight on edges </vt:lpstr>
      <vt:lpstr>More insights … </vt:lpstr>
      <vt:lpstr>Complete picture of all shortest paths ?</vt:lpstr>
      <vt:lpstr>Designing the algorithm … </vt:lpstr>
      <vt:lpstr>PowerPoint Presentation</vt:lpstr>
      <vt:lpstr>PowerPoint Presentation</vt:lpstr>
      <vt:lpstr>Dijkstra’s algorithm</vt:lpstr>
      <vt:lpstr>Dijkstra’s algorithm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422</cp:revision>
  <dcterms:created xsi:type="dcterms:W3CDTF">2011-12-03T04:13:03Z</dcterms:created>
  <dcterms:modified xsi:type="dcterms:W3CDTF">2024-09-02T11:07:09Z</dcterms:modified>
</cp:coreProperties>
</file>