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0"/>
  </p:notesMasterIdLst>
  <p:sldIdLst>
    <p:sldId id="679" r:id="rId2"/>
    <p:sldId id="686" r:id="rId3"/>
    <p:sldId id="600" r:id="rId4"/>
    <p:sldId id="696" r:id="rId5"/>
    <p:sldId id="694" r:id="rId6"/>
    <p:sldId id="695" r:id="rId7"/>
    <p:sldId id="538" r:id="rId8"/>
    <p:sldId id="537" r:id="rId9"/>
    <p:sldId id="556" r:id="rId10"/>
    <p:sldId id="522" r:id="rId11"/>
    <p:sldId id="488" r:id="rId12"/>
    <p:sldId id="515" r:id="rId13"/>
    <p:sldId id="487" r:id="rId14"/>
    <p:sldId id="489" r:id="rId15"/>
    <p:sldId id="490" r:id="rId16"/>
    <p:sldId id="493" r:id="rId17"/>
    <p:sldId id="544" r:id="rId18"/>
    <p:sldId id="496" r:id="rId19"/>
    <p:sldId id="517" r:id="rId20"/>
    <p:sldId id="533" r:id="rId21"/>
    <p:sldId id="500" r:id="rId22"/>
    <p:sldId id="501" r:id="rId23"/>
    <p:sldId id="498" r:id="rId24"/>
    <p:sldId id="502" r:id="rId25"/>
    <p:sldId id="553" r:id="rId26"/>
    <p:sldId id="518" r:id="rId27"/>
    <p:sldId id="559" r:id="rId28"/>
    <p:sldId id="507" r:id="rId29"/>
    <p:sldId id="508" r:id="rId30"/>
    <p:sldId id="503" r:id="rId31"/>
    <p:sldId id="543" r:id="rId32"/>
    <p:sldId id="504" r:id="rId33"/>
    <p:sldId id="685" r:id="rId34"/>
    <p:sldId id="513" r:id="rId35"/>
    <p:sldId id="511" r:id="rId36"/>
    <p:sldId id="514" r:id="rId37"/>
    <p:sldId id="509" r:id="rId38"/>
    <p:sldId id="55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1" autoAdjust="0"/>
    <p:restoredTop sz="94610" autoAdjust="0"/>
  </p:normalViewPr>
  <p:slideViewPr>
    <p:cSldViewPr>
      <p:cViewPr varScale="1">
        <p:scale>
          <a:sx n="106" d="100"/>
          <a:sy n="106" d="100"/>
        </p:scale>
        <p:origin x="147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9/7/2024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9/7/2024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9/7/2024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9/7/2024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9/7/2024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9/7/2024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9/7/2024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9/7/2024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9/7/2024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9/7/2024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9/7/2024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9/7/2024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10" Type="http://schemas.openxmlformats.org/officeDocument/2006/relationships/image" Target="../media/image70.png"/><Relationship Id="rId4" Type="http://schemas.openxmlformats.org/officeDocument/2006/relationships/image" Target="../media/image120.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NUL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20.png"/><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2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2.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0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1371600" y="4495800"/>
            <a:ext cx="64008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defRPr/>
            </a:pPr>
            <a:r>
              <a:rPr lang="en-US" sz="2800" b="1" dirty="0">
                <a:solidFill>
                  <a:srgbClr val="C00000"/>
                </a:solidFill>
              </a:rPr>
              <a:t>Lecture 10</a:t>
            </a:r>
          </a:p>
          <a:p>
            <a:pPr marL="342900" indent="-342900" algn="l" fontAlgn="auto">
              <a:spcAft>
                <a:spcPts val="0"/>
              </a:spcAft>
              <a:buFont typeface="Arial" panose="020B0604020202020204" pitchFamily="34" charset="0"/>
              <a:buChar char="•"/>
              <a:defRPr/>
            </a:pPr>
            <a:r>
              <a:rPr lang="en-US" sz="2000" b="1" dirty="0">
                <a:solidFill>
                  <a:srgbClr val="0070C0"/>
                </a:solidFill>
              </a:rPr>
              <a:t>Algorithms </a:t>
            </a:r>
            <a:endParaRPr lang="en-US" sz="20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2438400" y="3062734"/>
            <a:ext cx="4267199" cy="523220"/>
          </a:xfrm>
          <a:prstGeom prst="rect">
            <a:avLst/>
          </a:prstGeom>
          <a:noFill/>
        </p:spPr>
        <p:txBody>
          <a:bodyPr wrap="square" rtlCol="0">
            <a:spAutoFit/>
          </a:bodyPr>
          <a:lstStyle/>
          <a:p>
            <a:pPr algn="ctr"/>
            <a:r>
              <a:rPr lang="en-US" sz="2800" b="1" dirty="0">
                <a:solidFill>
                  <a:srgbClr val="7030A0"/>
                </a:solidFill>
              </a:rPr>
              <a:t>CS602</a:t>
            </a:r>
          </a:p>
        </p:txBody>
      </p:sp>
      <p:sp>
        <p:nvSpPr>
          <p:cNvPr id="7" name="TextBox 6"/>
          <p:cNvSpPr txBox="1"/>
          <p:nvPr/>
        </p:nvSpPr>
        <p:spPr>
          <a:xfrm>
            <a:off x="2971800" y="4953000"/>
            <a:ext cx="3043205" cy="400110"/>
          </a:xfrm>
          <a:prstGeom prst="rect">
            <a:avLst/>
          </a:prstGeom>
          <a:noFill/>
        </p:spPr>
        <p:txBody>
          <a:bodyPr wrap="none" rtlCol="0">
            <a:spAutoFit/>
          </a:bodyPr>
          <a:lstStyle/>
          <a:p>
            <a:r>
              <a:rPr lang="en-US" sz="2000" b="1" dirty="0"/>
              <a:t>for </a:t>
            </a:r>
            <a:r>
              <a:rPr lang="en-US" sz="2000" b="1" dirty="0">
                <a:solidFill>
                  <a:srgbClr val="7030A0"/>
                </a:solidFill>
              </a:rPr>
              <a:t>Directed Acyclic Graphs</a:t>
            </a:r>
          </a:p>
        </p:txBody>
      </p:sp>
    </p:spTree>
    <p:custDataLst>
      <p:tags r:id="rId1"/>
    </p:custDataLst>
    <p:extLst>
      <p:ext uri="{BB962C8B-B14F-4D97-AF65-F5344CB8AC3E}">
        <p14:creationId xmlns:p14="http://schemas.microsoft.com/office/powerpoint/2010/main" val="38360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t>Directed </a:t>
            </a:r>
            <a:r>
              <a:rPr lang="en-US" sz="3600" b="1" dirty="0">
                <a:solidFill>
                  <a:srgbClr val="7030A0"/>
                </a:solidFill>
              </a:rPr>
              <a:t>Acyclic </a:t>
            </a:r>
            <a:r>
              <a:rPr lang="en-US" sz="3600" b="1" dirty="0"/>
              <a:t>Graphs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35314870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t>Directed</a:t>
            </a:r>
            <a:r>
              <a:rPr lang="en-US" sz="3600" b="1" dirty="0">
                <a:solidFill>
                  <a:srgbClr val="7030A0"/>
                </a:solidFill>
              </a:rPr>
              <a:t> Acyclic </a:t>
            </a:r>
            <a:r>
              <a:rPr lang="en-US" sz="3600" b="1" dirty="0"/>
              <a:t>Graphs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4830763"/>
              </a:xfrm>
            </p:spPr>
            <p:txBody>
              <a:bodyPr/>
              <a:lstStyle/>
              <a:p>
                <a:pPr marL="0" indent="0">
                  <a:buNone/>
                </a:pPr>
                <a:r>
                  <a:rPr lang="en-US" sz="1800" b="1" dirty="0">
                    <a:solidFill>
                      <a:srgbClr val="C00000"/>
                    </a:solidFill>
                  </a:rPr>
                  <a:t>Question</a:t>
                </a:r>
                <a:r>
                  <a:rPr lang="en-US" sz="1800" dirty="0"/>
                  <a:t>: what is a cycle in </a:t>
                </a:r>
                <a14:m>
                  <m:oMath xmlns:m="http://schemas.openxmlformats.org/officeDocument/2006/math">
                    <m:r>
                      <a:rPr lang="en-US" sz="1800" b="1" i="1" dirty="0">
                        <a:solidFill>
                          <a:srgbClr val="0070C0"/>
                        </a:solidFill>
                        <a:latin typeface="Cambria Math"/>
                      </a:rPr>
                      <m:t>𝑮</m:t>
                    </m:r>
                  </m:oMath>
                </a14:m>
                <a:r>
                  <a:rPr lang="en-US" sz="1800" dirty="0"/>
                  <a:t>? </a:t>
                </a:r>
              </a:p>
              <a:p>
                <a:pPr marL="0" indent="0">
                  <a:buNone/>
                </a:pPr>
                <a:r>
                  <a:rPr lang="en-US" sz="1800" b="1" dirty="0"/>
                  <a:t>Answer</a:t>
                </a:r>
                <a:r>
                  <a:rPr lang="en-US" sz="1800" dirty="0"/>
                  <a:t>: A sequence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𝟏</m:t>
                        </m:r>
                      </m:sub>
                    </m:sSub>
                  </m:oMath>
                </a14:m>
                <a:r>
                  <a:rPr lang="en-US" sz="1800" dirty="0"/>
                  <a:t>,</a:t>
                </a:r>
                <a:r>
                  <a:rPr lang="en-US" sz="1800" b="1" dirty="0">
                    <a:solidFill>
                      <a:srgbClr val="0070C0"/>
                    </a:solidFill>
                  </a:rPr>
                  <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𝟐</m:t>
                        </m:r>
                      </m:sub>
                    </m:sSub>
                  </m:oMath>
                </a14:m>
                <a:r>
                  <a:rPr lang="en-US" sz="1800" dirty="0"/>
                  <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𝒌</m:t>
                        </m:r>
                      </m:sub>
                    </m:sSub>
                  </m:oMath>
                </a14:m>
                <a:r>
                  <a:rPr lang="en-US" sz="1800" dirty="0"/>
                  <a:t> such that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𝒊</m:t>
                        </m:r>
                      </m:sub>
                    </m:sSub>
                  </m:oMath>
                </a14:m>
                <a:r>
                  <a:rPr lang="en-US" sz="1800" dirty="0"/>
                  <a:t>,</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𝒊</m:t>
                        </m:r>
                        <m:r>
                          <a:rPr lang="en-US" sz="1800" b="1" i="1" dirty="0">
                            <a:solidFill>
                              <a:srgbClr val="0070C0"/>
                            </a:solidFill>
                            <a:latin typeface="Cambria Math"/>
                          </a:rPr>
                          <m:t>+</m:t>
                        </m:r>
                        <m:r>
                          <a:rPr lang="en-US" sz="1800" b="1" i="1" dirty="0">
                            <a:solidFill>
                              <a:srgbClr val="0070C0"/>
                            </a:solidFill>
                            <a:latin typeface="Cambria Math"/>
                          </a:rPr>
                          <m:t>𝟏</m:t>
                        </m:r>
                      </m:sub>
                    </m:sSub>
                  </m:oMath>
                </a14:m>
                <a:r>
                  <a:rPr lang="en-US" sz="1800" dirty="0"/>
                  <a:t>) </a:t>
                </a:r>
                <a14:m>
                  <m:oMath xmlns:m="http://schemas.openxmlformats.org/officeDocument/2006/math">
                    <m:r>
                      <a:rPr lang="en-US" sz="1800" i="1" dirty="0">
                        <a:latin typeface="Cambria Math"/>
                      </a:rPr>
                      <m:t>∈</m:t>
                    </m:r>
                    <m:r>
                      <a:rPr lang="en-US" sz="1800" b="1" i="1" dirty="0">
                        <a:solidFill>
                          <a:srgbClr val="0070C0"/>
                        </a:solidFill>
                        <a:latin typeface="Cambria Math"/>
                      </a:rPr>
                      <m:t>𝑬</m:t>
                    </m:r>
                  </m:oMath>
                </a14:m>
                <a:r>
                  <a:rPr lang="en-US" sz="1800" dirty="0"/>
                  <a:t> for all </a:t>
                </a:r>
                <a14:m>
                  <m:oMath xmlns:m="http://schemas.openxmlformats.org/officeDocument/2006/math">
                    <m:r>
                      <a:rPr lang="en-US" sz="1800" b="1" i="1" dirty="0">
                        <a:solidFill>
                          <a:srgbClr val="0070C0"/>
                        </a:solidFill>
                        <a:latin typeface="Cambria Math"/>
                      </a:rPr>
                      <m:t>𝟏</m:t>
                    </m:r>
                    <m:r>
                      <a:rPr lang="en-US" sz="1800" b="1" i="1" dirty="0">
                        <a:latin typeface="Cambria Math"/>
                      </a:rPr>
                      <m:t>≤</m:t>
                    </m:r>
                    <m:r>
                      <a:rPr lang="en-US" sz="1800" b="1" i="1" dirty="0">
                        <a:solidFill>
                          <a:srgbClr val="0070C0"/>
                        </a:solidFill>
                        <a:latin typeface="Cambria Math"/>
                      </a:rPr>
                      <m:t>𝒊</m:t>
                    </m:r>
                    <m:r>
                      <a:rPr lang="en-US" sz="1800" b="1" i="1" dirty="0">
                        <a:latin typeface="Cambria Math"/>
                      </a:rPr>
                      <m:t>&lt;</m:t>
                    </m:r>
                    <m:r>
                      <a:rPr lang="en-US" sz="1800" b="1" i="1" dirty="0">
                        <a:solidFill>
                          <a:srgbClr val="0070C0"/>
                        </a:solidFill>
                        <a:latin typeface="Cambria Math"/>
                      </a:rPr>
                      <m:t>𝒌</m:t>
                    </m:r>
                  </m:oMath>
                </a14:m>
                <a:endParaRPr lang="en-US" sz="1800" dirty="0"/>
              </a:p>
              <a:p>
                <a:pPr marL="0" indent="0">
                  <a:buNone/>
                </a:pPr>
                <a:r>
                  <a:rPr lang="en-US" sz="1800" dirty="0"/>
                  <a:t>                and (</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smtClean="0">
                            <a:solidFill>
                              <a:srgbClr val="0070C0"/>
                            </a:solidFill>
                            <a:latin typeface="Cambria Math"/>
                          </a:rPr>
                          <m:t>𝒌</m:t>
                        </m:r>
                      </m:sub>
                    </m:sSub>
                  </m:oMath>
                </a14:m>
                <a:r>
                  <a:rPr lang="en-US" sz="1800" dirty="0"/>
                  <a:t>,</a:t>
                </a:r>
                <a14:m>
                  <m:oMath xmlns:m="http://schemas.openxmlformats.org/officeDocument/2006/math">
                    <m:sSub>
                      <m:sSubPr>
                        <m:ctrlPr>
                          <a:rPr lang="en-US" sz="1800" b="1" i="1" dirty="0">
                            <a:solidFill>
                              <a:srgbClr val="0070C0"/>
                            </a:solidFill>
                            <a:latin typeface="Cambria Math" panose="02040503050406030204" pitchFamily="18" charset="0"/>
                          </a:rPr>
                        </m:ctrlPr>
                      </m:sSubPr>
                      <m:e>
                        <m:r>
                          <a:rPr lang="en-US" sz="1800" b="1" i="1" dirty="0">
                            <a:solidFill>
                              <a:srgbClr val="0070C0"/>
                            </a:solidFill>
                            <a:latin typeface="Cambria Math"/>
                          </a:rPr>
                          <m:t>𝒗</m:t>
                        </m:r>
                      </m:e>
                      <m:sub>
                        <m:r>
                          <a:rPr lang="en-US" sz="1800" b="1" i="1" dirty="0">
                            <a:solidFill>
                              <a:srgbClr val="0070C0"/>
                            </a:solidFill>
                            <a:latin typeface="Cambria Math"/>
                          </a:rPr>
                          <m:t>𝟏</m:t>
                        </m:r>
                      </m:sub>
                    </m:sSub>
                  </m:oMath>
                </a14:m>
                <a:r>
                  <a:rPr lang="en-US" sz="1800" dirty="0"/>
                  <a:t>) </a:t>
                </a:r>
                <a14:m>
                  <m:oMath xmlns:m="http://schemas.openxmlformats.org/officeDocument/2006/math">
                    <m:r>
                      <a:rPr lang="en-US" sz="1800" i="1" dirty="0">
                        <a:latin typeface="Cambria Math"/>
                      </a:rPr>
                      <m:t>∈</m:t>
                    </m:r>
                    <m:r>
                      <a:rPr lang="en-US" sz="1800" b="1" i="1" dirty="0">
                        <a:solidFill>
                          <a:srgbClr val="0070C0"/>
                        </a:solidFill>
                        <a:latin typeface="Cambria Math"/>
                      </a:rPr>
                      <m:t>𝑬</m:t>
                    </m:r>
                  </m:oMath>
                </a14:m>
                <a:r>
                  <a:rPr lang="en-US" sz="1800" dirty="0"/>
                  <a:t> .</a:t>
                </a:r>
              </a:p>
              <a:p>
                <a:pPr marL="0" indent="0">
                  <a:buNone/>
                </a:pPr>
                <a:endParaRPr lang="en-US" sz="1800" dirty="0"/>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593"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11</a:t>
            </a:fld>
            <a:endParaRPr lang="en-US"/>
          </a:p>
        </p:txBody>
      </p:sp>
      <p:grpSp>
        <p:nvGrpSpPr>
          <p:cNvPr id="7" name="Group 6"/>
          <p:cNvGrpSpPr/>
          <p:nvPr/>
        </p:nvGrpSpPr>
        <p:grpSpPr>
          <a:xfrm>
            <a:off x="1828800" y="3135868"/>
            <a:ext cx="5873182" cy="750332"/>
            <a:chOff x="1828800" y="3886200"/>
            <a:chExt cx="5873182" cy="750332"/>
          </a:xfrm>
        </p:grpSpPr>
        <p:sp>
          <p:nvSpPr>
            <p:cNvPr id="8" name="Oval 7"/>
            <p:cNvSpPr/>
            <p:nvPr/>
          </p:nvSpPr>
          <p:spPr>
            <a:xfrm>
              <a:off x="1981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576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53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91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828800"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a:solidFill>
                                  <a:srgbClr val="0070C0"/>
                                </a:solidFill>
                                <a:latin typeface="Cambria Math"/>
                              </a:rPr>
                              <m:t>𝟏</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828800" y="4267200"/>
                  <a:ext cx="485967" cy="369332"/>
                </a:xfrm>
                <a:prstGeom prst="rect">
                  <a:avLst/>
                </a:prstGeom>
                <a:blipFill rotWithShape="1">
                  <a:blip r:embed="rId3"/>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14433"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𝟐</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714433" y="4267200"/>
                  <a:ext cx="485967" cy="369332"/>
                </a:xfrm>
                <a:prstGeom prst="rect">
                  <a:avLst/>
                </a:prstGeom>
                <a:blipFill rotWithShape="1">
                  <a:blip r:embed="rId4"/>
                  <a:stretch>
                    <a:fillRect t="-8197" r="-162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05200" y="426720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𝟑</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505200" y="4267200"/>
                  <a:ext cx="485967" cy="369332"/>
                </a:xfrm>
                <a:prstGeom prst="rect">
                  <a:avLst/>
                </a:prstGeom>
                <a:blipFill rotWithShape="1">
                  <a:blip r:embed="rId5"/>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24600" y="4267200"/>
                  <a:ext cx="710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𝒌</m:t>
                            </m:r>
                            <m:r>
                              <a:rPr lang="en-US" b="1" i="1" dirty="0" smtClean="0">
                                <a:solidFill>
                                  <a:srgbClr val="0070C0"/>
                                </a:solidFill>
                                <a:latin typeface="Cambria Math"/>
                              </a:rPr>
                              <m:t>−</m:t>
                            </m:r>
                            <m:r>
                              <a:rPr lang="en-US" b="1" i="1" dirty="0" smtClean="0">
                                <a:solidFill>
                                  <a:srgbClr val="0070C0"/>
                                </a:solidFill>
                                <a:latin typeface="Cambria Math"/>
                              </a:rPr>
                              <m:t>𝟏</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324600" y="4267200"/>
                  <a:ext cx="710387" cy="369332"/>
                </a:xfrm>
                <a:prstGeom prst="rect">
                  <a:avLst/>
                </a:prstGeom>
                <a:blipFill rotWithShape="1">
                  <a:blip r:embed="rId6"/>
                  <a:stretch>
                    <a:fillRect t="-8197" r="-112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214413" y="4267200"/>
                  <a:ext cx="4875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a:solidFill>
                                  <a:srgbClr val="0070C0"/>
                                </a:solidFill>
                                <a:latin typeface="Cambria Math"/>
                              </a:rPr>
                              <m:t>𝒗</m:t>
                            </m:r>
                          </m:e>
                          <m:sub>
                            <m:r>
                              <a:rPr lang="en-US" b="1" i="1" dirty="0" smtClean="0">
                                <a:solidFill>
                                  <a:srgbClr val="0070C0"/>
                                </a:solidFill>
                                <a:latin typeface="Cambria Math"/>
                              </a:rPr>
                              <m:t>𝒌</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214413" y="4267200"/>
                  <a:ext cx="487569" cy="369332"/>
                </a:xfrm>
                <a:prstGeom prst="rect">
                  <a:avLst/>
                </a:prstGeom>
                <a:blipFill rotWithShape="1">
                  <a:blip r:embed="rId7"/>
                  <a:stretch>
                    <a:fillRect t="-8197" r="-17500" b="-24590"/>
                  </a:stretch>
                </a:blipFill>
              </p:spPr>
              <p:txBody>
                <a:bodyPr/>
                <a:lstStyle/>
                <a:p>
                  <a:r>
                    <a:rPr lang="en-US">
                      <a:noFill/>
                    </a:rPr>
                    <a:t> </a:t>
                  </a:r>
                </a:p>
              </p:txBody>
            </p:sp>
          </mc:Fallback>
        </mc:AlternateContent>
        <p:cxnSp>
          <p:nvCxnSpPr>
            <p:cNvPr id="18" name="Straight Arrow Connector 17"/>
            <p:cNvCxnSpPr>
              <a:stCxn id="8" idx="6"/>
            </p:cNvCxnSpPr>
            <p:nvPr/>
          </p:nvCxnSpPr>
          <p:spPr>
            <a:xfrm>
              <a:off x="2133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18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05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3202" y="3886200"/>
              <a:ext cx="468398" cy="584775"/>
            </a:xfrm>
            <a:prstGeom prst="rect">
              <a:avLst/>
            </a:prstGeom>
            <a:noFill/>
          </p:spPr>
          <p:txBody>
            <a:bodyPr wrap="none" rtlCol="0">
              <a:spAutoFit/>
            </a:bodyPr>
            <a:lstStyle/>
            <a:p>
              <a:r>
                <a:rPr lang="en-US" sz="3200" dirty="0"/>
                <a:t>…</a:t>
              </a:r>
            </a:p>
          </p:txBody>
        </p:sp>
      </p:grpSp>
      <p:sp>
        <p:nvSpPr>
          <p:cNvPr id="29" name="Curved Up Arrow 28"/>
          <p:cNvSpPr/>
          <p:nvPr/>
        </p:nvSpPr>
        <p:spPr>
          <a:xfrm flipH="1" flipV="1">
            <a:off x="1981200" y="2667000"/>
            <a:ext cx="5476996" cy="761255"/>
          </a:xfrm>
          <a:prstGeom prst="curvedUpArrow">
            <a:avLst>
              <a:gd name="adj1" fmla="val 0"/>
              <a:gd name="adj2" fmla="val 15532"/>
              <a:gd name="adj3" fmla="val 23512"/>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3733800" y="15240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943600" y="14478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90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40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2"/>
                                        </p:tgtEl>
                                      </p:cBhvr>
                                    </p:animEffect>
                                    <p:set>
                                      <p:cBhvr>
                                        <p:cTn id="34" dur="1" fill="hold">
                                          <p:stCondLst>
                                            <p:cond delay="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000"/>
                                        <p:tgtEl>
                                          <p:spTgt spid="22"/>
                                        </p:tgtEl>
                                      </p:cBhvr>
                                    </p:animEffect>
                                    <p:set>
                                      <p:cBhvr>
                                        <p:cTn id="39" dur="1" fill="hold">
                                          <p:stCondLst>
                                            <p:cond delay="999"/>
                                          </p:stCondLst>
                                        </p:cTn>
                                        <p:tgtEl>
                                          <p:spTgt spid="2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9" grpId="0" animBg="1"/>
      <p:bldP spid="2"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Directed </a:t>
            </a:r>
            <a:r>
              <a:rPr lang="en-US" sz="3600" b="1" dirty="0">
                <a:solidFill>
                  <a:srgbClr val="7030A0"/>
                </a:solidFill>
              </a:rPr>
              <a:t>Acyclic </a:t>
            </a:r>
            <a:r>
              <a:rPr lang="en-US" sz="3600" b="1" dirty="0"/>
              <a:t>Graphs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86800" cy="4525963"/>
              </a:xfrm>
            </p:spPr>
            <p:txBody>
              <a:bodyPr/>
              <a:lstStyle/>
              <a:p>
                <a:pPr marL="0" indent="0">
                  <a:buNone/>
                </a:pPr>
                <a:r>
                  <a:rPr lang="en-US" sz="2000" b="1" dirty="0">
                    <a:solidFill>
                      <a:srgbClr val="C00000"/>
                    </a:solidFill>
                  </a:rPr>
                  <a:t>Definition</a:t>
                </a:r>
                <a:r>
                  <a:rPr lang="en-US" sz="2000" dirty="0"/>
                  <a:t>:  </a:t>
                </a:r>
              </a:p>
              <a:p>
                <a:pPr marL="0" indent="0">
                  <a:buNone/>
                </a:pPr>
                <a:r>
                  <a:rPr lang="en-US" sz="2000" dirty="0"/>
                  <a:t>A directed graph </a:t>
                </a:r>
                <a14:m>
                  <m:oMath xmlns:m="http://schemas.openxmlformats.org/officeDocument/2006/math">
                    <m:r>
                      <a:rPr lang="en-US" sz="2000" b="1" i="1" dirty="0">
                        <a:solidFill>
                          <a:srgbClr val="0070C0"/>
                        </a:solidFill>
                        <a:latin typeface="Cambria Math"/>
                      </a:rPr>
                      <m:t>𝑮</m:t>
                    </m:r>
                    <m:r>
                      <a:rPr lang="en-US" sz="2000" b="1" i="1" dirty="0">
                        <a:latin typeface="Cambria Math"/>
                      </a:rPr>
                      <m:t>=(</m:t>
                    </m:r>
                    <m:r>
                      <a:rPr lang="en-US" sz="2000" b="1" i="1" dirty="0">
                        <a:solidFill>
                          <a:srgbClr val="0070C0"/>
                        </a:solidFill>
                        <a:latin typeface="Cambria Math"/>
                      </a:rPr>
                      <m:t>𝑽</m:t>
                    </m:r>
                    <m:r>
                      <a:rPr lang="en-US" sz="2000" b="1" i="1" dirty="0">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t> is said to be </a:t>
                </a:r>
                <a:r>
                  <a:rPr lang="en-US" sz="2000" b="1" dirty="0"/>
                  <a:t>acyclic</a:t>
                </a:r>
                <a:r>
                  <a:rPr lang="en-US" sz="2000" dirty="0"/>
                  <a:t> if there is no cycle present in it.</a:t>
                </a:r>
              </a:p>
              <a:p>
                <a:pPr marL="0" indent="0" algn="ctr">
                  <a:buNone/>
                </a:pPr>
                <a:endParaRPr lang="en-US" sz="2000" b="1" dirty="0">
                  <a:solidFill>
                    <a:srgbClr val="7030A0"/>
                  </a:solidFill>
                </a:endParaRPr>
              </a:p>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525963"/>
              </a:xfrm>
              <a:blipFill rotWithShape="1">
                <a:blip r:embed="rId2"/>
                <a:stretch>
                  <a:fillRect l="-702"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68" name="Group 67"/>
          <p:cNvGrpSpPr/>
          <p:nvPr/>
        </p:nvGrpSpPr>
        <p:grpSpPr>
          <a:xfrm>
            <a:off x="2590800" y="3886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7848600" y="4278868"/>
            <a:ext cx="609269" cy="369332"/>
          </a:xfrm>
          <a:prstGeom prst="rect">
            <a:avLst/>
          </a:prstGeom>
          <a:noFill/>
        </p:spPr>
        <p:txBody>
          <a:bodyPr wrap="none" rtlCol="0">
            <a:spAutoFit/>
          </a:bodyPr>
          <a:lstStyle/>
          <a:p>
            <a:r>
              <a:rPr lang="en-US" b="1" dirty="0">
                <a:solidFill>
                  <a:srgbClr val="7030A0"/>
                </a:solidFill>
              </a:rPr>
              <a:t>DAG</a:t>
            </a:r>
            <a:endParaRPr lang="en-US" dirty="0"/>
          </a:p>
        </p:txBody>
      </p:sp>
      <p:sp>
        <p:nvSpPr>
          <p:cNvPr id="29" name="Rectangle 28"/>
          <p:cNvSpPr/>
          <p:nvPr/>
        </p:nvSpPr>
        <p:spPr>
          <a:xfrm>
            <a:off x="5486400" y="1905000"/>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67100" y="1890572"/>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6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4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30"/>
                                        </p:tgtEl>
                                      </p:cBhvr>
                                    </p:animEffect>
                                    <p:set>
                                      <p:cBhvr>
                                        <p:cTn id="17" dur="1" fill="hold">
                                          <p:stCondLst>
                                            <p:cond delay="999"/>
                                          </p:stCondLst>
                                        </p:cTn>
                                        <p:tgtEl>
                                          <p:spTgt spid="3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29"/>
                                        </p:tgtEl>
                                      </p:cBhvr>
                                    </p:animEffect>
                                    <p:set>
                                      <p:cBhvr>
                                        <p:cTn id="22" dur="1" fill="hold">
                                          <p:stCondLst>
                                            <p:cond delay="9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1+#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solidFill>
                  <a:srgbClr val="7030A0"/>
                </a:solidFill>
              </a:rPr>
              <a:t>Topological ordering</a:t>
            </a:r>
            <a:endParaRPr lang="en-US"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1800" b="1" dirty="0">
                    <a:solidFill>
                      <a:srgbClr val="C00000"/>
                    </a:solidFill>
                  </a:rPr>
                  <a:t>Definition</a:t>
                </a:r>
                <a:r>
                  <a:rPr lang="en-US" sz="1800" dirty="0"/>
                  <a:t>: a mapping </a:t>
                </a:r>
                <a14:m>
                  <m:oMath xmlns:m="http://schemas.openxmlformats.org/officeDocument/2006/math">
                    <m:r>
                      <a:rPr lang="en-US" sz="1800" b="1" i="1" dirty="0" smtClean="0">
                        <a:solidFill>
                          <a:srgbClr val="7030A0"/>
                        </a:solidFill>
                        <a:latin typeface="Cambria Math"/>
                      </a:rPr>
                      <m:t>𝝉</m:t>
                    </m:r>
                  </m:oMath>
                </a14:m>
                <a:r>
                  <a:rPr lang="en-US" sz="1800" dirty="0"/>
                  <a:t> : </a:t>
                </a:r>
                <a14:m>
                  <m:oMath xmlns:m="http://schemas.openxmlformats.org/officeDocument/2006/math">
                    <m:r>
                      <a:rPr lang="en-US" sz="1800" b="1" i="1" dirty="0">
                        <a:solidFill>
                          <a:srgbClr val="0070C0"/>
                        </a:solidFill>
                        <a:latin typeface="Cambria Math"/>
                      </a:rPr>
                      <m:t>𝑽</m:t>
                    </m:r>
                  </m:oMath>
                </a14:m>
                <a:r>
                  <a:rPr lang="en-US" sz="1800" dirty="0">
                    <a:sym typeface="Wingdings" pitchFamily="2" charset="2"/>
                  </a:rPr>
                  <a:t>[</a:t>
                </a:r>
                <a14:m>
                  <m:oMath xmlns:m="http://schemas.openxmlformats.org/officeDocument/2006/math">
                    <m:r>
                      <a:rPr lang="en-US" sz="1800" b="1" i="1" dirty="0" smtClean="0">
                        <a:solidFill>
                          <a:srgbClr val="0070C0"/>
                        </a:solidFill>
                        <a:latin typeface="Cambria Math"/>
                      </a:rPr>
                      <m:t>𝟏</m:t>
                    </m:r>
                    <m:r>
                      <a:rPr lang="en-US" sz="1800" b="1" i="1" dirty="0" smtClean="0">
                        <a:solidFill>
                          <a:srgbClr val="0070C0"/>
                        </a:solidFill>
                        <a:latin typeface="Cambria Math"/>
                      </a:rPr>
                      <m:t>…</m:t>
                    </m:r>
                    <m:r>
                      <a:rPr lang="en-US" sz="1800" b="1" i="1" dirty="0" smtClean="0">
                        <a:solidFill>
                          <a:srgbClr val="0070C0"/>
                        </a:solidFill>
                        <a:latin typeface="Cambria Math"/>
                      </a:rPr>
                      <m:t>𝒏</m:t>
                    </m:r>
                  </m:oMath>
                </a14:m>
                <a:r>
                  <a:rPr lang="en-US" sz="1800" dirty="0">
                    <a:sym typeface="Wingdings" pitchFamily="2" charset="2"/>
                  </a:rPr>
                  <a:t>] </a:t>
                </a:r>
              </a:p>
              <a:p>
                <a:pPr marL="0" indent="0">
                  <a:buNone/>
                </a:pPr>
                <a:r>
                  <a:rPr lang="en-US" sz="1800" dirty="0">
                    <a:sym typeface="Wingdings" pitchFamily="2" charset="2"/>
                  </a:rPr>
                  <a:t>such that for each edge </a:t>
                </a:r>
                <a14:m>
                  <m:oMath xmlns:m="http://schemas.openxmlformats.org/officeDocument/2006/math">
                    <m:d>
                      <m:dPr>
                        <m:ctrlPr>
                          <a:rPr lang="en-US" sz="1800" b="0" i="1" dirty="0" smtClean="0">
                            <a:solidFill>
                              <a:schemeClr val="tx1"/>
                            </a:solidFill>
                            <a:latin typeface="Cambria Math" panose="02040503050406030204" pitchFamily="18" charset="0"/>
                          </a:rPr>
                        </m:ctrlPr>
                      </m:dPr>
                      <m:e>
                        <m:r>
                          <a:rPr lang="en-US" sz="1800" b="1" i="1" dirty="0" smtClean="0">
                            <a:solidFill>
                              <a:srgbClr val="0070C0"/>
                            </a:solidFill>
                            <a:latin typeface="Cambria Math"/>
                          </a:rPr>
                          <m:t>𝒖</m:t>
                        </m:r>
                        <m:r>
                          <a:rPr lang="en-US" sz="1800" b="1" i="1" dirty="0" smtClean="0">
                            <a:solidFill>
                              <a:schemeClr val="tx1"/>
                            </a:solidFill>
                            <a:latin typeface="Cambria Math"/>
                          </a:rPr>
                          <m:t>,</m:t>
                        </m:r>
                        <m:r>
                          <a:rPr lang="en-US" sz="1800" b="1" i="1" dirty="0" smtClean="0">
                            <a:solidFill>
                              <a:srgbClr val="0070C0"/>
                            </a:solidFill>
                            <a:latin typeface="Cambria Math"/>
                          </a:rPr>
                          <m:t>𝒗</m:t>
                        </m:r>
                      </m:e>
                    </m:d>
                    <m:r>
                      <a:rPr lang="en-US" sz="1800" b="0" i="1" dirty="0" smtClean="0">
                        <a:solidFill>
                          <a:schemeClr val="tx1"/>
                        </a:solidFill>
                        <a:latin typeface="Cambria Math"/>
                      </a:rPr>
                      <m:t>∈</m:t>
                    </m:r>
                    <m:r>
                      <a:rPr lang="en-US" sz="1800" b="1" i="1" dirty="0">
                        <a:solidFill>
                          <a:srgbClr val="0070C0"/>
                        </a:solidFill>
                        <a:latin typeface="Cambria Math"/>
                      </a:rPr>
                      <m:t>𝑬</m:t>
                    </m:r>
                  </m:oMath>
                </a14:m>
                <a:r>
                  <a:rPr lang="en-US" sz="1800" dirty="0">
                    <a:sym typeface="Wingdings" pitchFamily="2" charset="2"/>
                  </a:rPr>
                  <a:t>  </a:t>
                </a:r>
              </a:p>
              <a:p>
                <a:pPr marL="0" indent="0">
                  <a:buNone/>
                </a:pPr>
                <a:r>
                  <a:rPr lang="en-US" sz="1800" b="1" dirty="0">
                    <a:solidFill>
                      <a:srgbClr val="7030A0"/>
                    </a:solidFill>
                  </a:rPr>
                  <a: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a:solidFill>
                          <a:srgbClr val="0070C0"/>
                        </a:solidFill>
                        <a:latin typeface="Cambria Math"/>
                      </a:rPr>
                      <m:t>𝒖</m:t>
                    </m:r>
                  </m:oMath>
                </a14:m>
                <a:r>
                  <a:rPr lang="en-US" sz="1800" dirty="0">
                    <a:sym typeface="Wingdings" pitchFamily="2" charset="2"/>
                  </a:rPr>
                  <a:t>) &lt;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smtClean="0">
                        <a:solidFill>
                          <a:srgbClr val="0070C0"/>
                        </a:solidFill>
                        <a:latin typeface="Cambria Math"/>
                      </a:rPr>
                      <m:t>𝒗</m:t>
                    </m:r>
                  </m:oMath>
                </a14:m>
                <a:r>
                  <a:rPr lang="en-US" sz="1800" dirty="0">
                    <a:sym typeface="Wingdings" pitchFamily="2" charset="2"/>
                  </a:rPr>
                  <a:t>) </a:t>
                </a: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b="1" dirty="0">
                  <a:solidFill>
                    <a:srgbClr val="C00000"/>
                  </a:solidFill>
                  <a:sym typeface="Wingdings" pitchFamily="2" charset="2"/>
                </a:endParaRPr>
              </a:p>
              <a:p>
                <a:pPr marL="0" indent="0">
                  <a:buNone/>
                </a:pPr>
                <a:r>
                  <a:rPr lang="en-US" sz="1800" b="1" dirty="0">
                    <a:solidFill>
                      <a:srgbClr val="C00000"/>
                    </a:solidFill>
                    <a:sym typeface="Wingdings" pitchFamily="2" charset="2"/>
                  </a:rPr>
                  <a:t>Theorem</a:t>
                </a:r>
                <a:r>
                  <a:rPr lang="en-US" sz="1800" dirty="0">
                    <a:sym typeface="Wingdings" pitchFamily="2" charset="2"/>
                  </a:rPr>
                  <a:t>: There exists a topological ordering for every </a:t>
                </a:r>
                <a:r>
                  <a:rPr lang="en-US" sz="1800" b="1" dirty="0">
                    <a:sym typeface="Wingdings" pitchFamily="2" charset="2"/>
                  </a:rPr>
                  <a:t>DAG</a:t>
                </a:r>
                <a:r>
                  <a:rPr lang="en-US" sz="1800" dirty="0">
                    <a:sym typeface="Wingdings" pitchFamily="2" charset="2"/>
                  </a:rPr>
                  <a:t>.</a:t>
                </a: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a:p>
                <a:pPr marL="0" indent="0">
                  <a:buNone/>
                </a:pPr>
                <a:endParaRPr lang="en-US" sz="18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593" t="-809" b="-62938"/>
                </a:stretch>
              </a:blipFill>
            </p:spPr>
            <p:txBody>
              <a:bodyPr/>
              <a:lstStyle/>
              <a:p>
                <a:r>
                  <a:rPr lang="en-US">
                    <a:noFill/>
                  </a:rPr>
                  <a:t> </a:t>
                </a:r>
              </a:p>
            </p:txBody>
          </p:sp>
        </mc:Fallback>
      </mc:AlternateContent>
      <p:grpSp>
        <p:nvGrpSpPr>
          <p:cNvPr id="7" name="Group 6"/>
          <p:cNvGrpSpPr/>
          <p:nvPr/>
        </p:nvGrpSpPr>
        <p:grpSpPr>
          <a:xfrm>
            <a:off x="1447800" y="344453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3" name="Curved Connector 42"/>
          <p:cNvCxnSpPr/>
          <p:nvPr/>
        </p:nvCxnSpPr>
        <p:spPr>
          <a:xfrm>
            <a:off x="6637609" y="3590589"/>
            <a:ext cx="603250" cy="13784"/>
          </a:xfrm>
          <a:prstGeom prst="curvedConnector4">
            <a:avLst>
              <a:gd name="adj1" fmla="val 1015"/>
              <a:gd name="adj2" fmla="val 24865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16200000" flipH="1">
            <a:off x="4096639" y="331215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6200000" flipH="1">
            <a:off x="4683937" y="272486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945431" y="3318509"/>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5400000" flipH="1" flipV="1">
            <a:off x="3541442" y="2190956"/>
            <a:ext cx="7434" cy="2819400"/>
          </a:xfrm>
          <a:prstGeom prst="curvedConnector3">
            <a:avLst>
              <a:gd name="adj1" fmla="val -1102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2665142" y="2457656"/>
            <a:ext cx="7434" cy="2286000"/>
          </a:xfrm>
          <a:prstGeom prst="curvedConnector3">
            <a:avLst>
              <a:gd name="adj1" fmla="val -1117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6200000" flipH="1">
            <a:off x="6663783" y="3027297"/>
            <a:ext cx="7434" cy="1146717"/>
          </a:xfrm>
          <a:prstGeom prst="curvedConnector3">
            <a:avLst>
              <a:gd name="adj1" fmla="val 842518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384758" y="2971800"/>
            <a:ext cx="6149440" cy="369332"/>
          </a:xfrm>
          <a:prstGeom prst="rect">
            <a:avLst/>
          </a:prstGeom>
          <a:noFill/>
        </p:spPr>
        <p:txBody>
          <a:bodyPr wrap="none" rtlCol="0">
            <a:spAutoFit/>
          </a:bodyPr>
          <a:lstStyle/>
          <a:p>
            <a:r>
              <a:rPr lang="en-US" dirty="0"/>
              <a:t>1        2          3        4       5          6          7         8        9        10      11</a:t>
            </a:r>
          </a:p>
        </p:txBody>
      </p:sp>
      <p:cxnSp>
        <p:nvCxnSpPr>
          <p:cNvPr id="26" name="Curved Connector 25"/>
          <p:cNvCxnSpPr/>
          <p:nvPr/>
        </p:nvCxnSpPr>
        <p:spPr>
          <a:xfrm rot="16200000" flipH="1">
            <a:off x="2093642" y="3027298"/>
            <a:ext cx="7434" cy="1146717"/>
          </a:xfrm>
          <a:prstGeom prst="curvedConnector3">
            <a:avLst>
              <a:gd name="adj1" fmla="val 5789414"/>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295400" y="5142037"/>
            <a:ext cx="3319840" cy="725363"/>
            <a:chOff x="1919754" y="5410196"/>
            <a:chExt cx="3319840" cy="725363"/>
          </a:xfrm>
        </p:grpSpPr>
        <p:grpSp>
          <p:nvGrpSpPr>
            <p:cNvPr id="2" name="Group 1"/>
            <p:cNvGrpSpPr/>
            <p:nvPr/>
          </p:nvGrpSpPr>
          <p:grpSpPr>
            <a:xfrm>
              <a:off x="1919754" y="5410196"/>
              <a:ext cx="3319840" cy="703413"/>
              <a:chOff x="1981200" y="5410200"/>
              <a:chExt cx="5562600" cy="926068"/>
            </a:xfrm>
          </p:grpSpPr>
          <p:grpSp>
            <p:nvGrpSpPr>
              <p:cNvPr id="25" name="Group 24"/>
              <p:cNvGrpSpPr/>
              <p:nvPr/>
            </p:nvGrpSpPr>
            <p:grpSpPr>
              <a:xfrm>
                <a:off x="1981200" y="6183868"/>
                <a:ext cx="5562600" cy="152400"/>
                <a:chOff x="1981200" y="4191000"/>
                <a:chExt cx="5562600" cy="152400"/>
              </a:xfrm>
            </p:grpSpPr>
            <p:sp>
              <p:nvSpPr>
                <p:cNvPr id="27" name="Oval 26"/>
                <p:cNvSpPr/>
                <p:nvPr/>
              </p:nvSpPr>
              <p:spPr>
                <a:xfrm>
                  <a:off x="1981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19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576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5532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91400" y="4191000"/>
                  <a:ext cx="152400" cy="152400"/>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27" idx="6"/>
                </p:cNvCxnSpPr>
                <p:nvPr/>
              </p:nvCxnSpPr>
              <p:spPr>
                <a:xfrm>
                  <a:off x="2133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9718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705600" y="4267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Curved Up Arrow 40"/>
              <p:cNvSpPr/>
              <p:nvPr/>
            </p:nvSpPr>
            <p:spPr>
              <a:xfrm flipH="1" flipV="1">
                <a:off x="1981200" y="5410200"/>
                <a:ext cx="5476996" cy="761255"/>
              </a:xfrm>
              <a:prstGeom prst="curvedUpArrow">
                <a:avLst>
                  <a:gd name="adj1" fmla="val 0"/>
                  <a:gd name="adj2" fmla="val 15532"/>
                  <a:gd name="adj3" fmla="val 23512"/>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2" name="Oval 41"/>
            <p:cNvSpPr/>
            <p:nvPr/>
          </p:nvSpPr>
          <p:spPr>
            <a:xfrm>
              <a:off x="3415445" y="6019800"/>
              <a:ext cx="90955" cy="115759"/>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039813" y="6019800"/>
              <a:ext cx="90955" cy="115759"/>
            </a:xfrm>
            <a:prstGeom prst="ellipse">
              <a:avLst/>
            </a:prstGeom>
            <a:solidFill>
              <a:schemeClr val="tx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3019705" y="6096000"/>
              <a:ext cx="40929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6"/>
              <a:endCxn id="45" idx="2"/>
            </p:cNvCxnSpPr>
            <p:nvPr/>
          </p:nvCxnSpPr>
          <p:spPr>
            <a:xfrm>
              <a:off x="3506400" y="6077680"/>
              <a:ext cx="53341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14800" y="6096000"/>
              <a:ext cx="533591"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4" name="Cloud Callout 23"/>
          <p:cNvSpPr/>
          <p:nvPr/>
        </p:nvSpPr>
        <p:spPr>
          <a:xfrm>
            <a:off x="5867400" y="4343400"/>
            <a:ext cx="3200400" cy="106680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Does there exist a topological ordering for every directed graph ?</a:t>
            </a:r>
            <a:endParaRPr lang="en-US" sz="1400" dirty="0">
              <a:solidFill>
                <a:schemeClr val="tx1"/>
              </a:solidFill>
            </a:endParaRPr>
          </a:p>
        </p:txBody>
      </p:sp>
      <p:sp>
        <p:nvSpPr>
          <p:cNvPr id="51" name="TextBox 50"/>
          <p:cNvSpPr txBox="1"/>
          <p:nvPr/>
        </p:nvSpPr>
        <p:spPr>
          <a:xfrm>
            <a:off x="6477000" y="5656165"/>
            <a:ext cx="2513252" cy="307777"/>
          </a:xfrm>
          <a:prstGeom prst="rect">
            <a:avLst/>
          </a:prstGeom>
          <a:solidFill>
            <a:srgbClr val="FFC000"/>
          </a:solidFill>
        </p:spPr>
        <p:txBody>
          <a:bodyPr wrap="none" rtlCol="0">
            <a:spAutoFit/>
          </a:bodyPr>
          <a:lstStyle/>
          <a:p>
            <a:r>
              <a:rPr lang="en-US" sz="1400" dirty="0"/>
              <a:t>Certainly No if there is any cycle</a:t>
            </a:r>
          </a:p>
        </p:txBody>
      </p:sp>
      <p:sp>
        <p:nvSpPr>
          <p:cNvPr id="52" name="TextBox 51"/>
          <p:cNvSpPr txBox="1"/>
          <p:nvPr/>
        </p:nvSpPr>
        <p:spPr>
          <a:xfrm>
            <a:off x="3010857" y="5498068"/>
            <a:ext cx="300082" cy="369332"/>
          </a:xfrm>
          <a:prstGeom prst="rect">
            <a:avLst/>
          </a:prstGeom>
          <a:noFill/>
        </p:spPr>
        <p:txBody>
          <a:bodyPr wrap="none" rtlCol="0">
            <a:spAutoFit/>
          </a:bodyPr>
          <a:lstStyle/>
          <a:p>
            <a:r>
              <a:rPr lang="en-US" dirty="0">
                <a:solidFill>
                  <a:srgbClr val="006C31"/>
                </a:solidFill>
              </a:rPr>
              <a:t>&lt;</a:t>
            </a:r>
          </a:p>
        </p:txBody>
      </p:sp>
      <p:sp>
        <p:nvSpPr>
          <p:cNvPr id="54" name="Oval 53"/>
          <p:cNvSpPr/>
          <p:nvPr/>
        </p:nvSpPr>
        <p:spPr>
          <a:xfrm>
            <a:off x="2739483" y="5650468"/>
            <a:ext cx="232317" cy="2931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3509918" y="5486400"/>
            <a:ext cx="909682" cy="369332"/>
            <a:chOff x="3509918" y="5486400"/>
            <a:chExt cx="909682" cy="369332"/>
          </a:xfrm>
        </p:grpSpPr>
        <p:sp>
          <p:nvSpPr>
            <p:cNvPr id="61" name="TextBox 60"/>
            <p:cNvSpPr txBox="1"/>
            <p:nvPr/>
          </p:nvSpPr>
          <p:spPr>
            <a:xfrm>
              <a:off x="3509918" y="5486400"/>
              <a:ext cx="300082" cy="369332"/>
            </a:xfrm>
            <a:prstGeom prst="rect">
              <a:avLst/>
            </a:prstGeom>
            <a:noFill/>
          </p:spPr>
          <p:txBody>
            <a:bodyPr wrap="none" rtlCol="0">
              <a:spAutoFit/>
            </a:bodyPr>
            <a:lstStyle/>
            <a:p>
              <a:r>
                <a:rPr lang="en-US" dirty="0">
                  <a:solidFill>
                    <a:srgbClr val="006C31"/>
                  </a:solidFill>
                </a:rPr>
                <a:t>&lt;</a:t>
              </a:r>
            </a:p>
          </p:txBody>
        </p:sp>
        <p:sp>
          <p:nvSpPr>
            <p:cNvPr id="62" name="TextBox 61"/>
            <p:cNvSpPr txBox="1"/>
            <p:nvPr/>
          </p:nvSpPr>
          <p:spPr>
            <a:xfrm>
              <a:off x="4119518" y="5486400"/>
              <a:ext cx="300082" cy="369332"/>
            </a:xfrm>
            <a:prstGeom prst="rect">
              <a:avLst/>
            </a:prstGeom>
            <a:noFill/>
          </p:spPr>
          <p:txBody>
            <a:bodyPr wrap="none" rtlCol="0">
              <a:spAutoFit/>
            </a:bodyPr>
            <a:lstStyle/>
            <a:p>
              <a:r>
                <a:rPr lang="en-US" dirty="0">
                  <a:solidFill>
                    <a:srgbClr val="006C31"/>
                  </a:solidFill>
                </a:rPr>
                <a:t>&lt;</a:t>
              </a:r>
            </a:p>
          </p:txBody>
        </p:sp>
      </p:grpSp>
      <p:grpSp>
        <p:nvGrpSpPr>
          <p:cNvPr id="56" name="Group 55"/>
          <p:cNvGrpSpPr/>
          <p:nvPr/>
        </p:nvGrpSpPr>
        <p:grpSpPr>
          <a:xfrm>
            <a:off x="1447800" y="5486400"/>
            <a:ext cx="1214482" cy="369332"/>
            <a:chOff x="1447800" y="5486400"/>
            <a:chExt cx="1214482" cy="369332"/>
          </a:xfrm>
        </p:grpSpPr>
        <p:sp>
          <p:nvSpPr>
            <p:cNvPr id="64" name="TextBox 63"/>
            <p:cNvSpPr txBox="1"/>
            <p:nvPr/>
          </p:nvSpPr>
          <p:spPr>
            <a:xfrm>
              <a:off x="1447800" y="5486400"/>
              <a:ext cx="300082" cy="369332"/>
            </a:xfrm>
            <a:prstGeom prst="rect">
              <a:avLst/>
            </a:prstGeom>
            <a:noFill/>
          </p:spPr>
          <p:txBody>
            <a:bodyPr wrap="none" rtlCol="0">
              <a:spAutoFit/>
            </a:bodyPr>
            <a:lstStyle/>
            <a:p>
              <a:r>
                <a:rPr lang="en-US" dirty="0">
                  <a:solidFill>
                    <a:srgbClr val="006C31"/>
                  </a:solidFill>
                </a:rPr>
                <a:t>&lt;</a:t>
              </a:r>
            </a:p>
          </p:txBody>
        </p:sp>
        <p:sp>
          <p:nvSpPr>
            <p:cNvPr id="65" name="TextBox 64"/>
            <p:cNvSpPr txBox="1"/>
            <p:nvPr/>
          </p:nvSpPr>
          <p:spPr>
            <a:xfrm>
              <a:off x="1905000" y="5486400"/>
              <a:ext cx="300082" cy="369332"/>
            </a:xfrm>
            <a:prstGeom prst="rect">
              <a:avLst/>
            </a:prstGeom>
            <a:noFill/>
          </p:spPr>
          <p:txBody>
            <a:bodyPr wrap="none" rtlCol="0">
              <a:spAutoFit/>
            </a:bodyPr>
            <a:lstStyle/>
            <a:p>
              <a:r>
                <a:rPr lang="en-US" dirty="0">
                  <a:solidFill>
                    <a:srgbClr val="006C31"/>
                  </a:solidFill>
                </a:rPr>
                <a:t>&lt;</a:t>
              </a:r>
            </a:p>
          </p:txBody>
        </p:sp>
        <p:sp>
          <p:nvSpPr>
            <p:cNvPr id="66" name="TextBox 65"/>
            <p:cNvSpPr txBox="1"/>
            <p:nvPr/>
          </p:nvSpPr>
          <p:spPr>
            <a:xfrm>
              <a:off x="2362200" y="5486400"/>
              <a:ext cx="300082" cy="369332"/>
            </a:xfrm>
            <a:prstGeom prst="rect">
              <a:avLst/>
            </a:prstGeom>
            <a:noFill/>
          </p:spPr>
          <p:txBody>
            <a:bodyPr wrap="none" rtlCol="0">
              <a:spAutoFit/>
            </a:bodyPr>
            <a:lstStyle/>
            <a:p>
              <a:r>
                <a:rPr lang="en-US" dirty="0">
                  <a:solidFill>
                    <a:srgbClr val="006C31"/>
                  </a:solidFill>
                </a:rPr>
                <a:t>&lt;</a:t>
              </a:r>
            </a:p>
          </p:txBody>
        </p:sp>
      </p:grpSp>
      <p:sp>
        <p:nvSpPr>
          <p:cNvPr id="68" name="TextBox 67"/>
          <p:cNvSpPr txBox="1"/>
          <p:nvPr/>
        </p:nvSpPr>
        <p:spPr>
          <a:xfrm>
            <a:off x="2819400" y="4800600"/>
            <a:ext cx="300082" cy="369332"/>
          </a:xfrm>
          <a:prstGeom prst="rect">
            <a:avLst/>
          </a:prstGeom>
          <a:noFill/>
        </p:spPr>
        <p:txBody>
          <a:bodyPr wrap="none" rtlCol="0">
            <a:spAutoFit/>
          </a:bodyPr>
          <a:lstStyle/>
          <a:p>
            <a:r>
              <a:rPr lang="en-US" dirty="0">
                <a:solidFill>
                  <a:srgbClr val="006C31"/>
                </a:solidFill>
              </a:rPr>
              <a:t>&gt;</a:t>
            </a:r>
          </a:p>
        </p:txBody>
      </p:sp>
      <p:sp>
        <p:nvSpPr>
          <p:cNvPr id="3" name="TextBox 2">
            <a:extLst>
              <a:ext uri="{FF2B5EF4-FFF2-40B4-BE49-F238E27FC236}">
                <a16:creationId xmlns:a16="http://schemas.microsoft.com/office/drawing/2014/main" id="{7FE64CDB-6FF5-67D2-6521-127A30A53347}"/>
              </a:ext>
            </a:extLst>
          </p:cNvPr>
          <p:cNvSpPr txBox="1"/>
          <p:nvPr/>
        </p:nvSpPr>
        <p:spPr>
          <a:xfrm>
            <a:off x="469498" y="4600564"/>
            <a:ext cx="7848944" cy="369332"/>
          </a:xfrm>
          <a:prstGeom prst="rect">
            <a:avLst/>
          </a:prstGeom>
          <a:noFill/>
        </p:spPr>
        <p:txBody>
          <a:bodyPr wrap="none" rtlCol="0">
            <a:spAutoFit/>
          </a:bodyPr>
          <a:lstStyle/>
          <a:p>
            <a:r>
              <a:rPr lang="en-US" dirty="0"/>
              <a:t>Is it possible to arrange vertices in a line so that each edge goes from left to right ?</a:t>
            </a:r>
            <a:endParaRPr lang="en-IN" dirty="0"/>
          </a:p>
        </p:txBody>
      </p:sp>
      <p:sp>
        <p:nvSpPr>
          <p:cNvPr id="6" name="Cloud Callout 23">
            <a:extLst>
              <a:ext uri="{FF2B5EF4-FFF2-40B4-BE49-F238E27FC236}">
                <a16:creationId xmlns:a16="http://schemas.microsoft.com/office/drawing/2014/main" id="{9587D3EB-FEC6-99CE-CA5E-3CEC3C344EB8}"/>
              </a:ext>
            </a:extLst>
          </p:cNvPr>
          <p:cNvSpPr/>
          <p:nvPr/>
        </p:nvSpPr>
        <p:spPr>
          <a:xfrm>
            <a:off x="5490532" y="5121557"/>
            <a:ext cx="3200400" cy="701772"/>
          </a:xfrm>
          <a:prstGeom prst="cloudCallout">
            <a:avLst>
              <a:gd name="adj1" fmla="val 35200"/>
              <a:gd name="adj2" fmla="val 791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How to formalize it ?</a:t>
            </a:r>
            <a:endParaRPr lang="en-US" sz="1400" dirty="0">
              <a:solidFill>
                <a:schemeClr val="tx1"/>
              </a:solidFill>
            </a:endParaRPr>
          </a:p>
        </p:txBody>
      </p:sp>
    </p:spTree>
    <p:extLst>
      <p:ext uri="{BB962C8B-B14F-4D97-AF65-F5344CB8AC3E}">
        <p14:creationId xmlns:p14="http://schemas.microsoft.com/office/powerpoint/2010/main" val="3610782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2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500"/>
                                        <p:tgtEl>
                                          <p:spTgt spid="63"/>
                                        </p:tgtEl>
                                      </p:cBhvr>
                                    </p:animEffect>
                                  </p:childTnLst>
                                </p:cTn>
                              </p:par>
                              <p:par>
                                <p:cTn id="27" presetID="2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par>
                                <p:cTn id="45" presetID="22" presetClass="entr" presetSubtype="8"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anim calcmode="lin" valueType="num">
                                      <p:cBhvr>
                                        <p:cTn id="63" dur="1000" fill="hold"/>
                                        <p:tgtEl>
                                          <p:spTgt spid="6"/>
                                        </p:tgtEl>
                                        <p:attrNameLst>
                                          <p:attrName>ppt_x</p:attrName>
                                        </p:attrNameLst>
                                      </p:cBhvr>
                                      <p:tavLst>
                                        <p:tav tm="0">
                                          <p:val>
                                            <p:strVal val="#ppt_x"/>
                                          </p:val>
                                        </p:tav>
                                        <p:tav tm="100000">
                                          <p:val>
                                            <p:strVal val="#ppt_x"/>
                                          </p:val>
                                        </p:tav>
                                      </p:tavLst>
                                    </p:anim>
                                    <p:anim calcmode="lin" valueType="num">
                                      <p:cBhvr>
                                        <p:cTn id="6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animEffect transition="in" filter="fade">
                                      <p:cBhvr>
                                        <p:cTn id="69" dur="500"/>
                                        <p:tgtEl>
                                          <p:spTgt spid="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1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txEl>
                                              <p:pRg st="1" end="1"/>
                                            </p:txEl>
                                          </p:spTgt>
                                        </p:tgtEl>
                                        <p:attrNameLst>
                                          <p:attrName>style.visibility</p:attrName>
                                        </p:attrNameLst>
                                      </p:cBhvr>
                                      <p:to>
                                        <p:strVal val="visible"/>
                                      </p:to>
                                    </p:set>
                                    <p:animEffect transition="in" filter="fade">
                                      <p:cBhvr>
                                        <p:cTn id="79" dur="500"/>
                                        <p:tgtEl>
                                          <p:spTgt spid="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animEffect transition="in" filter="fade">
                                      <p:cBhvr>
                                        <p:cTn id="84" dur="500"/>
                                        <p:tgtEl>
                                          <p:spTgt spid="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xit" presetSubtype="10" fill="hold" grpId="1" nodeType="clickEffect">
                                  <p:stCondLst>
                                    <p:cond delay="0"/>
                                  </p:stCondLst>
                                  <p:childTnLst>
                                    <p:animEffect transition="out" filter="randombar(horizontal)">
                                      <p:cBhvr>
                                        <p:cTn id="88" dur="500"/>
                                        <p:tgtEl>
                                          <p:spTgt spid="3"/>
                                        </p:tgtEl>
                                      </p:cBhvr>
                                    </p:animEffect>
                                    <p:set>
                                      <p:cBhvr>
                                        <p:cTn id="89" dur="1" fill="hold">
                                          <p:stCondLst>
                                            <p:cond delay="499"/>
                                          </p:stCondLst>
                                        </p:cTn>
                                        <p:tgtEl>
                                          <p:spTgt spid="3"/>
                                        </p:tgtEl>
                                        <p:attrNameLst>
                                          <p:attrName>style.visibility</p:attrName>
                                        </p:attrNameLst>
                                      </p:cBhvr>
                                      <p:to>
                                        <p:strVal val="hidden"/>
                                      </p:to>
                                    </p:set>
                                  </p:childTnLst>
                                </p:cTn>
                              </p:par>
                              <p:par>
                                <p:cTn id="90" presetID="14" presetClass="exit" presetSubtype="10" fill="hold" grpId="1" nodeType="withEffect">
                                  <p:stCondLst>
                                    <p:cond delay="0"/>
                                  </p:stCondLst>
                                  <p:childTnLst>
                                    <p:animEffect transition="out" filter="randombar(horizontal)">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1000" fill="hold"/>
                                        <p:tgtEl>
                                          <p:spTgt spid="23"/>
                                        </p:tgtEl>
                                        <p:attrNameLst>
                                          <p:attrName>ppt_w</p:attrName>
                                        </p:attrNameLst>
                                      </p:cBhvr>
                                      <p:tavLst>
                                        <p:tav tm="0">
                                          <p:val>
                                            <p:fltVal val="0"/>
                                          </p:val>
                                        </p:tav>
                                        <p:tav tm="100000">
                                          <p:val>
                                            <p:strVal val="#ppt_w"/>
                                          </p:val>
                                        </p:tav>
                                      </p:tavLst>
                                    </p:anim>
                                    <p:anim calcmode="lin" valueType="num">
                                      <p:cBhvr>
                                        <p:cTn id="110" dur="1000" fill="hold"/>
                                        <p:tgtEl>
                                          <p:spTgt spid="23"/>
                                        </p:tgtEl>
                                        <p:attrNameLst>
                                          <p:attrName>ppt_h</p:attrName>
                                        </p:attrNameLst>
                                      </p:cBhvr>
                                      <p:tavLst>
                                        <p:tav tm="0">
                                          <p:val>
                                            <p:fltVal val="0"/>
                                          </p:val>
                                        </p:tav>
                                        <p:tav tm="100000">
                                          <p:val>
                                            <p:strVal val="#ppt_h"/>
                                          </p:val>
                                        </p:tav>
                                      </p:tavLst>
                                    </p:anim>
                                    <p:animEffect transition="in" filter="fade">
                                      <p:cBhvr>
                                        <p:cTn id="111" dur="10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down)">
                                      <p:cBhvr>
                                        <p:cTn id="116" dur="500"/>
                                        <p:tgtEl>
                                          <p:spTgt spid="5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left)">
                                      <p:cBhvr>
                                        <p:cTn id="126" dur="500"/>
                                        <p:tgtEl>
                                          <p:spTgt spid="5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wipe(left)">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wipe(left)">
                                      <p:cBhvr>
                                        <p:cTn id="136" dur="500"/>
                                        <p:tgtEl>
                                          <p:spTgt spid="5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51"/>
                                        </p:tgtEl>
                                      </p:cBhvr>
                                    </p:animEffect>
                                    <p:set>
                                      <p:cBhvr>
                                        <p:cTn id="141" dur="1" fill="hold">
                                          <p:stCondLst>
                                            <p:cond delay="499"/>
                                          </p:stCondLst>
                                        </p:cTn>
                                        <p:tgtEl>
                                          <p:spTgt spid="51"/>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5">
                                            <p:txEl>
                                              <p:pRg st="14" end="14"/>
                                            </p:txEl>
                                          </p:spTgt>
                                        </p:tgtEl>
                                        <p:attrNameLst>
                                          <p:attrName>style.visibility</p:attrName>
                                        </p:attrNameLst>
                                      </p:cBhvr>
                                      <p:to>
                                        <p:strVal val="visible"/>
                                      </p:to>
                                    </p:set>
                                    <p:animEffect transition="in" filter="fade">
                                      <p:cBhvr>
                                        <p:cTn id="14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82" grpId="0"/>
      <p:bldP spid="24" grpId="0" animBg="1"/>
      <p:bldP spid="51" grpId="0" animBg="1"/>
      <p:bldP spid="51" grpId="1" animBg="1"/>
      <p:bldP spid="52" grpId="0"/>
      <p:bldP spid="54" grpId="0" animBg="1"/>
      <p:bldP spid="68" grpId="0"/>
      <p:bldP spid="3" grpId="0"/>
      <p:bldP spid="3" grpId="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Topological ordering</a:t>
            </a:r>
            <a:endParaRPr lang="en-US" sz="3600" dirty="0"/>
          </a:p>
        </p:txBody>
      </p:sp>
      <p:sp>
        <p:nvSpPr>
          <p:cNvPr id="3" name="Content Placeholder 2"/>
          <p:cNvSpPr>
            <a:spLocks noGrp="1"/>
          </p:cNvSpPr>
          <p:nvPr>
            <p:ph idx="1"/>
          </p:nvPr>
        </p:nvSpPr>
        <p:spPr/>
        <p:txBody>
          <a:bodyPr/>
          <a:lstStyle/>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indeed a valid topological ordering.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grpSp>
        <p:nvGrpSpPr>
          <p:cNvPr id="68" name="Group 67"/>
          <p:cNvGrpSpPr/>
          <p:nvPr/>
        </p:nvGrpSpPr>
        <p:grpSpPr>
          <a:xfrm>
            <a:off x="2590800" y="1981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1295400" y="4572000"/>
            <a:ext cx="6172200" cy="228600"/>
            <a:chOff x="1295400" y="4572000"/>
            <a:chExt cx="6172200" cy="228600"/>
          </a:xfrm>
        </p:grpSpPr>
        <p:sp>
          <p:nvSpPr>
            <p:cNvPr id="58" name="Oval 57"/>
            <p:cNvSpPr/>
            <p:nvPr/>
          </p:nvSpPr>
          <p:spPr>
            <a:xfrm>
              <a:off x="12954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61" name="Oval 60"/>
            <p:cNvSpPr/>
            <p:nvPr/>
          </p:nvSpPr>
          <p:spPr>
            <a:xfrm>
              <a:off x="38862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572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sp>
        <p:nvSpPr>
          <p:cNvPr id="66" name="TextBox 65"/>
          <p:cNvSpPr txBox="1"/>
          <p:nvPr/>
        </p:nvSpPr>
        <p:spPr>
          <a:xfrm>
            <a:off x="1219200" y="4888468"/>
            <a:ext cx="6527749" cy="369332"/>
          </a:xfrm>
          <a:prstGeom prst="rect">
            <a:avLst/>
          </a:prstGeom>
          <a:noFill/>
        </p:spPr>
        <p:txBody>
          <a:bodyPr wrap="none" rtlCol="0">
            <a:spAutoFit/>
          </a:bodyPr>
          <a:lstStyle/>
          <a:p>
            <a:r>
              <a:rPr lang="en-US" dirty="0"/>
              <a:t>1             2                3              4              5              6              7              8 </a:t>
            </a:r>
          </a:p>
        </p:txBody>
      </p:sp>
      <mc:AlternateContent xmlns:mc="http://schemas.openxmlformats.org/markup-compatibility/2006" xmlns:a14="http://schemas.microsoft.com/office/drawing/2010/main">
        <mc:Choice Requires="a14">
          <p:sp>
            <p:nvSpPr>
              <p:cNvPr id="38" name="Cloud Callout 37"/>
              <p:cNvSpPr/>
              <p:nvPr/>
            </p:nvSpPr>
            <p:spPr>
              <a:xfrm>
                <a:off x="5148122" y="5181600"/>
                <a:ext cx="3614878" cy="114300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sym typeface="Wingdings" pitchFamily="2" charset="2"/>
                  </a:rPr>
                  <a:t>How efficiently can we determine if a given </a:t>
                </a:r>
                <a:r>
                  <a:rPr lang="en-US" sz="1400" dirty="0">
                    <a:solidFill>
                      <a:schemeClr val="tx1"/>
                    </a:solidFill>
                  </a:rPr>
                  <a:t>mapping</a:t>
                </a:r>
                <a:r>
                  <a:rPr lang="en-US" sz="1400" dirty="0"/>
                  <a:t> </a:t>
                </a:r>
                <a14:m>
                  <m:oMath xmlns:m="http://schemas.openxmlformats.org/officeDocument/2006/math">
                    <m:r>
                      <a:rPr lang="en-US" sz="1400" b="1" i="1" dirty="0">
                        <a:solidFill>
                          <a:srgbClr val="7030A0"/>
                        </a:solidFill>
                        <a:latin typeface="Cambria Math"/>
                      </a:rPr>
                      <m:t>𝝉</m:t>
                    </m:r>
                  </m:oMath>
                </a14:m>
                <a:r>
                  <a:rPr lang="en-US" sz="1400" dirty="0">
                    <a:solidFill>
                      <a:schemeClr val="tx1"/>
                    </a:solidFill>
                    <a:sym typeface="Wingdings" pitchFamily="2" charset="2"/>
                  </a:rPr>
                  <a:t> is indeed a topological ordering ?</a:t>
                </a:r>
                <a:endParaRPr lang="en-US" sz="1400" dirty="0">
                  <a:solidFill>
                    <a:schemeClr val="tx1"/>
                  </a:solidFill>
                </a:endParaRPr>
              </a:p>
            </p:txBody>
          </p:sp>
        </mc:Choice>
        <mc:Fallback xmlns="">
          <p:sp>
            <p:nvSpPr>
              <p:cNvPr id="38" name="Cloud Callout 37"/>
              <p:cNvSpPr>
                <a:spLocks noRot="1" noChangeAspect="1" noMove="1" noResize="1" noEditPoints="1" noAdjustHandles="1" noChangeArrowheads="1" noChangeShapeType="1" noTextEdit="1"/>
              </p:cNvSpPr>
              <p:nvPr/>
            </p:nvSpPr>
            <p:spPr>
              <a:xfrm>
                <a:off x="5148122" y="5181600"/>
                <a:ext cx="3614878" cy="1143000"/>
              </a:xfrm>
              <a:prstGeom prst="cloudCallou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709726" y="6400800"/>
                <a:ext cx="1287147" cy="307777"/>
              </a:xfrm>
              <a:prstGeom prst="rect">
                <a:avLst/>
              </a:prstGeom>
              <a:solidFill>
                <a:srgbClr val="FFC000"/>
              </a:solidFill>
            </p:spPr>
            <p:txBody>
              <a:bodyPr wrap="none" rtlCol="0">
                <a:spAutoFit/>
              </a:bodyPr>
              <a:lstStyle/>
              <a:p>
                <a:r>
                  <a:rPr lang="en-US" sz="1400" b="1" dirty="0"/>
                  <a:t>O</a:t>
                </a:r>
                <a:r>
                  <a:rPr lang="en-US" sz="1400" dirty="0"/>
                  <a:t>(</a:t>
                </a:r>
                <a14:m>
                  <m:oMath xmlns:m="http://schemas.openxmlformats.org/officeDocument/2006/math">
                    <m:r>
                      <a:rPr lang="en-US" sz="1400" b="1" i="1" dirty="0" smtClean="0">
                        <a:solidFill>
                          <a:srgbClr val="0070C0"/>
                        </a:solidFill>
                        <a:latin typeface="Cambria Math"/>
                      </a:rPr>
                      <m:t>𝒎</m:t>
                    </m:r>
                    <m:r>
                      <a:rPr lang="en-US" sz="1400" b="1" i="1" dirty="0" smtClean="0">
                        <a:solidFill>
                          <a:schemeClr val="tx1"/>
                        </a:solidFill>
                        <a:latin typeface="Cambria Math"/>
                      </a:rPr>
                      <m:t>+</m:t>
                    </m:r>
                    <m:r>
                      <a:rPr lang="en-US" sz="1400" b="1" i="1" dirty="0" smtClean="0">
                        <a:solidFill>
                          <a:srgbClr val="0070C0"/>
                        </a:solidFill>
                        <a:latin typeface="Cambria Math"/>
                      </a:rPr>
                      <m:t>𝒏</m:t>
                    </m:r>
                  </m:oMath>
                </a14:m>
                <a:r>
                  <a:rPr lang="en-US" sz="1400" dirty="0"/>
                  <a:t>) time</a:t>
                </a:r>
              </a:p>
            </p:txBody>
          </p:sp>
        </mc:Choice>
        <mc:Fallback xmlns="">
          <p:sp>
            <p:nvSpPr>
              <p:cNvPr id="40" name="TextBox 39"/>
              <p:cNvSpPr txBox="1">
                <a:spLocks noRot="1" noChangeAspect="1" noMove="1" noResize="1" noEditPoints="1" noAdjustHandles="1" noChangeArrowheads="1" noChangeShapeType="1" noTextEdit="1"/>
              </p:cNvSpPr>
              <p:nvPr/>
            </p:nvSpPr>
            <p:spPr>
              <a:xfrm>
                <a:off x="6709726" y="6400800"/>
                <a:ext cx="1287147" cy="307777"/>
              </a:xfrm>
              <a:prstGeom prst="rect">
                <a:avLst/>
              </a:prstGeom>
              <a:blipFill rotWithShape="1">
                <a:blip r:embed="rId3"/>
                <a:stretch>
                  <a:fillRect l="-1422" t="-2000" r="-3791" b="-20000"/>
                </a:stretch>
              </a:blipFill>
            </p:spPr>
            <p:txBody>
              <a:bodyPr/>
              <a:lstStyle/>
              <a:p>
                <a:r>
                  <a:rPr lang="en-US">
                    <a:noFill/>
                  </a:rPr>
                  <a:t> </a:t>
                </a:r>
              </a:p>
            </p:txBody>
          </p:sp>
        </mc:Fallback>
      </mc:AlternateContent>
    </p:spTree>
    <p:extLst>
      <p:ext uri="{BB962C8B-B14F-4D97-AF65-F5344CB8AC3E}">
        <p14:creationId xmlns:p14="http://schemas.microsoft.com/office/powerpoint/2010/main" val="4213037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1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1500"/>
                                        <p:tgtEl>
                                          <p:spTgt spid="6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anim calcmode="lin" valueType="num">
                                      <p:cBhvr>
                                        <p:cTn id="35" dur="1000" fill="hold"/>
                                        <p:tgtEl>
                                          <p:spTgt spid="38"/>
                                        </p:tgtEl>
                                        <p:attrNameLst>
                                          <p:attrName>ppt_x</p:attrName>
                                        </p:attrNameLst>
                                      </p:cBhvr>
                                      <p:tavLst>
                                        <p:tav tm="0">
                                          <p:val>
                                            <p:strVal val="#ppt_x"/>
                                          </p:val>
                                        </p:tav>
                                        <p:tav tm="100000">
                                          <p:val>
                                            <p:strVal val="#ppt_x"/>
                                          </p:val>
                                        </p:tav>
                                      </p:tavLst>
                                    </p:anim>
                                    <p:anim calcmode="lin" valueType="num">
                                      <p:cBhvr>
                                        <p:cTn id="3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8" grpId="0" animBg="1"/>
      <p:bldP spid="40" grpId="0" animBg="1"/>
      <p:bldP spid="4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Topological ordering</a:t>
            </a:r>
            <a:endParaRPr lang="en-US" sz="3600" dirty="0"/>
          </a:p>
        </p:txBody>
      </p:sp>
      <p:sp>
        <p:nvSpPr>
          <p:cNvPr id="3" name="Content Placeholder 2"/>
          <p:cNvSpPr>
            <a:spLocks noGrp="1"/>
          </p:cNvSpPr>
          <p:nvPr>
            <p:ph idx="1"/>
          </p:nvPr>
        </p:nvSpPr>
        <p:spPr/>
        <p:txBody>
          <a:bodyPr/>
          <a:lstStyle/>
          <a:p>
            <a:pPr marL="0" indent="0" algn="ctr">
              <a:buNone/>
            </a:pPr>
            <a:r>
              <a:rPr lang="en-US" sz="2400" b="1" dirty="0">
                <a:solidFill>
                  <a:srgbClr val="0070C0"/>
                </a:solidFill>
              </a:rPr>
              <a:t>Three questions</a:t>
            </a:r>
          </a:p>
          <a:p>
            <a:pPr marL="0" indent="0">
              <a:buNone/>
            </a:pPr>
            <a:endParaRPr lang="en-US" sz="2000" dirty="0"/>
          </a:p>
          <a:p>
            <a:pPr marL="0" indent="0">
              <a:buNone/>
            </a:pPr>
            <a:r>
              <a:rPr lang="en-US" sz="2000" b="1" dirty="0">
                <a:solidFill>
                  <a:srgbClr val="C00000"/>
                </a:solidFill>
              </a:rPr>
              <a:t>Question 1</a:t>
            </a:r>
            <a:r>
              <a:rPr lang="en-US" sz="2000" dirty="0"/>
              <a:t>:  Why does a topological ordering </a:t>
            </a:r>
            <a:r>
              <a:rPr lang="en-US" sz="2000" b="1" u="sng" dirty="0"/>
              <a:t>exist</a:t>
            </a:r>
            <a:r>
              <a:rPr lang="en-US" sz="2000" dirty="0"/>
              <a:t> for every DAG ?</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 2</a:t>
            </a:r>
            <a:r>
              <a:rPr lang="en-US" sz="2000" dirty="0"/>
              <a:t>:  How </a:t>
            </a:r>
            <a:r>
              <a:rPr lang="en-US" sz="2000" b="1" u="sng" dirty="0"/>
              <a:t>efficiently</a:t>
            </a:r>
            <a:r>
              <a:rPr lang="en-US" sz="2000" dirty="0"/>
              <a:t> can we </a:t>
            </a:r>
            <a:r>
              <a:rPr lang="en-US" sz="2000" b="1" u="sng" dirty="0"/>
              <a:t>compute</a:t>
            </a:r>
            <a:r>
              <a:rPr lang="en-US" sz="2000" dirty="0"/>
              <a:t> a topological ordering ?</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 3</a:t>
            </a:r>
            <a:r>
              <a:rPr lang="en-US" sz="2000" dirty="0"/>
              <a:t>: What is the </a:t>
            </a:r>
            <a:r>
              <a:rPr lang="en-US" sz="2000" b="1" u="sng" dirty="0"/>
              <a:t>use</a:t>
            </a:r>
            <a:r>
              <a:rPr lang="en-US" sz="2000" dirty="0"/>
              <a:t> of topological ordering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5" name="Rectangle 4"/>
          <p:cNvSpPr/>
          <p:nvPr/>
        </p:nvSpPr>
        <p:spPr>
          <a:xfrm>
            <a:off x="1905000" y="2286000"/>
            <a:ext cx="55626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3352800"/>
            <a:ext cx="61722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4419600"/>
            <a:ext cx="61722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63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2000"/>
                                        <p:tgtEl>
                                          <p:spTgt spid="5"/>
                                        </p:tgtEl>
                                      </p:cBhvr>
                                    </p:animEffect>
                                    <p:set>
                                      <p:cBhvr>
                                        <p:cTn id="30" dur="1" fill="hold">
                                          <p:stCondLst>
                                            <p:cond delay="1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0" nodeType="clickEffect">
                                  <p:stCondLst>
                                    <p:cond delay="0"/>
                                  </p:stCondLst>
                                  <p:childTnLst>
                                    <p:animEffect transition="out" filter="wipe(left)">
                                      <p:cBhvr>
                                        <p:cTn id="39" dur="2000"/>
                                        <p:tgtEl>
                                          <p:spTgt spid="6"/>
                                        </p:tgtEl>
                                      </p:cBhvr>
                                    </p:animEffect>
                                    <p:set>
                                      <p:cBhvr>
                                        <p:cTn id="40" dur="1" fill="hold">
                                          <p:stCondLst>
                                            <p:cond delay="1999"/>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0" nodeType="clickEffect">
                                  <p:stCondLst>
                                    <p:cond delay="0"/>
                                  </p:stCondLst>
                                  <p:childTnLst>
                                    <p:animEffect transition="out" filter="wipe(left)">
                                      <p:cBhvr>
                                        <p:cTn id="49" dur="2000"/>
                                        <p:tgtEl>
                                          <p:spTgt spid="7"/>
                                        </p:tgtEl>
                                      </p:cBhvr>
                                    </p:animEffect>
                                    <p:set>
                                      <p:cBhvr>
                                        <p:cTn id="5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solidFill>
                  <a:srgbClr val="0070C0"/>
                </a:solidFill>
              </a:rPr>
              <a:t>applications</a:t>
            </a:r>
            <a:r>
              <a:rPr lang="en-US" sz="3600" dirty="0">
                <a:solidFill>
                  <a:srgbClr val="7030A0"/>
                </a:solidFill>
              </a:rPr>
              <a:t> </a:t>
            </a:r>
            <a:r>
              <a:rPr lang="en-US" sz="3600" dirty="0"/>
              <a:t>of</a:t>
            </a:r>
            <a:r>
              <a:rPr lang="en-US" sz="3600" dirty="0">
                <a:solidFill>
                  <a:srgbClr val="7030A0"/>
                </a:solidFill>
              </a:rPr>
              <a:t> </a:t>
            </a:r>
            <a:br>
              <a:rPr lang="en-US" sz="3600" dirty="0">
                <a:solidFill>
                  <a:srgbClr val="7030A0"/>
                </a:solidFill>
              </a:rPr>
            </a:br>
            <a:r>
              <a:rPr lang="en-US" sz="3600" dirty="0">
                <a:solidFill>
                  <a:srgbClr val="7030A0"/>
                </a:solidFill>
              </a:rPr>
              <a:t>Topological ordering</a:t>
            </a:r>
          </a:p>
        </p:txBody>
      </p:sp>
      <p:sp>
        <p:nvSpPr>
          <p:cNvPr id="6" name="Text Placeholder 5"/>
          <p:cNvSpPr>
            <a:spLocks noGrp="1"/>
          </p:cNvSpPr>
          <p:nvPr>
            <p:ph type="body" idx="1"/>
          </p:nvPr>
        </p:nvSpPr>
        <p:spPr/>
        <p:txBody>
          <a:bodyPr/>
          <a:lstStyle/>
          <a:p>
            <a:pPr algn="ctr"/>
            <a:r>
              <a:rPr lang="en-US" sz="2800" b="1" dirty="0">
                <a:solidFill>
                  <a:srgbClr val="C00000"/>
                </a:solidFill>
              </a:rPr>
              <a:t>Question 3</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Tree>
    <p:extLst>
      <p:ext uri="{BB962C8B-B14F-4D97-AF65-F5344CB8AC3E}">
        <p14:creationId xmlns:p14="http://schemas.microsoft.com/office/powerpoint/2010/main" val="21335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0070C0"/>
                </a:solidFill>
              </a:rPr>
              <a:t>Applications</a:t>
            </a:r>
            <a:r>
              <a:rPr lang="en-US" sz="3600" b="1" dirty="0">
                <a:solidFill>
                  <a:srgbClr val="7030A0"/>
                </a:solidFill>
              </a:rPr>
              <a:t> </a:t>
            </a:r>
            <a:r>
              <a:rPr lang="en-US" sz="3600" b="1" dirty="0"/>
              <a:t>of</a:t>
            </a:r>
            <a:r>
              <a:rPr lang="en-US" sz="3600" b="1" dirty="0">
                <a:solidFill>
                  <a:srgbClr val="7030A0"/>
                </a:solidFill>
              </a:rPr>
              <a:t> Topological ordering</a:t>
            </a:r>
            <a:endParaRPr lang="en-US" sz="36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600200"/>
                <a:ext cx="8686800" cy="4525963"/>
              </a:xfrm>
            </p:spPr>
            <p:txBody>
              <a:bodyPr/>
              <a:lstStyle/>
              <a:p>
                <a:pPr marL="0" indent="0">
                  <a:buNone/>
                </a:pPr>
                <a:r>
                  <a:rPr lang="en-US" sz="2000" dirty="0"/>
                  <a:t>Almost </a:t>
                </a:r>
                <a:r>
                  <a:rPr lang="en-US" sz="2000" b="1" dirty="0"/>
                  <a:t>every algorithmic problem   </a:t>
                </a:r>
                <a:r>
                  <a:rPr lang="en-US" sz="2000" dirty="0"/>
                  <a:t>on DAG exploits </a:t>
                </a:r>
                <a:r>
                  <a:rPr lang="en-US" sz="2000" b="1" dirty="0">
                    <a:solidFill>
                      <a:srgbClr val="7030A0"/>
                    </a:solidFill>
                  </a:rPr>
                  <a:t>Topological ordering.</a:t>
                </a:r>
              </a:p>
              <a:p>
                <a:pPr marL="0" indent="0">
                  <a:buNone/>
                </a:pPr>
                <a:endParaRPr lang="en-US" sz="2000" b="1" dirty="0">
                  <a:solidFill>
                    <a:srgbClr val="7030A0"/>
                  </a:solidFill>
                </a:endParaRPr>
              </a:p>
              <a:p>
                <a:pPr marL="0" indent="0">
                  <a:buNone/>
                </a:pPr>
                <a:r>
                  <a:rPr lang="en-US" sz="2000" b="1" dirty="0"/>
                  <a:t>Examples:</a:t>
                </a:r>
                <a:r>
                  <a:rPr lang="en-US" sz="2000" b="1" dirty="0">
                    <a:solidFill>
                      <a:srgbClr val="7030A0"/>
                    </a:solidFill>
                  </a:rPr>
                  <a:t> </a:t>
                </a:r>
              </a:p>
              <a:p>
                <a:r>
                  <a:rPr lang="en-US" sz="2000" b="1" dirty="0"/>
                  <a:t>Single source </a:t>
                </a:r>
                <a:r>
                  <a:rPr lang="en-US" sz="2000" b="1" dirty="0">
                    <a:solidFill>
                      <a:srgbClr val="7030A0"/>
                    </a:solidFill>
                  </a:rPr>
                  <a:t>shortest paths </a:t>
                </a:r>
              </a:p>
              <a:p>
                <a:pPr marL="0" indent="0">
                  <a:buNone/>
                </a:pPr>
                <a:r>
                  <a:rPr lang="en-US" sz="2000" b="1" dirty="0">
                    <a:solidFill>
                      <a:srgbClr val="7030A0"/>
                    </a:solidFill>
                  </a:rPr>
                  <a:t>		 </a:t>
                </a:r>
                <a:r>
                  <a:rPr lang="en-US" sz="2000" dirty="0"/>
                  <a:t>(No need of </a:t>
                </a:r>
                <a:r>
                  <a:rPr lang="en-US" sz="2000" b="1" dirty="0" err="1"/>
                  <a:t>Dijkstra</a:t>
                </a:r>
                <a:r>
                  <a:rPr lang="en-US" sz="2000" dirty="0" err="1"/>
                  <a:t>’s</a:t>
                </a:r>
                <a:r>
                  <a:rPr lang="en-US" sz="2000" dirty="0"/>
                  <a:t> algorithm)</a:t>
                </a:r>
                <a:endParaRPr lang="en-US" sz="2000" b="1" dirty="0">
                  <a:solidFill>
                    <a:srgbClr val="7030A0"/>
                  </a:solidFill>
                </a:endParaRPr>
              </a:p>
              <a:p>
                <a:endParaRPr lang="en-US" sz="2000" b="1" dirty="0">
                  <a:solidFill>
                    <a:srgbClr val="7030A0"/>
                  </a:solidFill>
                </a:endParaRPr>
              </a:p>
              <a:p>
                <a:r>
                  <a:rPr lang="en-US" sz="2000" b="1" dirty="0"/>
                  <a:t>Single source </a:t>
                </a:r>
                <a:r>
                  <a:rPr lang="en-US" sz="2000" b="1" dirty="0">
                    <a:solidFill>
                      <a:srgbClr val="7030A0"/>
                    </a:solidFill>
                  </a:rPr>
                  <a:t>longest paths</a:t>
                </a:r>
              </a:p>
              <a:p>
                <a:endParaRPr lang="en-US" sz="2000" b="1" dirty="0">
                  <a:solidFill>
                    <a:srgbClr val="7030A0"/>
                  </a:solidFill>
                </a:endParaRPr>
              </a:p>
              <a:p>
                <a:endParaRPr lang="en-US" sz="2000" b="1" dirty="0">
                  <a:solidFill>
                    <a:srgbClr val="7030A0"/>
                  </a:solidFill>
                </a:endParaRPr>
              </a:p>
              <a:p>
                <a:r>
                  <a:rPr lang="en-US" sz="2000" b="1" dirty="0">
                    <a:solidFill>
                      <a:srgbClr val="7030A0"/>
                    </a:solidFill>
                  </a:rPr>
                  <a:t>Count no. of paths </a:t>
                </a:r>
                <a:r>
                  <a:rPr lang="en-US" sz="2000" b="1" dirty="0"/>
                  <a:t>from a source to a destination</a:t>
                </a:r>
              </a:p>
              <a:p>
                <a:pPr marL="0" indent="0">
                  <a:buNone/>
                </a:pPr>
                <a:r>
                  <a:rPr lang="en-US" sz="2000" dirty="0"/>
                  <a:t>		 (If the no. is a polynomial of </a:t>
                </a:r>
                <a14:m>
                  <m:oMath xmlns:m="http://schemas.openxmlformats.org/officeDocument/2006/math">
                    <m:r>
                      <a:rPr lang="en-US" sz="2000" b="1" i="1" dirty="0">
                        <a:solidFill>
                          <a:srgbClr val="0070C0"/>
                        </a:solidFill>
                        <a:latin typeface="Cambria Math"/>
                      </a:rPr>
                      <m:t>𝒏</m:t>
                    </m:r>
                  </m:oMath>
                </a14:m>
                <a:r>
                  <a:rPr lang="en-US" sz="2000" dirty="0"/>
                  <a:t>)</a:t>
                </a:r>
                <a:endParaRPr lang="en-US" sz="2000" b="1" dirty="0">
                  <a:solidFill>
                    <a:srgbClr val="7030A0"/>
                  </a:solidFill>
                </a:endParaRPr>
              </a:p>
              <a:p>
                <a:pPr marL="0" indent="0">
                  <a:buNone/>
                </a:pPr>
                <a:r>
                  <a:rPr lang="en-US" sz="2000" b="1" dirty="0">
                    <a:solidFill>
                      <a:srgbClr val="002060"/>
                    </a:solidFill>
                  </a:rPr>
                  <a:t>All these problems have a simple </a:t>
                </a:r>
                <a14:m>
                  <m:oMath xmlns:m="http://schemas.openxmlformats.org/officeDocument/2006/math">
                    <m:r>
                      <a:rPr lang="en-US" sz="2000" b="1" i="1" dirty="0">
                        <a:latin typeface="Cambria Math"/>
                      </a:rPr>
                      <m:t>𝑶</m:t>
                    </m:r>
                    <m:r>
                      <a:rPr lang="en-US" sz="2000" b="1" i="1" dirty="0">
                        <a:latin typeface="Cambria Math"/>
                      </a:rPr>
                      <m:t>(</m:t>
                    </m:r>
                    <m:r>
                      <a:rPr lang="en-US" sz="2000" b="1" i="1" dirty="0">
                        <a:solidFill>
                          <a:srgbClr val="0070C0"/>
                        </a:solidFill>
                        <a:latin typeface="Cambria Math"/>
                      </a:rPr>
                      <m:t>𝒎</m:t>
                    </m:r>
                    <m:r>
                      <a:rPr lang="en-US" sz="2000" b="1" i="1" dirty="0">
                        <a:solidFill>
                          <a:srgbClr val="0070C0"/>
                        </a:solidFill>
                        <a:latin typeface="Cambria Math"/>
                      </a:rPr>
                      <m:t>+</m:t>
                    </m:r>
                    <m:r>
                      <a:rPr lang="en-US" sz="2000" b="1" i="1" dirty="0">
                        <a:solidFill>
                          <a:srgbClr val="0070C0"/>
                        </a:solidFill>
                        <a:latin typeface="Cambria Math"/>
                      </a:rPr>
                      <m:t>𝒏</m:t>
                    </m:r>
                    <m:r>
                      <a:rPr lang="en-US" sz="2000" b="1" i="1" dirty="0">
                        <a:latin typeface="Cambria Math"/>
                      </a:rPr>
                      <m:t>)</m:t>
                    </m:r>
                  </m:oMath>
                </a14:m>
                <a:r>
                  <a:rPr lang="en-US" sz="2000" b="1" dirty="0">
                    <a:solidFill>
                      <a:srgbClr val="C00000"/>
                    </a:solidFill>
                  </a:rPr>
                  <a:t> </a:t>
                </a:r>
                <a:r>
                  <a:rPr lang="en-US" sz="2000" b="1" dirty="0"/>
                  <a:t>time algorithm for DAG</a:t>
                </a:r>
              </a:p>
              <a:p>
                <a:pPr marL="0" indent="0">
                  <a:buNone/>
                </a:pPr>
                <a:endParaRPr lang="en-US" sz="2000" b="1" dirty="0">
                  <a:solidFill>
                    <a:srgbClr val="7030A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600200"/>
                <a:ext cx="8686800" cy="4525963"/>
              </a:xfrm>
              <a:blipFill>
                <a:blip r:embed="rId2"/>
                <a:stretch>
                  <a:fillRect l="-731"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17</a:t>
            </a:fld>
            <a:endParaRPr lang="en-US"/>
          </a:p>
        </p:txBody>
      </p:sp>
      <p:sp>
        <p:nvSpPr>
          <p:cNvPr id="2" name="Rounded Rectangle 1"/>
          <p:cNvSpPr/>
          <p:nvPr/>
        </p:nvSpPr>
        <p:spPr>
          <a:xfrm>
            <a:off x="1295400" y="1600200"/>
            <a:ext cx="28956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67200" y="1524000"/>
            <a:ext cx="3962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01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fade">
                                      <p:cBhvr>
                                        <p:cTn id="5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uiExpan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2800" dirty="0"/>
              <a:t>Why Does </a:t>
            </a:r>
            <a:br>
              <a:rPr lang="en-US" sz="2800" dirty="0"/>
            </a:br>
            <a:r>
              <a:rPr lang="en-US" sz="2800" dirty="0">
                <a:solidFill>
                  <a:srgbClr val="7030A0"/>
                </a:solidFill>
              </a:rPr>
              <a:t>Topological ordering </a:t>
            </a:r>
            <a:r>
              <a:rPr lang="en-US" sz="2800" dirty="0"/>
              <a:t>exist for </a:t>
            </a:r>
            <a:r>
              <a:rPr lang="en-US" sz="2800" u="sng" dirty="0"/>
              <a:t>every</a:t>
            </a:r>
            <a:r>
              <a:rPr lang="en-US" sz="2800" dirty="0"/>
              <a:t> DAG? </a:t>
            </a:r>
          </a:p>
        </p:txBody>
      </p:sp>
      <p:sp>
        <p:nvSpPr>
          <p:cNvPr id="6" name="Text Placeholder 5"/>
          <p:cNvSpPr>
            <a:spLocks noGrp="1"/>
          </p:cNvSpPr>
          <p:nvPr>
            <p:ph type="body" idx="1"/>
          </p:nvPr>
        </p:nvSpPr>
        <p:spPr/>
        <p:txBody>
          <a:bodyPr/>
          <a:lstStyle/>
          <a:p>
            <a:pPr algn="ctr"/>
            <a:r>
              <a:rPr lang="en-US" sz="2800" b="1" dirty="0">
                <a:solidFill>
                  <a:srgbClr val="C00000"/>
                </a:solidFill>
              </a:rPr>
              <a:t>Question 1</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Tree>
    <p:extLst>
      <p:ext uri="{BB962C8B-B14F-4D97-AF65-F5344CB8AC3E}">
        <p14:creationId xmlns:p14="http://schemas.microsoft.com/office/powerpoint/2010/main" val="4544151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p:txBody>
          <a:bodyPr/>
          <a:lstStyle/>
          <a:p>
            <a:pPr marL="0" indent="0">
              <a:buNone/>
            </a:pPr>
            <a:r>
              <a:rPr lang="en-US" sz="2000" b="1" dirty="0"/>
              <a:t>Example</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pSp>
        <p:nvGrpSpPr>
          <p:cNvPr id="68" name="Group 67"/>
          <p:cNvGrpSpPr/>
          <p:nvPr/>
        </p:nvGrpSpPr>
        <p:grpSpPr>
          <a:xfrm>
            <a:off x="2590800" y="1600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Cloud Callout 4"/>
          <p:cNvSpPr/>
          <p:nvPr/>
        </p:nvSpPr>
        <p:spPr>
          <a:xfrm>
            <a:off x="5033822" y="4267200"/>
            <a:ext cx="3124200" cy="1143000"/>
          </a:xfrm>
          <a:prstGeom prst="cloudCallout">
            <a:avLst>
              <a:gd name="adj1" fmla="val -30403"/>
              <a:gd name="adj2" fmla="val 9342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Is there any vertex for which you can be sure of its place in the ordering?</a:t>
            </a:r>
          </a:p>
        </p:txBody>
      </p:sp>
      <p:sp>
        <p:nvSpPr>
          <p:cNvPr id="6" name="Oval 5"/>
          <p:cNvSpPr/>
          <p:nvPr/>
        </p:nvSpPr>
        <p:spPr>
          <a:xfrm>
            <a:off x="5562600" y="1524000"/>
            <a:ext cx="385622"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228600" y="4361560"/>
            <a:ext cx="3657600" cy="10287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Any vertex of </a:t>
            </a:r>
            <a:r>
              <a:rPr lang="en-US" sz="1600" b="1" dirty="0" err="1">
                <a:solidFill>
                  <a:schemeClr val="tx1"/>
                </a:solidFill>
              </a:rPr>
              <a:t>indegree</a:t>
            </a:r>
            <a:r>
              <a:rPr lang="en-US" sz="1600" dirty="0">
                <a:solidFill>
                  <a:schemeClr val="tx1"/>
                </a:solidFill>
              </a:rPr>
              <a:t>=</a:t>
            </a:r>
            <a:r>
              <a:rPr lang="en-US" sz="1600" dirty="0">
                <a:solidFill>
                  <a:srgbClr val="0070C0"/>
                </a:solidFill>
              </a:rPr>
              <a:t>0</a:t>
            </a:r>
            <a:r>
              <a:rPr lang="en-US" sz="1600" dirty="0">
                <a:solidFill>
                  <a:schemeClr val="tx1"/>
                </a:solidFill>
              </a:rPr>
              <a:t> can be given number </a:t>
            </a:r>
            <a:r>
              <a:rPr lang="en-US" sz="1600" dirty="0">
                <a:solidFill>
                  <a:srgbClr val="0070C0"/>
                </a:solidFill>
              </a:rPr>
              <a:t>1</a:t>
            </a:r>
            <a:r>
              <a:rPr lang="en-US" sz="1600" dirty="0">
                <a:solidFill>
                  <a:schemeClr val="tx1"/>
                </a:solidFill>
              </a:rPr>
              <a:t> in a topological ordering.</a:t>
            </a:r>
          </a:p>
        </p:txBody>
      </p:sp>
      <p:sp>
        <p:nvSpPr>
          <p:cNvPr id="40" name="Cloud Callout 39"/>
          <p:cNvSpPr/>
          <p:nvPr/>
        </p:nvSpPr>
        <p:spPr>
          <a:xfrm>
            <a:off x="5014246" y="4038600"/>
            <a:ext cx="3124200" cy="1143000"/>
          </a:xfrm>
          <a:prstGeom prst="cloudCallout">
            <a:avLst>
              <a:gd name="adj1" fmla="val -30403"/>
              <a:gd name="adj2" fmla="val 9342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What is the guarantee that such a vertex always exists in a DAG ?</a:t>
            </a:r>
          </a:p>
        </p:txBody>
      </p:sp>
    </p:spTree>
    <p:extLst>
      <p:ext uri="{BB962C8B-B14F-4D97-AF65-F5344CB8AC3E}">
        <p14:creationId xmlns:p14="http://schemas.microsoft.com/office/powerpoint/2010/main" val="1178855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randombar(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DEDEC-E73E-784B-9D57-9F297169963D}"/>
              </a:ext>
            </a:extLst>
          </p:cNvPr>
          <p:cNvSpPr>
            <a:spLocks noGrp="1"/>
          </p:cNvSpPr>
          <p:nvPr>
            <p:ph type="ctrTitle"/>
          </p:nvPr>
        </p:nvSpPr>
        <p:spPr/>
        <p:txBody>
          <a:bodyPr/>
          <a:lstStyle/>
          <a:p>
            <a:r>
              <a:rPr lang="en-US" b="1" dirty="0">
                <a:solidFill>
                  <a:srgbClr val="7030A0"/>
                </a:solidFill>
              </a:rPr>
              <a:t>Recap</a:t>
            </a:r>
            <a:r>
              <a:rPr lang="en-US" b="1" dirty="0"/>
              <a:t> for the lecture</a:t>
            </a:r>
          </a:p>
        </p:txBody>
      </p:sp>
      <p:sp>
        <p:nvSpPr>
          <p:cNvPr id="6" name="Subtitle 5">
            <a:extLst>
              <a:ext uri="{FF2B5EF4-FFF2-40B4-BE49-F238E27FC236}">
                <a16:creationId xmlns:a16="http://schemas.microsoft.com/office/drawing/2014/main" id="{BB3897CD-7E8B-CB43-99A6-410C50566A8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EA3E41-F7F0-0C4E-88A2-F5C683DE8BD2}"/>
              </a:ext>
            </a:extLst>
          </p:cNvPr>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39227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b="1"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1800" b="1" dirty="0">
                    <a:solidFill>
                      <a:srgbClr val="C00000"/>
                    </a:solidFill>
                  </a:rPr>
                  <a:t>Lemma 1</a:t>
                </a:r>
                <a:r>
                  <a:rPr lang="en-US" sz="1800" dirty="0"/>
                  <a:t>: Every DAG has at least one vertex with </a:t>
                </a:r>
                <a:r>
                  <a:rPr lang="en-US" sz="1800" b="1" dirty="0">
                    <a:solidFill>
                      <a:srgbClr val="7030A0"/>
                    </a:solidFill>
                  </a:rPr>
                  <a:t>in-degree</a:t>
                </a:r>
                <a:r>
                  <a:rPr lang="en-US" sz="1800" dirty="0"/>
                  <a:t> = </a:t>
                </a:r>
                <a:r>
                  <a:rPr lang="en-US" sz="1800" dirty="0">
                    <a:solidFill>
                      <a:srgbClr val="0070C0"/>
                    </a:solidFill>
                  </a:rPr>
                  <a:t>0</a:t>
                </a:r>
                <a:r>
                  <a:rPr lang="en-US" sz="1800" dirty="0"/>
                  <a:t>.</a:t>
                </a:r>
              </a:p>
              <a:p>
                <a:pPr marL="0" indent="0">
                  <a:buNone/>
                </a:pPr>
                <a:r>
                  <a:rPr lang="en-US" sz="1800" dirty="0"/>
                  <a:t>Proof: </a:t>
                </a:r>
              </a:p>
              <a:p>
                <a:pPr marL="0" indent="0">
                  <a:buNone/>
                </a:pPr>
                <a:r>
                  <a:rPr lang="en-US" sz="1800" dirty="0"/>
                  <a:t>(an algorithmic proof)</a:t>
                </a:r>
              </a:p>
              <a:p>
                <a:pPr marL="0" indent="0">
                  <a:buNone/>
                </a:pPr>
                <a:r>
                  <a:rPr lang="en-US" sz="1800" dirty="0"/>
                  <a:t>Pick any vertex </a:t>
                </a:r>
                <a14:m>
                  <m:oMath xmlns:m="http://schemas.openxmlformats.org/officeDocument/2006/math">
                    <m:r>
                      <a:rPr lang="en-US" sz="1800" b="1" i="1" dirty="0" smtClean="0">
                        <a:solidFill>
                          <a:srgbClr val="0070C0"/>
                        </a:solidFill>
                        <a:latin typeface="Cambria Math"/>
                      </a:rPr>
                      <m:t>𝒗</m:t>
                    </m:r>
                  </m:oMath>
                </a14:m>
                <a:r>
                  <a:rPr lang="en-US" sz="1800" dirty="0"/>
                  <a:t>.</a:t>
                </a:r>
              </a:p>
              <a:p>
                <a:pPr marL="0" indent="0">
                  <a:buNone/>
                </a:pPr>
                <a:r>
                  <a:rPr lang="en-US" sz="1800" b="1" dirty="0"/>
                  <a:t>While</a:t>
                </a:r>
                <a:r>
                  <a:rPr lang="en-US" sz="1800" dirty="0"/>
                  <a:t> </a:t>
                </a:r>
                <a:r>
                  <a:rPr lang="en-US" sz="1800" b="1" dirty="0">
                    <a:solidFill>
                      <a:srgbClr val="7030A0"/>
                    </a:solidFill>
                  </a:rPr>
                  <a:t>in-degree</a:t>
                </a:r>
                <a14:m>
                  <m:oMath xmlns:m="http://schemas.openxmlformats.org/officeDocument/2006/math">
                    <m:r>
                      <a:rPr lang="en-US" sz="1800" b="1" i="0" dirty="0" smtClean="0">
                        <a:solidFill>
                          <a:schemeClr val="tx1"/>
                        </a:solidFill>
                        <a:latin typeface="Cambria Math"/>
                      </a:rPr>
                      <m:t>(</m:t>
                    </m:r>
                    <m:r>
                      <a:rPr lang="en-US" sz="1800" b="1" i="1" dirty="0" smtClean="0">
                        <a:solidFill>
                          <a:srgbClr val="0070C0"/>
                        </a:solidFill>
                        <a:latin typeface="Cambria Math"/>
                      </a:rPr>
                      <m:t>𝒗</m:t>
                    </m:r>
                    <m:r>
                      <a:rPr lang="en-US" sz="1800" b="1" i="1" dirty="0" smtClean="0">
                        <a:solidFill>
                          <a:schemeClr val="tx1"/>
                        </a:solidFill>
                        <a:latin typeface="Cambria Math"/>
                      </a:rPr>
                      <m:t>)</m:t>
                    </m:r>
                  </m:oMath>
                </a14:m>
                <a:r>
                  <a:rPr lang="en-US" sz="1800" b="1" dirty="0">
                    <a:solidFill>
                      <a:srgbClr val="7030A0"/>
                    </a:solidFill>
                  </a:rPr>
                  <a:t> </a:t>
                </a:r>
                <a14:m>
                  <m:oMath xmlns:m="http://schemas.openxmlformats.org/officeDocument/2006/math">
                    <m:r>
                      <a:rPr lang="en-US" sz="1800" i="1" smtClean="0">
                        <a:latin typeface="Cambria Math"/>
                        <a:ea typeface="Cambria Math"/>
                      </a:rPr>
                      <m:t>≠</m:t>
                    </m:r>
                  </m:oMath>
                </a14:m>
                <a:r>
                  <a:rPr lang="en-US" sz="1800" dirty="0"/>
                  <a:t> </a:t>
                </a:r>
                <a:r>
                  <a:rPr lang="en-US" sz="1800" dirty="0">
                    <a:solidFill>
                      <a:srgbClr val="0070C0"/>
                    </a:solidFill>
                  </a:rPr>
                  <a:t>0  </a:t>
                </a:r>
                <a:r>
                  <a:rPr lang="en-US" sz="1800" dirty="0"/>
                  <a:t>do</a:t>
                </a:r>
              </a:p>
              <a:p>
                <a:pPr marL="0" indent="0">
                  <a:buNone/>
                </a:pPr>
                <a:r>
                  <a:rPr lang="en-US" sz="1800" dirty="0"/>
                  <a:t>{          Let </a:t>
                </a:r>
                <a14:m>
                  <m:oMath xmlns:m="http://schemas.openxmlformats.org/officeDocument/2006/math">
                    <m:r>
                      <a:rPr lang="en-US" sz="1800" b="1" dirty="0">
                        <a:latin typeface="Cambria Math"/>
                      </a:rPr>
                      <m:t>(</m:t>
                    </m:r>
                    <m:r>
                      <a:rPr lang="en-US" sz="1800" b="1" i="1" dirty="0" smtClean="0">
                        <a:solidFill>
                          <a:srgbClr val="0070C0"/>
                        </a:solidFill>
                        <a:latin typeface="Cambria Math"/>
                      </a:rPr>
                      <m:t>𝒖</m:t>
                    </m:r>
                    <m:r>
                      <a:rPr lang="en-US" sz="1800" b="1" i="0" dirty="0" smtClean="0">
                        <a:latin typeface="Cambria Math"/>
                      </a:rPr>
                      <m:t>,</m:t>
                    </m:r>
                    <m:r>
                      <a:rPr lang="en-US" sz="1800" b="1" i="1" dirty="0">
                        <a:solidFill>
                          <a:srgbClr val="0070C0"/>
                        </a:solidFill>
                        <a:latin typeface="Cambria Math"/>
                      </a:rPr>
                      <m:t>𝒗</m:t>
                    </m:r>
                    <m:r>
                      <a:rPr lang="en-US" sz="1800" b="1" i="1" dirty="0">
                        <a:latin typeface="Cambria Math"/>
                      </a:rPr>
                      <m:t>)</m:t>
                    </m:r>
                  </m:oMath>
                </a14:m>
                <a:r>
                  <a:rPr lang="en-US" sz="1800" b="1" dirty="0">
                    <a:solidFill>
                      <a:srgbClr val="7030A0"/>
                    </a:solidFill>
                  </a:rPr>
                  <a:t> </a:t>
                </a:r>
                <a:r>
                  <a:rPr lang="en-US" sz="1800" dirty="0"/>
                  <a:t>be an edge</a:t>
                </a:r>
              </a:p>
              <a:p>
                <a:pPr marL="0" indent="0">
                  <a:buNone/>
                </a:pPr>
                <a:r>
                  <a:rPr lang="en-US" sz="1800" b="1" dirty="0">
                    <a:solidFill>
                      <a:srgbClr val="7030A0"/>
                    </a:solidFill>
                  </a:rPr>
                  <a:t>            </a:t>
                </a:r>
                <a14:m>
                  <m:oMath xmlns:m="http://schemas.openxmlformats.org/officeDocument/2006/math">
                    <m:r>
                      <a:rPr lang="en-US" sz="1800" b="1" i="1" dirty="0">
                        <a:solidFill>
                          <a:srgbClr val="0070C0"/>
                        </a:solidFill>
                        <a:latin typeface="Cambria Math"/>
                      </a:rPr>
                      <m:t>𝒗</m:t>
                    </m:r>
                  </m:oMath>
                </a14:m>
                <a:r>
                  <a:rPr lang="en-US" sz="1800" dirty="0">
                    <a:sym typeface="Wingdings" pitchFamily="2" charset="2"/>
                  </a:rPr>
                  <a:t></a:t>
                </a:r>
                <a:r>
                  <a:rPr lang="en-US" sz="1800" b="1" dirty="0">
                    <a:solidFill>
                      <a:srgbClr val="7030A0"/>
                    </a:solidFill>
                    <a:sym typeface="Wingdings" pitchFamily="2" charset="2"/>
                  </a:rPr>
                  <a:t> </a:t>
                </a:r>
                <a14:m>
                  <m:oMath xmlns:m="http://schemas.openxmlformats.org/officeDocument/2006/math">
                    <m:r>
                      <a:rPr lang="en-US" sz="1800" b="1" i="1" dirty="0" smtClean="0">
                        <a:solidFill>
                          <a:srgbClr val="0070C0"/>
                        </a:solidFill>
                        <a:latin typeface="Cambria Math"/>
                      </a:rPr>
                      <m:t>𝒖</m:t>
                    </m:r>
                  </m:oMath>
                </a14:m>
                <a:r>
                  <a:rPr lang="en-US" sz="1800" dirty="0"/>
                  <a:t>; </a:t>
                </a:r>
              </a:p>
              <a:p>
                <a:pPr marL="0" indent="0">
                  <a:buNone/>
                </a:pPr>
                <a:r>
                  <a:rPr lang="en-US" sz="1800" dirty="0"/>
                  <a:t>}</a:t>
                </a:r>
              </a:p>
              <a:p>
                <a:pPr marL="0" indent="0">
                  <a:buNone/>
                </a:pPr>
                <a:r>
                  <a:rPr lang="en-US" sz="1800" dirty="0"/>
                  <a:t>return </a:t>
                </a:r>
                <a14:m>
                  <m:oMath xmlns:m="http://schemas.openxmlformats.org/officeDocument/2006/math">
                    <m:r>
                      <a:rPr lang="en-US" sz="1800" b="1" i="1" dirty="0">
                        <a:solidFill>
                          <a:srgbClr val="0070C0"/>
                        </a:solidFill>
                        <a:latin typeface="Cambria Math"/>
                      </a:rPr>
                      <m:t>𝒗</m:t>
                    </m:r>
                  </m:oMath>
                </a14:m>
                <a:r>
                  <a:rPr lang="en-US" sz="1800" dirty="0"/>
                  <a:t>;</a:t>
                </a:r>
              </a:p>
              <a:p>
                <a:pPr marL="0" indent="0">
                  <a:buNone/>
                </a:pPr>
                <a:r>
                  <a:rPr lang="en-US" sz="1800" b="1" dirty="0">
                    <a:solidFill>
                      <a:srgbClr val="7030A0"/>
                    </a:solidFill>
                  </a:rPr>
                  <a:t>Observation</a:t>
                </a:r>
                <a:r>
                  <a:rPr lang="en-US" sz="1800" dirty="0"/>
                  <a:t>: This algorithm, if terminates will output a vertex of </a:t>
                </a:r>
                <a:r>
                  <a:rPr lang="en-US" sz="1800" b="1" dirty="0"/>
                  <a:t>indegree</a:t>
                </a:r>
                <a:r>
                  <a:rPr lang="en-US" sz="1800" dirty="0"/>
                  <a:t> =</a:t>
                </a:r>
                <a:r>
                  <a:rPr lang="en-US" sz="1800" dirty="0">
                    <a:solidFill>
                      <a:srgbClr val="0070C0"/>
                    </a:solidFill>
                  </a:rPr>
                  <a:t>0</a:t>
                </a:r>
                <a:r>
                  <a:rPr lang="en-US" sz="18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17"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20</a:t>
            </a:fld>
            <a:endParaRPr lang="en-US"/>
          </a:p>
        </p:txBody>
      </p:sp>
      <p:sp>
        <p:nvSpPr>
          <p:cNvPr id="7" name="Oval 6"/>
          <p:cNvSpPr/>
          <p:nvPr/>
        </p:nvSpPr>
        <p:spPr>
          <a:xfrm>
            <a:off x="7315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8" name="Straight Arrow Connector 7"/>
          <p:cNvCxnSpPr/>
          <p:nvPr/>
        </p:nvCxnSpPr>
        <p:spPr>
          <a:xfrm>
            <a:off x="6705600" y="4800600"/>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2"/>
          </p:cNvCxnSpPr>
          <p:nvPr/>
        </p:nvCxnSpPr>
        <p:spPr>
          <a:xfrm>
            <a:off x="64008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72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t>
            </a:r>
          </a:p>
        </p:txBody>
      </p:sp>
      <p:cxnSp>
        <p:nvCxnSpPr>
          <p:cNvPr id="16" name="Straight Arrow Connector 15"/>
          <p:cNvCxnSpPr>
            <a:endCxn id="15" idx="4"/>
          </p:cNvCxnSpPr>
          <p:nvPr/>
        </p:nvCxnSpPr>
        <p:spPr>
          <a:xfrm flipV="1">
            <a:off x="5724244" y="5791200"/>
            <a:ext cx="562256"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67044"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21" name="Straight Arrow Connector 20"/>
          <p:cNvCxnSpPr/>
          <p:nvPr/>
        </p:nvCxnSpPr>
        <p:spPr>
          <a:xfrm>
            <a:off x="4419600" y="4800600"/>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2"/>
          </p:cNvCxnSpPr>
          <p:nvPr/>
        </p:nvCxnSpPr>
        <p:spPr>
          <a:xfrm>
            <a:off x="41148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05000" y="56769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764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t>
            </a:r>
          </a:p>
        </p:txBody>
      </p:sp>
      <p:sp>
        <p:nvSpPr>
          <p:cNvPr id="25" name="TextBox 24"/>
          <p:cNvSpPr txBox="1"/>
          <p:nvPr/>
        </p:nvSpPr>
        <p:spPr>
          <a:xfrm>
            <a:off x="3200400" y="5344180"/>
            <a:ext cx="439544" cy="523220"/>
          </a:xfrm>
          <a:prstGeom prst="rect">
            <a:avLst/>
          </a:prstGeom>
          <a:noFill/>
        </p:spPr>
        <p:txBody>
          <a:bodyPr wrap="none" rtlCol="0">
            <a:spAutoFit/>
          </a:bodyPr>
          <a:lstStyle/>
          <a:p>
            <a:r>
              <a:rPr lang="en-US" sz="2800" b="1" dirty="0"/>
              <a:t>…</a:t>
            </a:r>
          </a:p>
        </p:txBody>
      </p:sp>
      <p:sp>
        <p:nvSpPr>
          <p:cNvPr id="26" name="Oval 25"/>
          <p:cNvSpPr/>
          <p:nvPr/>
        </p:nvSpPr>
        <p:spPr>
          <a:xfrm>
            <a:off x="28194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27" name="Oval 26"/>
          <p:cNvSpPr/>
          <p:nvPr/>
        </p:nvSpPr>
        <p:spPr>
          <a:xfrm>
            <a:off x="3886200" y="55626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28" name="Rounded Rectangle 27"/>
          <p:cNvSpPr/>
          <p:nvPr/>
        </p:nvSpPr>
        <p:spPr>
          <a:xfrm>
            <a:off x="1447800" y="5206912"/>
            <a:ext cx="5105400" cy="8509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639944" y="6057900"/>
            <a:ext cx="649793" cy="369332"/>
          </a:xfrm>
          <a:prstGeom prst="rect">
            <a:avLst/>
          </a:prstGeom>
          <a:noFill/>
        </p:spPr>
        <p:txBody>
          <a:bodyPr wrap="none" rtlCol="0">
            <a:spAutoFit/>
          </a:bodyPr>
          <a:lstStyle/>
          <a:p>
            <a:r>
              <a:rPr lang="en-US" dirty="0"/>
              <a:t>cycle</a:t>
            </a:r>
          </a:p>
        </p:txBody>
      </p:sp>
      <p:sp>
        <p:nvSpPr>
          <p:cNvPr id="29" name="Cloud Callout 28"/>
          <p:cNvSpPr/>
          <p:nvPr/>
        </p:nvSpPr>
        <p:spPr>
          <a:xfrm>
            <a:off x="4648200" y="1981200"/>
            <a:ext cx="4114800" cy="914400"/>
          </a:xfrm>
          <a:prstGeom prst="cloudCallout">
            <a:avLst>
              <a:gd name="adj1" fmla="val -26457"/>
              <a:gd name="adj2" fmla="val 6818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But what is the guarantee that it will terminate.?</a:t>
            </a:r>
          </a:p>
        </p:txBody>
      </p:sp>
      <p:sp>
        <p:nvSpPr>
          <p:cNvPr id="30" name="Down Ribbon 29"/>
          <p:cNvSpPr/>
          <p:nvPr/>
        </p:nvSpPr>
        <p:spPr>
          <a:xfrm>
            <a:off x="4724400" y="2971800"/>
            <a:ext cx="4419600" cy="9525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algorithm does indeed terminate.</a:t>
            </a:r>
          </a:p>
          <a:p>
            <a:pPr algn="ctr"/>
            <a:r>
              <a:rPr lang="en-US" sz="1400" dirty="0">
                <a:solidFill>
                  <a:schemeClr val="tx1"/>
                </a:solidFill>
              </a:rPr>
              <a:t>In fact, no vertex will be processed </a:t>
            </a:r>
            <a:r>
              <a:rPr lang="en-US" sz="1400" u="sng" dirty="0">
                <a:solidFill>
                  <a:schemeClr val="tx1"/>
                </a:solidFill>
              </a:rPr>
              <a:t>twice</a:t>
            </a:r>
            <a:r>
              <a:rPr lang="en-US" sz="1400" dirty="0">
                <a:solidFill>
                  <a:schemeClr val="tx1"/>
                </a:solidFill>
              </a:rPr>
              <a:t> in while loop.</a:t>
            </a:r>
          </a:p>
        </p:txBody>
      </p:sp>
      <p:sp>
        <p:nvSpPr>
          <p:cNvPr id="3" name="Rectangle 2">
            <a:extLst>
              <a:ext uri="{FF2B5EF4-FFF2-40B4-BE49-F238E27FC236}">
                <a16:creationId xmlns:a16="http://schemas.microsoft.com/office/drawing/2014/main" id="{09460354-A59A-FE70-FF5A-24AFD9DBDA8C}"/>
              </a:ext>
            </a:extLst>
          </p:cNvPr>
          <p:cNvSpPr/>
          <p:nvPr/>
        </p:nvSpPr>
        <p:spPr>
          <a:xfrm>
            <a:off x="1447800" y="1524000"/>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6C17015-4E33-65C6-CFC9-1BA05D381694}"/>
              </a:ext>
            </a:extLst>
          </p:cNvPr>
          <p:cNvSpPr/>
          <p:nvPr/>
        </p:nvSpPr>
        <p:spPr>
          <a:xfrm>
            <a:off x="4648200" y="1447800"/>
            <a:ext cx="22098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FC04A0-5DCB-E861-3FFF-4F5EC4415088}"/>
              </a:ext>
            </a:extLst>
          </p:cNvPr>
          <p:cNvSpPr/>
          <p:nvPr/>
        </p:nvSpPr>
        <p:spPr>
          <a:xfrm>
            <a:off x="4495800" y="4419600"/>
            <a:ext cx="3572156"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DC6816-736B-77EE-582F-48FFE13830E3}"/>
              </a:ext>
            </a:extLst>
          </p:cNvPr>
          <p:cNvSpPr/>
          <p:nvPr/>
        </p:nvSpPr>
        <p:spPr>
          <a:xfrm>
            <a:off x="1790700" y="4455396"/>
            <a:ext cx="3200400"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827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0"/>
                                        </p:tgtEl>
                                      </p:cBhvr>
                                    </p:animEffect>
                                    <p:set>
                                      <p:cBhvr>
                                        <p:cTn id="17" dur="1" fill="hold">
                                          <p:stCondLst>
                                            <p:cond delay="9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1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wipe(left)">
                                      <p:cBhvr>
                                        <p:cTn id="37" dur="1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left)">
                                      <p:cBhvr>
                                        <p:cTn id="42" dur="1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wipe(left)">
                                      <p:cBhvr>
                                        <p:cTn id="47" dur="1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wipe(left)">
                                      <p:cBhvr>
                                        <p:cTn id="52" dur="1500"/>
                                        <p:tgtEl>
                                          <p:spTgt spid="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wipe(left)">
                                      <p:cBhvr>
                                        <p:cTn id="57" dur="15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9" end="9"/>
                                            </p:txEl>
                                          </p:spTgt>
                                        </p:tgtEl>
                                        <p:attrNameLst>
                                          <p:attrName>style.visibility</p:attrName>
                                        </p:attrNameLst>
                                      </p:cBhvr>
                                      <p:to>
                                        <p:strVal val="visible"/>
                                      </p:to>
                                    </p:set>
                                    <p:animEffect transition="in" filter="fade">
                                      <p:cBhvr>
                                        <p:cTn id="62" dur="500"/>
                                        <p:tgtEl>
                                          <p:spTgt spid="6">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2"/>
                                        </p:tgtEl>
                                      </p:cBhvr>
                                    </p:animEffect>
                                    <p:set>
                                      <p:cBhvr>
                                        <p:cTn id="67" dur="1" fill="hold">
                                          <p:stCondLst>
                                            <p:cond delay="999"/>
                                          </p:stCondLst>
                                        </p:cTn>
                                        <p:tgtEl>
                                          <p:spTgt spid="1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1000"/>
                                        <p:tgtEl>
                                          <p:spTgt spid="11"/>
                                        </p:tgtEl>
                                      </p:cBhvr>
                                    </p:animEffect>
                                    <p:set>
                                      <p:cBhvr>
                                        <p:cTn id="72" dur="1" fill="hold">
                                          <p:stCondLst>
                                            <p:cond delay="9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1000"/>
                                        <p:tgtEl>
                                          <p:spTgt spid="29"/>
                                        </p:tgtEl>
                                      </p:cBhvr>
                                    </p:animEffect>
                                    <p:anim calcmode="lin" valueType="num">
                                      <p:cBhvr>
                                        <p:cTn id="78" dur="1000" fill="hold"/>
                                        <p:tgtEl>
                                          <p:spTgt spid="29"/>
                                        </p:tgtEl>
                                        <p:attrNameLst>
                                          <p:attrName>ppt_x</p:attrName>
                                        </p:attrNameLst>
                                      </p:cBhvr>
                                      <p:tavLst>
                                        <p:tav tm="0">
                                          <p:val>
                                            <p:strVal val="#ppt_x"/>
                                          </p:val>
                                        </p:tav>
                                        <p:tav tm="100000">
                                          <p:val>
                                            <p:strVal val="#ppt_x"/>
                                          </p:val>
                                        </p:tav>
                                      </p:tavLst>
                                    </p:anim>
                                    <p:anim calcmode="lin" valueType="num">
                                      <p:cBhvr>
                                        <p:cTn id="7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randombar(horizontal)">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nodeType="click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wipe(right)">
                                      <p:cBhvr>
                                        <p:cTn id="94" dur="500"/>
                                        <p:tgtEl>
                                          <p:spTgt spid="9"/>
                                        </p:tgtEl>
                                      </p:cBhvr>
                                    </p:animEffect>
                                  </p:childTnLst>
                                </p:cTn>
                              </p:par>
                              <p:par>
                                <p:cTn id="95" presetID="22" presetClass="entr" presetSubtype="2" fill="hold" nodeType="with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right)">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wipe(right)">
                                      <p:cBhvr>
                                        <p:cTn id="107" dur="500"/>
                                        <p:tgtEl>
                                          <p:spTgt spid="17"/>
                                        </p:tgtEl>
                                      </p:cBhvr>
                                    </p:animEffect>
                                  </p:childTnLst>
                                </p:cTn>
                              </p:par>
                              <p:par>
                                <p:cTn id="108" presetID="22" presetClass="entr" presetSubtype="2" fill="hold"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wipe(right)">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0"/>
                                        </p:tgtEl>
                                        <p:attrNameLst>
                                          <p:attrName>style.visibility</p:attrName>
                                        </p:attrNameLst>
                                      </p:cBhvr>
                                      <p:to>
                                        <p:strVal val="visible"/>
                                      </p:to>
                                    </p:set>
                                    <p:animEffect transition="in" filter="fade">
                                      <p:cBhvr>
                                        <p:cTn id="115" dur="500"/>
                                        <p:tgtEl>
                                          <p:spTgt spid="2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wipe(right)">
                                      <p:cBhvr>
                                        <p:cTn id="120" dur="500"/>
                                        <p:tgtEl>
                                          <p:spTgt spid="22"/>
                                        </p:tgtEl>
                                      </p:cBhvr>
                                    </p:animEffect>
                                  </p:childTnLst>
                                </p:cTn>
                              </p:par>
                              <p:par>
                                <p:cTn id="121" presetID="22" presetClass="entr" presetSubtype="2" fill="hold"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wipe(right)">
                                      <p:cBhvr>
                                        <p:cTn id="123" dur="500"/>
                                        <p:tgtEl>
                                          <p:spTgt spid="2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fade">
                                      <p:cBhvr>
                                        <p:cTn id="128" dur="500"/>
                                        <p:tgtEl>
                                          <p:spTgt spid="2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right)">
                                      <p:cBhvr>
                                        <p:cTn id="133" dur="500"/>
                                        <p:tgtEl>
                                          <p:spTgt spid="2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2" fill="hold" grpId="0" nodeType="click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right)">
                                      <p:cBhvr>
                                        <p:cTn id="138" dur="500"/>
                                        <p:tgtEl>
                                          <p:spTgt spid="26"/>
                                        </p:tgtEl>
                                      </p:cBhvr>
                                    </p:animEffect>
                                  </p:childTnLst>
                                </p:cTn>
                              </p:par>
                              <p:par>
                                <p:cTn id="139" presetID="22" presetClass="entr" presetSubtype="2" fill="hold" nodeType="with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righ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fade">
                                      <p:cBhvr>
                                        <p:cTn id="146" dur="500"/>
                                        <p:tgtEl>
                                          <p:spTgt spid="24"/>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grpId="0" nodeType="click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circle(in)">
                                      <p:cBhvr>
                                        <p:cTn id="151" dur="2000"/>
                                        <p:tgtEl>
                                          <p:spTgt spid="28"/>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2"/>
                                        </p:tgtEl>
                                        <p:attrNameLst>
                                          <p:attrName>style.visibility</p:attrName>
                                        </p:attrNameLst>
                                      </p:cBhvr>
                                      <p:to>
                                        <p:strVal val="visible"/>
                                      </p:to>
                                    </p:set>
                                    <p:animEffect transition="in" filter="fade">
                                      <p:cBhvr>
                                        <p:cTn id="156" dur="1000"/>
                                        <p:tgtEl>
                                          <p:spTgt spid="2"/>
                                        </p:tgtEl>
                                      </p:cBhvr>
                                    </p:animEffect>
                                    <p:anim calcmode="lin" valueType="num">
                                      <p:cBhvr>
                                        <p:cTn id="157" dur="1000" fill="hold"/>
                                        <p:tgtEl>
                                          <p:spTgt spid="2"/>
                                        </p:tgtEl>
                                        <p:attrNameLst>
                                          <p:attrName>ppt_x</p:attrName>
                                        </p:attrNameLst>
                                      </p:cBhvr>
                                      <p:tavLst>
                                        <p:tav tm="0">
                                          <p:val>
                                            <p:strVal val="#ppt_x"/>
                                          </p:val>
                                        </p:tav>
                                        <p:tav tm="100000">
                                          <p:val>
                                            <p:strVal val="#ppt_x"/>
                                          </p:val>
                                        </p:tav>
                                      </p:tavLst>
                                    </p:anim>
                                    <p:anim calcmode="lin" valueType="num">
                                      <p:cBhvr>
                                        <p:cTn id="1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5" grpId="0" animBg="1"/>
      <p:bldP spid="20" grpId="0" animBg="1"/>
      <p:bldP spid="24" grpId="0" animBg="1"/>
      <p:bldP spid="25" grpId="0"/>
      <p:bldP spid="26" grpId="0" animBg="1"/>
      <p:bldP spid="27" grpId="0" animBg="1"/>
      <p:bldP spid="28" grpId="0" animBg="1"/>
      <p:bldP spid="2" grpId="0"/>
      <p:bldP spid="29" grpId="0" animBg="1"/>
      <p:bldP spid="30" grpId="0" animBg="1"/>
      <p:bldP spid="3"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a:xfrm>
            <a:off x="457200" y="1066800"/>
            <a:ext cx="8229600" cy="5059363"/>
          </a:xfrm>
        </p:spPr>
        <p:txBody>
          <a:bodyPr/>
          <a:lstStyle/>
          <a:p>
            <a:pPr marL="0" indent="0">
              <a:buNone/>
            </a:pPr>
            <a:r>
              <a:rPr lang="en-US" sz="2000" b="1" dirty="0">
                <a:solidFill>
                  <a:srgbClr val="C00000"/>
                </a:solidFill>
              </a:rPr>
              <a:t>Lemma 1</a:t>
            </a:r>
            <a:r>
              <a:rPr lang="en-US" sz="2000" dirty="0"/>
              <a:t>: Every </a:t>
            </a:r>
            <a:r>
              <a:rPr lang="en-US" sz="2000" b="1" dirty="0"/>
              <a:t>DAG</a:t>
            </a:r>
            <a:r>
              <a:rPr lang="en-US" sz="2000" dirty="0"/>
              <a:t> has at least one vertex with </a:t>
            </a:r>
            <a:r>
              <a:rPr lang="en-US" sz="2000" b="1" dirty="0">
                <a:solidFill>
                  <a:srgbClr val="7030A0"/>
                </a:solidFill>
              </a:rPr>
              <a:t>in-degree</a:t>
            </a:r>
            <a:r>
              <a:rPr lang="en-US" sz="2000" dirty="0"/>
              <a:t> = </a:t>
            </a:r>
            <a:r>
              <a:rPr lang="en-US" sz="2000" dirty="0">
                <a:solidFill>
                  <a:srgbClr val="0070C0"/>
                </a:solidFill>
              </a:rPr>
              <a:t>0</a:t>
            </a:r>
            <a:r>
              <a:rPr lang="en-US" sz="2000" dirty="0"/>
              <a:t>.</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pSp>
        <p:nvGrpSpPr>
          <p:cNvPr id="68" name="Group 67"/>
          <p:cNvGrpSpPr/>
          <p:nvPr/>
        </p:nvGrpSpPr>
        <p:grpSpPr>
          <a:xfrm>
            <a:off x="2590800" y="1600200"/>
            <a:ext cx="4876800" cy="1981200"/>
            <a:chOff x="2590800" y="1981200"/>
            <a:chExt cx="4876800" cy="1981200"/>
          </a:xfrm>
        </p:grpSpPr>
        <p:cxnSp>
          <p:nvCxnSpPr>
            <p:cNvPr id="8" name="Straight Arrow Connector 7"/>
            <p:cNvCxnSpPr>
              <a:endCxn id="20" idx="0"/>
            </p:cNvCxnSpPr>
            <p:nvPr/>
          </p:nvCxnSpPr>
          <p:spPr>
            <a:xfrm>
              <a:off x="2781300" y="2971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14" name="Oval 13"/>
            <p:cNvSpPr/>
            <p:nvPr/>
          </p:nvSpPr>
          <p:spPr>
            <a:xfrm>
              <a:off x="5638800" y="1981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15" name="Oval 14"/>
            <p:cNvSpPr/>
            <p:nvPr/>
          </p:nvSpPr>
          <p:spPr>
            <a:xfrm>
              <a:off x="49530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16" name="Oval 15"/>
            <p:cNvSpPr/>
            <p:nvPr/>
          </p:nvSpPr>
          <p:spPr>
            <a:xfrm>
              <a:off x="6400800" y="2743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17" name="Oval 16"/>
            <p:cNvSpPr/>
            <p:nvPr/>
          </p:nvSpPr>
          <p:spPr>
            <a:xfrm>
              <a:off x="44958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18" name="Oval 17"/>
            <p:cNvSpPr/>
            <p:nvPr/>
          </p:nvSpPr>
          <p:spPr>
            <a:xfrm>
              <a:off x="57912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19" name="Oval 18"/>
            <p:cNvSpPr/>
            <p:nvPr/>
          </p:nvSpPr>
          <p:spPr>
            <a:xfrm>
              <a:off x="7239000" y="3717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sp>
          <p:nvSpPr>
            <p:cNvPr id="20" name="Oval 19"/>
            <p:cNvSpPr/>
            <p:nvPr/>
          </p:nvSpPr>
          <p:spPr>
            <a:xfrm>
              <a:off x="3352800" y="3733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cxnSp>
          <p:nvCxnSpPr>
            <p:cNvPr id="22" name="Straight Arrow Connector 21"/>
            <p:cNvCxnSpPr>
              <a:stCxn id="14" idx="5"/>
              <a:endCxn id="16" idx="1"/>
            </p:cNvCxnSpPr>
            <p:nvPr/>
          </p:nvCxnSpPr>
          <p:spPr>
            <a:xfrm>
              <a:off x="5833922" y="2176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6595922" y="2938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a:endCxn id="15" idx="5"/>
            </p:cNvCxnSpPr>
            <p:nvPr/>
          </p:nvCxnSpPr>
          <p:spPr>
            <a:xfrm flipH="1" flipV="1">
              <a:off x="5148122" y="2938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2176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938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3"/>
            </p:cNvCxnSpPr>
            <p:nvPr/>
          </p:nvCxnSpPr>
          <p:spPr>
            <a:xfrm flipH="1">
              <a:off x="3505200" y="2938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971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831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20" idx="6"/>
            </p:cNvCxnSpPr>
            <p:nvPr/>
          </p:nvCxnSpPr>
          <p:spPr>
            <a:xfrm flipH="1">
              <a:off x="3581400" y="3831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831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857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857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Cloud Callout 4"/>
              <p:cNvSpPr/>
              <p:nvPr/>
            </p:nvSpPr>
            <p:spPr>
              <a:xfrm>
                <a:off x="685800" y="4187952"/>
                <a:ext cx="2667000" cy="1222248"/>
              </a:xfrm>
              <a:prstGeom prst="cloudCallout">
                <a:avLst>
                  <a:gd name="adj1" fmla="val -25693"/>
                  <a:gd name="adj2" fmla="val 7508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to use </a:t>
                </a:r>
                <a:r>
                  <a:rPr lang="en-US" sz="1600" b="1" dirty="0">
                    <a:solidFill>
                      <a:srgbClr val="C00000"/>
                    </a:solidFill>
                  </a:rPr>
                  <a:t>Lemma 1 </a:t>
                </a:r>
                <a:r>
                  <a:rPr lang="en-US" sz="1600" dirty="0">
                    <a:solidFill>
                      <a:schemeClr val="tx1"/>
                    </a:solidFill>
                  </a:rPr>
                  <a:t>to show existence of a valid</a:t>
                </a:r>
                <a:r>
                  <a:rPr lang="en-US" sz="1600" dirty="0">
                    <a:solidFill>
                      <a:srgbClr val="C00000"/>
                    </a:solidFill>
                  </a:rPr>
                  <a:t> </a:t>
                </a:r>
                <a14:m>
                  <m:oMath xmlns:m="http://schemas.openxmlformats.org/officeDocument/2006/math">
                    <m:r>
                      <a:rPr lang="en-US" sz="1600" b="1" i="1" dirty="0">
                        <a:solidFill>
                          <a:srgbClr val="7030A0"/>
                        </a:solidFill>
                        <a:latin typeface="Cambria Math"/>
                      </a:rPr>
                      <m:t>𝝉</m:t>
                    </m:r>
                  </m:oMath>
                </a14:m>
                <a:r>
                  <a:rPr lang="en-US" sz="1600" dirty="0"/>
                  <a:t> </a:t>
                </a:r>
                <a:r>
                  <a:rPr lang="en-US" sz="1600" dirty="0">
                    <a:solidFill>
                      <a:schemeClr val="tx1"/>
                    </a:solidFill>
                  </a:rPr>
                  <a:t>?</a:t>
                </a:r>
                <a:endParaRPr lang="en-US" dirty="0">
                  <a:solidFill>
                    <a:schemeClr val="tx1"/>
                  </a:solidFill>
                </a:endParaRPr>
              </a:p>
            </p:txBody>
          </p:sp>
        </mc:Choice>
        <mc:Fallback xmlns="">
          <p:sp>
            <p:nvSpPr>
              <p:cNvPr id="5" name="Cloud Callout 4"/>
              <p:cNvSpPr>
                <a:spLocks noRot="1" noChangeAspect="1" noMove="1" noResize="1" noEditPoints="1" noAdjustHandles="1" noChangeArrowheads="1" noChangeShapeType="1" noTextEdit="1"/>
              </p:cNvSpPr>
              <p:nvPr/>
            </p:nvSpPr>
            <p:spPr>
              <a:xfrm>
                <a:off x="685800" y="4187952"/>
                <a:ext cx="2667000" cy="1222248"/>
              </a:xfrm>
              <a:prstGeom prst="cloudCallout">
                <a:avLst>
                  <a:gd name="adj1" fmla="val -25693"/>
                  <a:gd name="adj2" fmla="val 75085"/>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9999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12" name="Group 11"/>
          <p:cNvGrpSpPr/>
          <p:nvPr/>
        </p:nvGrpSpPr>
        <p:grpSpPr>
          <a:xfrm>
            <a:off x="2590800" y="2362200"/>
            <a:ext cx="876300" cy="990600"/>
            <a:chOff x="2590800" y="2362200"/>
            <a:chExt cx="876300" cy="990600"/>
          </a:xfrm>
        </p:grpSpPr>
        <p:cxnSp>
          <p:nvCxnSpPr>
            <p:cNvPr id="8" name="Straight Arrow Connector 7"/>
            <p:cNvCxnSpPr>
              <a:endCxn id="20" idx="0"/>
            </p:cNvCxnSpPr>
            <p:nvPr/>
          </p:nvCxnSpPr>
          <p:spPr>
            <a:xfrm>
              <a:off x="2781300" y="2590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grpSp>
      <p:sp>
        <p:nvSpPr>
          <p:cNvPr id="18" name="Oval 17"/>
          <p:cNvSpPr/>
          <p:nvPr/>
        </p:nvSpPr>
        <p:spPr>
          <a:xfrm>
            <a:off x="57912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20" name="Oval 19"/>
          <p:cNvSpPr/>
          <p:nvPr/>
        </p:nvSpPr>
        <p:spPr>
          <a:xfrm>
            <a:off x="3352800" y="3352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nvGrpSpPr>
          <p:cNvPr id="5" name="Group 4"/>
          <p:cNvGrpSpPr/>
          <p:nvPr/>
        </p:nvGrpSpPr>
        <p:grpSpPr>
          <a:xfrm>
            <a:off x="5067300" y="1600200"/>
            <a:ext cx="1366978" cy="795478"/>
            <a:chOff x="5067300" y="1600200"/>
            <a:chExt cx="1366978" cy="795478"/>
          </a:xfrm>
        </p:grpSpPr>
        <p:sp>
          <p:nvSpPr>
            <p:cNvPr id="14" name="Oval 13"/>
            <p:cNvSpPr/>
            <p:nvPr/>
          </p:nvSpPr>
          <p:spPr>
            <a:xfrm>
              <a:off x="5638800" y="1600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cxnSp>
          <p:nvCxnSpPr>
            <p:cNvPr id="22" name="Straight Arrow Connector 21"/>
            <p:cNvCxnSpPr>
              <a:stCxn id="14" idx="5"/>
              <a:endCxn id="16" idx="1"/>
            </p:cNvCxnSpPr>
            <p:nvPr/>
          </p:nvCxnSpPr>
          <p:spPr>
            <a:xfrm>
              <a:off x="5833922" y="1795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1795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148122" y="2557322"/>
            <a:ext cx="2319478" cy="1007749"/>
            <a:chOff x="5148122" y="2557322"/>
            <a:chExt cx="2319478" cy="1007749"/>
          </a:xfrm>
        </p:grpSpPr>
        <p:sp>
          <p:nvSpPr>
            <p:cNvPr id="19" name="Oval 18"/>
            <p:cNvSpPr/>
            <p:nvPr/>
          </p:nvSpPr>
          <p:spPr>
            <a:xfrm>
              <a:off x="72390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28" name="Straight Arrow Connector 27"/>
            <p:cNvCxnSpPr>
              <a:stCxn id="19" idx="2"/>
              <a:endCxn id="15" idx="5"/>
            </p:cNvCxnSpPr>
            <p:nvPr/>
          </p:nvCxnSpPr>
          <p:spPr>
            <a:xfrm flipH="1" flipV="1">
              <a:off x="5148122" y="2557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450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81400" y="3336471"/>
            <a:ext cx="2209800" cy="228600"/>
            <a:chOff x="3581400" y="3336471"/>
            <a:chExt cx="2209800" cy="228600"/>
          </a:xfrm>
        </p:grpSpPr>
        <p:sp>
          <p:nvSpPr>
            <p:cNvPr id="17" name="Oval 16"/>
            <p:cNvSpPr/>
            <p:nvPr/>
          </p:nvSpPr>
          <p:spPr>
            <a:xfrm>
              <a:off x="44958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46" name="Straight Arrow Connector 45"/>
            <p:cNvCxnSpPr>
              <a:stCxn id="17" idx="2"/>
              <a:endCxn id="20" idx="6"/>
            </p:cNvCxnSpPr>
            <p:nvPr/>
          </p:nvCxnSpPr>
          <p:spPr>
            <a:xfrm flipH="1">
              <a:off x="3581400" y="3450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450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181600" y="2362200"/>
            <a:ext cx="2090878" cy="1007749"/>
            <a:chOff x="5181600" y="2362200"/>
            <a:chExt cx="2090878" cy="1007749"/>
          </a:xfrm>
        </p:grpSpPr>
        <p:sp>
          <p:nvSpPr>
            <p:cNvPr id="16" name="Oval 15"/>
            <p:cNvSpPr/>
            <p:nvPr/>
          </p:nvSpPr>
          <p:spPr>
            <a:xfrm>
              <a:off x="640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cxnSp>
          <p:nvCxnSpPr>
            <p:cNvPr id="25" name="Straight Arrow Connector 24"/>
            <p:cNvCxnSpPr>
              <a:stCxn id="16" idx="5"/>
              <a:endCxn id="19" idx="1"/>
            </p:cNvCxnSpPr>
            <p:nvPr/>
          </p:nvCxnSpPr>
          <p:spPr>
            <a:xfrm>
              <a:off x="6595922" y="2557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557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476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1295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grpSp>
        <p:nvGrpSpPr>
          <p:cNvPr id="10" name="Group 9"/>
          <p:cNvGrpSpPr/>
          <p:nvPr/>
        </p:nvGrpSpPr>
        <p:grpSpPr>
          <a:xfrm>
            <a:off x="2819400" y="2362200"/>
            <a:ext cx="2362200" cy="1024078"/>
            <a:chOff x="2819400" y="2362200"/>
            <a:chExt cx="2362200" cy="1024078"/>
          </a:xfrm>
        </p:grpSpPr>
        <p:sp>
          <p:nvSpPr>
            <p:cNvPr id="15" name="Oval 14"/>
            <p:cNvSpPr/>
            <p:nvPr/>
          </p:nvSpPr>
          <p:spPr>
            <a:xfrm>
              <a:off x="49530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cxnSp>
          <p:nvCxnSpPr>
            <p:cNvPr id="37" name="Straight Arrow Connector 36"/>
            <p:cNvCxnSpPr>
              <a:stCxn id="15" idx="3"/>
            </p:cNvCxnSpPr>
            <p:nvPr/>
          </p:nvCxnSpPr>
          <p:spPr>
            <a:xfrm flipH="1">
              <a:off x="3505200" y="2557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590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476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a:off x="38862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66" name="TextBox 65"/>
          <p:cNvSpPr txBox="1"/>
          <p:nvPr/>
        </p:nvSpPr>
        <p:spPr>
          <a:xfrm>
            <a:off x="1219200" y="4507468"/>
            <a:ext cx="301686" cy="369332"/>
          </a:xfrm>
          <a:prstGeom prst="rect">
            <a:avLst/>
          </a:prstGeom>
          <a:noFill/>
        </p:spPr>
        <p:txBody>
          <a:bodyPr wrap="none" rtlCol="0">
            <a:spAutoFit/>
          </a:bodyPr>
          <a:lstStyle/>
          <a:p>
            <a:r>
              <a:rPr lang="en-US" dirty="0"/>
              <a:t>1</a:t>
            </a:r>
          </a:p>
        </p:txBody>
      </p:sp>
      <p:sp>
        <p:nvSpPr>
          <p:cNvPr id="44" name="TextBox 43"/>
          <p:cNvSpPr txBox="1"/>
          <p:nvPr/>
        </p:nvSpPr>
        <p:spPr>
          <a:xfrm>
            <a:off x="2060514" y="4495800"/>
            <a:ext cx="301686" cy="369332"/>
          </a:xfrm>
          <a:prstGeom prst="rect">
            <a:avLst/>
          </a:prstGeom>
          <a:noFill/>
        </p:spPr>
        <p:txBody>
          <a:bodyPr wrap="none" rtlCol="0">
            <a:spAutoFit/>
          </a:bodyPr>
          <a:lstStyle/>
          <a:p>
            <a:r>
              <a:rPr lang="en-US" dirty="0"/>
              <a:t>2</a:t>
            </a:r>
          </a:p>
        </p:txBody>
      </p:sp>
      <p:sp>
        <p:nvSpPr>
          <p:cNvPr id="45" name="TextBox 44"/>
          <p:cNvSpPr txBox="1"/>
          <p:nvPr/>
        </p:nvSpPr>
        <p:spPr>
          <a:xfrm>
            <a:off x="2971800" y="4507468"/>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3810000" y="4507468"/>
            <a:ext cx="301686" cy="369332"/>
          </a:xfrm>
          <a:prstGeom prst="rect">
            <a:avLst/>
          </a:prstGeom>
          <a:noFill/>
        </p:spPr>
        <p:txBody>
          <a:bodyPr wrap="none" rtlCol="0">
            <a:spAutoFit/>
          </a:bodyPr>
          <a:lstStyle/>
          <a:p>
            <a:r>
              <a:rPr lang="en-US" dirty="0"/>
              <a:t>4</a:t>
            </a:r>
          </a:p>
        </p:txBody>
      </p:sp>
      <p:sp>
        <p:nvSpPr>
          <p:cNvPr id="50" name="TextBox 49"/>
          <p:cNvSpPr txBox="1"/>
          <p:nvPr/>
        </p:nvSpPr>
        <p:spPr>
          <a:xfrm>
            <a:off x="4651314" y="4507468"/>
            <a:ext cx="301686" cy="369332"/>
          </a:xfrm>
          <a:prstGeom prst="rect">
            <a:avLst/>
          </a:prstGeom>
          <a:noFill/>
        </p:spPr>
        <p:txBody>
          <a:bodyPr wrap="none" rtlCol="0">
            <a:spAutoFit/>
          </a:bodyPr>
          <a:lstStyle/>
          <a:p>
            <a:r>
              <a:rPr lang="en-US" dirty="0"/>
              <a:t>5</a:t>
            </a:r>
          </a:p>
        </p:txBody>
      </p:sp>
      <p:sp>
        <p:nvSpPr>
          <p:cNvPr id="51" name="TextBox 50"/>
          <p:cNvSpPr txBox="1"/>
          <p:nvPr/>
        </p:nvSpPr>
        <p:spPr>
          <a:xfrm>
            <a:off x="5486400" y="4507468"/>
            <a:ext cx="301686" cy="369332"/>
          </a:xfrm>
          <a:prstGeom prst="rect">
            <a:avLst/>
          </a:prstGeom>
          <a:noFill/>
        </p:spPr>
        <p:txBody>
          <a:bodyPr wrap="none" rtlCol="0">
            <a:spAutoFit/>
          </a:bodyPr>
          <a:lstStyle/>
          <a:p>
            <a:r>
              <a:rPr lang="en-US" dirty="0"/>
              <a:t>6</a:t>
            </a:r>
          </a:p>
        </p:txBody>
      </p:sp>
      <p:sp>
        <p:nvSpPr>
          <p:cNvPr id="53" name="TextBox 52"/>
          <p:cNvSpPr txBox="1"/>
          <p:nvPr/>
        </p:nvSpPr>
        <p:spPr>
          <a:xfrm>
            <a:off x="6324600" y="4507468"/>
            <a:ext cx="301686" cy="369332"/>
          </a:xfrm>
          <a:prstGeom prst="rect">
            <a:avLst/>
          </a:prstGeom>
          <a:noFill/>
        </p:spPr>
        <p:txBody>
          <a:bodyPr wrap="none" rtlCol="0">
            <a:spAutoFit/>
          </a:bodyPr>
          <a:lstStyle/>
          <a:p>
            <a:r>
              <a:rPr lang="en-US" dirty="0"/>
              <a:t>7</a:t>
            </a:r>
          </a:p>
        </p:txBody>
      </p:sp>
      <p:sp>
        <p:nvSpPr>
          <p:cNvPr id="54" name="TextBox 53"/>
          <p:cNvSpPr txBox="1"/>
          <p:nvPr/>
        </p:nvSpPr>
        <p:spPr>
          <a:xfrm>
            <a:off x="7242114" y="4495800"/>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0334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wipe(left)">
                                      <p:cBhvr>
                                        <p:cTn id="20" dur="1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nodeType="clickEffect">
                                  <p:stCondLst>
                                    <p:cond delay="0"/>
                                  </p:stCondLst>
                                  <p:childTnLst>
                                    <p:animEffect transition="out" filter="fade">
                                      <p:cBhvr>
                                        <p:cTn id="24" dur="1000"/>
                                        <p:tgtEl>
                                          <p:spTgt spid="6"/>
                                        </p:tgtEl>
                                      </p:cBhvr>
                                    </p:animEffect>
                                    <p:anim calcmode="lin" valueType="num">
                                      <p:cBhvr>
                                        <p:cTn id="25" dur="1000"/>
                                        <p:tgtEl>
                                          <p:spTgt spid="6"/>
                                        </p:tgtEl>
                                        <p:attrNameLst>
                                          <p:attrName>ppt_x</p:attrName>
                                        </p:attrNameLst>
                                      </p:cBhvr>
                                      <p:tavLst>
                                        <p:tav tm="0">
                                          <p:val>
                                            <p:strVal val="ppt_x"/>
                                          </p:val>
                                        </p:tav>
                                        <p:tav tm="100000">
                                          <p:val>
                                            <p:strVal val="ppt_x"/>
                                          </p:val>
                                        </p:tav>
                                      </p:tavLst>
                                    </p:anim>
                                    <p:anim calcmode="lin" valueType="num">
                                      <p:cBhvr>
                                        <p:cTn id="26" dur="1000"/>
                                        <p:tgtEl>
                                          <p:spTgt spid="6"/>
                                        </p:tgtEl>
                                        <p:attrNameLst>
                                          <p:attrName>ppt_y</p:attrName>
                                        </p:attrNameLst>
                                      </p:cBhvr>
                                      <p:tavLst>
                                        <p:tav tm="0">
                                          <p:val>
                                            <p:strVal val="ppt_y"/>
                                          </p:val>
                                        </p:tav>
                                        <p:tav tm="100000">
                                          <p:val>
                                            <p:strVal val="ppt_y-.1"/>
                                          </p:val>
                                        </p:tav>
                                      </p:tavLst>
                                    </p:anim>
                                    <p:set>
                                      <p:cBhvr>
                                        <p:cTn id="27" dur="1" fill="hold">
                                          <p:stCondLst>
                                            <p:cond delay="9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1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nodeType="clickEffect">
                                  <p:stCondLst>
                                    <p:cond delay="0"/>
                                  </p:stCondLst>
                                  <p:childTnLst>
                                    <p:anim calcmode="lin" valueType="num">
                                      <p:cBhvr additive="base">
                                        <p:cTn id="42" dur="1500"/>
                                        <p:tgtEl>
                                          <p:spTgt spid="7"/>
                                        </p:tgtEl>
                                        <p:attrNameLst>
                                          <p:attrName>ppt_x</p:attrName>
                                        </p:attrNameLst>
                                      </p:cBhvr>
                                      <p:tavLst>
                                        <p:tav tm="0">
                                          <p:val>
                                            <p:strVal val="ppt_x"/>
                                          </p:val>
                                        </p:tav>
                                        <p:tav tm="100000">
                                          <p:val>
                                            <p:strVal val="1+ppt_w/2"/>
                                          </p:val>
                                        </p:tav>
                                      </p:tavLst>
                                    </p:anim>
                                    <p:anim calcmode="lin" valueType="num">
                                      <p:cBhvr additive="base">
                                        <p:cTn id="43" dur="1500"/>
                                        <p:tgtEl>
                                          <p:spTgt spid="7"/>
                                        </p:tgtEl>
                                        <p:attrNameLst>
                                          <p:attrName>ppt_y</p:attrName>
                                        </p:attrNameLst>
                                      </p:cBhvr>
                                      <p:tavLst>
                                        <p:tav tm="0">
                                          <p:val>
                                            <p:strVal val="ppt_y"/>
                                          </p:val>
                                        </p:tav>
                                        <p:tav tm="100000">
                                          <p:val>
                                            <p:strVal val="ppt_y"/>
                                          </p:val>
                                        </p:tav>
                                      </p:tavLst>
                                    </p:anim>
                                    <p:set>
                                      <p:cBhvr>
                                        <p:cTn id="44" dur="1" fill="hold">
                                          <p:stCondLst>
                                            <p:cond delay="1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1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xit" presetSubtype="0" fill="hold" nodeType="clickEffect">
                                  <p:stCondLst>
                                    <p:cond delay="0"/>
                                  </p:stCondLst>
                                  <p:childTnLst>
                                    <p:animEffect transition="out" filter="fade">
                                      <p:cBhvr>
                                        <p:cTn id="59" dur="1000"/>
                                        <p:tgtEl>
                                          <p:spTgt spid="10"/>
                                        </p:tgtEl>
                                      </p:cBhvr>
                                    </p:animEffect>
                                    <p:anim calcmode="lin" valueType="num">
                                      <p:cBhvr>
                                        <p:cTn id="60" dur="1000"/>
                                        <p:tgtEl>
                                          <p:spTgt spid="10"/>
                                        </p:tgtEl>
                                        <p:attrNameLst>
                                          <p:attrName>ppt_x</p:attrName>
                                        </p:attrNameLst>
                                      </p:cBhvr>
                                      <p:tavLst>
                                        <p:tav tm="0">
                                          <p:val>
                                            <p:strVal val="ppt_x"/>
                                          </p:val>
                                        </p:tav>
                                        <p:tav tm="100000">
                                          <p:val>
                                            <p:strVal val="ppt_x"/>
                                          </p:val>
                                        </p:tav>
                                      </p:tavLst>
                                    </p:anim>
                                    <p:anim calcmode="lin" valueType="num">
                                      <p:cBhvr>
                                        <p:cTn id="61" dur="1000"/>
                                        <p:tgtEl>
                                          <p:spTgt spid="10"/>
                                        </p:tgtEl>
                                        <p:attrNameLst>
                                          <p:attrName>ppt_y</p:attrName>
                                        </p:attrNameLst>
                                      </p:cBhvr>
                                      <p:tavLst>
                                        <p:tav tm="0">
                                          <p:val>
                                            <p:strVal val="ppt_y"/>
                                          </p:val>
                                        </p:tav>
                                        <p:tav tm="100000">
                                          <p:val>
                                            <p:strVal val="ppt_y-.1"/>
                                          </p:val>
                                        </p:tav>
                                      </p:tavLst>
                                    </p:anim>
                                    <p:set>
                                      <p:cBhvr>
                                        <p:cTn id="62" dur="1" fill="hold">
                                          <p:stCondLst>
                                            <p:cond delay="9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1000"/>
                                        <p:tgtEl>
                                          <p:spTgt spid="61"/>
                                        </p:tgtEl>
                                      </p:cBhvr>
                                    </p:animEffect>
                                    <p:anim calcmode="lin" valueType="num">
                                      <p:cBhvr>
                                        <p:cTn id="68" dur="1000" fill="hold"/>
                                        <p:tgtEl>
                                          <p:spTgt spid="61"/>
                                        </p:tgtEl>
                                        <p:attrNameLst>
                                          <p:attrName>ppt_x</p:attrName>
                                        </p:attrNameLst>
                                      </p:cBhvr>
                                      <p:tavLst>
                                        <p:tav tm="0">
                                          <p:val>
                                            <p:strVal val="#ppt_x"/>
                                          </p:val>
                                        </p:tav>
                                        <p:tav tm="100000">
                                          <p:val>
                                            <p:strVal val="#ppt_x"/>
                                          </p:val>
                                        </p:tav>
                                      </p:tavLst>
                                    </p:anim>
                                    <p:anim calcmode="lin" valueType="num">
                                      <p:cBhvr>
                                        <p:cTn id="69" dur="1000" fill="hold"/>
                                        <p:tgtEl>
                                          <p:spTgt spid="61"/>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left)">
                                      <p:cBhvr>
                                        <p:cTn id="73" dur="1500"/>
                                        <p:tgtEl>
                                          <p:spTgt spid="47"/>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nodeType="clickEffect">
                                  <p:stCondLst>
                                    <p:cond delay="0"/>
                                  </p:stCondLst>
                                  <p:childTnLst>
                                    <p:animEffect transition="out" filter="fade">
                                      <p:cBhvr>
                                        <p:cTn id="77" dur="1000"/>
                                        <p:tgtEl>
                                          <p:spTgt spid="11"/>
                                        </p:tgtEl>
                                      </p:cBhvr>
                                    </p:animEffect>
                                    <p:anim calcmode="lin" valueType="num">
                                      <p:cBhvr>
                                        <p:cTn id="78" dur="1000"/>
                                        <p:tgtEl>
                                          <p:spTgt spid="11"/>
                                        </p:tgtEl>
                                        <p:attrNameLst>
                                          <p:attrName>ppt_x</p:attrName>
                                        </p:attrNameLst>
                                      </p:cBhvr>
                                      <p:tavLst>
                                        <p:tav tm="0">
                                          <p:val>
                                            <p:strVal val="ppt_x"/>
                                          </p:val>
                                        </p:tav>
                                        <p:tav tm="100000">
                                          <p:val>
                                            <p:strVal val="ppt_x"/>
                                          </p:val>
                                        </p:tav>
                                      </p:tavLst>
                                    </p:anim>
                                    <p:anim calcmode="lin" valueType="num">
                                      <p:cBhvr>
                                        <p:cTn id="79" dur="1000"/>
                                        <p:tgtEl>
                                          <p:spTgt spid="11"/>
                                        </p:tgtEl>
                                        <p:attrNameLst>
                                          <p:attrName>ppt_y</p:attrName>
                                        </p:attrNameLst>
                                      </p:cBhvr>
                                      <p:tavLst>
                                        <p:tav tm="0">
                                          <p:val>
                                            <p:strVal val="ppt_y"/>
                                          </p:val>
                                        </p:tav>
                                        <p:tav tm="100000">
                                          <p:val>
                                            <p:strVal val="ppt_y-.1"/>
                                          </p:val>
                                        </p:tav>
                                      </p:tavLst>
                                    </p:anim>
                                    <p:set>
                                      <p:cBhvr>
                                        <p:cTn id="80" dur="1" fill="hold">
                                          <p:stCondLst>
                                            <p:cond delay="999"/>
                                          </p:stCondLst>
                                        </p:cTn>
                                        <p:tgtEl>
                                          <p:spTgt spid="1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fade">
                                      <p:cBhvr>
                                        <p:cTn id="85" dur="1000"/>
                                        <p:tgtEl>
                                          <p:spTgt spid="63"/>
                                        </p:tgtEl>
                                      </p:cBhvr>
                                    </p:animEffect>
                                    <p:anim calcmode="lin" valueType="num">
                                      <p:cBhvr>
                                        <p:cTn id="86" dur="1000" fill="hold"/>
                                        <p:tgtEl>
                                          <p:spTgt spid="63"/>
                                        </p:tgtEl>
                                        <p:attrNameLst>
                                          <p:attrName>ppt_x</p:attrName>
                                        </p:attrNameLst>
                                      </p:cBhvr>
                                      <p:tavLst>
                                        <p:tav tm="0">
                                          <p:val>
                                            <p:strVal val="#ppt_x"/>
                                          </p:val>
                                        </p:tav>
                                        <p:tav tm="100000">
                                          <p:val>
                                            <p:strVal val="#ppt_x"/>
                                          </p:val>
                                        </p:tav>
                                      </p:tavLst>
                                    </p:anim>
                                    <p:anim calcmode="lin" valueType="num">
                                      <p:cBhvr>
                                        <p:cTn id="87" dur="1000" fill="hold"/>
                                        <p:tgtEl>
                                          <p:spTgt spid="63"/>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left)">
                                      <p:cBhvr>
                                        <p:cTn id="91" dur="1500"/>
                                        <p:tgtEl>
                                          <p:spTgt spid="50"/>
                                        </p:tgtEl>
                                      </p:cBhvr>
                                    </p:animEffect>
                                  </p:childTnLst>
                                </p:cTn>
                              </p:par>
                            </p:childTnLst>
                          </p:cTn>
                        </p:par>
                      </p:childTnLst>
                    </p:cTn>
                  </p:par>
                  <p:par>
                    <p:cTn id="92" fill="hold">
                      <p:stCondLst>
                        <p:cond delay="indefinite"/>
                      </p:stCondLst>
                      <p:childTnLst>
                        <p:par>
                          <p:cTn id="93" fill="hold">
                            <p:stCondLst>
                              <p:cond delay="0"/>
                            </p:stCondLst>
                            <p:childTnLst>
                              <p:par>
                                <p:cTn id="94" presetID="47" presetClass="exit" presetSubtype="0" fill="hold" nodeType="clickEffect">
                                  <p:stCondLst>
                                    <p:cond delay="0"/>
                                  </p:stCondLst>
                                  <p:childTnLst>
                                    <p:animEffect transition="out" filter="fade">
                                      <p:cBhvr>
                                        <p:cTn id="95" dur="1000"/>
                                        <p:tgtEl>
                                          <p:spTgt spid="12"/>
                                        </p:tgtEl>
                                      </p:cBhvr>
                                    </p:animEffect>
                                    <p:anim calcmode="lin" valueType="num">
                                      <p:cBhvr>
                                        <p:cTn id="96" dur="1000"/>
                                        <p:tgtEl>
                                          <p:spTgt spid="12"/>
                                        </p:tgtEl>
                                        <p:attrNameLst>
                                          <p:attrName>ppt_x</p:attrName>
                                        </p:attrNameLst>
                                      </p:cBhvr>
                                      <p:tavLst>
                                        <p:tav tm="0">
                                          <p:val>
                                            <p:strVal val="ppt_x"/>
                                          </p:val>
                                        </p:tav>
                                        <p:tav tm="100000">
                                          <p:val>
                                            <p:strVal val="ppt_x"/>
                                          </p:val>
                                        </p:tav>
                                      </p:tavLst>
                                    </p:anim>
                                    <p:anim calcmode="lin" valueType="num">
                                      <p:cBhvr>
                                        <p:cTn id="97" dur="1000"/>
                                        <p:tgtEl>
                                          <p:spTgt spid="12"/>
                                        </p:tgtEl>
                                        <p:attrNameLst>
                                          <p:attrName>ppt_y</p:attrName>
                                        </p:attrNameLst>
                                      </p:cBhvr>
                                      <p:tavLst>
                                        <p:tav tm="0">
                                          <p:val>
                                            <p:strVal val="ppt_y"/>
                                          </p:val>
                                        </p:tav>
                                        <p:tav tm="100000">
                                          <p:val>
                                            <p:strVal val="ppt_y-.1"/>
                                          </p:val>
                                        </p:tav>
                                      </p:tavLst>
                                    </p:anim>
                                    <p:set>
                                      <p:cBhvr>
                                        <p:cTn id="98" dur="1" fill="hold">
                                          <p:stCondLst>
                                            <p:cond delay="999"/>
                                          </p:stCondLst>
                                        </p:cTn>
                                        <p:tgtEl>
                                          <p:spTgt spid="1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1000"/>
                                        <p:tgtEl>
                                          <p:spTgt spid="64"/>
                                        </p:tgtEl>
                                      </p:cBhvr>
                                    </p:animEffect>
                                    <p:anim calcmode="lin" valueType="num">
                                      <p:cBhvr>
                                        <p:cTn id="104" dur="1000" fill="hold"/>
                                        <p:tgtEl>
                                          <p:spTgt spid="64"/>
                                        </p:tgtEl>
                                        <p:attrNameLst>
                                          <p:attrName>ppt_x</p:attrName>
                                        </p:attrNameLst>
                                      </p:cBhvr>
                                      <p:tavLst>
                                        <p:tav tm="0">
                                          <p:val>
                                            <p:strVal val="#ppt_x"/>
                                          </p:val>
                                        </p:tav>
                                        <p:tav tm="100000">
                                          <p:val>
                                            <p:strVal val="#ppt_x"/>
                                          </p:val>
                                        </p:tav>
                                      </p:tavLst>
                                    </p:anim>
                                    <p:anim calcmode="lin" valueType="num">
                                      <p:cBhvr>
                                        <p:cTn id="105" dur="1000" fill="hold"/>
                                        <p:tgtEl>
                                          <p:spTgt spid="64"/>
                                        </p:tgtEl>
                                        <p:attrNameLst>
                                          <p:attrName>ppt_y</p:attrName>
                                        </p:attrNameLst>
                                      </p:cBhvr>
                                      <p:tavLst>
                                        <p:tav tm="0">
                                          <p:val>
                                            <p:strVal val="#ppt_y+.1"/>
                                          </p:val>
                                        </p:tav>
                                        <p:tav tm="100000">
                                          <p:val>
                                            <p:strVal val="#ppt_y"/>
                                          </p:val>
                                        </p:tav>
                                      </p:tavLst>
                                    </p:anim>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1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47" presetClass="exit" presetSubtype="0" fill="hold" grpId="0" nodeType="clickEffect">
                                  <p:stCondLst>
                                    <p:cond delay="0"/>
                                  </p:stCondLst>
                                  <p:childTnLst>
                                    <p:animEffect transition="out" filter="fade">
                                      <p:cBhvr>
                                        <p:cTn id="113" dur="1000"/>
                                        <p:tgtEl>
                                          <p:spTgt spid="18"/>
                                        </p:tgtEl>
                                      </p:cBhvr>
                                    </p:animEffect>
                                    <p:anim calcmode="lin" valueType="num">
                                      <p:cBhvr>
                                        <p:cTn id="114" dur="1000"/>
                                        <p:tgtEl>
                                          <p:spTgt spid="18"/>
                                        </p:tgtEl>
                                        <p:attrNameLst>
                                          <p:attrName>ppt_x</p:attrName>
                                        </p:attrNameLst>
                                      </p:cBhvr>
                                      <p:tavLst>
                                        <p:tav tm="0">
                                          <p:val>
                                            <p:strVal val="ppt_x"/>
                                          </p:val>
                                        </p:tav>
                                        <p:tav tm="100000">
                                          <p:val>
                                            <p:strVal val="ppt_x"/>
                                          </p:val>
                                        </p:tav>
                                      </p:tavLst>
                                    </p:anim>
                                    <p:anim calcmode="lin" valueType="num">
                                      <p:cBhvr>
                                        <p:cTn id="115" dur="1000"/>
                                        <p:tgtEl>
                                          <p:spTgt spid="18"/>
                                        </p:tgtEl>
                                        <p:attrNameLst>
                                          <p:attrName>ppt_y</p:attrName>
                                        </p:attrNameLst>
                                      </p:cBhvr>
                                      <p:tavLst>
                                        <p:tav tm="0">
                                          <p:val>
                                            <p:strVal val="ppt_y"/>
                                          </p:val>
                                        </p:tav>
                                        <p:tav tm="100000">
                                          <p:val>
                                            <p:strVal val="ppt_y-.1"/>
                                          </p:val>
                                        </p:tav>
                                      </p:tavLst>
                                    </p:anim>
                                    <p:set>
                                      <p:cBhvr>
                                        <p:cTn id="116" dur="1" fill="hold">
                                          <p:stCondLst>
                                            <p:cond delay="999"/>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1000"/>
                                        <p:tgtEl>
                                          <p:spTgt spid="62"/>
                                        </p:tgtEl>
                                      </p:cBhvr>
                                    </p:animEffect>
                                    <p:anim calcmode="lin" valueType="num">
                                      <p:cBhvr>
                                        <p:cTn id="122" dur="1000" fill="hold"/>
                                        <p:tgtEl>
                                          <p:spTgt spid="62"/>
                                        </p:tgtEl>
                                        <p:attrNameLst>
                                          <p:attrName>ppt_x</p:attrName>
                                        </p:attrNameLst>
                                      </p:cBhvr>
                                      <p:tavLst>
                                        <p:tav tm="0">
                                          <p:val>
                                            <p:strVal val="#ppt_x"/>
                                          </p:val>
                                        </p:tav>
                                        <p:tav tm="100000">
                                          <p:val>
                                            <p:strVal val="#ppt_x"/>
                                          </p:val>
                                        </p:tav>
                                      </p:tavLst>
                                    </p:anim>
                                    <p:anim calcmode="lin" valueType="num">
                                      <p:cBhvr>
                                        <p:cTn id="123" dur="1000" fill="hold"/>
                                        <p:tgtEl>
                                          <p:spTgt spid="62"/>
                                        </p:tgtEl>
                                        <p:attrNameLst>
                                          <p:attrName>ppt_y</p:attrName>
                                        </p:attrNameLst>
                                      </p:cBhvr>
                                      <p:tavLst>
                                        <p:tav tm="0">
                                          <p:val>
                                            <p:strVal val="#ppt_y+.1"/>
                                          </p:val>
                                        </p:tav>
                                        <p:tav tm="100000">
                                          <p:val>
                                            <p:strVal val="#ppt_y"/>
                                          </p:val>
                                        </p:tav>
                                      </p:tavLst>
                                    </p:anim>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1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47" presetClass="exit" presetSubtype="0" fill="hold" grpId="0" nodeType="clickEffect">
                                  <p:stCondLst>
                                    <p:cond delay="0"/>
                                  </p:stCondLst>
                                  <p:childTnLst>
                                    <p:animEffect transition="out" filter="fade">
                                      <p:cBhvr>
                                        <p:cTn id="131" dur="1000"/>
                                        <p:tgtEl>
                                          <p:spTgt spid="20"/>
                                        </p:tgtEl>
                                      </p:cBhvr>
                                    </p:animEffect>
                                    <p:anim calcmode="lin" valueType="num">
                                      <p:cBhvr>
                                        <p:cTn id="132" dur="1000"/>
                                        <p:tgtEl>
                                          <p:spTgt spid="20"/>
                                        </p:tgtEl>
                                        <p:attrNameLst>
                                          <p:attrName>ppt_x</p:attrName>
                                        </p:attrNameLst>
                                      </p:cBhvr>
                                      <p:tavLst>
                                        <p:tav tm="0">
                                          <p:val>
                                            <p:strVal val="ppt_x"/>
                                          </p:val>
                                        </p:tav>
                                        <p:tav tm="100000">
                                          <p:val>
                                            <p:strVal val="ppt_x"/>
                                          </p:val>
                                        </p:tav>
                                      </p:tavLst>
                                    </p:anim>
                                    <p:anim calcmode="lin" valueType="num">
                                      <p:cBhvr>
                                        <p:cTn id="133" dur="1000"/>
                                        <p:tgtEl>
                                          <p:spTgt spid="20"/>
                                        </p:tgtEl>
                                        <p:attrNameLst>
                                          <p:attrName>ppt_y</p:attrName>
                                        </p:attrNameLst>
                                      </p:cBhvr>
                                      <p:tavLst>
                                        <p:tav tm="0">
                                          <p:val>
                                            <p:strVal val="ppt_y"/>
                                          </p:val>
                                        </p:tav>
                                        <p:tav tm="100000">
                                          <p:val>
                                            <p:strVal val="ppt_y-.1"/>
                                          </p:val>
                                        </p:tav>
                                      </p:tavLst>
                                    </p:anim>
                                    <p:set>
                                      <p:cBhvr>
                                        <p:cTn id="134" dur="1" fill="hold">
                                          <p:stCondLst>
                                            <p:cond delay="999"/>
                                          </p:stCondLst>
                                        </p:cTn>
                                        <p:tgtEl>
                                          <p:spTgt spid="2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1000"/>
                                        <p:tgtEl>
                                          <p:spTgt spid="65"/>
                                        </p:tgtEl>
                                      </p:cBhvr>
                                    </p:animEffect>
                                    <p:anim calcmode="lin" valueType="num">
                                      <p:cBhvr>
                                        <p:cTn id="140" dur="1000" fill="hold"/>
                                        <p:tgtEl>
                                          <p:spTgt spid="65"/>
                                        </p:tgtEl>
                                        <p:attrNameLst>
                                          <p:attrName>ppt_x</p:attrName>
                                        </p:attrNameLst>
                                      </p:cBhvr>
                                      <p:tavLst>
                                        <p:tav tm="0">
                                          <p:val>
                                            <p:strVal val="#ppt_x"/>
                                          </p:val>
                                        </p:tav>
                                        <p:tav tm="100000">
                                          <p:val>
                                            <p:strVal val="#ppt_x"/>
                                          </p:val>
                                        </p:tav>
                                      </p:tavLst>
                                    </p:anim>
                                    <p:anim calcmode="lin" valueType="num">
                                      <p:cBhvr>
                                        <p:cTn id="141" dur="1000" fill="hold"/>
                                        <p:tgtEl>
                                          <p:spTgt spid="65"/>
                                        </p:tgtEl>
                                        <p:attrNameLst>
                                          <p:attrName>ppt_y</p:attrName>
                                        </p:attrNameLst>
                                      </p:cBhvr>
                                      <p:tavLst>
                                        <p:tav tm="0">
                                          <p:val>
                                            <p:strVal val="#ppt_y+.1"/>
                                          </p:val>
                                        </p:tav>
                                        <p:tav tm="100000">
                                          <p:val>
                                            <p:strVal val="#ppt_y"/>
                                          </p:val>
                                        </p:tav>
                                      </p:tavLst>
                                    </p:anim>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wipe(left)">
                                      <p:cBhvr>
                                        <p:cTn id="145" dur="1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58" grpId="0" animBg="1"/>
      <p:bldP spid="59" grpId="0" animBg="1"/>
      <p:bldP spid="60" grpId="0" animBg="1"/>
      <p:bldP spid="61" grpId="0" animBg="1"/>
      <p:bldP spid="62" grpId="0" animBg="1"/>
      <p:bldP spid="63" grpId="0" animBg="1"/>
      <p:bldP spid="64" grpId="0" animBg="1"/>
      <p:bldP spid="65" grpId="0" animBg="1"/>
      <p:bldP spid="66" grpId="0"/>
      <p:bldP spid="44" grpId="0"/>
      <p:bldP spid="45" grpId="0"/>
      <p:bldP spid="47" grpId="0"/>
      <p:bldP spid="50" grpId="0"/>
      <p:bldP spid="51" grpId="0"/>
      <p:bldP spid="53"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Why does </a:t>
            </a:r>
            <a:r>
              <a:rPr lang="en-US" sz="3200" b="1" dirty="0">
                <a:solidFill>
                  <a:srgbClr val="7030A0"/>
                </a:solidFill>
              </a:rPr>
              <a:t>Topological ordering exist ? </a:t>
            </a:r>
            <a:br>
              <a:rPr lang="en-US" sz="3200" b="1" dirty="0">
                <a:solidFill>
                  <a:srgbClr val="7030A0"/>
                </a:solidFill>
              </a:rPr>
            </a:br>
            <a:endParaRPr lang="en-US" sz="3200" dirty="0"/>
          </a:p>
        </p:txBody>
      </p:sp>
      <p:sp>
        <p:nvSpPr>
          <p:cNvPr id="3" name="Content Placeholder 2"/>
          <p:cNvSpPr>
            <a:spLocks noGrp="1"/>
          </p:cNvSpPr>
          <p:nvPr>
            <p:ph idx="1"/>
          </p:nvPr>
        </p:nvSpPr>
        <p:spPr>
          <a:xfrm>
            <a:off x="457200" y="1219200"/>
            <a:ext cx="8229600" cy="4525963"/>
          </a:xfrm>
        </p:spPr>
        <p:txBody>
          <a:bodyPr/>
          <a:lstStyle/>
          <a:p>
            <a:pPr marL="0" indent="0">
              <a:buNone/>
            </a:pPr>
            <a:r>
              <a:rPr lang="en-US" sz="2000" dirty="0"/>
              <a:t>Time complexity of the algorithm:  </a:t>
            </a:r>
            <a:r>
              <a:rPr lang="en-US" sz="2000" dirty="0">
                <a:solidFill>
                  <a:srgbClr val="C00000"/>
                </a:solidFill>
              </a:rPr>
              <a: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mc:AlternateContent xmlns:mc="http://schemas.openxmlformats.org/markup-compatibility/2006" xmlns:a14="http://schemas.microsoft.com/office/drawing/2010/main">
        <mc:Choice Requires="a14">
          <p:sp>
            <p:nvSpPr>
              <p:cNvPr id="5" name="Diamond 4"/>
              <p:cNvSpPr/>
              <p:nvPr/>
            </p:nvSpPr>
            <p:spPr>
              <a:xfrm>
                <a:off x="3276600" y="5410200"/>
                <a:ext cx="2667000" cy="838200"/>
              </a:xfrm>
              <a:prstGeom prst="diamon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Is</a:t>
                </a:r>
                <a:r>
                  <a:rPr lang="en-US" sz="1600" b="1" dirty="0">
                    <a:solidFill>
                      <a:srgbClr val="0070C0"/>
                    </a:solidFill>
                  </a:rPr>
                  <a:t> </a:t>
                </a:r>
                <a14:m>
                  <m:oMath xmlns:m="http://schemas.openxmlformats.org/officeDocument/2006/math">
                    <m:r>
                      <a:rPr lang="en-US" sz="1600" b="1" i="1" dirty="0">
                        <a:solidFill>
                          <a:srgbClr val="0070C0"/>
                        </a:solidFill>
                        <a:latin typeface="Cambria Math"/>
                      </a:rPr>
                      <m:t>𝑮</m:t>
                    </m:r>
                  </m:oMath>
                </a14:m>
                <a:r>
                  <a:rPr lang="en-US" sz="1600" dirty="0">
                    <a:solidFill>
                      <a:schemeClr val="bg2"/>
                    </a:solidFill>
                  </a:rPr>
                  <a:t> </a:t>
                </a:r>
                <a:r>
                  <a:rPr lang="en-US" sz="1600" dirty="0">
                    <a:solidFill>
                      <a:schemeClr val="tx1"/>
                    </a:solidFill>
                  </a:rPr>
                  <a:t>empty ?</a:t>
                </a:r>
                <a:endParaRPr lang="en-US" sz="1600" dirty="0">
                  <a:solidFill>
                    <a:schemeClr val="bg2"/>
                  </a:solidFill>
                </a:endParaRPr>
              </a:p>
            </p:txBody>
          </p:sp>
        </mc:Choice>
        <mc:Fallback xmlns="">
          <p:sp>
            <p:nvSpPr>
              <p:cNvPr id="5" name="Diamond 4"/>
              <p:cNvSpPr>
                <a:spLocks noRot="1" noChangeAspect="1" noMove="1" noResize="1" noEditPoints="1" noAdjustHandles="1" noChangeArrowheads="1" noChangeShapeType="1" noTextEdit="1"/>
              </p:cNvSpPr>
              <p:nvPr/>
            </p:nvSpPr>
            <p:spPr>
              <a:xfrm>
                <a:off x="3276600" y="5410200"/>
                <a:ext cx="2667000" cy="838200"/>
              </a:xfrm>
              <a:prstGeom prst="diamond">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3581400" y="1981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a:solidFill>
                          <a:srgbClr val="0070C0"/>
                        </a:solidFill>
                        <a:latin typeface="Cambria Math"/>
                      </a:rPr>
                      <m:t>𝒗</m:t>
                    </m:r>
                  </m:oMath>
                </a14:m>
                <a:r>
                  <a:rPr lang="en-US" dirty="0">
                    <a:solidFill>
                      <a:schemeClr val="tx1"/>
                    </a:solidFill>
                    <a:sym typeface="Wingdings" pitchFamily="2" charset="2"/>
                  </a:rPr>
                  <a:t></a:t>
                </a:r>
                <a:r>
                  <a:rPr lang="en-US" dirty="0">
                    <a:solidFill>
                      <a:schemeClr val="tx1"/>
                    </a:solidFill>
                  </a:rPr>
                  <a:t> a vertex with</a:t>
                </a:r>
              </a:p>
              <a:p>
                <a:pPr algn="ctr"/>
                <a:r>
                  <a:rPr lang="en-US" dirty="0">
                    <a:solidFill>
                      <a:schemeClr val="tx1"/>
                    </a:solidFill>
                  </a:rPr>
                  <a:t> </a:t>
                </a:r>
                <a:r>
                  <a:rPr lang="en-US" b="1" dirty="0">
                    <a:solidFill>
                      <a:srgbClr val="7030A0"/>
                    </a:solidFill>
                  </a:rPr>
                  <a:t>in-degree</a:t>
                </a:r>
                <a:r>
                  <a:rPr lang="en-US" dirty="0"/>
                  <a:t> </a:t>
                </a:r>
                <a:r>
                  <a:rPr lang="en-US" dirty="0">
                    <a:solidFill>
                      <a:schemeClr val="tx1"/>
                    </a:solidFill>
                  </a:rPr>
                  <a:t>=</a:t>
                </a:r>
                <a:r>
                  <a:rPr lang="en-US" dirty="0"/>
                  <a:t> </a:t>
                </a:r>
                <a:r>
                  <a:rPr lang="en-US" dirty="0">
                    <a:solidFill>
                      <a:srgbClr val="0070C0"/>
                    </a:solidFill>
                  </a:rPr>
                  <a:t>0</a:t>
                </a:r>
                <a:endParaRPr lang="en-US" dirty="0"/>
              </a:p>
            </p:txBody>
          </p:sp>
        </mc:Choice>
        <mc:Fallback xmlns="">
          <p:sp>
            <p:nvSpPr>
              <p:cNvPr id="6" name="Rounded Rectangle 5"/>
              <p:cNvSpPr>
                <a:spLocks noRot="1" noChangeAspect="1" noMove="1" noResize="1" noEditPoints="1" noAdjustHandles="1" noChangeArrowheads="1" noChangeShapeType="1" noTextEdit="1"/>
              </p:cNvSpPr>
              <p:nvPr/>
            </p:nvSpPr>
            <p:spPr>
              <a:xfrm>
                <a:off x="3581400" y="1981200"/>
                <a:ext cx="2286000" cy="685800"/>
              </a:xfrm>
              <a:prstGeom prst="roundRect">
                <a:avLst/>
              </a:prstGeom>
              <a:blipFill rotWithShape="1">
                <a:blip r:embed="rId3"/>
                <a:stretch>
                  <a:fillRect b="-8547"/>
                </a:stretch>
              </a:blipFill>
            </p:spPr>
            <p:txBody>
              <a:bodyPr/>
              <a:lstStyle/>
              <a:p>
                <a:r>
                  <a:rPr lang="en-US">
                    <a:noFill/>
                  </a:rPr>
                  <a:t> </a:t>
                </a:r>
              </a:p>
            </p:txBody>
          </p:sp>
        </mc:Fallback>
      </mc:AlternateContent>
      <p:sp>
        <p:nvSpPr>
          <p:cNvPr id="8" name="Curved Up Arrow 7"/>
          <p:cNvSpPr/>
          <p:nvPr/>
        </p:nvSpPr>
        <p:spPr>
          <a:xfrm rot="16200000">
            <a:off x="4495800" y="3429000"/>
            <a:ext cx="3886200" cy="1143000"/>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 name="Rounded Rectangle 9"/>
              <p:cNvSpPr/>
              <p:nvPr/>
            </p:nvSpPr>
            <p:spPr>
              <a:xfrm>
                <a:off x="3581400" y="3124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14:m>
                  <m:oMath xmlns:m="http://schemas.openxmlformats.org/officeDocument/2006/math">
                    <m:r>
                      <a:rPr lang="en-US" b="1" i="1" dirty="0" smtClean="0">
                        <a:solidFill>
                          <a:srgbClr val="7030A0"/>
                        </a:solidFill>
                        <a:latin typeface="Cambria Math"/>
                      </a:rPr>
                      <m:t>𝝉</m:t>
                    </m:r>
                    <m:r>
                      <a:rPr lang="en-US" b="1" dirty="0">
                        <a:solidFill>
                          <a:schemeClr val="tx1"/>
                        </a:solidFill>
                        <a:latin typeface="Cambria Math"/>
                      </a:rPr>
                      <m:t>(</m:t>
                    </m:r>
                    <m:r>
                      <a:rPr lang="en-US" b="1" i="1" dirty="0">
                        <a:solidFill>
                          <a:srgbClr val="0070C0"/>
                        </a:solidFill>
                        <a:latin typeface="Cambria Math"/>
                      </a:rPr>
                      <m:t>𝒗</m:t>
                    </m:r>
                    <m:r>
                      <a:rPr lang="en-US" b="1" i="1" dirty="0">
                        <a:solidFill>
                          <a:schemeClr val="tx1"/>
                        </a:solidFill>
                        <a:latin typeface="Cambria Math"/>
                      </a:rPr>
                      <m:t>)</m:t>
                    </m:r>
                  </m:oMath>
                </a14:m>
                <a:r>
                  <a:rPr lang="en-US" dirty="0">
                    <a:solidFill>
                      <a:schemeClr val="tx1"/>
                    </a:solidFill>
                    <a:sym typeface="Wingdings" pitchFamily="2" charset="2"/>
                  </a:rPr>
                  <a:t> </a:t>
                </a:r>
                <a:r>
                  <a:rPr lang="en-US" b="1" dirty="0" err="1">
                    <a:solidFill>
                      <a:srgbClr val="002060"/>
                    </a:solidFill>
                  </a:rPr>
                  <a:t>num</a:t>
                </a:r>
                <a:r>
                  <a:rPr lang="en-US" dirty="0">
                    <a:solidFill>
                      <a:srgbClr val="002060"/>
                    </a:solidFill>
                  </a:rPr>
                  <a:t>;</a:t>
                </a:r>
                <a:endParaRPr lang="en-US" b="1" dirty="0">
                  <a:solidFill>
                    <a:srgbClr val="002060"/>
                  </a:solidFill>
                </a:endParaRPr>
              </a:p>
              <a:p>
                <a:pPr marL="0" indent="0" algn="ctr">
                  <a:buNone/>
                </a:pPr>
                <a:r>
                  <a:rPr lang="en-US" b="1" dirty="0" err="1">
                    <a:solidFill>
                      <a:srgbClr val="002060"/>
                    </a:solidFill>
                  </a:rPr>
                  <a:t>num</a:t>
                </a:r>
                <a:r>
                  <a:rPr lang="en-US" b="1" dirty="0">
                    <a:solidFill>
                      <a:srgbClr val="002060"/>
                    </a:solidFill>
                  </a:rPr>
                  <a:t> </a:t>
                </a:r>
                <a:r>
                  <a:rPr lang="en-US" dirty="0">
                    <a:solidFill>
                      <a:srgbClr val="002060"/>
                    </a:solidFill>
                    <a:sym typeface="Wingdings" pitchFamily="2" charset="2"/>
                  </a:rPr>
                  <a:t></a:t>
                </a:r>
                <a:r>
                  <a:rPr lang="en-US" b="1" dirty="0">
                    <a:solidFill>
                      <a:srgbClr val="002060"/>
                    </a:solidFill>
                    <a:sym typeface="Wingdings" pitchFamily="2" charset="2"/>
                  </a:rPr>
                  <a:t> </a:t>
                </a:r>
                <a:r>
                  <a:rPr lang="en-US" b="1" dirty="0" err="1">
                    <a:solidFill>
                      <a:srgbClr val="002060"/>
                    </a:solidFill>
                  </a:rPr>
                  <a:t>num</a:t>
                </a:r>
                <a:r>
                  <a:rPr lang="en-US" b="1" dirty="0">
                    <a:solidFill>
                      <a:srgbClr val="002060"/>
                    </a:solidFill>
                  </a:rPr>
                  <a:t> </a:t>
                </a:r>
                <a:r>
                  <a:rPr lang="en-US" dirty="0">
                    <a:solidFill>
                      <a:srgbClr val="002060"/>
                    </a:solidFill>
                  </a:rPr>
                  <a:t>+ 1;</a:t>
                </a:r>
                <a:endParaRPr lang="en-US" dirty="0"/>
              </a:p>
            </p:txBody>
          </p:sp>
        </mc:Choice>
        <mc:Fallback xmlns="">
          <p:sp>
            <p:nvSpPr>
              <p:cNvPr id="10" name="Rounded Rectangle 9"/>
              <p:cNvSpPr>
                <a:spLocks noRot="1" noChangeAspect="1" noMove="1" noResize="1" noEditPoints="1" noAdjustHandles="1" noChangeArrowheads="1" noChangeShapeType="1" noTextEdit="1"/>
              </p:cNvSpPr>
              <p:nvPr/>
            </p:nvSpPr>
            <p:spPr>
              <a:xfrm>
                <a:off x="3581400" y="3124200"/>
                <a:ext cx="2286000" cy="685800"/>
              </a:xfrm>
              <a:prstGeom prst="roundRect">
                <a:avLst/>
              </a:prstGeom>
              <a:blipFill rotWithShape="1">
                <a:blip r:embed="rId4"/>
                <a:stretch>
                  <a:fillRect t="-862"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p:cNvSpPr/>
              <p:nvPr/>
            </p:nvSpPr>
            <p:spPr>
              <a:xfrm>
                <a:off x="3581400" y="4267200"/>
                <a:ext cx="2286000" cy="6858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rgbClr val="7030A0"/>
                    </a:solidFill>
                  </a:rPr>
                  <a:t>Remove </a:t>
                </a:r>
                <a14:m>
                  <m:oMath xmlns:m="http://schemas.openxmlformats.org/officeDocument/2006/math">
                    <m:r>
                      <a:rPr lang="en-US" b="1" i="1" dirty="0">
                        <a:solidFill>
                          <a:srgbClr val="0070C0"/>
                        </a:solidFill>
                        <a:latin typeface="Cambria Math"/>
                      </a:rPr>
                      <m:t>𝒗</m:t>
                    </m:r>
                  </m:oMath>
                </a14:m>
                <a:r>
                  <a:rPr lang="en-US" b="1" dirty="0">
                    <a:solidFill>
                      <a:srgbClr val="002060"/>
                    </a:solidFill>
                  </a:rPr>
                  <a:t> </a:t>
                </a:r>
                <a:r>
                  <a:rPr lang="en-US" dirty="0">
                    <a:solidFill>
                      <a:srgbClr val="002060"/>
                    </a:solidFill>
                  </a:rPr>
                  <a:t>and all its outgoing edges;</a:t>
                </a:r>
                <a:endParaRPr lang="en-US" dirty="0"/>
              </a:p>
            </p:txBody>
          </p:sp>
        </mc:Choice>
        <mc:Fallback xmlns="">
          <p:sp>
            <p:nvSpPr>
              <p:cNvPr id="11" name="Rounded Rectangle 10"/>
              <p:cNvSpPr>
                <a:spLocks noRot="1" noChangeAspect="1" noMove="1" noResize="1" noEditPoints="1" noAdjustHandles="1" noChangeArrowheads="1" noChangeShapeType="1" noTextEdit="1"/>
              </p:cNvSpPr>
              <p:nvPr/>
            </p:nvSpPr>
            <p:spPr>
              <a:xfrm>
                <a:off x="3581400" y="4267200"/>
                <a:ext cx="2286000" cy="685800"/>
              </a:xfrm>
              <a:prstGeom prst="roundRect">
                <a:avLst/>
              </a:prstGeom>
              <a:blipFill rotWithShape="1">
                <a:blip r:embed="rId5"/>
                <a:stretch>
                  <a:fillRect b="-8547"/>
                </a:stretch>
              </a:blipFill>
            </p:spPr>
            <p:txBody>
              <a:bodyPr/>
              <a:lstStyle/>
              <a:p>
                <a:r>
                  <a:rPr lang="en-US">
                    <a:noFill/>
                  </a:rPr>
                  <a:t> </a:t>
                </a:r>
              </a:p>
            </p:txBody>
          </p:sp>
        </mc:Fallback>
      </mc:AlternateContent>
      <p:sp>
        <p:nvSpPr>
          <p:cNvPr id="13" name="Down Arrow 12"/>
          <p:cNvSpPr/>
          <p:nvPr/>
        </p:nvSpPr>
        <p:spPr>
          <a:xfrm>
            <a:off x="4191000" y="2667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267200" y="3810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191000" y="49530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43600" y="5257800"/>
            <a:ext cx="453970" cy="338554"/>
          </a:xfrm>
          <a:prstGeom prst="rect">
            <a:avLst/>
          </a:prstGeom>
          <a:noFill/>
        </p:spPr>
        <p:txBody>
          <a:bodyPr wrap="none" rtlCol="0">
            <a:spAutoFit/>
          </a:bodyPr>
          <a:lstStyle/>
          <a:p>
            <a:r>
              <a:rPr lang="en-US" sz="1600" dirty="0">
                <a:solidFill>
                  <a:srgbClr val="C00000"/>
                </a:solidFill>
              </a:rPr>
              <a:t>NO</a:t>
            </a:r>
          </a:p>
        </p:txBody>
      </p:sp>
      <p:sp>
        <p:nvSpPr>
          <p:cNvPr id="17" name="Down Arrow 16"/>
          <p:cNvSpPr/>
          <p:nvPr/>
        </p:nvSpPr>
        <p:spPr>
          <a:xfrm rot="5400000">
            <a:off x="2552700" y="5600700"/>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53153" y="5300246"/>
            <a:ext cx="452047" cy="338554"/>
          </a:xfrm>
          <a:prstGeom prst="rect">
            <a:avLst/>
          </a:prstGeom>
          <a:noFill/>
        </p:spPr>
        <p:txBody>
          <a:bodyPr wrap="none" rtlCol="0">
            <a:spAutoFit/>
          </a:bodyPr>
          <a:lstStyle/>
          <a:p>
            <a:r>
              <a:rPr lang="en-US" sz="1600" dirty="0"/>
              <a:t>Yes</a:t>
            </a:r>
          </a:p>
        </p:txBody>
      </p:sp>
      <p:sp>
        <p:nvSpPr>
          <p:cNvPr id="19" name="Down Arrow 18"/>
          <p:cNvSpPr/>
          <p:nvPr/>
        </p:nvSpPr>
        <p:spPr>
          <a:xfrm rot="16200000">
            <a:off x="2857500" y="2095501"/>
            <a:ext cx="9906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133600" y="2020669"/>
                <a:ext cx="1077539" cy="646331"/>
              </a:xfrm>
              <a:prstGeom prst="rect">
                <a:avLst/>
              </a:prstGeom>
              <a:noFill/>
            </p:spPr>
            <p:txBody>
              <a:bodyPr wrap="none" rtlCol="0">
                <a:spAutoFit/>
              </a:bodyPr>
              <a:lstStyle/>
              <a:p>
                <a:r>
                  <a:rPr lang="en-US" dirty="0"/>
                  <a:t>Input</a:t>
                </a:r>
                <a:r>
                  <a:rPr lang="en-US" b="1" dirty="0">
                    <a:solidFill>
                      <a:srgbClr val="0070C0"/>
                    </a:solidFill>
                  </a:rPr>
                  <a:t> </a:t>
                </a:r>
                <a14:m>
                  <m:oMath xmlns:m="http://schemas.openxmlformats.org/officeDocument/2006/math">
                    <m:r>
                      <a:rPr lang="en-US" b="1" i="1" dirty="0">
                        <a:solidFill>
                          <a:srgbClr val="0070C0"/>
                        </a:solidFill>
                        <a:latin typeface="Cambria Math"/>
                      </a:rPr>
                      <m:t>𝑮</m:t>
                    </m:r>
                  </m:oMath>
                </a14:m>
                <a:r>
                  <a:rPr lang="en-US" dirty="0"/>
                  <a:t>;</a:t>
                </a:r>
              </a:p>
              <a:p>
                <a:r>
                  <a:rPr lang="en-US" b="1" dirty="0" err="1"/>
                  <a:t>num</a:t>
                </a:r>
                <a:r>
                  <a:rPr lang="en-US" dirty="0"/>
                  <a:t> </a:t>
                </a:r>
                <a:r>
                  <a:rPr lang="en-US" dirty="0">
                    <a:sym typeface="Wingdings" pitchFamily="2" charset="2"/>
                  </a:rPr>
                  <a:t></a:t>
                </a:r>
                <a:r>
                  <a:rPr lang="en-US" dirty="0">
                    <a:solidFill>
                      <a:srgbClr val="0070C0"/>
                    </a:solidFill>
                    <a:sym typeface="Wingdings" pitchFamily="2" charset="2"/>
                  </a:rPr>
                  <a:t>1</a:t>
                </a:r>
                <a:r>
                  <a:rPr lang="en-US" dirty="0">
                    <a:sym typeface="Wingdings" pitchFamily="2" charset="2"/>
                  </a:rPr>
                  <a:t>;</a:t>
                </a:r>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2133600" y="2020669"/>
                <a:ext cx="1077539" cy="646331"/>
              </a:xfrm>
              <a:prstGeom prst="rect">
                <a:avLst/>
              </a:prstGeom>
              <a:blipFill rotWithShape="1">
                <a:blip r:embed="rId7"/>
                <a:stretch>
                  <a:fillRect l="-4520" t="-4673" r="-8475"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863138" y="5638800"/>
                <a:ext cx="1032462" cy="369332"/>
              </a:xfrm>
              <a:prstGeom prst="rect">
                <a:avLst/>
              </a:prstGeom>
              <a:noFill/>
            </p:spPr>
            <p:txBody>
              <a:bodyPr wrap="none" rtlCol="0">
                <a:spAutoFit/>
              </a:bodyPr>
              <a:lstStyle/>
              <a:p>
                <a:r>
                  <a:rPr lang="en-US" dirty="0"/>
                  <a:t>A valid </a:t>
                </a:r>
                <a14:m>
                  <m:oMath xmlns:m="http://schemas.openxmlformats.org/officeDocument/2006/math">
                    <m:r>
                      <a:rPr lang="en-US" b="1" i="1" dirty="0">
                        <a:solidFill>
                          <a:srgbClr val="7030A0"/>
                        </a:solidFill>
                        <a:latin typeface="Cambria Math"/>
                      </a:rPr>
                      <m:t>𝝉</m:t>
                    </m:r>
                  </m:oMath>
                </a14:m>
                <a:r>
                  <a:rPr lang="en-US"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1863138" y="5638800"/>
                <a:ext cx="1032462" cy="369332"/>
              </a:xfrm>
              <a:prstGeom prst="rect">
                <a:avLst/>
              </a:prstGeom>
              <a:blipFill rotWithShape="1">
                <a:blip r:embed="rId8"/>
                <a:stretch>
                  <a:fillRect l="-5325" t="-8197" r="-94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71336" y="1219200"/>
                <a:ext cx="962123" cy="369332"/>
              </a:xfrm>
              <a:prstGeom prst="rect">
                <a:avLst/>
              </a:prstGeom>
              <a:solidFill>
                <a:schemeClr val="bg2"/>
              </a:solidFill>
            </p:spPr>
            <p:txBody>
              <a:bodyPr wrap="none" rtlCol="0">
                <a:spAutoFit/>
              </a:bodyPr>
              <a:lstStyle/>
              <a:p>
                <a14:m>
                  <m:oMath xmlns:m="http://schemas.openxmlformats.org/officeDocument/2006/math">
                    <m:r>
                      <a:rPr lang="en-US" b="1" i="1" dirty="0" smtClean="0">
                        <a:latin typeface="Cambria Math"/>
                      </a:rPr>
                      <m:t>𝑶</m:t>
                    </m:r>
                    <m:r>
                      <a:rPr lang="en-US" b="1" i="1" dirty="0" smtClean="0">
                        <a:latin typeface="Cambria Math"/>
                      </a:rPr>
                      <m:t>(</m:t>
                    </m:r>
                    <m:r>
                      <a:rPr lang="en-US" b="1" i="1" dirty="0" smtClean="0">
                        <a:solidFill>
                          <a:srgbClr val="0070C0"/>
                        </a:solidFill>
                        <a:latin typeface="Cambria Math" panose="02040503050406030204" pitchFamily="18" charset="0"/>
                      </a:rPr>
                      <m:t>𝒎𝒏</m:t>
                    </m:r>
                    <m:r>
                      <a:rPr lang="en-US" b="1" i="1" dirty="0">
                        <a:latin typeface="Cambria Math"/>
                      </a:rPr>
                      <m:t>)</m:t>
                    </m:r>
                  </m:oMath>
                </a14:m>
                <a:r>
                  <a:rPr lang="en-US" b="1" dirty="0">
                    <a:solidFill>
                      <a:srgbClr val="C00000"/>
                    </a:solidFill>
                  </a:rPr>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71336" y="1219200"/>
                <a:ext cx="962123" cy="369332"/>
              </a:xfrm>
              <a:prstGeom prst="rect">
                <a:avLst/>
              </a:prstGeom>
              <a:blipFill>
                <a:blip r:embed="rId9"/>
                <a:stretch>
                  <a:fillRect b="-114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Callout: Line 8">
                <a:extLst>
                  <a:ext uri="{FF2B5EF4-FFF2-40B4-BE49-F238E27FC236}">
                    <a16:creationId xmlns:a16="http://schemas.microsoft.com/office/drawing/2014/main" id="{A58562E6-8FCC-8804-6CEE-0CF57DE6B526}"/>
                  </a:ext>
                </a:extLst>
              </p:cNvPr>
              <p:cNvSpPr/>
              <p:nvPr/>
            </p:nvSpPr>
            <p:spPr>
              <a:xfrm>
                <a:off x="6438900" y="1209737"/>
                <a:ext cx="1638300" cy="649225"/>
              </a:xfrm>
              <a:prstGeom prst="borderCallout1">
                <a:avLst>
                  <a:gd name="adj1" fmla="val 49341"/>
                  <a:gd name="adj2" fmla="val 283"/>
                  <a:gd name="adj3" fmla="val 120705"/>
                  <a:gd name="adj4" fmla="val -43752"/>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0070C0"/>
                        </a:solidFill>
                        <a:latin typeface="Cambria Math" panose="02040503050406030204" pitchFamily="18" charset="0"/>
                      </a:rPr>
                      <m:t>𝒎</m:t>
                    </m:r>
                    <m:r>
                      <a:rPr lang="en-US" b="1" i="1" dirty="0" smtClean="0">
                        <a:solidFill>
                          <a:schemeClr val="tx1"/>
                        </a:solidFill>
                        <a:latin typeface="Cambria Math"/>
                      </a:rPr>
                      <m:t>)</m:t>
                    </m:r>
                  </m:oMath>
                </a14:m>
                <a:r>
                  <a:rPr lang="en-US" b="1" dirty="0">
                    <a:solidFill>
                      <a:srgbClr val="C00000"/>
                    </a:solidFill>
                  </a:rPr>
                  <a:t> </a:t>
                </a:r>
                <a:r>
                  <a:rPr lang="en-US" b="1" dirty="0">
                    <a:solidFill>
                      <a:schemeClr val="tx1"/>
                    </a:solidFill>
                  </a:rPr>
                  <a:t>time</a:t>
                </a:r>
                <a:r>
                  <a:rPr lang="en-US" b="1" dirty="0">
                    <a:solidFill>
                      <a:srgbClr val="C00000"/>
                    </a:solidFill>
                  </a:rPr>
                  <a:t> </a:t>
                </a:r>
                <a:endParaRPr lang="en-US" dirty="0"/>
              </a:p>
            </p:txBody>
          </p:sp>
        </mc:Choice>
        <mc:Fallback xmlns="">
          <p:sp>
            <p:nvSpPr>
              <p:cNvPr id="9" name="Callout: Line 8">
                <a:extLst>
                  <a:ext uri="{FF2B5EF4-FFF2-40B4-BE49-F238E27FC236}">
                    <a16:creationId xmlns:a16="http://schemas.microsoft.com/office/drawing/2014/main" id="{A58562E6-8FCC-8804-6CEE-0CF57DE6B526}"/>
                  </a:ext>
                </a:extLst>
              </p:cNvPr>
              <p:cNvSpPr>
                <a:spLocks noRot="1" noChangeAspect="1" noMove="1" noResize="1" noEditPoints="1" noAdjustHandles="1" noChangeArrowheads="1" noChangeShapeType="1" noTextEdit="1"/>
              </p:cNvSpPr>
              <p:nvPr/>
            </p:nvSpPr>
            <p:spPr>
              <a:xfrm>
                <a:off x="6438900" y="1209737"/>
                <a:ext cx="1638300" cy="649225"/>
              </a:xfrm>
              <a:prstGeom prst="borderCallout1">
                <a:avLst>
                  <a:gd name="adj1" fmla="val 49341"/>
                  <a:gd name="adj2" fmla="val 283"/>
                  <a:gd name="adj3" fmla="val 120705"/>
                  <a:gd name="adj4" fmla="val -43752"/>
                </a:avLst>
              </a:prstGeom>
              <a:blipFill>
                <a:blip r:embed="rId10"/>
                <a:stretch>
                  <a:fillRect/>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3A4115E5-8F63-7517-C660-15D7D8E23637}"/>
              </a:ext>
            </a:extLst>
          </p:cNvPr>
          <p:cNvSpPr/>
          <p:nvPr/>
        </p:nvSpPr>
        <p:spPr>
          <a:xfrm>
            <a:off x="4064629" y="3235089"/>
            <a:ext cx="1295400" cy="23994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1FB62653-7D9F-5077-0EF6-E4419535BCED}"/>
              </a:ext>
            </a:extLst>
          </p:cNvPr>
          <p:cNvSpPr/>
          <p:nvPr/>
        </p:nvSpPr>
        <p:spPr>
          <a:xfrm>
            <a:off x="3924300" y="3515075"/>
            <a:ext cx="1638300" cy="23994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40DFF821-F3C5-9B93-6B70-6290CF76DD4E}"/>
              </a:ext>
            </a:extLst>
          </p:cNvPr>
          <p:cNvSpPr/>
          <p:nvPr/>
        </p:nvSpPr>
        <p:spPr>
          <a:xfrm>
            <a:off x="1823431" y="2357311"/>
            <a:ext cx="1295400" cy="23994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88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right)">
                                      <p:cBhvr>
                                        <p:cTn id="88" dur="500"/>
                                        <p:tgtEl>
                                          <p:spTgt spid="17"/>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right)">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0" end="0"/>
                                            </p:txEl>
                                          </p:spTgt>
                                        </p:tgtEl>
                                        <p:attrNameLst>
                                          <p:attrName>style.visibility</p:attrName>
                                        </p:attrNameLst>
                                      </p:cBhvr>
                                      <p:to>
                                        <p:strVal val="visible"/>
                                      </p:to>
                                    </p:set>
                                    <p:animEffect transition="in" filter="fade">
                                      <p:cBhvr>
                                        <p:cTn id="96" dur="500"/>
                                        <p:tgtEl>
                                          <p:spTgt spid="3">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wipe(left)">
                                      <p:cBhvr>
                                        <p:cTn id="101" dur="500"/>
                                        <p:tgtEl>
                                          <p:spTgt spid="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fade">
                                      <p:cBhvr>
                                        <p:cTn id="10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8" grpId="0" animBg="1"/>
      <p:bldP spid="10" grpId="0" animBg="1"/>
      <p:bldP spid="11" grpId="0" animBg="1"/>
      <p:bldP spid="13" grpId="0" animBg="1"/>
      <p:bldP spid="14" grpId="0" animBg="1"/>
      <p:bldP spid="15" grpId="0" animBg="1"/>
      <p:bldP spid="16" grpId="0"/>
      <p:bldP spid="17" grpId="0" animBg="1"/>
      <p:bldP spid="18" grpId="0"/>
      <p:bldP spid="19" grpId="0" animBg="1"/>
      <p:bldP spid="20" grpId="0"/>
      <p:bldP spid="21" grpId="0"/>
      <p:bldP spid="7" grpId="0" animBg="1"/>
      <p:bldP spid="9" grpId="0" animBg="1"/>
      <p:bldP spid="12"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t>How </a:t>
            </a:r>
            <a:r>
              <a:rPr lang="en-US" sz="3600" dirty="0">
                <a:solidFill>
                  <a:srgbClr val="0070C0"/>
                </a:solidFill>
              </a:rPr>
              <a:t>efficiently</a:t>
            </a:r>
            <a:r>
              <a:rPr lang="en-US" sz="3600" dirty="0"/>
              <a:t> can we compute </a:t>
            </a:r>
            <a:br>
              <a:rPr lang="en-US" sz="3600" dirty="0">
                <a:solidFill>
                  <a:srgbClr val="7030A0"/>
                </a:solidFill>
              </a:rPr>
            </a:br>
            <a:r>
              <a:rPr lang="en-US" sz="3600" dirty="0">
                <a:solidFill>
                  <a:srgbClr val="7030A0"/>
                </a:solidFill>
              </a:rPr>
              <a:t>Topological ordering ?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2" name="Text Placeholder 1">
            <a:extLst>
              <a:ext uri="{FF2B5EF4-FFF2-40B4-BE49-F238E27FC236}">
                <a16:creationId xmlns:a16="http://schemas.microsoft.com/office/drawing/2014/main" id="{88E4C74A-E4F4-117C-ADB0-3F8081463B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168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Important </a:t>
            </a:r>
            <a:r>
              <a:rPr lang="en-US" sz="2800" b="1" dirty="0">
                <a:solidFill>
                  <a:srgbClr val="C00000"/>
                </a:solidFill>
              </a:rPr>
              <a:t>Questions</a:t>
            </a:r>
            <a:br>
              <a:rPr lang="en-US" sz="3200" b="1" dirty="0">
                <a:solidFill>
                  <a:srgbClr val="C00000"/>
                </a:solidFill>
              </a:rPr>
            </a:br>
            <a:endParaRPr lang="en-US" sz="3200" b="1" dirty="0">
              <a:solidFill>
                <a:srgbClr val="C00000"/>
              </a:solidFill>
            </a:endParaRPr>
          </a:p>
        </p:txBody>
      </p:sp>
      <p:sp>
        <p:nvSpPr>
          <p:cNvPr id="3" name="Content Placeholder 2"/>
          <p:cNvSpPr>
            <a:spLocks noGrp="1"/>
          </p:cNvSpPr>
          <p:nvPr>
            <p:ph idx="1"/>
          </p:nvPr>
        </p:nvSpPr>
        <p:spPr>
          <a:xfrm>
            <a:off x="457200" y="1143000"/>
            <a:ext cx="8686800" cy="5334000"/>
          </a:xfrm>
        </p:spPr>
        <p:txBody>
          <a:bodyPr/>
          <a:lstStyle/>
          <a:p>
            <a:pPr marL="0" indent="0">
              <a:buNone/>
            </a:pPr>
            <a:r>
              <a:rPr lang="en-US" sz="2000" b="1" dirty="0">
                <a:solidFill>
                  <a:srgbClr val="7030A0"/>
                </a:solidFill>
              </a:rPr>
              <a:t>Aim: </a:t>
            </a:r>
            <a:endParaRPr lang="en-US" sz="2000" dirty="0">
              <a:solidFill>
                <a:srgbClr val="7030A0"/>
              </a:solidFill>
            </a:endParaRPr>
          </a:p>
          <a:p>
            <a:pPr marL="0" indent="0">
              <a:buNone/>
            </a:pPr>
            <a:r>
              <a:rPr lang="en-US" sz="2000" dirty="0"/>
              <a:t>To design a </a:t>
            </a:r>
            <a:r>
              <a:rPr lang="en-US" sz="2000" u="sng" dirty="0"/>
              <a:t>more efficient implementation</a:t>
            </a:r>
            <a:r>
              <a:rPr lang="en-US" sz="2000" dirty="0"/>
              <a:t> of the algorithm.</a:t>
            </a:r>
          </a:p>
          <a:p>
            <a:pPr marL="0" indent="0">
              <a:buNone/>
            </a:pPr>
            <a:endParaRPr lang="en-US" sz="2000" dirty="0"/>
          </a:p>
          <a:p>
            <a:pPr marL="0" indent="0">
              <a:buNone/>
            </a:pPr>
            <a:endParaRPr lang="en-US" sz="2000" dirty="0"/>
          </a:p>
          <a:p>
            <a:pPr marL="0" indent="0">
              <a:buNone/>
            </a:pPr>
            <a:r>
              <a:rPr lang="en-US" sz="2000" b="1" dirty="0">
                <a:solidFill>
                  <a:srgbClr val="C00000"/>
                </a:solidFill>
              </a:rPr>
              <a:t>Question</a:t>
            </a:r>
            <a:r>
              <a:rPr lang="en-US" sz="2000" dirty="0"/>
              <a:t>: </a:t>
            </a:r>
          </a:p>
          <a:p>
            <a:pPr marL="0" indent="0">
              <a:buNone/>
            </a:pPr>
            <a:r>
              <a:rPr lang="en-US" sz="2000" dirty="0"/>
              <a:t>What is the most time consuming step of the </a:t>
            </a:r>
            <a:r>
              <a:rPr lang="en-US" sz="2000" b="1" dirty="0">
                <a:solidFill>
                  <a:srgbClr val="0070C0"/>
                </a:solidFill>
              </a:rPr>
              <a:t>algorithm</a:t>
            </a:r>
            <a:r>
              <a:rPr lang="en-US" sz="2000" dirty="0"/>
              <a:t> ?</a:t>
            </a:r>
          </a:p>
          <a:p>
            <a:pPr marL="0" indent="0">
              <a:buNone/>
            </a:pPr>
            <a:r>
              <a:rPr lang="en-US" sz="2000" b="1" dirty="0"/>
              <a:t>Answer</a:t>
            </a:r>
            <a:r>
              <a:rPr lang="en-US" sz="2000" dirty="0"/>
              <a:t>:  Searching a vertex of </a:t>
            </a:r>
            <a:r>
              <a:rPr lang="en-US" sz="2000" b="1" dirty="0">
                <a:solidFill>
                  <a:srgbClr val="7030A0"/>
                </a:solidFill>
              </a:rPr>
              <a:t>in-degree</a:t>
            </a:r>
            <a:r>
              <a:rPr lang="en-US" sz="2000" dirty="0"/>
              <a:t> = </a:t>
            </a:r>
            <a:r>
              <a:rPr lang="en-US" sz="2000" dirty="0">
                <a:solidFill>
                  <a:srgbClr val="0070C0"/>
                </a:solidFill>
              </a:rPr>
              <a:t>0 </a:t>
            </a:r>
            <a:r>
              <a:rPr lang="en-US" sz="2000" dirty="0"/>
              <a:t>?</a:t>
            </a:r>
          </a:p>
          <a:p>
            <a:pPr marL="0" indent="0">
              <a:buNone/>
            </a:pPr>
            <a:endParaRPr lang="en-US" sz="2000" dirty="0"/>
          </a:p>
          <a:p>
            <a:pPr marL="0" indent="0">
              <a:buNone/>
            </a:pPr>
            <a:r>
              <a:rPr lang="en-US" sz="2000" b="1" dirty="0">
                <a:solidFill>
                  <a:srgbClr val="C00000"/>
                </a:solidFill>
              </a:rPr>
              <a:t>Question</a:t>
            </a:r>
            <a:r>
              <a:rPr lang="en-US" sz="2000" dirty="0"/>
              <a:t>: </a:t>
            </a:r>
          </a:p>
          <a:p>
            <a:pPr marL="0" indent="0">
              <a:buNone/>
            </a:pPr>
            <a:r>
              <a:rPr lang="en-US" sz="2000" dirty="0"/>
              <a:t>Do we need to compute from scratch the next vertex of in-degree 0 every time ?</a:t>
            </a:r>
          </a:p>
          <a:p>
            <a:pPr marL="0" indent="0">
              <a:buNone/>
            </a:pPr>
            <a:r>
              <a:rPr lang="en-US" sz="2000" b="1" dirty="0"/>
              <a:t>Answer</a:t>
            </a:r>
            <a:r>
              <a:rPr lang="en-US" sz="2000" dirty="0"/>
              <a:t>: Perhaps not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5" name="Rectangle 4">
            <a:extLst>
              <a:ext uri="{FF2B5EF4-FFF2-40B4-BE49-F238E27FC236}">
                <a16:creationId xmlns:a16="http://schemas.microsoft.com/office/drawing/2014/main" id="{E9241B93-CF8B-7CB1-0F66-BCD9B8C58453}"/>
              </a:ext>
            </a:extLst>
          </p:cNvPr>
          <p:cNvSpPr/>
          <p:nvPr/>
        </p:nvSpPr>
        <p:spPr>
          <a:xfrm>
            <a:off x="1371600" y="29718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9DCE83-5CD8-A7E5-4CA8-40C79389F9AB}"/>
              </a:ext>
            </a:extLst>
          </p:cNvPr>
          <p:cNvSpPr/>
          <p:nvPr/>
        </p:nvSpPr>
        <p:spPr>
          <a:xfrm>
            <a:off x="4572000" y="29718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10D242-52C8-5AA5-E18F-715E95312C39}"/>
              </a:ext>
            </a:extLst>
          </p:cNvPr>
          <p:cNvSpPr/>
          <p:nvPr/>
        </p:nvSpPr>
        <p:spPr>
          <a:xfrm>
            <a:off x="1524000" y="3347621"/>
            <a:ext cx="4267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045F4F-C967-2832-5A3C-1C4F2999F45E}"/>
              </a:ext>
            </a:extLst>
          </p:cNvPr>
          <p:cNvSpPr/>
          <p:nvPr/>
        </p:nvSpPr>
        <p:spPr>
          <a:xfrm>
            <a:off x="4419600" y="4419600"/>
            <a:ext cx="4648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B5B4E7-DD84-62CB-DC35-16B3F29F574E}"/>
              </a:ext>
            </a:extLst>
          </p:cNvPr>
          <p:cNvSpPr/>
          <p:nvPr/>
        </p:nvSpPr>
        <p:spPr>
          <a:xfrm>
            <a:off x="1447800" y="4800600"/>
            <a:ext cx="46482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hought Bubble: Cloud 9">
            <a:extLst>
              <a:ext uri="{FF2B5EF4-FFF2-40B4-BE49-F238E27FC236}">
                <a16:creationId xmlns:a16="http://schemas.microsoft.com/office/drawing/2014/main" id="{C08CAB0E-C259-CA02-83F2-A9D7682F1C37}"/>
              </a:ext>
            </a:extLst>
          </p:cNvPr>
          <p:cNvSpPr/>
          <p:nvPr/>
        </p:nvSpPr>
        <p:spPr>
          <a:xfrm>
            <a:off x="609600" y="5334000"/>
            <a:ext cx="8915400" cy="1067896"/>
          </a:xfrm>
          <a:prstGeom prst="cloudCallout">
            <a:avLst>
              <a:gd name="adj1" fmla="val 30786"/>
              <a:gd name="adj2" fmla="val 76425"/>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 us explore closely the algorithm to see </a:t>
            </a:r>
          </a:p>
          <a:p>
            <a:pPr algn="ctr"/>
            <a:r>
              <a:rPr lang="en-US" dirty="0">
                <a:solidFill>
                  <a:schemeClr val="tx1"/>
                </a:solidFill>
              </a:rPr>
              <a:t>“how and when the vertices with in-degree=0 get created” ?</a:t>
            </a:r>
            <a:endParaRPr lang="en-IN" dirty="0">
              <a:solidFill>
                <a:schemeClr val="tx1"/>
              </a:solidFill>
            </a:endParaRPr>
          </a:p>
        </p:txBody>
      </p:sp>
    </p:spTree>
    <p:extLst>
      <p:ext uri="{BB962C8B-B14F-4D97-AF65-F5344CB8AC3E}">
        <p14:creationId xmlns:p14="http://schemas.microsoft.com/office/powerpoint/2010/main" val="600533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5"/>
                                        </p:tgtEl>
                                      </p:cBhvr>
                                    </p:animEffect>
                                    <p:set>
                                      <p:cBhvr>
                                        <p:cTn id="27" dur="1" fill="hold">
                                          <p:stCondLst>
                                            <p:cond delay="9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6"/>
                                        </p:tgtEl>
                                      </p:cBhvr>
                                    </p:animEffect>
                                    <p:set>
                                      <p:cBhvr>
                                        <p:cTn id="32" dur="1" fill="hold">
                                          <p:stCondLst>
                                            <p:cond delay="9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7"/>
                                        </p:tgtEl>
                                      </p:cBhvr>
                                    </p:animEffect>
                                    <p:set>
                                      <p:cBhvr>
                                        <p:cTn id="42" dur="1" fill="hold">
                                          <p:stCondLst>
                                            <p:cond delay="9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9"/>
                                        </p:tgtEl>
                                      </p:cBhvr>
                                    </p:animEffect>
                                    <p:set>
                                      <p:cBhvr>
                                        <p:cTn id="67" dur="1" fill="hold">
                                          <p:stCondLst>
                                            <p:cond delay="999"/>
                                          </p:stCondLst>
                                        </p:cTn>
                                        <p:tgtEl>
                                          <p:spTgt spid="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9" dur="500"/>
                                        <p:tgtEl>
                                          <p:spTgt spid="1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8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Revisiting</a:t>
            </a:r>
            <a:r>
              <a:rPr lang="en-US" sz="3200" b="1" dirty="0"/>
              <a:t> the example</a:t>
            </a:r>
            <a:endParaRPr lang="en-US" sz="3200" dirty="0"/>
          </a:p>
        </p:txBody>
      </p:sp>
      <p:sp>
        <p:nvSpPr>
          <p:cNvPr id="3" name="Content Placeholder 2"/>
          <p:cNvSpPr>
            <a:spLocks noGrp="1"/>
          </p:cNvSpPr>
          <p:nvPr>
            <p:ph idx="1"/>
          </p:nvPr>
        </p:nvSpPr>
        <p:spPr>
          <a:xfrm>
            <a:off x="152400" y="1600200"/>
            <a:ext cx="8534400" cy="4525963"/>
          </a:xfrm>
        </p:spPr>
        <p:txBody>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1600" dirty="0"/>
              <a:t>The </a:t>
            </a:r>
            <a:r>
              <a:rPr lang="en-US" sz="1600" u="sng" dirty="0"/>
              <a:t>new</a:t>
            </a:r>
            <a:r>
              <a:rPr lang="en-US" sz="1600" dirty="0"/>
              <a:t> vertices with </a:t>
            </a:r>
            <a:r>
              <a:rPr lang="en-US" sz="1600" b="1" dirty="0" err="1"/>
              <a:t>indegree</a:t>
            </a:r>
            <a:r>
              <a:rPr lang="en-US" sz="1600" dirty="0"/>
              <a:t>=</a:t>
            </a:r>
            <a:r>
              <a:rPr lang="en-US" sz="1600" dirty="0">
                <a:solidFill>
                  <a:srgbClr val="0070C0"/>
                </a:solidFill>
              </a:rPr>
              <a:t>0</a:t>
            </a:r>
            <a:r>
              <a:rPr lang="en-US" sz="1600" dirty="0"/>
              <a:t> are created during   </a:t>
            </a:r>
            <a:r>
              <a:rPr lang="en-US" sz="1600" dirty="0">
                <a:solidFill>
                  <a:srgbClr val="C00000"/>
                </a:solidFill>
              </a:rPr>
              <a: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grpSp>
        <p:nvGrpSpPr>
          <p:cNvPr id="12" name="Group 11"/>
          <p:cNvGrpSpPr/>
          <p:nvPr/>
        </p:nvGrpSpPr>
        <p:grpSpPr>
          <a:xfrm>
            <a:off x="2590800" y="2362200"/>
            <a:ext cx="876300" cy="990600"/>
            <a:chOff x="2590800" y="2362200"/>
            <a:chExt cx="876300" cy="990600"/>
          </a:xfrm>
        </p:grpSpPr>
        <p:cxnSp>
          <p:nvCxnSpPr>
            <p:cNvPr id="8" name="Straight Arrow Connector 7"/>
            <p:cNvCxnSpPr>
              <a:endCxn id="20" idx="0"/>
            </p:cNvCxnSpPr>
            <p:nvPr/>
          </p:nvCxnSpPr>
          <p:spPr>
            <a:xfrm>
              <a:off x="2781300" y="2590800"/>
              <a:ext cx="6858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59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grpSp>
      <p:sp>
        <p:nvSpPr>
          <p:cNvPr id="18" name="Oval 17"/>
          <p:cNvSpPr/>
          <p:nvPr/>
        </p:nvSpPr>
        <p:spPr>
          <a:xfrm>
            <a:off x="57912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20" name="Oval 19"/>
          <p:cNvSpPr/>
          <p:nvPr/>
        </p:nvSpPr>
        <p:spPr>
          <a:xfrm>
            <a:off x="3352800" y="33528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grpSp>
        <p:nvGrpSpPr>
          <p:cNvPr id="5" name="Group 4"/>
          <p:cNvGrpSpPr/>
          <p:nvPr/>
        </p:nvGrpSpPr>
        <p:grpSpPr>
          <a:xfrm>
            <a:off x="5067300" y="1600200"/>
            <a:ext cx="1366978" cy="795478"/>
            <a:chOff x="5067300" y="1600200"/>
            <a:chExt cx="1366978" cy="795478"/>
          </a:xfrm>
        </p:grpSpPr>
        <p:sp>
          <p:nvSpPr>
            <p:cNvPr id="14" name="Oval 13"/>
            <p:cNvSpPr/>
            <p:nvPr/>
          </p:nvSpPr>
          <p:spPr>
            <a:xfrm>
              <a:off x="5638800" y="1600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cxnSp>
          <p:nvCxnSpPr>
            <p:cNvPr id="22" name="Straight Arrow Connector 21"/>
            <p:cNvCxnSpPr>
              <a:stCxn id="14" idx="5"/>
              <a:endCxn id="16" idx="1"/>
            </p:cNvCxnSpPr>
            <p:nvPr/>
          </p:nvCxnSpPr>
          <p:spPr>
            <a:xfrm>
              <a:off x="5833922" y="1795322"/>
              <a:ext cx="600356" cy="6003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3"/>
              <a:endCxn id="15" idx="0"/>
            </p:cNvCxnSpPr>
            <p:nvPr/>
          </p:nvCxnSpPr>
          <p:spPr>
            <a:xfrm flipH="1">
              <a:off x="5067300" y="1795322"/>
              <a:ext cx="604978" cy="5668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148122" y="2557322"/>
            <a:ext cx="2319478" cy="1007749"/>
            <a:chOff x="5148122" y="2557322"/>
            <a:chExt cx="2319478" cy="1007749"/>
          </a:xfrm>
        </p:grpSpPr>
        <p:sp>
          <p:nvSpPr>
            <p:cNvPr id="19" name="Oval 18"/>
            <p:cNvSpPr/>
            <p:nvPr/>
          </p:nvSpPr>
          <p:spPr>
            <a:xfrm>
              <a:off x="72390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cxnSp>
          <p:nvCxnSpPr>
            <p:cNvPr id="28" name="Straight Arrow Connector 27"/>
            <p:cNvCxnSpPr>
              <a:stCxn id="19" idx="2"/>
              <a:endCxn id="15" idx="5"/>
            </p:cNvCxnSpPr>
            <p:nvPr/>
          </p:nvCxnSpPr>
          <p:spPr>
            <a:xfrm flipH="1" flipV="1">
              <a:off x="5148122" y="2557322"/>
              <a:ext cx="2090878" cy="89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019800" y="3450771"/>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581400" y="3336471"/>
            <a:ext cx="2209800" cy="228600"/>
            <a:chOff x="3581400" y="3336471"/>
            <a:chExt cx="2209800" cy="228600"/>
          </a:xfrm>
        </p:grpSpPr>
        <p:sp>
          <p:nvSpPr>
            <p:cNvPr id="17" name="Oval 16"/>
            <p:cNvSpPr/>
            <p:nvPr/>
          </p:nvSpPr>
          <p:spPr>
            <a:xfrm>
              <a:off x="4495800" y="3336471"/>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cxnSp>
          <p:nvCxnSpPr>
            <p:cNvPr id="46" name="Straight Arrow Connector 45"/>
            <p:cNvCxnSpPr>
              <a:stCxn id="17" idx="2"/>
              <a:endCxn id="20" idx="6"/>
            </p:cNvCxnSpPr>
            <p:nvPr/>
          </p:nvCxnSpPr>
          <p:spPr>
            <a:xfrm flipH="1">
              <a:off x="3581400" y="3450771"/>
              <a:ext cx="914400" cy="163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6"/>
              <a:endCxn id="18" idx="2"/>
            </p:cNvCxnSpPr>
            <p:nvPr/>
          </p:nvCxnSpPr>
          <p:spPr>
            <a:xfrm>
              <a:off x="4724400" y="3450771"/>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181600" y="2362200"/>
            <a:ext cx="2090878" cy="1007749"/>
            <a:chOff x="5181600" y="2362200"/>
            <a:chExt cx="2090878" cy="1007749"/>
          </a:xfrm>
        </p:grpSpPr>
        <p:sp>
          <p:nvSpPr>
            <p:cNvPr id="16" name="Oval 15"/>
            <p:cNvSpPr/>
            <p:nvPr/>
          </p:nvSpPr>
          <p:spPr>
            <a:xfrm>
              <a:off x="64008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cxnSp>
          <p:nvCxnSpPr>
            <p:cNvPr id="25" name="Straight Arrow Connector 24"/>
            <p:cNvCxnSpPr>
              <a:stCxn id="16" idx="5"/>
              <a:endCxn id="19" idx="1"/>
            </p:cNvCxnSpPr>
            <p:nvPr/>
          </p:nvCxnSpPr>
          <p:spPr>
            <a:xfrm>
              <a:off x="6595922" y="2557322"/>
              <a:ext cx="676556" cy="8126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p:cNvCxnSpPr>
            <p:nvPr/>
          </p:nvCxnSpPr>
          <p:spPr>
            <a:xfrm flipH="1">
              <a:off x="5948222" y="2557322"/>
              <a:ext cx="486056" cy="7954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5" idx="6"/>
            </p:cNvCxnSpPr>
            <p:nvPr/>
          </p:nvCxnSpPr>
          <p:spPr>
            <a:xfrm flipH="1">
              <a:off x="5181600" y="2476500"/>
              <a:ext cx="1219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1295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u</a:t>
            </a:r>
          </a:p>
        </p:txBody>
      </p:sp>
      <p:sp>
        <p:nvSpPr>
          <p:cNvPr id="59" name="Oval 58"/>
          <p:cNvSpPr/>
          <p:nvPr/>
        </p:nvSpPr>
        <p:spPr>
          <a:xfrm>
            <a:off x="2133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v</a:t>
            </a:r>
          </a:p>
        </p:txBody>
      </p:sp>
      <p:sp>
        <p:nvSpPr>
          <p:cNvPr id="60" name="Oval 59"/>
          <p:cNvSpPr/>
          <p:nvPr/>
        </p:nvSpPr>
        <p:spPr>
          <a:xfrm>
            <a:off x="3048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a:t>
            </a:r>
          </a:p>
        </p:txBody>
      </p:sp>
      <p:grpSp>
        <p:nvGrpSpPr>
          <p:cNvPr id="10" name="Group 9"/>
          <p:cNvGrpSpPr/>
          <p:nvPr/>
        </p:nvGrpSpPr>
        <p:grpSpPr>
          <a:xfrm>
            <a:off x="2819400" y="2362200"/>
            <a:ext cx="2362200" cy="1024078"/>
            <a:chOff x="2819400" y="2362200"/>
            <a:chExt cx="2362200" cy="1024078"/>
          </a:xfrm>
        </p:grpSpPr>
        <p:sp>
          <p:nvSpPr>
            <p:cNvPr id="15" name="Oval 14"/>
            <p:cNvSpPr/>
            <p:nvPr/>
          </p:nvSpPr>
          <p:spPr>
            <a:xfrm>
              <a:off x="4953000" y="23622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cxnSp>
          <p:nvCxnSpPr>
            <p:cNvPr id="37" name="Straight Arrow Connector 36"/>
            <p:cNvCxnSpPr>
              <a:stCxn id="15" idx="3"/>
            </p:cNvCxnSpPr>
            <p:nvPr/>
          </p:nvCxnSpPr>
          <p:spPr>
            <a:xfrm flipH="1">
              <a:off x="3505200" y="2557322"/>
              <a:ext cx="1481278" cy="828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4"/>
              <a:endCxn id="17" idx="0"/>
            </p:cNvCxnSpPr>
            <p:nvPr/>
          </p:nvCxnSpPr>
          <p:spPr>
            <a:xfrm flipH="1">
              <a:off x="4610100" y="2590800"/>
              <a:ext cx="457200" cy="7456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5" idx="2"/>
              <a:endCxn id="13" idx="6"/>
            </p:cNvCxnSpPr>
            <p:nvPr/>
          </p:nvCxnSpPr>
          <p:spPr>
            <a:xfrm flipH="1">
              <a:off x="2819400" y="2476500"/>
              <a:ext cx="2133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Oval 60"/>
          <p:cNvSpPr/>
          <p:nvPr/>
        </p:nvSpPr>
        <p:spPr>
          <a:xfrm>
            <a:off x="38862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a:t>
            </a:r>
          </a:p>
        </p:txBody>
      </p:sp>
      <p:sp>
        <p:nvSpPr>
          <p:cNvPr id="62" name="Oval 61"/>
          <p:cNvSpPr/>
          <p:nvPr/>
        </p:nvSpPr>
        <p:spPr>
          <a:xfrm>
            <a:off x="64008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a:t>
            </a:r>
          </a:p>
        </p:txBody>
      </p:sp>
      <p:sp>
        <p:nvSpPr>
          <p:cNvPr id="63" name="Oval 62"/>
          <p:cNvSpPr/>
          <p:nvPr/>
        </p:nvSpPr>
        <p:spPr>
          <a:xfrm>
            <a:off x="47244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x</a:t>
            </a:r>
          </a:p>
        </p:txBody>
      </p:sp>
      <p:sp>
        <p:nvSpPr>
          <p:cNvPr id="64" name="Oval 63"/>
          <p:cNvSpPr/>
          <p:nvPr/>
        </p:nvSpPr>
        <p:spPr>
          <a:xfrm>
            <a:off x="55626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z</a:t>
            </a:r>
          </a:p>
        </p:txBody>
      </p:sp>
      <p:sp>
        <p:nvSpPr>
          <p:cNvPr id="65" name="Oval 64"/>
          <p:cNvSpPr/>
          <p:nvPr/>
        </p:nvSpPr>
        <p:spPr>
          <a:xfrm>
            <a:off x="7239000" y="4191000"/>
            <a:ext cx="228600" cy="2286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y</a:t>
            </a:r>
          </a:p>
        </p:txBody>
      </p:sp>
      <p:sp>
        <p:nvSpPr>
          <p:cNvPr id="66" name="TextBox 65"/>
          <p:cNvSpPr txBox="1"/>
          <p:nvPr/>
        </p:nvSpPr>
        <p:spPr>
          <a:xfrm>
            <a:off x="1219200" y="4507468"/>
            <a:ext cx="301686" cy="369332"/>
          </a:xfrm>
          <a:prstGeom prst="rect">
            <a:avLst/>
          </a:prstGeom>
          <a:noFill/>
        </p:spPr>
        <p:txBody>
          <a:bodyPr wrap="none" rtlCol="0">
            <a:spAutoFit/>
          </a:bodyPr>
          <a:lstStyle/>
          <a:p>
            <a:r>
              <a:rPr lang="en-US" dirty="0"/>
              <a:t>1</a:t>
            </a:r>
          </a:p>
        </p:txBody>
      </p:sp>
      <p:sp>
        <p:nvSpPr>
          <p:cNvPr id="44" name="TextBox 43"/>
          <p:cNvSpPr txBox="1"/>
          <p:nvPr/>
        </p:nvSpPr>
        <p:spPr>
          <a:xfrm>
            <a:off x="2060514" y="4495800"/>
            <a:ext cx="301686" cy="369332"/>
          </a:xfrm>
          <a:prstGeom prst="rect">
            <a:avLst/>
          </a:prstGeom>
          <a:noFill/>
        </p:spPr>
        <p:txBody>
          <a:bodyPr wrap="none" rtlCol="0">
            <a:spAutoFit/>
          </a:bodyPr>
          <a:lstStyle/>
          <a:p>
            <a:r>
              <a:rPr lang="en-US" dirty="0"/>
              <a:t>2</a:t>
            </a:r>
          </a:p>
        </p:txBody>
      </p:sp>
      <p:sp>
        <p:nvSpPr>
          <p:cNvPr id="45" name="TextBox 44"/>
          <p:cNvSpPr txBox="1"/>
          <p:nvPr/>
        </p:nvSpPr>
        <p:spPr>
          <a:xfrm>
            <a:off x="2971800" y="4507468"/>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3810000" y="4507468"/>
            <a:ext cx="301686" cy="369332"/>
          </a:xfrm>
          <a:prstGeom prst="rect">
            <a:avLst/>
          </a:prstGeom>
          <a:noFill/>
        </p:spPr>
        <p:txBody>
          <a:bodyPr wrap="none" rtlCol="0">
            <a:spAutoFit/>
          </a:bodyPr>
          <a:lstStyle/>
          <a:p>
            <a:r>
              <a:rPr lang="en-US" dirty="0"/>
              <a:t>4</a:t>
            </a:r>
          </a:p>
        </p:txBody>
      </p:sp>
      <p:sp>
        <p:nvSpPr>
          <p:cNvPr id="50" name="TextBox 49"/>
          <p:cNvSpPr txBox="1"/>
          <p:nvPr/>
        </p:nvSpPr>
        <p:spPr>
          <a:xfrm>
            <a:off x="4651314" y="4507468"/>
            <a:ext cx="301686" cy="369332"/>
          </a:xfrm>
          <a:prstGeom prst="rect">
            <a:avLst/>
          </a:prstGeom>
          <a:noFill/>
        </p:spPr>
        <p:txBody>
          <a:bodyPr wrap="none" rtlCol="0">
            <a:spAutoFit/>
          </a:bodyPr>
          <a:lstStyle/>
          <a:p>
            <a:r>
              <a:rPr lang="en-US" dirty="0"/>
              <a:t>5</a:t>
            </a:r>
          </a:p>
        </p:txBody>
      </p:sp>
      <p:sp>
        <p:nvSpPr>
          <p:cNvPr id="51" name="TextBox 50"/>
          <p:cNvSpPr txBox="1"/>
          <p:nvPr/>
        </p:nvSpPr>
        <p:spPr>
          <a:xfrm>
            <a:off x="5486400" y="4507468"/>
            <a:ext cx="301686" cy="369332"/>
          </a:xfrm>
          <a:prstGeom prst="rect">
            <a:avLst/>
          </a:prstGeom>
          <a:noFill/>
        </p:spPr>
        <p:txBody>
          <a:bodyPr wrap="none" rtlCol="0">
            <a:spAutoFit/>
          </a:bodyPr>
          <a:lstStyle/>
          <a:p>
            <a:r>
              <a:rPr lang="en-US" dirty="0"/>
              <a:t>6</a:t>
            </a:r>
          </a:p>
        </p:txBody>
      </p:sp>
      <p:sp>
        <p:nvSpPr>
          <p:cNvPr id="53" name="TextBox 52"/>
          <p:cNvSpPr txBox="1"/>
          <p:nvPr/>
        </p:nvSpPr>
        <p:spPr>
          <a:xfrm>
            <a:off x="6324600" y="4507468"/>
            <a:ext cx="301686" cy="369332"/>
          </a:xfrm>
          <a:prstGeom prst="rect">
            <a:avLst/>
          </a:prstGeom>
          <a:noFill/>
        </p:spPr>
        <p:txBody>
          <a:bodyPr wrap="none" rtlCol="0">
            <a:spAutoFit/>
          </a:bodyPr>
          <a:lstStyle/>
          <a:p>
            <a:r>
              <a:rPr lang="en-US" dirty="0"/>
              <a:t>7</a:t>
            </a:r>
          </a:p>
        </p:txBody>
      </p:sp>
      <p:sp>
        <p:nvSpPr>
          <p:cNvPr id="54" name="TextBox 53"/>
          <p:cNvSpPr txBox="1"/>
          <p:nvPr/>
        </p:nvSpPr>
        <p:spPr>
          <a:xfrm>
            <a:off x="7242114" y="4495800"/>
            <a:ext cx="301686" cy="369332"/>
          </a:xfrm>
          <a:prstGeom prst="rect">
            <a:avLst/>
          </a:prstGeom>
          <a:noFill/>
        </p:spPr>
        <p:txBody>
          <a:bodyPr wrap="none" rtlCol="0">
            <a:spAutoFit/>
          </a:bodyPr>
          <a:lstStyle/>
          <a:p>
            <a:r>
              <a:rPr lang="en-US" dirty="0"/>
              <a:t>8</a:t>
            </a:r>
          </a:p>
        </p:txBody>
      </p:sp>
      <p:sp>
        <p:nvSpPr>
          <p:cNvPr id="9" name="TextBox 8"/>
          <p:cNvSpPr txBox="1"/>
          <p:nvPr/>
        </p:nvSpPr>
        <p:spPr>
          <a:xfrm>
            <a:off x="6629400" y="679884"/>
            <a:ext cx="2353080" cy="369332"/>
          </a:xfrm>
          <a:prstGeom prst="rect">
            <a:avLst/>
          </a:prstGeom>
          <a:noFill/>
        </p:spPr>
        <p:txBody>
          <a:bodyPr wrap="none" rtlCol="0">
            <a:spAutoFit/>
          </a:bodyPr>
          <a:lstStyle/>
          <a:p>
            <a:r>
              <a:rPr lang="en-US" b="1" dirty="0"/>
              <a:t>..but </a:t>
            </a:r>
            <a:r>
              <a:rPr lang="en-US" b="1" dirty="0">
                <a:solidFill>
                  <a:srgbClr val="006C31"/>
                </a:solidFill>
              </a:rPr>
              <a:t>slowly</a:t>
            </a:r>
            <a:r>
              <a:rPr lang="en-US" b="1" dirty="0"/>
              <a:t> this time…</a:t>
            </a:r>
            <a:endParaRPr lang="en-US" dirty="0"/>
          </a:p>
        </p:txBody>
      </p:sp>
      <p:sp>
        <p:nvSpPr>
          <p:cNvPr id="21" name="TextBox 20"/>
          <p:cNvSpPr txBox="1"/>
          <p:nvPr/>
        </p:nvSpPr>
        <p:spPr>
          <a:xfrm>
            <a:off x="4648200" y="5410200"/>
            <a:ext cx="4383059" cy="338554"/>
          </a:xfrm>
          <a:prstGeom prst="rect">
            <a:avLst/>
          </a:prstGeom>
          <a:solidFill>
            <a:schemeClr val="bg2"/>
          </a:solidFill>
        </p:spPr>
        <p:txBody>
          <a:bodyPr wrap="none" rtlCol="0">
            <a:spAutoFit/>
          </a:bodyPr>
          <a:lstStyle/>
          <a:p>
            <a:r>
              <a:rPr lang="en-US" sz="1600" dirty="0"/>
              <a:t>the processing of the </a:t>
            </a:r>
            <a:r>
              <a:rPr lang="en-US" sz="1600" u="sng" dirty="0"/>
              <a:t>current</a:t>
            </a:r>
            <a:r>
              <a:rPr lang="en-US" sz="1600" dirty="0"/>
              <a:t> vertex of </a:t>
            </a:r>
            <a:r>
              <a:rPr lang="en-US" sz="1600" b="1" dirty="0" err="1"/>
              <a:t>indegree</a:t>
            </a:r>
            <a:r>
              <a:rPr lang="en-US" sz="1600" dirty="0"/>
              <a:t>=</a:t>
            </a:r>
            <a:r>
              <a:rPr lang="en-US" sz="1600" dirty="0">
                <a:solidFill>
                  <a:srgbClr val="0070C0"/>
                </a:solidFill>
              </a:rPr>
              <a:t>0</a:t>
            </a:r>
            <a:endParaRPr lang="en-US" sz="1600" dirty="0"/>
          </a:p>
        </p:txBody>
      </p:sp>
    </p:spTree>
    <p:extLst>
      <p:ext uri="{BB962C8B-B14F-4D97-AF65-F5344CB8AC3E}">
        <p14:creationId xmlns:p14="http://schemas.microsoft.com/office/powerpoint/2010/main" val="57799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1000"/>
                                        <p:tgtEl>
                                          <p:spTgt spid="58"/>
                                        </p:tgtEl>
                                      </p:cBhvr>
                                    </p:animEffect>
                                    <p:anim calcmode="lin" valueType="num">
                                      <p:cBhvr>
                                        <p:cTn id="27" dur="1000" fill="hold"/>
                                        <p:tgtEl>
                                          <p:spTgt spid="58"/>
                                        </p:tgtEl>
                                        <p:attrNameLst>
                                          <p:attrName>ppt_x</p:attrName>
                                        </p:attrNameLst>
                                      </p:cBhvr>
                                      <p:tavLst>
                                        <p:tav tm="0">
                                          <p:val>
                                            <p:strVal val="#ppt_x"/>
                                          </p:val>
                                        </p:tav>
                                        <p:tav tm="100000">
                                          <p:val>
                                            <p:strVal val="#ppt_x"/>
                                          </p:val>
                                        </p:tav>
                                      </p:tavLst>
                                    </p:anim>
                                    <p:anim calcmode="lin" valueType="num">
                                      <p:cBhvr>
                                        <p:cTn id="28" dur="1000" fill="hold"/>
                                        <p:tgtEl>
                                          <p:spTgt spid="58"/>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1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xit" presetSubtype="0" fill="hold" nodeType="clickEffect">
                                  <p:stCondLst>
                                    <p:cond delay="0"/>
                                  </p:stCondLst>
                                  <p:childTnLst>
                                    <p:animEffect transition="out" filter="fade">
                                      <p:cBhvr>
                                        <p:cTn id="36" dur="1000"/>
                                        <p:tgtEl>
                                          <p:spTgt spid="6"/>
                                        </p:tgtEl>
                                      </p:cBhvr>
                                    </p:animEffect>
                                    <p:anim calcmode="lin" valueType="num">
                                      <p:cBhvr>
                                        <p:cTn id="37" dur="1000"/>
                                        <p:tgtEl>
                                          <p:spTgt spid="6"/>
                                        </p:tgtEl>
                                        <p:attrNameLst>
                                          <p:attrName>ppt_x</p:attrName>
                                        </p:attrNameLst>
                                      </p:cBhvr>
                                      <p:tavLst>
                                        <p:tav tm="0">
                                          <p:val>
                                            <p:strVal val="ppt_x"/>
                                          </p:val>
                                        </p:tav>
                                        <p:tav tm="100000">
                                          <p:val>
                                            <p:strVal val="ppt_x"/>
                                          </p:val>
                                        </p:tav>
                                      </p:tavLst>
                                    </p:anim>
                                    <p:anim calcmode="lin" valueType="num">
                                      <p:cBhvr>
                                        <p:cTn id="38" dur="1000"/>
                                        <p:tgtEl>
                                          <p:spTgt spid="6"/>
                                        </p:tgtEl>
                                        <p:attrNameLst>
                                          <p:attrName>ppt_y</p:attrName>
                                        </p:attrNameLst>
                                      </p:cBhvr>
                                      <p:tavLst>
                                        <p:tav tm="0">
                                          <p:val>
                                            <p:strVal val="ppt_y"/>
                                          </p:val>
                                        </p:tav>
                                        <p:tav tm="100000">
                                          <p:val>
                                            <p:strVal val="ppt_y-.1"/>
                                          </p:val>
                                        </p:tav>
                                      </p:tavLst>
                                    </p:anim>
                                    <p:set>
                                      <p:cBhvr>
                                        <p:cTn id="39" dur="1" fill="hold">
                                          <p:stCondLst>
                                            <p:cond delay="9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1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nodeType="clickEffect">
                                  <p:stCondLst>
                                    <p:cond delay="0"/>
                                  </p:stCondLst>
                                  <p:childTnLst>
                                    <p:anim calcmode="lin" valueType="num">
                                      <p:cBhvr additive="base">
                                        <p:cTn id="54" dur="1500"/>
                                        <p:tgtEl>
                                          <p:spTgt spid="7"/>
                                        </p:tgtEl>
                                        <p:attrNameLst>
                                          <p:attrName>ppt_x</p:attrName>
                                        </p:attrNameLst>
                                      </p:cBhvr>
                                      <p:tavLst>
                                        <p:tav tm="0">
                                          <p:val>
                                            <p:strVal val="ppt_x"/>
                                          </p:val>
                                        </p:tav>
                                        <p:tav tm="100000">
                                          <p:val>
                                            <p:strVal val="1+ppt_w/2"/>
                                          </p:val>
                                        </p:tav>
                                      </p:tavLst>
                                    </p:anim>
                                    <p:anim calcmode="lin" valueType="num">
                                      <p:cBhvr additive="base">
                                        <p:cTn id="55" dur="1500"/>
                                        <p:tgtEl>
                                          <p:spTgt spid="7"/>
                                        </p:tgtEl>
                                        <p:attrNameLst>
                                          <p:attrName>ppt_y</p:attrName>
                                        </p:attrNameLst>
                                      </p:cBhvr>
                                      <p:tavLst>
                                        <p:tav tm="0">
                                          <p:val>
                                            <p:strVal val="ppt_y"/>
                                          </p:val>
                                        </p:tav>
                                        <p:tav tm="100000">
                                          <p:val>
                                            <p:strVal val="ppt_y"/>
                                          </p:val>
                                        </p:tav>
                                      </p:tavLst>
                                    </p:anim>
                                    <p:set>
                                      <p:cBhvr>
                                        <p:cTn id="56" dur="1" fill="hold">
                                          <p:stCondLst>
                                            <p:cond delay="1499"/>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1000"/>
                                        <p:tgtEl>
                                          <p:spTgt spid="60"/>
                                        </p:tgtEl>
                                      </p:cBhvr>
                                    </p:animEffect>
                                    <p:anim calcmode="lin" valueType="num">
                                      <p:cBhvr>
                                        <p:cTn id="62" dur="1000" fill="hold"/>
                                        <p:tgtEl>
                                          <p:spTgt spid="60"/>
                                        </p:tgtEl>
                                        <p:attrNameLst>
                                          <p:attrName>ppt_x</p:attrName>
                                        </p:attrNameLst>
                                      </p:cBhvr>
                                      <p:tavLst>
                                        <p:tav tm="0">
                                          <p:val>
                                            <p:strVal val="#ppt_x"/>
                                          </p:val>
                                        </p:tav>
                                        <p:tav tm="100000">
                                          <p:val>
                                            <p:strVal val="#ppt_x"/>
                                          </p:val>
                                        </p:tav>
                                      </p:tavLst>
                                    </p:anim>
                                    <p:anim calcmode="lin" valueType="num">
                                      <p:cBhvr>
                                        <p:cTn id="63" dur="1000" fill="hold"/>
                                        <p:tgtEl>
                                          <p:spTgt spid="60"/>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1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7" presetClass="exit" presetSubtype="0" fill="hold" nodeType="clickEffect">
                                  <p:stCondLst>
                                    <p:cond delay="0"/>
                                  </p:stCondLst>
                                  <p:childTnLst>
                                    <p:animEffect transition="out" filter="fade">
                                      <p:cBhvr>
                                        <p:cTn id="71" dur="1000"/>
                                        <p:tgtEl>
                                          <p:spTgt spid="10"/>
                                        </p:tgtEl>
                                      </p:cBhvr>
                                    </p:animEffect>
                                    <p:anim calcmode="lin" valueType="num">
                                      <p:cBhvr>
                                        <p:cTn id="72" dur="1000"/>
                                        <p:tgtEl>
                                          <p:spTgt spid="10"/>
                                        </p:tgtEl>
                                        <p:attrNameLst>
                                          <p:attrName>ppt_x</p:attrName>
                                        </p:attrNameLst>
                                      </p:cBhvr>
                                      <p:tavLst>
                                        <p:tav tm="0">
                                          <p:val>
                                            <p:strVal val="ppt_x"/>
                                          </p:val>
                                        </p:tav>
                                        <p:tav tm="100000">
                                          <p:val>
                                            <p:strVal val="ppt_x"/>
                                          </p:val>
                                        </p:tav>
                                      </p:tavLst>
                                    </p:anim>
                                    <p:anim calcmode="lin" valueType="num">
                                      <p:cBhvr>
                                        <p:cTn id="73" dur="1000"/>
                                        <p:tgtEl>
                                          <p:spTgt spid="10"/>
                                        </p:tgtEl>
                                        <p:attrNameLst>
                                          <p:attrName>ppt_y</p:attrName>
                                        </p:attrNameLst>
                                      </p:cBhvr>
                                      <p:tavLst>
                                        <p:tav tm="0">
                                          <p:val>
                                            <p:strVal val="ppt_y"/>
                                          </p:val>
                                        </p:tav>
                                        <p:tav tm="100000">
                                          <p:val>
                                            <p:strVal val="ppt_y-.1"/>
                                          </p:val>
                                        </p:tav>
                                      </p:tavLst>
                                    </p:anim>
                                    <p:set>
                                      <p:cBhvr>
                                        <p:cTn id="74" dur="1" fill="hold">
                                          <p:stCondLst>
                                            <p:cond delay="9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1000"/>
                                        <p:tgtEl>
                                          <p:spTgt spid="61"/>
                                        </p:tgtEl>
                                      </p:cBhvr>
                                    </p:animEffect>
                                    <p:anim calcmode="lin" valueType="num">
                                      <p:cBhvr>
                                        <p:cTn id="80" dur="1000" fill="hold"/>
                                        <p:tgtEl>
                                          <p:spTgt spid="61"/>
                                        </p:tgtEl>
                                        <p:attrNameLst>
                                          <p:attrName>ppt_x</p:attrName>
                                        </p:attrNameLst>
                                      </p:cBhvr>
                                      <p:tavLst>
                                        <p:tav tm="0">
                                          <p:val>
                                            <p:strVal val="#ppt_x"/>
                                          </p:val>
                                        </p:tav>
                                        <p:tav tm="100000">
                                          <p:val>
                                            <p:strVal val="#ppt_x"/>
                                          </p:val>
                                        </p:tav>
                                      </p:tavLst>
                                    </p:anim>
                                    <p:anim calcmode="lin" valueType="num">
                                      <p:cBhvr>
                                        <p:cTn id="81" dur="1000" fill="hold"/>
                                        <p:tgtEl>
                                          <p:spTgt spid="61"/>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left)">
                                      <p:cBhvr>
                                        <p:cTn id="85" dur="15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47" presetClass="exit" presetSubtype="0" fill="hold" nodeType="clickEffect">
                                  <p:stCondLst>
                                    <p:cond delay="0"/>
                                  </p:stCondLst>
                                  <p:childTnLst>
                                    <p:animEffect transition="out" filter="fade">
                                      <p:cBhvr>
                                        <p:cTn id="89" dur="1000"/>
                                        <p:tgtEl>
                                          <p:spTgt spid="11"/>
                                        </p:tgtEl>
                                      </p:cBhvr>
                                    </p:animEffect>
                                    <p:anim calcmode="lin" valueType="num">
                                      <p:cBhvr>
                                        <p:cTn id="90" dur="1000"/>
                                        <p:tgtEl>
                                          <p:spTgt spid="11"/>
                                        </p:tgtEl>
                                        <p:attrNameLst>
                                          <p:attrName>ppt_x</p:attrName>
                                        </p:attrNameLst>
                                      </p:cBhvr>
                                      <p:tavLst>
                                        <p:tav tm="0">
                                          <p:val>
                                            <p:strVal val="ppt_x"/>
                                          </p:val>
                                        </p:tav>
                                        <p:tav tm="100000">
                                          <p:val>
                                            <p:strVal val="ppt_x"/>
                                          </p:val>
                                        </p:tav>
                                      </p:tavLst>
                                    </p:anim>
                                    <p:anim calcmode="lin" valueType="num">
                                      <p:cBhvr>
                                        <p:cTn id="91" dur="1000"/>
                                        <p:tgtEl>
                                          <p:spTgt spid="11"/>
                                        </p:tgtEl>
                                        <p:attrNameLst>
                                          <p:attrName>ppt_y</p:attrName>
                                        </p:attrNameLst>
                                      </p:cBhvr>
                                      <p:tavLst>
                                        <p:tav tm="0">
                                          <p:val>
                                            <p:strVal val="ppt_y"/>
                                          </p:val>
                                        </p:tav>
                                        <p:tav tm="100000">
                                          <p:val>
                                            <p:strVal val="ppt_y-.1"/>
                                          </p:val>
                                        </p:tav>
                                      </p:tavLst>
                                    </p:anim>
                                    <p:set>
                                      <p:cBhvr>
                                        <p:cTn id="92" dur="1" fill="hold">
                                          <p:stCondLst>
                                            <p:cond delay="999"/>
                                          </p:stCondLst>
                                        </p:cTn>
                                        <p:tgtEl>
                                          <p:spTgt spid="1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fade">
                                      <p:cBhvr>
                                        <p:cTn id="97" dur="1000"/>
                                        <p:tgtEl>
                                          <p:spTgt spid="63"/>
                                        </p:tgtEl>
                                      </p:cBhvr>
                                    </p:animEffect>
                                    <p:anim calcmode="lin" valueType="num">
                                      <p:cBhvr>
                                        <p:cTn id="98" dur="1000" fill="hold"/>
                                        <p:tgtEl>
                                          <p:spTgt spid="63"/>
                                        </p:tgtEl>
                                        <p:attrNameLst>
                                          <p:attrName>ppt_x</p:attrName>
                                        </p:attrNameLst>
                                      </p:cBhvr>
                                      <p:tavLst>
                                        <p:tav tm="0">
                                          <p:val>
                                            <p:strVal val="#ppt_x"/>
                                          </p:val>
                                        </p:tav>
                                        <p:tav tm="100000">
                                          <p:val>
                                            <p:strVal val="#ppt_x"/>
                                          </p:val>
                                        </p:tav>
                                      </p:tavLst>
                                    </p:anim>
                                    <p:anim calcmode="lin" valueType="num">
                                      <p:cBhvr>
                                        <p:cTn id="99" dur="1000" fill="hold"/>
                                        <p:tgtEl>
                                          <p:spTgt spid="63"/>
                                        </p:tgtEl>
                                        <p:attrNameLst>
                                          <p:attrName>ppt_y</p:attrName>
                                        </p:attrNameLst>
                                      </p:cBhvr>
                                      <p:tavLst>
                                        <p:tav tm="0">
                                          <p:val>
                                            <p:strVal val="#ppt_y+.1"/>
                                          </p:val>
                                        </p:tav>
                                        <p:tav tm="100000">
                                          <p:val>
                                            <p:strVal val="#ppt_y"/>
                                          </p:val>
                                        </p:tav>
                                      </p:tavLst>
                                    </p:anim>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left)">
                                      <p:cBhvr>
                                        <p:cTn id="103" dur="1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47" presetClass="exit" presetSubtype="0" fill="hold" nodeType="clickEffect">
                                  <p:stCondLst>
                                    <p:cond delay="0"/>
                                  </p:stCondLst>
                                  <p:childTnLst>
                                    <p:animEffect transition="out" filter="fade">
                                      <p:cBhvr>
                                        <p:cTn id="107" dur="1000"/>
                                        <p:tgtEl>
                                          <p:spTgt spid="12"/>
                                        </p:tgtEl>
                                      </p:cBhvr>
                                    </p:animEffect>
                                    <p:anim calcmode="lin" valueType="num">
                                      <p:cBhvr>
                                        <p:cTn id="108" dur="1000"/>
                                        <p:tgtEl>
                                          <p:spTgt spid="12"/>
                                        </p:tgtEl>
                                        <p:attrNameLst>
                                          <p:attrName>ppt_x</p:attrName>
                                        </p:attrNameLst>
                                      </p:cBhvr>
                                      <p:tavLst>
                                        <p:tav tm="0">
                                          <p:val>
                                            <p:strVal val="ppt_x"/>
                                          </p:val>
                                        </p:tav>
                                        <p:tav tm="100000">
                                          <p:val>
                                            <p:strVal val="ppt_x"/>
                                          </p:val>
                                        </p:tav>
                                      </p:tavLst>
                                    </p:anim>
                                    <p:anim calcmode="lin" valueType="num">
                                      <p:cBhvr>
                                        <p:cTn id="109" dur="1000"/>
                                        <p:tgtEl>
                                          <p:spTgt spid="12"/>
                                        </p:tgtEl>
                                        <p:attrNameLst>
                                          <p:attrName>ppt_y</p:attrName>
                                        </p:attrNameLst>
                                      </p:cBhvr>
                                      <p:tavLst>
                                        <p:tav tm="0">
                                          <p:val>
                                            <p:strVal val="ppt_y"/>
                                          </p:val>
                                        </p:tav>
                                        <p:tav tm="100000">
                                          <p:val>
                                            <p:strVal val="ppt_y-.1"/>
                                          </p:val>
                                        </p:tav>
                                      </p:tavLst>
                                    </p:anim>
                                    <p:set>
                                      <p:cBhvr>
                                        <p:cTn id="110" dur="1" fill="hold">
                                          <p:stCondLst>
                                            <p:cond delay="999"/>
                                          </p:stCondLst>
                                        </p:cTn>
                                        <p:tgtEl>
                                          <p:spTgt spid="1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1000"/>
                                        <p:tgtEl>
                                          <p:spTgt spid="64"/>
                                        </p:tgtEl>
                                      </p:cBhvr>
                                    </p:animEffect>
                                    <p:anim calcmode="lin" valueType="num">
                                      <p:cBhvr>
                                        <p:cTn id="116" dur="1000" fill="hold"/>
                                        <p:tgtEl>
                                          <p:spTgt spid="64"/>
                                        </p:tgtEl>
                                        <p:attrNameLst>
                                          <p:attrName>ppt_x</p:attrName>
                                        </p:attrNameLst>
                                      </p:cBhvr>
                                      <p:tavLst>
                                        <p:tav tm="0">
                                          <p:val>
                                            <p:strVal val="#ppt_x"/>
                                          </p:val>
                                        </p:tav>
                                        <p:tav tm="100000">
                                          <p:val>
                                            <p:strVal val="#ppt_x"/>
                                          </p:val>
                                        </p:tav>
                                      </p:tavLst>
                                    </p:anim>
                                    <p:anim calcmode="lin" valueType="num">
                                      <p:cBhvr>
                                        <p:cTn id="117" dur="1000" fill="hold"/>
                                        <p:tgtEl>
                                          <p:spTgt spid="64"/>
                                        </p:tgtEl>
                                        <p:attrNameLst>
                                          <p:attrName>ppt_y</p:attrName>
                                        </p:attrNameLst>
                                      </p:cBhvr>
                                      <p:tavLst>
                                        <p:tav tm="0">
                                          <p:val>
                                            <p:strVal val="#ppt_y+.1"/>
                                          </p:val>
                                        </p:tav>
                                        <p:tav tm="100000">
                                          <p:val>
                                            <p:strVal val="#ppt_y"/>
                                          </p:val>
                                        </p:tav>
                                      </p:tavLst>
                                    </p:anim>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left)">
                                      <p:cBhvr>
                                        <p:cTn id="121" dur="1500"/>
                                        <p:tgtEl>
                                          <p:spTgt spid="51"/>
                                        </p:tgtEl>
                                      </p:cBhvr>
                                    </p:animEffect>
                                  </p:childTnLst>
                                </p:cTn>
                              </p:par>
                            </p:childTnLst>
                          </p:cTn>
                        </p:par>
                      </p:childTnLst>
                    </p:cTn>
                  </p:par>
                  <p:par>
                    <p:cTn id="122" fill="hold">
                      <p:stCondLst>
                        <p:cond delay="indefinite"/>
                      </p:stCondLst>
                      <p:childTnLst>
                        <p:par>
                          <p:cTn id="123" fill="hold">
                            <p:stCondLst>
                              <p:cond delay="0"/>
                            </p:stCondLst>
                            <p:childTnLst>
                              <p:par>
                                <p:cTn id="124" presetID="47" presetClass="exit" presetSubtype="0" fill="hold" grpId="0" nodeType="clickEffect">
                                  <p:stCondLst>
                                    <p:cond delay="0"/>
                                  </p:stCondLst>
                                  <p:childTnLst>
                                    <p:animEffect transition="out" filter="fade">
                                      <p:cBhvr>
                                        <p:cTn id="125" dur="1000"/>
                                        <p:tgtEl>
                                          <p:spTgt spid="18"/>
                                        </p:tgtEl>
                                      </p:cBhvr>
                                    </p:animEffect>
                                    <p:anim calcmode="lin" valueType="num">
                                      <p:cBhvr>
                                        <p:cTn id="126" dur="1000"/>
                                        <p:tgtEl>
                                          <p:spTgt spid="18"/>
                                        </p:tgtEl>
                                        <p:attrNameLst>
                                          <p:attrName>ppt_x</p:attrName>
                                        </p:attrNameLst>
                                      </p:cBhvr>
                                      <p:tavLst>
                                        <p:tav tm="0">
                                          <p:val>
                                            <p:strVal val="ppt_x"/>
                                          </p:val>
                                        </p:tav>
                                        <p:tav tm="100000">
                                          <p:val>
                                            <p:strVal val="ppt_x"/>
                                          </p:val>
                                        </p:tav>
                                      </p:tavLst>
                                    </p:anim>
                                    <p:anim calcmode="lin" valueType="num">
                                      <p:cBhvr>
                                        <p:cTn id="127" dur="1000"/>
                                        <p:tgtEl>
                                          <p:spTgt spid="18"/>
                                        </p:tgtEl>
                                        <p:attrNameLst>
                                          <p:attrName>ppt_y</p:attrName>
                                        </p:attrNameLst>
                                      </p:cBhvr>
                                      <p:tavLst>
                                        <p:tav tm="0">
                                          <p:val>
                                            <p:strVal val="ppt_y"/>
                                          </p:val>
                                        </p:tav>
                                        <p:tav tm="100000">
                                          <p:val>
                                            <p:strVal val="ppt_y-.1"/>
                                          </p:val>
                                        </p:tav>
                                      </p:tavLst>
                                    </p:anim>
                                    <p:set>
                                      <p:cBhvr>
                                        <p:cTn id="128" dur="1" fill="hold">
                                          <p:stCondLst>
                                            <p:cond delay="999"/>
                                          </p:stCondLst>
                                        </p:cTn>
                                        <p:tgtEl>
                                          <p:spTgt spid="1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62"/>
                                        </p:tgtEl>
                                        <p:attrNameLst>
                                          <p:attrName>style.visibility</p:attrName>
                                        </p:attrNameLst>
                                      </p:cBhvr>
                                      <p:to>
                                        <p:strVal val="visible"/>
                                      </p:to>
                                    </p:set>
                                    <p:animEffect transition="in" filter="fade">
                                      <p:cBhvr>
                                        <p:cTn id="133" dur="1000"/>
                                        <p:tgtEl>
                                          <p:spTgt spid="62"/>
                                        </p:tgtEl>
                                      </p:cBhvr>
                                    </p:animEffect>
                                    <p:anim calcmode="lin" valueType="num">
                                      <p:cBhvr>
                                        <p:cTn id="134" dur="1000" fill="hold"/>
                                        <p:tgtEl>
                                          <p:spTgt spid="62"/>
                                        </p:tgtEl>
                                        <p:attrNameLst>
                                          <p:attrName>ppt_x</p:attrName>
                                        </p:attrNameLst>
                                      </p:cBhvr>
                                      <p:tavLst>
                                        <p:tav tm="0">
                                          <p:val>
                                            <p:strVal val="#ppt_x"/>
                                          </p:val>
                                        </p:tav>
                                        <p:tav tm="100000">
                                          <p:val>
                                            <p:strVal val="#ppt_x"/>
                                          </p:val>
                                        </p:tav>
                                      </p:tavLst>
                                    </p:anim>
                                    <p:anim calcmode="lin" valueType="num">
                                      <p:cBhvr>
                                        <p:cTn id="135" dur="1000" fill="hold"/>
                                        <p:tgtEl>
                                          <p:spTgt spid="62"/>
                                        </p:tgtEl>
                                        <p:attrNameLst>
                                          <p:attrName>ppt_y</p:attrName>
                                        </p:attrNameLst>
                                      </p:cBhvr>
                                      <p:tavLst>
                                        <p:tav tm="0">
                                          <p:val>
                                            <p:strVal val="#ppt_y+.1"/>
                                          </p:val>
                                        </p:tav>
                                        <p:tav tm="100000">
                                          <p:val>
                                            <p:strVal val="#ppt_y"/>
                                          </p:val>
                                        </p:tav>
                                      </p:tavLst>
                                    </p:anim>
                                  </p:childTnLst>
                                </p:cTn>
                              </p:par>
                            </p:childTnLst>
                          </p:cTn>
                        </p:par>
                        <p:par>
                          <p:cTn id="136" fill="hold">
                            <p:stCondLst>
                              <p:cond delay="1000"/>
                            </p:stCondLst>
                            <p:childTnLst>
                              <p:par>
                                <p:cTn id="137" presetID="22" presetClass="entr" presetSubtype="8" fill="hold" grpId="0"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left)">
                                      <p:cBhvr>
                                        <p:cTn id="139" dur="1500"/>
                                        <p:tgtEl>
                                          <p:spTgt spid="53"/>
                                        </p:tgtEl>
                                      </p:cBhvr>
                                    </p:animEffect>
                                  </p:childTnLst>
                                </p:cTn>
                              </p:par>
                            </p:childTnLst>
                          </p:cTn>
                        </p:par>
                      </p:childTnLst>
                    </p:cTn>
                  </p:par>
                  <p:par>
                    <p:cTn id="140" fill="hold">
                      <p:stCondLst>
                        <p:cond delay="indefinite"/>
                      </p:stCondLst>
                      <p:childTnLst>
                        <p:par>
                          <p:cTn id="141" fill="hold">
                            <p:stCondLst>
                              <p:cond delay="0"/>
                            </p:stCondLst>
                            <p:childTnLst>
                              <p:par>
                                <p:cTn id="142" presetID="47" presetClass="exit" presetSubtype="0" fill="hold" grpId="0" nodeType="clickEffect">
                                  <p:stCondLst>
                                    <p:cond delay="0"/>
                                  </p:stCondLst>
                                  <p:childTnLst>
                                    <p:animEffect transition="out" filter="fade">
                                      <p:cBhvr>
                                        <p:cTn id="143" dur="1000"/>
                                        <p:tgtEl>
                                          <p:spTgt spid="20"/>
                                        </p:tgtEl>
                                      </p:cBhvr>
                                    </p:animEffect>
                                    <p:anim calcmode="lin" valueType="num">
                                      <p:cBhvr>
                                        <p:cTn id="144" dur="1000"/>
                                        <p:tgtEl>
                                          <p:spTgt spid="20"/>
                                        </p:tgtEl>
                                        <p:attrNameLst>
                                          <p:attrName>ppt_x</p:attrName>
                                        </p:attrNameLst>
                                      </p:cBhvr>
                                      <p:tavLst>
                                        <p:tav tm="0">
                                          <p:val>
                                            <p:strVal val="ppt_x"/>
                                          </p:val>
                                        </p:tav>
                                        <p:tav tm="100000">
                                          <p:val>
                                            <p:strVal val="ppt_x"/>
                                          </p:val>
                                        </p:tav>
                                      </p:tavLst>
                                    </p:anim>
                                    <p:anim calcmode="lin" valueType="num">
                                      <p:cBhvr>
                                        <p:cTn id="145" dur="1000"/>
                                        <p:tgtEl>
                                          <p:spTgt spid="20"/>
                                        </p:tgtEl>
                                        <p:attrNameLst>
                                          <p:attrName>ppt_y</p:attrName>
                                        </p:attrNameLst>
                                      </p:cBhvr>
                                      <p:tavLst>
                                        <p:tav tm="0">
                                          <p:val>
                                            <p:strVal val="ppt_y"/>
                                          </p:val>
                                        </p:tav>
                                        <p:tav tm="100000">
                                          <p:val>
                                            <p:strVal val="ppt_y-.1"/>
                                          </p:val>
                                        </p:tav>
                                      </p:tavLst>
                                    </p:anim>
                                    <p:set>
                                      <p:cBhvr>
                                        <p:cTn id="146" dur="1" fill="hold">
                                          <p:stCondLst>
                                            <p:cond delay="999"/>
                                          </p:stCondLst>
                                        </p:cTn>
                                        <p:tgtEl>
                                          <p:spTgt spid="2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fade">
                                      <p:cBhvr>
                                        <p:cTn id="151" dur="1000"/>
                                        <p:tgtEl>
                                          <p:spTgt spid="65"/>
                                        </p:tgtEl>
                                      </p:cBhvr>
                                    </p:animEffect>
                                    <p:anim calcmode="lin" valueType="num">
                                      <p:cBhvr>
                                        <p:cTn id="152" dur="1000" fill="hold"/>
                                        <p:tgtEl>
                                          <p:spTgt spid="65"/>
                                        </p:tgtEl>
                                        <p:attrNameLst>
                                          <p:attrName>ppt_x</p:attrName>
                                        </p:attrNameLst>
                                      </p:cBhvr>
                                      <p:tavLst>
                                        <p:tav tm="0">
                                          <p:val>
                                            <p:strVal val="#ppt_x"/>
                                          </p:val>
                                        </p:tav>
                                        <p:tav tm="100000">
                                          <p:val>
                                            <p:strVal val="#ppt_x"/>
                                          </p:val>
                                        </p:tav>
                                      </p:tavLst>
                                    </p:anim>
                                    <p:anim calcmode="lin" valueType="num">
                                      <p:cBhvr>
                                        <p:cTn id="153" dur="1000" fill="hold"/>
                                        <p:tgtEl>
                                          <p:spTgt spid="65"/>
                                        </p:tgtEl>
                                        <p:attrNameLst>
                                          <p:attrName>ppt_y</p:attrName>
                                        </p:attrNameLst>
                                      </p:cBhvr>
                                      <p:tavLst>
                                        <p:tav tm="0">
                                          <p:val>
                                            <p:strVal val="#ppt_y+.1"/>
                                          </p:val>
                                        </p:tav>
                                        <p:tav tm="100000">
                                          <p:val>
                                            <p:strVal val="#ppt_y"/>
                                          </p:val>
                                        </p:tav>
                                      </p:tavLst>
                                    </p:anim>
                                  </p:childTnLst>
                                </p:cTn>
                              </p:par>
                            </p:childTnLst>
                          </p:cTn>
                        </p:par>
                        <p:par>
                          <p:cTn id="154" fill="hold">
                            <p:stCondLst>
                              <p:cond delay="1000"/>
                            </p:stCondLst>
                            <p:childTnLst>
                              <p:par>
                                <p:cTn id="155" presetID="22" presetClass="entr" presetSubtype="8" fill="hold" grpId="0" nodeType="after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wipe(left)">
                                      <p:cBhvr>
                                        <p:cTn id="157" dur="1500"/>
                                        <p:tgtEl>
                                          <p:spTgt spid="5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3">
                                            <p:txEl>
                                              <p:pRg st="11" end="11"/>
                                            </p:txEl>
                                          </p:spTgt>
                                        </p:tgtEl>
                                        <p:attrNameLst>
                                          <p:attrName>style.visibility</p:attrName>
                                        </p:attrNameLst>
                                      </p:cBhvr>
                                      <p:to>
                                        <p:strVal val="visible"/>
                                      </p:to>
                                    </p:set>
                                    <p:animEffect transition="in" filter="wipe(left)">
                                      <p:cBhvr>
                                        <p:cTn id="162" dur="3500"/>
                                        <p:tgtEl>
                                          <p:spTgt spid="3">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1"/>
                                        </p:tgtEl>
                                        <p:attrNameLst>
                                          <p:attrName>style.visibility</p:attrName>
                                        </p:attrNameLst>
                                      </p:cBhvr>
                                      <p:to>
                                        <p:strVal val="visible"/>
                                      </p:to>
                                    </p:set>
                                    <p:animEffect transition="in" filter="wipe(left)">
                                      <p:cBhvr>
                                        <p:cTn id="16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8" grpId="0" animBg="1"/>
      <p:bldP spid="20" grpId="0" animBg="1"/>
      <p:bldP spid="58" grpId="0" animBg="1"/>
      <p:bldP spid="59" grpId="0" animBg="1"/>
      <p:bldP spid="60" grpId="0" animBg="1"/>
      <p:bldP spid="61" grpId="0" animBg="1"/>
      <p:bldP spid="62" grpId="0" animBg="1"/>
      <p:bldP spid="63" grpId="0" animBg="1"/>
      <p:bldP spid="64" grpId="0" animBg="1"/>
      <p:bldP spid="65" grpId="0" animBg="1"/>
      <p:bldP spid="66" grpId="0"/>
      <p:bldP spid="44" grpId="0"/>
      <p:bldP spid="45" grpId="0"/>
      <p:bldP spid="47" grpId="0"/>
      <p:bldP spid="50" grpId="0"/>
      <p:bldP spid="51" grpId="0"/>
      <p:bldP spid="53" grpId="0"/>
      <p:bldP spid="54" grpId="0"/>
      <p:bldP spid="9" grpId="0"/>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10B-EE25-2E30-72E8-C52B337F82B5}"/>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2BC188E4-E7A0-7F08-B85E-C4FD05381996}"/>
              </a:ext>
            </a:extLst>
          </p:cNvPr>
          <p:cNvSpPr>
            <a:spLocks noGrp="1"/>
          </p:cNvSpPr>
          <p:nvPr>
            <p:ph idx="1"/>
          </p:nvPr>
        </p:nvSpPr>
        <p:spPr/>
        <p:txBody>
          <a:bodyPr>
            <a:normAutofit/>
          </a:bodyPr>
          <a:lstStyle/>
          <a:p>
            <a:pPr marL="0" indent="0" algn="ctr">
              <a:buNone/>
            </a:pPr>
            <a:r>
              <a:rPr lang="en-US" sz="2800" dirty="0"/>
              <a:t>How to </a:t>
            </a:r>
            <a:r>
              <a:rPr lang="en-US" sz="2800" u="sng" dirty="0"/>
              <a:t>efficiently </a:t>
            </a:r>
            <a:r>
              <a:rPr lang="en-US" sz="2800" dirty="0"/>
              <a:t>maintain </a:t>
            </a:r>
          </a:p>
          <a:p>
            <a:pPr marL="0" indent="0" algn="ctr">
              <a:buNone/>
            </a:pPr>
            <a:r>
              <a:rPr lang="en-US" sz="2800" dirty="0"/>
              <a:t>the set of vertices with in-degree=0?</a:t>
            </a:r>
          </a:p>
        </p:txBody>
      </p:sp>
      <p:grpSp>
        <p:nvGrpSpPr>
          <p:cNvPr id="12" name="Group 11">
            <a:extLst>
              <a:ext uri="{FF2B5EF4-FFF2-40B4-BE49-F238E27FC236}">
                <a16:creationId xmlns:a16="http://schemas.microsoft.com/office/drawing/2014/main" id="{2E28E881-C0F0-F6EE-E391-165C3BB2FBD4}"/>
              </a:ext>
            </a:extLst>
          </p:cNvPr>
          <p:cNvGrpSpPr/>
          <p:nvPr/>
        </p:nvGrpSpPr>
        <p:grpSpPr>
          <a:xfrm>
            <a:off x="2971800" y="3886200"/>
            <a:ext cx="2667000" cy="609600"/>
            <a:chOff x="2971800" y="2971800"/>
            <a:chExt cx="2667000" cy="609600"/>
          </a:xfrm>
        </p:grpSpPr>
        <p:cxnSp>
          <p:nvCxnSpPr>
            <p:cNvPr id="5" name="Straight Connector 4">
              <a:extLst>
                <a:ext uri="{FF2B5EF4-FFF2-40B4-BE49-F238E27FC236}">
                  <a16:creationId xmlns:a16="http://schemas.microsoft.com/office/drawing/2014/main" id="{3E1BB3AF-A4DE-699F-1E9D-D679D16D2C6E}"/>
                </a:ext>
              </a:extLst>
            </p:cNvPr>
            <p:cNvCxnSpPr>
              <a:cxnSpLocks/>
            </p:cNvCxnSpPr>
            <p:nvPr/>
          </p:nvCxnSpPr>
          <p:spPr>
            <a:xfrm>
              <a:off x="2971800" y="2971800"/>
              <a:ext cx="2667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E9C36-0311-0837-7C1E-263CBE4A35BA}"/>
                </a:ext>
              </a:extLst>
            </p:cNvPr>
            <p:cNvCxnSpPr>
              <a:cxnSpLocks/>
            </p:cNvCxnSpPr>
            <p:nvPr/>
          </p:nvCxnSpPr>
          <p:spPr>
            <a:xfrm>
              <a:off x="2971800" y="3581400"/>
              <a:ext cx="2667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2D4EA0-6757-A1EF-F618-E6EB5A09C017}"/>
                </a:ext>
              </a:extLst>
            </p:cNvPr>
            <p:cNvCxnSpPr>
              <a:cxnSpLocks/>
            </p:cNvCxnSpPr>
            <p:nvPr/>
          </p:nvCxnSpPr>
          <p:spPr>
            <a:xfrm flipV="1">
              <a:off x="2971800" y="2971800"/>
              <a:ext cx="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2E1C0FEE-149D-E343-AA3A-F917E7A2753A}"/>
              </a:ext>
            </a:extLst>
          </p:cNvPr>
          <p:cNvSpPr txBox="1"/>
          <p:nvPr/>
        </p:nvSpPr>
        <p:spPr>
          <a:xfrm>
            <a:off x="3897976" y="4508090"/>
            <a:ext cx="814647" cy="369332"/>
          </a:xfrm>
          <a:prstGeom prst="rect">
            <a:avLst/>
          </a:prstGeom>
          <a:solidFill>
            <a:srgbClr val="FFC000"/>
          </a:solidFill>
        </p:spPr>
        <p:txBody>
          <a:bodyPr wrap="none" rtlCol="0">
            <a:spAutoFit/>
          </a:bodyPr>
          <a:lstStyle/>
          <a:p>
            <a:r>
              <a:rPr lang="en-US" dirty="0"/>
              <a:t>Queue</a:t>
            </a:r>
          </a:p>
        </p:txBody>
      </p:sp>
    </p:spTree>
    <p:extLst>
      <p:ext uri="{BB962C8B-B14F-4D97-AF65-F5344CB8AC3E}">
        <p14:creationId xmlns:p14="http://schemas.microsoft.com/office/powerpoint/2010/main" val="429064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25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Algorithm </a:t>
            </a:r>
            <a:r>
              <a:rPr lang="en-US" sz="3200" b="1" dirty="0"/>
              <a:t>for</a:t>
            </a:r>
            <a:r>
              <a:rPr lang="en-US" sz="3200" b="1" dirty="0">
                <a:solidFill>
                  <a:srgbClr val="7030A0"/>
                </a:solidFill>
              </a:rPr>
              <a:t> Topological ordering </a:t>
            </a:r>
            <a:br>
              <a:rPr lang="en-US" sz="3200" b="1" dirty="0">
                <a:solidFill>
                  <a:srgbClr val="7030A0"/>
                </a:solidFill>
              </a:rPr>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lstStyle/>
              <a:p>
                <a:pPr marL="0" indent="0">
                  <a:buNone/>
                </a:pPr>
                <a:r>
                  <a:rPr lang="en-US" sz="1800" b="1" dirty="0"/>
                  <a:t>Topological-ordering</a:t>
                </a:r>
                <a:r>
                  <a:rPr lang="en-US" sz="1800" dirty="0"/>
                  <a:t>(</a:t>
                </a:r>
                <a14:m>
                  <m:oMath xmlns:m="http://schemas.openxmlformats.org/officeDocument/2006/math">
                    <m:r>
                      <a:rPr lang="en-US" sz="1800" b="1" i="1" dirty="0">
                        <a:solidFill>
                          <a:srgbClr val="0070C0"/>
                        </a:solidFill>
                        <a:latin typeface="Cambria Math"/>
                      </a:rPr>
                      <m:t>𝑮</m:t>
                    </m:r>
                  </m:oMath>
                </a14:m>
                <a:r>
                  <a:rPr lang="en-US" sz="1800" dirty="0"/>
                  <a:t>)</a:t>
                </a:r>
              </a:p>
              <a:p>
                <a:pPr marL="0" indent="0">
                  <a:buNone/>
                </a:pPr>
                <a:r>
                  <a:rPr lang="en-US" sz="1800" dirty="0"/>
                  <a:t>{ </a:t>
                </a:r>
                <a:r>
                  <a:rPr lang="en-US" sz="1800" b="1" dirty="0"/>
                  <a:t>Create-queue</a:t>
                </a:r>
                <a:r>
                  <a:rPr lang="en-US" sz="1800" dirty="0"/>
                  <a:t>(</a:t>
                </a:r>
                <a14:m>
                  <m:oMath xmlns:m="http://schemas.openxmlformats.org/officeDocument/2006/math">
                    <m:r>
                      <a:rPr lang="en-US" sz="1800" b="1" i="1" dirty="0" smtClean="0">
                        <a:solidFill>
                          <a:srgbClr val="0070C0"/>
                        </a:solidFill>
                        <a:latin typeface="Cambria Math"/>
                      </a:rPr>
                      <m:t>𝑸</m:t>
                    </m:r>
                  </m:oMath>
                </a14:m>
                <a:r>
                  <a:rPr lang="en-US" sz="1800" dirty="0"/>
                  <a:t>);</a:t>
                </a:r>
              </a:p>
              <a:p>
                <a:pPr marL="0" indent="0">
                  <a:buNone/>
                </a:pPr>
                <a:r>
                  <a:rPr lang="en-US" sz="1800" dirty="0"/>
                  <a:t>  </a:t>
                </a:r>
                <a:r>
                  <a:rPr lang="en-US" sz="1800" b="1" dirty="0">
                    <a:sym typeface="Wingdings" pitchFamily="2" charset="2"/>
                  </a:rPr>
                  <a:t>For each </a:t>
                </a:r>
                <a14:m>
                  <m:oMath xmlns:m="http://schemas.openxmlformats.org/officeDocument/2006/math">
                    <m:r>
                      <a:rPr lang="en-US" sz="1800" b="1" i="1" dirty="0" smtClean="0">
                        <a:solidFill>
                          <a:srgbClr val="0070C0"/>
                        </a:solidFill>
                        <a:latin typeface="Cambria Math"/>
                      </a:rPr>
                      <m:t>𝒙</m:t>
                    </m:r>
                    <m:r>
                      <a:rPr lang="en-US" sz="1800" b="1" i="1" dirty="0">
                        <a:latin typeface="Cambria Math"/>
                      </a:rPr>
                      <m:t>∈</m:t>
                    </m:r>
                    <m:r>
                      <a:rPr lang="en-US" sz="1800" b="1" i="1" dirty="0" smtClean="0">
                        <a:solidFill>
                          <a:srgbClr val="0070C0"/>
                        </a:solidFill>
                        <a:latin typeface="Cambria Math"/>
                      </a:rPr>
                      <m:t>𝑽</m:t>
                    </m:r>
                  </m:oMath>
                </a14:m>
                <a:r>
                  <a:rPr lang="en-US" sz="1800" dirty="0"/>
                  <a:t> {     </a:t>
                </a:r>
              </a:p>
              <a:p>
                <a:pPr marL="0" indent="0">
                  <a:buNone/>
                </a:pPr>
                <a:r>
                  <a:rPr lang="en-US" sz="1800" dirty="0"/>
                  <a:t>                                    </a:t>
                </a:r>
                <a:r>
                  <a:rPr lang="en-US" sz="1800" b="1" dirty="0">
                    <a:sym typeface="Wingdings" pitchFamily="2" charset="2"/>
                  </a:rPr>
                  <a:t>if</a:t>
                </a:r>
                <a:r>
                  <a:rPr lang="en-US" sz="1800" dirty="0">
                    <a:sym typeface="Wingdings" pitchFamily="2" charset="2"/>
                  </a:rPr>
                  <a:t> (</a:t>
                </a:r>
                <a:r>
                  <a:rPr lang="en-US" sz="1800" b="1" dirty="0">
                    <a:solidFill>
                      <a:srgbClr val="7030A0"/>
                    </a:solidFill>
                  </a:rPr>
                  <a:t>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rPr>
                  <a:t>0</a:t>
                </a:r>
                <a:r>
                  <a:rPr lang="en-US" sz="1800" dirty="0">
                    <a:sym typeface="Wingdings" pitchFamily="2" charset="2"/>
                  </a:rPr>
                  <a:t>)           </a:t>
                </a:r>
              </a:p>
              <a:p>
                <a:pPr marL="0" indent="0">
                  <a:buNone/>
                </a:pPr>
                <a:r>
                  <a:rPr lang="en-US" sz="1800" b="1" dirty="0">
                    <a:sym typeface="Wingdings" pitchFamily="2" charset="2"/>
                  </a:rPr>
                  <a:t>                                            </a:t>
                </a:r>
                <a:r>
                  <a:rPr lang="en-US" sz="1800" b="1" dirty="0"/>
                  <a:t>En-queue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t>,</a:t>
                </a:r>
                <a14:m>
                  <m:oMath xmlns:m="http://schemas.openxmlformats.org/officeDocument/2006/math">
                    <m:r>
                      <a:rPr lang="en-US" sz="1800" b="1" i="1" dirty="0">
                        <a:solidFill>
                          <a:srgbClr val="0070C0"/>
                        </a:solidFill>
                        <a:latin typeface="Cambria Math"/>
                      </a:rPr>
                      <m:t>𝑸</m:t>
                    </m:r>
                  </m:oMath>
                </a14:m>
                <a:r>
                  <a:rPr lang="en-US" sz="1800" dirty="0"/>
                  <a:t>)   }</a:t>
                </a:r>
              </a:p>
              <a:p>
                <a:pPr marL="0" indent="0">
                  <a:buNone/>
                </a:pPr>
                <a:r>
                  <a:rPr lang="en-US" sz="1800" b="1" dirty="0"/>
                  <a:t>  </a:t>
                </a:r>
                <a:r>
                  <a:rPr lang="en-US" sz="1800" b="1" dirty="0" err="1"/>
                  <a:t>num</a:t>
                </a:r>
                <a:r>
                  <a:rPr lang="en-US" sz="1800" dirty="0"/>
                  <a:t> </a:t>
                </a:r>
                <a:r>
                  <a:rPr lang="en-US" sz="1800" dirty="0">
                    <a:sym typeface="Wingdings" pitchFamily="2" charset="2"/>
                  </a:rPr>
                  <a:t> </a:t>
                </a:r>
                <a:r>
                  <a:rPr lang="en-US" sz="1800" dirty="0">
                    <a:solidFill>
                      <a:srgbClr val="0070C0"/>
                    </a:solidFill>
                    <a:sym typeface="Wingdings" pitchFamily="2" charset="2"/>
                  </a:rPr>
                  <a:t>1</a:t>
                </a:r>
                <a:r>
                  <a:rPr lang="en-US" sz="1800" dirty="0">
                    <a:sym typeface="Wingdings" pitchFamily="2" charset="2"/>
                  </a:rPr>
                  <a:t>;</a:t>
                </a:r>
                <a:endParaRPr lang="en-US" sz="1800" dirty="0"/>
              </a:p>
              <a:p>
                <a:pPr marL="0" indent="0">
                  <a:buNone/>
                </a:pPr>
                <a:r>
                  <a:rPr lang="en-US" sz="1800" dirty="0"/>
                  <a:t>   </a:t>
                </a:r>
                <a:r>
                  <a:rPr lang="en-US" sz="1800" b="1" dirty="0"/>
                  <a:t>While</a:t>
                </a:r>
                <a:r>
                  <a:rPr lang="en-US" sz="1800" dirty="0"/>
                  <a:t>(             </a:t>
                </a:r>
                <a:r>
                  <a:rPr lang="en-US" sz="1800" dirty="0">
                    <a:solidFill>
                      <a:srgbClr val="C00000"/>
                    </a:solidFill>
                  </a:rPr>
                  <a:t>?</a:t>
                </a:r>
                <a:r>
                  <a:rPr lang="en-US" sz="1800" dirty="0"/>
                  <a:t>             )</a:t>
                </a:r>
              </a:p>
              <a:p>
                <a:pPr marL="0" indent="0">
                  <a:buNone/>
                </a:pPr>
                <a14:m>
                  <m:oMath xmlns:m="http://schemas.openxmlformats.org/officeDocument/2006/math">
                    <m:r>
                      <a:rPr lang="en-US" sz="1800" b="1" i="1" dirty="0" smtClean="0">
                        <a:solidFill>
                          <a:srgbClr val="0070C0"/>
                        </a:solidFill>
                        <a:latin typeface="Cambria Math"/>
                      </a:rPr>
                      <m:t>          </m:t>
                    </m:r>
                    <m:r>
                      <a:rPr lang="en-US" sz="1800" b="1" i="1" dirty="0" smtClean="0">
                        <a:solidFill>
                          <a:srgbClr val="0070C0"/>
                        </a:solidFill>
                        <a:latin typeface="Cambria Math"/>
                      </a:rPr>
                      <m:t>𝒗</m:t>
                    </m:r>
                    <m:r>
                      <a:rPr lang="en-US" sz="1800" b="1" i="1" dirty="0">
                        <a:solidFill>
                          <a:srgbClr val="0070C0"/>
                        </a:solidFill>
                        <a:latin typeface="Cambria Math"/>
                      </a:rPr>
                      <m:t> </m:t>
                    </m:r>
                  </m:oMath>
                </a14:m>
                <a:r>
                  <a:rPr lang="en-US" sz="1800" dirty="0">
                    <a:sym typeface="Wingdings" pitchFamily="2" charset="2"/>
                  </a:rPr>
                  <a:t> </a:t>
                </a:r>
                <a:r>
                  <a:rPr lang="en-US" sz="1800" b="1" dirty="0"/>
                  <a:t>De-queue</a:t>
                </a:r>
                <a:r>
                  <a:rPr lang="en-US" sz="1800" dirty="0"/>
                  <a:t>(</a:t>
                </a:r>
                <a14:m>
                  <m:oMath xmlns:m="http://schemas.openxmlformats.org/officeDocument/2006/math">
                    <m:r>
                      <a:rPr lang="en-US" sz="1800" b="1" i="1" dirty="0">
                        <a:solidFill>
                          <a:srgbClr val="0070C0"/>
                        </a:solidFill>
                        <a:latin typeface="Cambria Math"/>
                      </a:rPr>
                      <m:t>𝑸</m:t>
                    </m:r>
                  </m:oMath>
                </a14:m>
                <a:r>
                  <a:rPr lang="en-US" sz="1800" dirty="0"/>
                  <a:t>);</a:t>
                </a:r>
              </a:p>
              <a:p>
                <a:pPr marL="0" indent="0">
                  <a:buNone/>
                </a:pPr>
                <a:r>
                  <a:rPr lang="en-US" sz="1800" dirty="0"/>
                  <a: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a:solidFill>
                          <a:srgbClr val="0070C0"/>
                        </a:solidFill>
                        <a:latin typeface="Cambria Math"/>
                      </a:rPr>
                      <m:t>𝒗</m:t>
                    </m:r>
                  </m:oMath>
                </a14:m>
                <a:r>
                  <a:rPr lang="en-US" sz="1800" dirty="0">
                    <a:sym typeface="Wingdings" pitchFamily="2" charset="2"/>
                  </a:rPr>
                  <a:t>)  </a:t>
                </a:r>
                <a:r>
                  <a:rPr lang="en-US" sz="1800" b="1" dirty="0" err="1"/>
                  <a:t>num</a:t>
                </a:r>
                <a:r>
                  <a:rPr lang="en-US" sz="1800" dirty="0"/>
                  <a:t>;</a:t>
                </a:r>
                <a:endParaRPr lang="en-US" sz="1800" b="1" dirty="0"/>
              </a:p>
              <a:p>
                <a:pPr marL="0" indent="0">
                  <a:buNone/>
                </a:pPr>
                <a:r>
                  <a:rPr lang="en-US" sz="1800" b="1" dirty="0">
                    <a:sym typeface="Wingdings" pitchFamily="2" charset="2"/>
                  </a:rPr>
                  <a:t>          </a:t>
                </a:r>
                <a:r>
                  <a:rPr lang="en-US" sz="1800" b="1" dirty="0" err="1"/>
                  <a:t>num</a:t>
                </a:r>
                <a:r>
                  <a:rPr lang="en-US" sz="1800" b="1" dirty="0"/>
                  <a:t> </a:t>
                </a:r>
                <a:r>
                  <a:rPr lang="en-US" sz="1800" dirty="0">
                    <a:sym typeface="Wingdings" pitchFamily="2" charset="2"/>
                  </a:rPr>
                  <a:t></a:t>
                </a:r>
                <a:r>
                  <a:rPr lang="en-US" sz="1800" b="1" dirty="0">
                    <a:sym typeface="Wingdings" pitchFamily="2" charset="2"/>
                  </a:rPr>
                  <a:t> </a:t>
                </a:r>
                <a:r>
                  <a:rPr lang="en-US" sz="1800" b="1" dirty="0" err="1"/>
                  <a:t>num</a:t>
                </a:r>
                <a:r>
                  <a:rPr lang="en-US" sz="1800" b="1" dirty="0"/>
                  <a:t> </a:t>
                </a:r>
                <a:r>
                  <a:rPr lang="en-US" sz="1800" dirty="0"/>
                  <a:t>+ </a:t>
                </a:r>
                <a:r>
                  <a:rPr lang="en-US" sz="1800" dirty="0">
                    <a:solidFill>
                      <a:srgbClr val="0070C0"/>
                    </a:solidFill>
                  </a:rPr>
                  <a:t>1</a:t>
                </a:r>
                <a:r>
                  <a:rPr lang="en-US" sz="1800" dirty="0"/>
                  <a:t>;</a:t>
                </a:r>
              </a:p>
              <a:p>
                <a:pPr marL="0" indent="0">
                  <a:buNone/>
                </a:pPr>
                <a:r>
                  <a:rPr lang="en-US" sz="1800" dirty="0">
                    <a:sym typeface="Wingdings" pitchFamily="2" charset="2"/>
                  </a:rPr>
                  <a:t>          </a:t>
                </a:r>
                <a:r>
                  <a:rPr lang="en-US" sz="1800" b="1" dirty="0">
                    <a:sym typeface="Wingdings" pitchFamily="2" charset="2"/>
                  </a:rPr>
                  <a:t>For each </a:t>
                </a:r>
                <a:r>
                  <a:rPr lang="en-US" sz="1800" dirty="0">
                    <a:sym typeface="Wingdings" pitchFamily="2" charset="2"/>
                  </a:rPr>
                  <a:t>(</a:t>
                </a:r>
                <a14:m>
                  <m:oMath xmlns:m="http://schemas.openxmlformats.org/officeDocument/2006/math">
                    <m:r>
                      <a:rPr lang="en-US" sz="1800" b="1" i="1" dirty="0">
                        <a:solidFill>
                          <a:srgbClr val="0070C0"/>
                        </a:solidFill>
                        <a:latin typeface="Cambria Math"/>
                      </a:rPr>
                      <m:t>𝒗</m:t>
                    </m:r>
                    <m:r>
                      <a:rPr lang="en-US" sz="1800" b="1" i="1" dirty="0" smtClean="0">
                        <a:solidFill>
                          <a:schemeClr val="tx1"/>
                        </a:solidFill>
                        <a:latin typeface="Cambria Math"/>
                      </a:rPr>
                      <m:t>,</m:t>
                    </m:r>
                    <m:r>
                      <a:rPr lang="en-US" sz="1800" b="1" i="1" dirty="0" smtClean="0">
                        <a:solidFill>
                          <a:srgbClr val="0070C0"/>
                        </a:solidFill>
                        <a:latin typeface="Cambria Math"/>
                      </a:rPr>
                      <m:t>𝒙</m:t>
                    </m:r>
                  </m:oMath>
                </a14:m>
                <a:r>
                  <a:rPr lang="en-US" sz="1800" dirty="0">
                    <a:sym typeface="Wingdings" pitchFamily="2" charset="2"/>
                  </a:rPr>
                  <a:t>) </a:t>
                </a:r>
                <a14:m>
                  <m:oMath xmlns:m="http://schemas.openxmlformats.org/officeDocument/2006/math">
                    <m:r>
                      <a:rPr lang="en-US" sz="1800" b="1" i="1" dirty="0" smtClean="0">
                        <a:solidFill>
                          <a:schemeClr val="tx1"/>
                        </a:solidFill>
                        <a:latin typeface="Cambria Math"/>
                      </a:rPr>
                      <m:t>∈</m:t>
                    </m:r>
                    <m:r>
                      <a:rPr lang="en-US" sz="1800" b="1" i="1" dirty="0" smtClean="0">
                        <a:solidFill>
                          <a:srgbClr val="0070C0"/>
                        </a:solidFill>
                        <a:latin typeface="Cambria Math"/>
                      </a:rPr>
                      <m:t>𝑬</m:t>
                    </m:r>
                  </m:oMath>
                </a14:m>
                <a:r>
                  <a:rPr lang="en-US" sz="1800" dirty="0">
                    <a:sym typeface="Wingdings" pitchFamily="2" charset="2"/>
                  </a:rPr>
                  <a:t> do</a:t>
                </a:r>
              </a:p>
              <a:p>
                <a:pPr marL="0" indent="0">
                  <a:buNone/>
                </a:pPr>
                <a:r>
                  <a:rPr lang="en-US" sz="1800" dirty="0">
                    <a:sym typeface="Wingdings" pitchFamily="2" charset="2"/>
                  </a:rPr>
                  <a:t>          	</a:t>
                </a:r>
                <a:r>
                  <a:rPr lang="en-US" sz="1800" b="1" dirty="0">
                    <a:solidFill>
                      <a:srgbClr val="7030A0"/>
                    </a:solidFill>
                  </a:rPr>
                  <a:t> 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b="1" dirty="0">
                    <a:solidFill>
                      <a:srgbClr val="7030A0"/>
                    </a:solidFill>
                  </a:rPr>
                  <a:t> 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sym typeface="Wingdings" pitchFamily="2" charset="2"/>
                  </a:rPr>
                  <a:t>1</a:t>
                </a:r>
                <a:r>
                  <a:rPr lang="en-US" sz="1800" dirty="0">
                    <a:sym typeface="Wingdings" pitchFamily="2" charset="2"/>
                  </a:rPr>
                  <a:t>;</a:t>
                </a:r>
              </a:p>
              <a:p>
                <a:pPr marL="0" indent="0">
                  <a:buNone/>
                </a:pPr>
                <a:r>
                  <a:rPr lang="en-US" sz="1800" dirty="0">
                    <a:sym typeface="Wingdings" pitchFamily="2" charset="2"/>
                  </a:rPr>
                  <a:t>                 </a:t>
                </a:r>
                <a:r>
                  <a:rPr lang="en-US" sz="1800" b="1" dirty="0">
                    <a:sym typeface="Wingdings" pitchFamily="2" charset="2"/>
                  </a:rPr>
                  <a:t>if</a:t>
                </a:r>
                <a:r>
                  <a:rPr lang="en-US" sz="1800" dirty="0">
                    <a:sym typeface="Wingdings" pitchFamily="2" charset="2"/>
                  </a:rPr>
                  <a:t> (</a:t>
                </a:r>
                <a:r>
                  <a:rPr lang="en-US" sz="1800" b="1" dirty="0">
                    <a:solidFill>
                      <a:srgbClr val="7030A0"/>
                    </a:solidFill>
                  </a:rPr>
                  <a:t>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rPr>
                  <a:t>0</a:t>
                </a:r>
                <a:r>
                  <a:rPr lang="en-US" sz="1800" dirty="0">
                    <a:sym typeface="Wingdings" pitchFamily="2" charset="2"/>
                  </a:rPr>
                  <a:t>) </a:t>
                </a:r>
                <a:r>
                  <a:rPr lang="en-US" sz="1800" b="1" dirty="0"/>
                  <a:t>En-queue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t>,</a:t>
                </a:r>
                <a14:m>
                  <m:oMath xmlns:m="http://schemas.openxmlformats.org/officeDocument/2006/math">
                    <m:r>
                      <a:rPr lang="en-US" sz="1800" b="1" i="1" dirty="0">
                        <a:solidFill>
                          <a:srgbClr val="0070C0"/>
                        </a:solidFill>
                        <a:latin typeface="Cambria Math"/>
                      </a:rPr>
                      <m:t>𝑸</m:t>
                    </m:r>
                  </m:oMath>
                </a14:m>
                <a:r>
                  <a:rPr lang="en-US" sz="1800" dirty="0"/>
                  <a:t>);</a:t>
                </a:r>
              </a:p>
              <a:p>
                <a:pPr marL="0" indent="0">
                  <a:buNone/>
                </a:pPr>
                <a:r>
                  <a:rPr lang="en-US" sz="1800" dirty="0"/>
                  <a:t>          </a:t>
                </a:r>
              </a:p>
              <a:p>
                <a:pPr marL="0" indent="0">
                  <a:buNone/>
                </a:pPr>
                <a:r>
                  <a:rPr lang="en-US" sz="1800" dirty="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1">
                <a:blip r:embed="rId2"/>
                <a:stretch>
                  <a:fillRect l="-593" t="-612" b="-17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6" name="TextBox 5"/>
          <p:cNvSpPr txBox="1"/>
          <p:nvPr/>
        </p:nvSpPr>
        <p:spPr>
          <a:xfrm>
            <a:off x="990600" y="5467290"/>
            <a:ext cx="264816" cy="400110"/>
          </a:xfrm>
          <a:prstGeom prst="rect">
            <a:avLst/>
          </a:prstGeom>
          <a:noFill/>
        </p:spPr>
        <p:txBody>
          <a:bodyPr wrap="none" rtlCol="0">
            <a:spAutoFit/>
          </a:bodyPr>
          <a:lstStyle/>
          <a:p>
            <a:r>
              <a:rPr lang="en-US" sz="2000" dirty="0"/>
              <a:t>}</a:t>
            </a:r>
          </a:p>
        </p:txBody>
      </p:sp>
      <p:sp>
        <p:nvSpPr>
          <p:cNvPr id="7" name="TextBox 6"/>
          <p:cNvSpPr txBox="1"/>
          <p:nvPr/>
        </p:nvSpPr>
        <p:spPr>
          <a:xfrm>
            <a:off x="990600" y="4648200"/>
            <a:ext cx="264816" cy="400110"/>
          </a:xfrm>
          <a:prstGeom prst="rect">
            <a:avLst/>
          </a:prstGeom>
          <a:noFill/>
        </p:spPr>
        <p:txBody>
          <a:bodyPr wrap="none" rtlCol="0">
            <a:spAutoFit/>
          </a:bodyPr>
          <a:lstStyle/>
          <a:p>
            <a:r>
              <a:rPr lang="en-US" sz="2000" dirty="0"/>
              <a:t>{</a:t>
            </a:r>
          </a:p>
        </p:txBody>
      </p:sp>
      <mc:AlternateContent xmlns:mc="http://schemas.openxmlformats.org/markup-compatibility/2006" xmlns:a14="http://schemas.microsoft.com/office/drawing/2010/main">
        <mc:Choice Requires="a14">
          <p:sp>
            <p:nvSpPr>
              <p:cNvPr id="8" name="TextBox 7"/>
              <p:cNvSpPr txBox="1"/>
              <p:nvPr/>
            </p:nvSpPr>
            <p:spPr>
              <a:xfrm>
                <a:off x="649584" y="5848290"/>
                <a:ext cx="1354923" cy="400110"/>
              </a:xfrm>
              <a:prstGeom prst="rect">
                <a:avLst/>
              </a:prstGeom>
              <a:noFill/>
            </p:spPr>
            <p:txBody>
              <a:bodyPr wrap="none" rtlCol="0">
                <a:spAutoFit/>
              </a:bodyPr>
              <a:lstStyle/>
              <a:p>
                <a:r>
                  <a:rPr lang="en-US" sz="2000" dirty="0"/>
                  <a:t>} return </a:t>
                </a:r>
                <a14:m>
                  <m:oMath xmlns:m="http://schemas.openxmlformats.org/officeDocument/2006/math">
                    <m:r>
                      <a:rPr lang="en-US" sz="2000" b="1" i="1" dirty="0">
                        <a:solidFill>
                          <a:srgbClr val="7030A0"/>
                        </a:solidFill>
                        <a:latin typeface="Cambria Math"/>
                      </a:rPr>
                      <m:t>𝝉</m:t>
                    </m:r>
                  </m:oMath>
                </a14:m>
                <a:r>
                  <a:rPr lang="en-US" sz="2000" dirty="0"/>
                  <a:t> ; </a:t>
                </a:r>
              </a:p>
            </p:txBody>
          </p:sp>
        </mc:Choice>
        <mc:Fallback xmlns="">
          <p:sp>
            <p:nvSpPr>
              <p:cNvPr id="8" name="TextBox 7"/>
              <p:cNvSpPr txBox="1">
                <a:spLocks noRot="1" noChangeAspect="1" noMove="1" noResize="1" noEditPoints="1" noAdjustHandles="1" noChangeArrowheads="1" noChangeShapeType="1" noTextEdit="1"/>
              </p:cNvSpPr>
              <p:nvPr/>
            </p:nvSpPr>
            <p:spPr>
              <a:xfrm>
                <a:off x="649584" y="5848290"/>
                <a:ext cx="1354923" cy="400110"/>
              </a:xfrm>
              <a:prstGeom prst="rect">
                <a:avLst/>
              </a:prstGeom>
              <a:blipFill rotWithShape="1">
                <a:blip r:embed="rId3"/>
                <a:stretch>
                  <a:fillRect l="-4955" t="-7576" r="-8108"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81160" y="3135868"/>
                <a:ext cx="1362040" cy="338554"/>
              </a:xfrm>
              <a:prstGeom prst="rect">
                <a:avLst/>
              </a:prstGeom>
              <a:solidFill>
                <a:schemeClr val="bg2"/>
              </a:solidFill>
            </p:spPr>
            <p:txBody>
              <a:bodyPr wrap="none" rtlCol="0">
                <a:spAutoFit/>
              </a:bodyPr>
              <a:lstStyle/>
              <a:p>
                <a:r>
                  <a:rPr lang="en-US" sz="1600" b="1" dirty="0"/>
                  <a:t>not-empty</a:t>
                </a:r>
                <a:r>
                  <a:rPr lang="en-US" sz="1600" dirty="0"/>
                  <a:t>(</a:t>
                </a:r>
                <a14:m>
                  <m:oMath xmlns:m="http://schemas.openxmlformats.org/officeDocument/2006/math">
                    <m:r>
                      <a:rPr lang="en-US" sz="1600" b="1" i="1" dirty="0">
                        <a:solidFill>
                          <a:srgbClr val="0070C0"/>
                        </a:solidFill>
                        <a:latin typeface="Cambria Math"/>
                      </a:rPr>
                      <m:t>𝑸</m:t>
                    </m:r>
                  </m:oMath>
                </a14:m>
                <a:r>
                  <a:rPr lang="en-US" sz="16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381160" y="3135868"/>
                <a:ext cx="1362040" cy="338554"/>
              </a:xfrm>
              <a:prstGeom prst="rect">
                <a:avLst/>
              </a:prstGeom>
              <a:blipFill rotWithShape="1">
                <a:blip r:embed="rId4"/>
                <a:stretch>
                  <a:fillRect l="-2691" t="-5357" r="-4036" b="-21429"/>
                </a:stretch>
              </a:blipFill>
            </p:spPr>
            <p:txBody>
              <a:bodyPr/>
              <a:lstStyle/>
              <a:p>
                <a:r>
                  <a:rPr lang="en-US">
                    <a:noFill/>
                  </a:rPr>
                  <a:t> </a:t>
                </a:r>
              </a:p>
            </p:txBody>
          </p:sp>
        </mc:Fallback>
      </mc:AlternateContent>
      <p:grpSp>
        <p:nvGrpSpPr>
          <p:cNvPr id="13" name="Group 12"/>
          <p:cNvGrpSpPr/>
          <p:nvPr/>
        </p:nvGrpSpPr>
        <p:grpSpPr>
          <a:xfrm>
            <a:off x="4527198" y="3588842"/>
            <a:ext cx="2330802" cy="2278558"/>
            <a:chOff x="5257800" y="3341132"/>
            <a:chExt cx="2330802" cy="2278558"/>
          </a:xfrm>
        </p:grpSpPr>
        <p:sp>
          <p:nvSpPr>
            <p:cNvPr id="11" name="Right Brace 10"/>
            <p:cNvSpPr/>
            <p:nvPr/>
          </p:nvSpPr>
          <p:spPr>
            <a:xfrm>
              <a:off x="5257800" y="3341132"/>
              <a:ext cx="612648" cy="2278558"/>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5943600" y="4248090"/>
                  <a:ext cx="1645002" cy="369332"/>
                </a:xfrm>
                <a:prstGeom prst="rect">
                  <a:avLst/>
                </a:prstGeom>
                <a:noFill/>
              </p:spPr>
              <p:txBody>
                <a:bodyPr wrap="none" rtlCol="0">
                  <a:spAutoFit/>
                </a:bodyPr>
                <a:lstStyle/>
                <a:p>
                  <a:r>
                    <a:rPr lang="en-US" b="1" dirty="0"/>
                    <a:t>O</a:t>
                  </a:r>
                  <a:r>
                    <a:rPr lang="en-US" dirty="0"/>
                    <a:t>(</a:t>
                  </a:r>
                  <a14:m>
                    <m:oMath xmlns:m="http://schemas.openxmlformats.org/officeDocument/2006/math">
                      <m:r>
                        <m:rPr>
                          <m:sty m:val="p"/>
                        </m:rPr>
                        <a:rPr lang="en-US" b="0" i="0" dirty="0" smtClean="0">
                          <a:solidFill>
                            <a:srgbClr val="0070C0"/>
                          </a:solidFill>
                          <a:latin typeface="Cambria Math"/>
                        </a:rPr>
                        <m:t>deg</m:t>
                      </m:r>
                      <m:r>
                        <a:rPr lang="en-US" b="0" i="0" dirty="0" smtClean="0">
                          <a:solidFill>
                            <a:srgbClr val="0070C0"/>
                          </a:solidFill>
                          <a:latin typeface="Cambria Math"/>
                        </a:rPr>
                        <m:t>(</m:t>
                      </m:r>
                      <m:r>
                        <a:rPr lang="en-US" b="1" i="1" dirty="0" smtClean="0">
                          <a:solidFill>
                            <a:srgbClr val="0070C0"/>
                          </a:solidFill>
                          <a:latin typeface="Cambria Math"/>
                        </a:rPr>
                        <m:t>𝒗</m:t>
                      </m:r>
                      <m:r>
                        <a:rPr lang="en-US" b="1" i="1" dirty="0" smtClean="0">
                          <a:solidFill>
                            <a:srgbClr val="0070C0"/>
                          </a:solidFill>
                          <a:latin typeface="Cambria Math"/>
                        </a:rPr>
                        <m:t>)</m:t>
                      </m:r>
                    </m:oMath>
                  </a14:m>
                  <a:r>
                    <a:rPr lang="en-US" dirty="0"/>
                    <a:t>)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5943600" y="4248090"/>
                  <a:ext cx="1645002" cy="369332"/>
                </a:xfrm>
                <a:prstGeom prst="rect">
                  <a:avLst/>
                </a:prstGeom>
                <a:blipFill rotWithShape="1">
                  <a:blip r:embed="rId5"/>
                  <a:stretch>
                    <a:fillRect l="-2963" t="-8333" r="-6296" b="-25000"/>
                  </a:stretch>
                </a:blipFill>
              </p:spPr>
              <p:txBody>
                <a:bodyPr/>
                <a:lstStyle/>
                <a:p>
                  <a:r>
                    <a:rPr lang="en-US">
                      <a:noFill/>
                    </a:rPr>
                    <a:t> </a:t>
                  </a:r>
                </a:p>
              </p:txBody>
            </p:sp>
          </mc:Fallback>
        </mc:AlternateContent>
      </p:grpSp>
      <p:sp>
        <p:nvSpPr>
          <p:cNvPr id="5" name="TextBox 4"/>
          <p:cNvSpPr txBox="1"/>
          <p:nvPr/>
        </p:nvSpPr>
        <p:spPr>
          <a:xfrm>
            <a:off x="609600" y="3364468"/>
            <a:ext cx="25680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0" name="Down Ribbon 9"/>
              <p:cNvSpPr/>
              <p:nvPr/>
            </p:nvSpPr>
            <p:spPr>
              <a:xfrm>
                <a:off x="5562600" y="6092952"/>
                <a:ext cx="3810000" cy="7650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How to show that  time complexity is </a:t>
                </a:r>
                <a14:m>
                  <m:oMath xmlns:m="http://schemas.openxmlformats.org/officeDocument/2006/math">
                    <m:r>
                      <a:rPr lang="en-US" b="1" i="1" dirty="0" smtClean="0">
                        <a:solidFill>
                          <a:schemeClr val="tx1"/>
                        </a:solidFill>
                        <a:latin typeface="Cambria Math"/>
                      </a:rPr>
                      <m:t>𝑶</m:t>
                    </m:r>
                    <m:r>
                      <a:rPr lang="en-US" b="1" i="1" dirty="0" smtClean="0">
                        <a:solidFill>
                          <a:schemeClr val="tx1"/>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chemeClr val="tx1"/>
                        </a:solidFill>
                        <a:latin typeface="Cambria Math"/>
                      </a:rPr>
                      <m:t>)</m:t>
                    </m:r>
                  </m:oMath>
                </a14:m>
                <a:r>
                  <a:rPr lang="en-US" dirty="0">
                    <a:solidFill>
                      <a:schemeClr val="tx1"/>
                    </a:solidFill>
                  </a:rPr>
                  <a:t>?</a:t>
                </a:r>
              </a:p>
            </p:txBody>
          </p:sp>
        </mc:Choice>
        <mc:Fallback xmlns="">
          <p:sp>
            <p:nvSpPr>
              <p:cNvPr id="10" name="Down Ribbon 9"/>
              <p:cNvSpPr>
                <a:spLocks noRot="1" noChangeAspect="1" noMove="1" noResize="1" noEditPoints="1" noAdjustHandles="1" noChangeArrowheads="1" noChangeShapeType="1" noTextEdit="1"/>
              </p:cNvSpPr>
              <p:nvPr/>
            </p:nvSpPr>
            <p:spPr>
              <a:xfrm>
                <a:off x="5562600" y="6092952"/>
                <a:ext cx="3810000" cy="765048"/>
              </a:xfrm>
              <a:prstGeom prst="ribbon">
                <a:avLst>
                  <a:gd name="adj1" fmla="val 16667"/>
                  <a:gd name="adj2" fmla="val 75000"/>
                </a:avLst>
              </a:prstGeom>
              <a:blipFill>
                <a:blip r:embed="rId6"/>
                <a:stretch>
                  <a:fillRect b="-12903"/>
                </a:stretch>
              </a:blipFill>
            </p:spPr>
            <p:txBody>
              <a:bodyPr/>
              <a:lstStyle/>
              <a:p>
                <a:r>
                  <a:rPr lang="en-US">
                    <a:noFill/>
                  </a:rPr>
                  <a:t> </a:t>
                </a:r>
              </a:p>
            </p:txBody>
          </p:sp>
        </mc:Fallback>
      </mc:AlternateContent>
      <p:sp>
        <p:nvSpPr>
          <p:cNvPr id="15" name="Rectangle 14"/>
          <p:cNvSpPr/>
          <p:nvPr/>
        </p:nvSpPr>
        <p:spPr>
          <a:xfrm>
            <a:off x="1327045" y="5101134"/>
            <a:ext cx="3489501" cy="5979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t>
            </a:r>
          </a:p>
        </p:txBody>
      </p:sp>
    </p:spTree>
    <p:extLst>
      <p:ext uri="{BB962C8B-B14F-4D97-AF65-F5344CB8AC3E}">
        <p14:creationId xmlns:p14="http://schemas.microsoft.com/office/powerpoint/2010/main" val="335856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1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1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1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wipe(left)">
                                      <p:cBhvr>
                                        <p:cTn id="82" dur="1500"/>
                                        <p:tgtEl>
                                          <p:spTgt spid="3">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Effect transition="in" filter="wipe(left)">
                                      <p:cBhvr>
                                        <p:cTn id="92" dur="1500"/>
                                        <p:tgtEl>
                                          <p:spTgt spid="3">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5"/>
                                        </p:tgtEl>
                                      </p:cBhvr>
                                    </p:animEffect>
                                    <p:set>
                                      <p:cBhvr>
                                        <p:cTn id="97" dur="1" fill="hold">
                                          <p:stCondLst>
                                            <p:cond delay="499"/>
                                          </p:stCondLst>
                                        </p:cTn>
                                        <p:tgtEl>
                                          <p:spTgt spid="1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fade">
                                      <p:cBhvr>
                                        <p:cTn id="102" dur="500"/>
                                        <p:tgtEl>
                                          <p:spTgt spid="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wipe(left)">
                                      <p:cBhvr>
                                        <p:cTn id="107" dur="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randombar(horizontal)">
                                      <p:cBhvr>
                                        <p:cTn id="1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P spid="5" grpId="0"/>
      <p:bldP spid="10" grpId="0" animBg="1"/>
      <p:bldP spid="15" grpId="0" animBg="1"/>
      <p:bldP spid="1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70C0"/>
                </a:solidFill>
              </a:rPr>
              <a:t>Algorithm </a:t>
            </a:r>
            <a:r>
              <a:rPr lang="en-US" sz="3200" b="1" dirty="0"/>
              <a:t>for</a:t>
            </a:r>
            <a:r>
              <a:rPr lang="en-US" sz="3200" b="1" dirty="0">
                <a:solidFill>
                  <a:srgbClr val="7030A0"/>
                </a:solidFill>
              </a:rPr>
              <a:t> Topological ordering </a:t>
            </a:r>
            <a:br>
              <a:rPr lang="en-US" sz="3200" b="1" dirty="0">
                <a:solidFill>
                  <a:srgbClr val="7030A0"/>
                </a:solidFill>
              </a:rPr>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lstStyle/>
              <a:p>
                <a:pPr marL="0" indent="0">
                  <a:buNone/>
                </a:pPr>
                <a:r>
                  <a:rPr lang="en-US" sz="1800" b="1" dirty="0"/>
                  <a:t>Topological-ordering</a:t>
                </a:r>
                <a:r>
                  <a:rPr lang="en-US" sz="1800" dirty="0"/>
                  <a:t>(</a:t>
                </a:r>
                <a14:m>
                  <m:oMath xmlns:m="http://schemas.openxmlformats.org/officeDocument/2006/math">
                    <m:r>
                      <a:rPr lang="en-US" sz="1800" b="1" i="1" dirty="0">
                        <a:solidFill>
                          <a:srgbClr val="0070C0"/>
                        </a:solidFill>
                        <a:latin typeface="Cambria Math"/>
                      </a:rPr>
                      <m:t>𝑮</m:t>
                    </m:r>
                  </m:oMath>
                </a14:m>
                <a:r>
                  <a:rPr lang="en-US" sz="1800" dirty="0"/>
                  <a:t>)</a:t>
                </a:r>
              </a:p>
              <a:p>
                <a:pPr marL="0" indent="0">
                  <a:buNone/>
                </a:pPr>
                <a:r>
                  <a:rPr lang="en-US" sz="1800" dirty="0"/>
                  <a:t>{ </a:t>
                </a:r>
                <a:r>
                  <a:rPr lang="en-US" sz="1800" b="1" dirty="0"/>
                  <a:t>Create-queue</a:t>
                </a:r>
                <a:r>
                  <a:rPr lang="en-US" sz="1800" dirty="0"/>
                  <a:t>(</a:t>
                </a:r>
                <a14:m>
                  <m:oMath xmlns:m="http://schemas.openxmlformats.org/officeDocument/2006/math">
                    <m:r>
                      <a:rPr lang="en-US" sz="1800" b="1" i="1" dirty="0" smtClean="0">
                        <a:solidFill>
                          <a:srgbClr val="0070C0"/>
                        </a:solidFill>
                        <a:latin typeface="Cambria Math"/>
                      </a:rPr>
                      <m:t>𝑸</m:t>
                    </m:r>
                  </m:oMath>
                </a14:m>
                <a:r>
                  <a:rPr lang="en-US" sz="1800" dirty="0"/>
                  <a:t>);</a:t>
                </a:r>
              </a:p>
              <a:p>
                <a:pPr marL="0" indent="0">
                  <a:buNone/>
                </a:pPr>
                <a:r>
                  <a:rPr lang="en-US" sz="1800" dirty="0"/>
                  <a:t>  </a:t>
                </a:r>
                <a:r>
                  <a:rPr lang="en-US" sz="1800" b="1" dirty="0">
                    <a:sym typeface="Wingdings" pitchFamily="2" charset="2"/>
                  </a:rPr>
                  <a:t>For each </a:t>
                </a:r>
                <a14:m>
                  <m:oMath xmlns:m="http://schemas.openxmlformats.org/officeDocument/2006/math">
                    <m:r>
                      <a:rPr lang="en-US" sz="1800" b="1" i="1" dirty="0" smtClean="0">
                        <a:solidFill>
                          <a:srgbClr val="0070C0"/>
                        </a:solidFill>
                        <a:latin typeface="Cambria Math"/>
                      </a:rPr>
                      <m:t>𝒙</m:t>
                    </m:r>
                    <m:r>
                      <a:rPr lang="en-US" sz="1800" b="1" i="1" dirty="0">
                        <a:latin typeface="Cambria Math"/>
                      </a:rPr>
                      <m:t>∈</m:t>
                    </m:r>
                    <m:r>
                      <a:rPr lang="en-US" sz="1800" b="1" i="1" dirty="0" smtClean="0">
                        <a:solidFill>
                          <a:srgbClr val="0070C0"/>
                        </a:solidFill>
                        <a:latin typeface="Cambria Math"/>
                      </a:rPr>
                      <m:t>𝑽</m:t>
                    </m:r>
                  </m:oMath>
                </a14:m>
                <a:r>
                  <a:rPr lang="en-US" sz="1800" dirty="0"/>
                  <a:t> {     </a:t>
                </a:r>
              </a:p>
              <a:p>
                <a:pPr marL="0" indent="0">
                  <a:buNone/>
                </a:pPr>
                <a:r>
                  <a:rPr lang="en-US" sz="1800" dirty="0"/>
                  <a:t>                                    </a:t>
                </a:r>
                <a:r>
                  <a:rPr lang="en-US" sz="1800" b="1" dirty="0">
                    <a:sym typeface="Wingdings" pitchFamily="2" charset="2"/>
                  </a:rPr>
                  <a:t>if</a:t>
                </a:r>
                <a:r>
                  <a:rPr lang="en-US" sz="1800" dirty="0">
                    <a:sym typeface="Wingdings" pitchFamily="2" charset="2"/>
                  </a:rPr>
                  <a:t> (</a:t>
                </a:r>
                <a:r>
                  <a:rPr lang="en-US" sz="1800" b="1" dirty="0">
                    <a:solidFill>
                      <a:srgbClr val="7030A0"/>
                    </a:solidFill>
                  </a:rPr>
                  <a:t>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rPr>
                  <a:t>0</a:t>
                </a:r>
                <a:r>
                  <a:rPr lang="en-US" sz="1800" dirty="0">
                    <a:sym typeface="Wingdings" pitchFamily="2" charset="2"/>
                  </a:rPr>
                  <a:t>)           </a:t>
                </a:r>
              </a:p>
              <a:p>
                <a:pPr marL="0" indent="0">
                  <a:buNone/>
                </a:pPr>
                <a:r>
                  <a:rPr lang="en-US" sz="1800" b="1" dirty="0">
                    <a:sym typeface="Wingdings" pitchFamily="2" charset="2"/>
                  </a:rPr>
                  <a:t>                                            </a:t>
                </a:r>
                <a:r>
                  <a:rPr lang="en-US" sz="1800" b="1" dirty="0"/>
                  <a:t>En-queue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t>,</a:t>
                </a:r>
                <a14:m>
                  <m:oMath xmlns:m="http://schemas.openxmlformats.org/officeDocument/2006/math">
                    <m:r>
                      <a:rPr lang="en-US" sz="1800" b="1" i="1" dirty="0">
                        <a:solidFill>
                          <a:srgbClr val="0070C0"/>
                        </a:solidFill>
                        <a:latin typeface="Cambria Math"/>
                      </a:rPr>
                      <m:t>𝑸</m:t>
                    </m:r>
                  </m:oMath>
                </a14:m>
                <a:r>
                  <a:rPr lang="en-US" sz="1800" dirty="0"/>
                  <a:t>)   }</a:t>
                </a:r>
              </a:p>
              <a:p>
                <a:pPr marL="0" indent="0">
                  <a:buNone/>
                </a:pPr>
                <a:r>
                  <a:rPr lang="en-US" sz="1800" b="1" dirty="0"/>
                  <a:t>  </a:t>
                </a:r>
                <a:r>
                  <a:rPr lang="en-US" sz="1800" b="1" dirty="0" err="1"/>
                  <a:t>num</a:t>
                </a:r>
                <a:r>
                  <a:rPr lang="en-US" sz="1800" dirty="0"/>
                  <a:t> </a:t>
                </a:r>
                <a:r>
                  <a:rPr lang="en-US" sz="1800" dirty="0">
                    <a:sym typeface="Wingdings" pitchFamily="2" charset="2"/>
                  </a:rPr>
                  <a:t> </a:t>
                </a:r>
                <a:r>
                  <a:rPr lang="en-US" sz="1800" dirty="0">
                    <a:solidFill>
                      <a:srgbClr val="0070C0"/>
                    </a:solidFill>
                    <a:sym typeface="Wingdings" pitchFamily="2" charset="2"/>
                  </a:rPr>
                  <a:t>1</a:t>
                </a:r>
                <a:r>
                  <a:rPr lang="en-US" sz="1800" dirty="0">
                    <a:sym typeface="Wingdings" pitchFamily="2" charset="2"/>
                  </a:rPr>
                  <a:t>;</a:t>
                </a:r>
                <a:endParaRPr lang="en-US" sz="1800" dirty="0"/>
              </a:p>
              <a:p>
                <a:pPr marL="0" indent="0">
                  <a:buNone/>
                </a:pPr>
                <a:r>
                  <a:rPr lang="en-US" sz="1800" dirty="0"/>
                  <a:t>   </a:t>
                </a:r>
                <a:r>
                  <a:rPr lang="en-US" sz="1800" b="1" dirty="0"/>
                  <a:t>While</a:t>
                </a:r>
                <a:r>
                  <a:rPr lang="en-US" sz="1800" dirty="0"/>
                  <a:t>(             </a:t>
                </a:r>
                <a:r>
                  <a:rPr lang="en-US" sz="1800" dirty="0">
                    <a:solidFill>
                      <a:srgbClr val="C00000"/>
                    </a:solidFill>
                  </a:rPr>
                  <a:t>?</a:t>
                </a:r>
                <a:r>
                  <a:rPr lang="en-US" sz="1800" dirty="0"/>
                  <a:t>             )</a:t>
                </a:r>
              </a:p>
              <a:p>
                <a:pPr marL="0" indent="0">
                  <a:buNone/>
                </a:pPr>
                <a14:m>
                  <m:oMath xmlns:m="http://schemas.openxmlformats.org/officeDocument/2006/math">
                    <m:r>
                      <a:rPr lang="en-US" sz="1800" b="1" i="1" dirty="0" smtClean="0">
                        <a:solidFill>
                          <a:srgbClr val="0070C0"/>
                        </a:solidFill>
                        <a:latin typeface="Cambria Math"/>
                      </a:rPr>
                      <m:t>          </m:t>
                    </m:r>
                    <m:r>
                      <a:rPr lang="en-US" sz="1800" b="1" i="1" dirty="0" smtClean="0">
                        <a:solidFill>
                          <a:srgbClr val="0070C0"/>
                        </a:solidFill>
                        <a:latin typeface="Cambria Math"/>
                      </a:rPr>
                      <m:t>𝒗</m:t>
                    </m:r>
                    <m:r>
                      <a:rPr lang="en-US" sz="1800" b="1" i="1" dirty="0">
                        <a:solidFill>
                          <a:srgbClr val="0070C0"/>
                        </a:solidFill>
                        <a:latin typeface="Cambria Math"/>
                      </a:rPr>
                      <m:t> </m:t>
                    </m:r>
                  </m:oMath>
                </a14:m>
                <a:r>
                  <a:rPr lang="en-US" sz="1800" dirty="0">
                    <a:sym typeface="Wingdings" pitchFamily="2" charset="2"/>
                  </a:rPr>
                  <a:t> </a:t>
                </a:r>
                <a:r>
                  <a:rPr lang="en-US" sz="1800" b="1" dirty="0"/>
                  <a:t>De-queue</a:t>
                </a:r>
                <a:r>
                  <a:rPr lang="en-US" sz="1800" dirty="0"/>
                  <a:t>(</a:t>
                </a:r>
                <a14:m>
                  <m:oMath xmlns:m="http://schemas.openxmlformats.org/officeDocument/2006/math">
                    <m:r>
                      <a:rPr lang="en-US" sz="1800" b="1" i="1" dirty="0">
                        <a:solidFill>
                          <a:srgbClr val="0070C0"/>
                        </a:solidFill>
                        <a:latin typeface="Cambria Math"/>
                      </a:rPr>
                      <m:t>𝑸</m:t>
                    </m:r>
                  </m:oMath>
                </a14:m>
                <a:r>
                  <a:rPr lang="en-US" sz="1800" dirty="0"/>
                  <a:t>);</a:t>
                </a:r>
              </a:p>
              <a:p>
                <a:pPr marL="0" indent="0">
                  <a:buNone/>
                </a:pPr>
                <a:r>
                  <a:rPr lang="en-US" sz="1800" dirty="0"/>
                  <a:t>          </a:t>
                </a:r>
                <a14:m>
                  <m:oMath xmlns:m="http://schemas.openxmlformats.org/officeDocument/2006/math">
                    <m:r>
                      <a:rPr lang="en-US" sz="1800" b="1" i="1" dirty="0">
                        <a:solidFill>
                          <a:srgbClr val="7030A0"/>
                        </a:solidFill>
                        <a:latin typeface="Cambria Math"/>
                      </a:rPr>
                      <m:t>𝝉</m:t>
                    </m:r>
                  </m:oMath>
                </a14:m>
                <a:r>
                  <a:rPr lang="en-US" sz="1800" dirty="0">
                    <a:sym typeface="Wingdings" pitchFamily="2" charset="2"/>
                  </a:rPr>
                  <a:t>(</a:t>
                </a:r>
                <a14:m>
                  <m:oMath xmlns:m="http://schemas.openxmlformats.org/officeDocument/2006/math">
                    <m:r>
                      <a:rPr lang="en-US" sz="1800" b="1" i="1" dirty="0">
                        <a:solidFill>
                          <a:srgbClr val="0070C0"/>
                        </a:solidFill>
                        <a:latin typeface="Cambria Math"/>
                      </a:rPr>
                      <m:t>𝒗</m:t>
                    </m:r>
                  </m:oMath>
                </a14:m>
                <a:r>
                  <a:rPr lang="en-US" sz="1800" dirty="0">
                    <a:sym typeface="Wingdings" pitchFamily="2" charset="2"/>
                  </a:rPr>
                  <a:t>)  </a:t>
                </a:r>
                <a:r>
                  <a:rPr lang="en-US" sz="1800" b="1" dirty="0" err="1"/>
                  <a:t>num</a:t>
                </a:r>
                <a:r>
                  <a:rPr lang="en-US" sz="1800" dirty="0"/>
                  <a:t>;</a:t>
                </a:r>
                <a:endParaRPr lang="en-US" sz="1800" b="1" dirty="0"/>
              </a:p>
              <a:p>
                <a:pPr marL="0" indent="0">
                  <a:buNone/>
                </a:pPr>
                <a:r>
                  <a:rPr lang="en-US" sz="1800" b="1" dirty="0">
                    <a:sym typeface="Wingdings" pitchFamily="2" charset="2"/>
                  </a:rPr>
                  <a:t>          </a:t>
                </a:r>
                <a:r>
                  <a:rPr lang="en-US" sz="1800" b="1" dirty="0" err="1"/>
                  <a:t>num</a:t>
                </a:r>
                <a:r>
                  <a:rPr lang="en-US" sz="1800" b="1" dirty="0"/>
                  <a:t> </a:t>
                </a:r>
                <a:r>
                  <a:rPr lang="en-US" sz="1800" dirty="0">
                    <a:sym typeface="Wingdings" pitchFamily="2" charset="2"/>
                  </a:rPr>
                  <a:t></a:t>
                </a:r>
                <a:r>
                  <a:rPr lang="en-US" sz="1800" b="1" dirty="0">
                    <a:sym typeface="Wingdings" pitchFamily="2" charset="2"/>
                  </a:rPr>
                  <a:t> </a:t>
                </a:r>
                <a:r>
                  <a:rPr lang="en-US" sz="1800" b="1" dirty="0" err="1"/>
                  <a:t>num</a:t>
                </a:r>
                <a:r>
                  <a:rPr lang="en-US" sz="1800" b="1" dirty="0"/>
                  <a:t> </a:t>
                </a:r>
                <a:r>
                  <a:rPr lang="en-US" sz="1800" dirty="0"/>
                  <a:t>+ </a:t>
                </a:r>
                <a:r>
                  <a:rPr lang="en-US" sz="1800" dirty="0">
                    <a:solidFill>
                      <a:srgbClr val="0070C0"/>
                    </a:solidFill>
                  </a:rPr>
                  <a:t>1</a:t>
                </a:r>
                <a:r>
                  <a:rPr lang="en-US" sz="1800" dirty="0"/>
                  <a:t>;</a:t>
                </a:r>
              </a:p>
              <a:p>
                <a:pPr marL="0" indent="0">
                  <a:buNone/>
                </a:pPr>
                <a:r>
                  <a:rPr lang="en-US" sz="1800" dirty="0">
                    <a:sym typeface="Wingdings" pitchFamily="2" charset="2"/>
                  </a:rPr>
                  <a:t>          </a:t>
                </a:r>
                <a:r>
                  <a:rPr lang="en-US" sz="1800" b="1" dirty="0">
                    <a:sym typeface="Wingdings" pitchFamily="2" charset="2"/>
                  </a:rPr>
                  <a:t>For each </a:t>
                </a:r>
                <a:r>
                  <a:rPr lang="en-US" sz="1800" dirty="0">
                    <a:sym typeface="Wingdings" pitchFamily="2" charset="2"/>
                  </a:rPr>
                  <a:t>(</a:t>
                </a:r>
                <a14:m>
                  <m:oMath xmlns:m="http://schemas.openxmlformats.org/officeDocument/2006/math">
                    <m:r>
                      <a:rPr lang="en-US" sz="1800" b="1" i="1" dirty="0">
                        <a:solidFill>
                          <a:srgbClr val="0070C0"/>
                        </a:solidFill>
                        <a:latin typeface="Cambria Math"/>
                      </a:rPr>
                      <m:t>𝒗</m:t>
                    </m:r>
                    <m:r>
                      <a:rPr lang="en-US" sz="1800" b="1" i="1" dirty="0" smtClean="0">
                        <a:solidFill>
                          <a:schemeClr val="tx1"/>
                        </a:solidFill>
                        <a:latin typeface="Cambria Math"/>
                      </a:rPr>
                      <m:t>,</m:t>
                    </m:r>
                    <m:r>
                      <a:rPr lang="en-US" sz="1800" b="1" i="1" dirty="0" smtClean="0">
                        <a:solidFill>
                          <a:srgbClr val="0070C0"/>
                        </a:solidFill>
                        <a:latin typeface="Cambria Math"/>
                      </a:rPr>
                      <m:t>𝒙</m:t>
                    </m:r>
                  </m:oMath>
                </a14:m>
                <a:r>
                  <a:rPr lang="en-US" sz="1800" dirty="0">
                    <a:sym typeface="Wingdings" pitchFamily="2" charset="2"/>
                  </a:rPr>
                  <a:t>) </a:t>
                </a:r>
                <a14:m>
                  <m:oMath xmlns:m="http://schemas.openxmlformats.org/officeDocument/2006/math">
                    <m:r>
                      <a:rPr lang="en-US" sz="1800" b="1" i="1" dirty="0" smtClean="0">
                        <a:solidFill>
                          <a:schemeClr val="tx1"/>
                        </a:solidFill>
                        <a:latin typeface="Cambria Math"/>
                      </a:rPr>
                      <m:t>∈</m:t>
                    </m:r>
                    <m:r>
                      <a:rPr lang="en-US" sz="1800" b="1" i="1" dirty="0" smtClean="0">
                        <a:solidFill>
                          <a:srgbClr val="0070C0"/>
                        </a:solidFill>
                        <a:latin typeface="Cambria Math"/>
                      </a:rPr>
                      <m:t>𝑬</m:t>
                    </m:r>
                  </m:oMath>
                </a14:m>
                <a:r>
                  <a:rPr lang="en-US" sz="1800" dirty="0">
                    <a:sym typeface="Wingdings" pitchFamily="2" charset="2"/>
                  </a:rPr>
                  <a:t> do</a:t>
                </a:r>
              </a:p>
              <a:p>
                <a:pPr marL="0" indent="0">
                  <a:buNone/>
                </a:pPr>
                <a:r>
                  <a:rPr lang="en-US" sz="1800" dirty="0">
                    <a:sym typeface="Wingdings" pitchFamily="2" charset="2"/>
                  </a:rPr>
                  <a:t>          	</a:t>
                </a:r>
                <a:r>
                  <a:rPr lang="en-US" sz="1800" b="1" dirty="0">
                    <a:solidFill>
                      <a:srgbClr val="7030A0"/>
                    </a:solidFill>
                  </a:rPr>
                  <a:t> 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b="1" dirty="0">
                    <a:solidFill>
                      <a:srgbClr val="7030A0"/>
                    </a:solidFill>
                  </a:rPr>
                  <a:t> 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sym typeface="Wingdings" pitchFamily="2" charset="2"/>
                  </a:rPr>
                  <a:t>1</a:t>
                </a:r>
                <a:r>
                  <a:rPr lang="en-US" sz="1800" dirty="0">
                    <a:sym typeface="Wingdings" pitchFamily="2" charset="2"/>
                  </a:rPr>
                  <a:t>;</a:t>
                </a:r>
              </a:p>
              <a:p>
                <a:pPr marL="0" indent="0">
                  <a:buNone/>
                </a:pPr>
                <a:r>
                  <a:rPr lang="en-US" sz="1800" dirty="0">
                    <a:sym typeface="Wingdings" pitchFamily="2" charset="2"/>
                  </a:rPr>
                  <a:t>                 </a:t>
                </a:r>
                <a:r>
                  <a:rPr lang="en-US" sz="1800" b="1" dirty="0">
                    <a:sym typeface="Wingdings" pitchFamily="2" charset="2"/>
                  </a:rPr>
                  <a:t>if</a:t>
                </a:r>
                <a:r>
                  <a:rPr lang="en-US" sz="1800" dirty="0">
                    <a:sym typeface="Wingdings" pitchFamily="2" charset="2"/>
                  </a:rPr>
                  <a:t> (</a:t>
                </a:r>
                <a:r>
                  <a:rPr lang="en-US" sz="1800" b="1" dirty="0">
                    <a:solidFill>
                      <a:srgbClr val="7030A0"/>
                    </a:solidFill>
                  </a:rPr>
                  <a:t>in-degree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sym typeface="Wingdings" pitchFamily="2" charset="2"/>
                  </a:rPr>
                  <a:t>] = </a:t>
                </a:r>
                <a:r>
                  <a:rPr lang="en-US" sz="1800" dirty="0">
                    <a:solidFill>
                      <a:srgbClr val="0070C0"/>
                    </a:solidFill>
                  </a:rPr>
                  <a:t>0</a:t>
                </a:r>
                <a:r>
                  <a:rPr lang="en-US" sz="1800" dirty="0">
                    <a:sym typeface="Wingdings" pitchFamily="2" charset="2"/>
                  </a:rPr>
                  <a:t>) </a:t>
                </a:r>
                <a:r>
                  <a:rPr lang="en-US" sz="1800" b="1" dirty="0"/>
                  <a:t>En-queue</a:t>
                </a:r>
                <a:r>
                  <a:rPr lang="en-US" sz="1800" dirty="0"/>
                  <a:t>(</a:t>
                </a:r>
                <a14:m>
                  <m:oMath xmlns:m="http://schemas.openxmlformats.org/officeDocument/2006/math">
                    <m:r>
                      <a:rPr lang="en-US" sz="1800" b="1" i="1" dirty="0">
                        <a:solidFill>
                          <a:srgbClr val="0070C0"/>
                        </a:solidFill>
                        <a:latin typeface="Cambria Math"/>
                      </a:rPr>
                      <m:t>𝒙</m:t>
                    </m:r>
                  </m:oMath>
                </a14:m>
                <a:r>
                  <a:rPr lang="en-US" sz="1800" dirty="0"/>
                  <a:t>,</a:t>
                </a:r>
                <a14:m>
                  <m:oMath xmlns:m="http://schemas.openxmlformats.org/officeDocument/2006/math">
                    <m:r>
                      <a:rPr lang="en-US" sz="1800" b="1" i="1" dirty="0">
                        <a:solidFill>
                          <a:srgbClr val="0070C0"/>
                        </a:solidFill>
                        <a:latin typeface="Cambria Math"/>
                      </a:rPr>
                      <m:t>𝑸</m:t>
                    </m:r>
                  </m:oMath>
                </a14:m>
                <a:r>
                  <a:rPr lang="en-US" sz="1800" dirty="0"/>
                  <a:t>);</a:t>
                </a:r>
              </a:p>
              <a:p>
                <a:pPr marL="0" indent="0">
                  <a:buNone/>
                </a:pPr>
                <a:r>
                  <a:rPr lang="en-US" sz="1800" dirty="0"/>
                  <a:t>          </a:t>
                </a:r>
              </a:p>
              <a:p>
                <a:pPr marL="0" indent="0">
                  <a:buNone/>
                </a:pPr>
                <a:r>
                  <a:rPr lang="en-US" sz="1800" dirty="0"/>
                  <a:t>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1">
                <a:blip r:embed="rId2"/>
                <a:stretch>
                  <a:fillRect l="-593" t="-612" b="-17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6" name="TextBox 5"/>
          <p:cNvSpPr txBox="1"/>
          <p:nvPr/>
        </p:nvSpPr>
        <p:spPr>
          <a:xfrm>
            <a:off x="990600" y="5467290"/>
            <a:ext cx="264816" cy="400110"/>
          </a:xfrm>
          <a:prstGeom prst="rect">
            <a:avLst/>
          </a:prstGeom>
          <a:noFill/>
        </p:spPr>
        <p:txBody>
          <a:bodyPr wrap="none" rtlCol="0">
            <a:spAutoFit/>
          </a:bodyPr>
          <a:lstStyle/>
          <a:p>
            <a:r>
              <a:rPr lang="en-US" sz="2000" dirty="0"/>
              <a:t>}</a:t>
            </a:r>
          </a:p>
        </p:txBody>
      </p:sp>
      <p:sp>
        <p:nvSpPr>
          <p:cNvPr id="7" name="TextBox 6"/>
          <p:cNvSpPr txBox="1"/>
          <p:nvPr/>
        </p:nvSpPr>
        <p:spPr>
          <a:xfrm>
            <a:off x="990600" y="4648200"/>
            <a:ext cx="264816" cy="400110"/>
          </a:xfrm>
          <a:prstGeom prst="rect">
            <a:avLst/>
          </a:prstGeom>
          <a:noFill/>
        </p:spPr>
        <p:txBody>
          <a:bodyPr wrap="none" rtlCol="0">
            <a:spAutoFit/>
          </a:bodyPr>
          <a:lstStyle/>
          <a:p>
            <a:r>
              <a:rPr lang="en-US" sz="2000" dirty="0"/>
              <a:t>{</a:t>
            </a:r>
          </a:p>
        </p:txBody>
      </p:sp>
      <mc:AlternateContent xmlns:mc="http://schemas.openxmlformats.org/markup-compatibility/2006" xmlns:a14="http://schemas.microsoft.com/office/drawing/2010/main">
        <mc:Choice Requires="a14">
          <p:sp>
            <p:nvSpPr>
              <p:cNvPr id="8" name="TextBox 7"/>
              <p:cNvSpPr txBox="1"/>
              <p:nvPr/>
            </p:nvSpPr>
            <p:spPr>
              <a:xfrm>
                <a:off x="649584" y="5848290"/>
                <a:ext cx="1354923" cy="400110"/>
              </a:xfrm>
              <a:prstGeom prst="rect">
                <a:avLst/>
              </a:prstGeom>
              <a:noFill/>
            </p:spPr>
            <p:txBody>
              <a:bodyPr wrap="none" rtlCol="0">
                <a:spAutoFit/>
              </a:bodyPr>
              <a:lstStyle/>
              <a:p>
                <a:r>
                  <a:rPr lang="en-US" sz="2000" dirty="0"/>
                  <a:t>} return </a:t>
                </a:r>
                <a14:m>
                  <m:oMath xmlns:m="http://schemas.openxmlformats.org/officeDocument/2006/math">
                    <m:r>
                      <a:rPr lang="en-US" sz="2000" b="1" i="1" dirty="0">
                        <a:solidFill>
                          <a:srgbClr val="7030A0"/>
                        </a:solidFill>
                        <a:latin typeface="Cambria Math"/>
                      </a:rPr>
                      <m:t>𝝉</m:t>
                    </m:r>
                  </m:oMath>
                </a14:m>
                <a:r>
                  <a:rPr lang="en-US" sz="2000" dirty="0"/>
                  <a:t> ; </a:t>
                </a:r>
              </a:p>
            </p:txBody>
          </p:sp>
        </mc:Choice>
        <mc:Fallback xmlns="">
          <p:sp>
            <p:nvSpPr>
              <p:cNvPr id="8" name="TextBox 7"/>
              <p:cNvSpPr txBox="1">
                <a:spLocks noRot="1" noChangeAspect="1" noMove="1" noResize="1" noEditPoints="1" noAdjustHandles="1" noChangeArrowheads="1" noChangeShapeType="1" noTextEdit="1"/>
              </p:cNvSpPr>
              <p:nvPr/>
            </p:nvSpPr>
            <p:spPr>
              <a:xfrm>
                <a:off x="649584" y="5848290"/>
                <a:ext cx="1354923" cy="400110"/>
              </a:xfrm>
              <a:prstGeom prst="rect">
                <a:avLst/>
              </a:prstGeom>
              <a:blipFill rotWithShape="1">
                <a:blip r:embed="rId3"/>
                <a:stretch>
                  <a:fillRect l="-4955" t="-7576" r="-8108"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81160" y="3135868"/>
                <a:ext cx="1362040" cy="338554"/>
              </a:xfrm>
              <a:prstGeom prst="rect">
                <a:avLst/>
              </a:prstGeom>
              <a:solidFill>
                <a:schemeClr val="bg2"/>
              </a:solidFill>
            </p:spPr>
            <p:txBody>
              <a:bodyPr wrap="none" rtlCol="0">
                <a:spAutoFit/>
              </a:bodyPr>
              <a:lstStyle/>
              <a:p>
                <a:r>
                  <a:rPr lang="en-US" sz="1600" b="1" dirty="0"/>
                  <a:t>not-empty</a:t>
                </a:r>
                <a:r>
                  <a:rPr lang="en-US" sz="1600" dirty="0"/>
                  <a:t>(</a:t>
                </a:r>
                <a14:m>
                  <m:oMath xmlns:m="http://schemas.openxmlformats.org/officeDocument/2006/math">
                    <m:r>
                      <a:rPr lang="en-US" sz="1600" b="1" i="1" dirty="0">
                        <a:solidFill>
                          <a:srgbClr val="0070C0"/>
                        </a:solidFill>
                        <a:latin typeface="Cambria Math"/>
                      </a:rPr>
                      <m:t>𝑸</m:t>
                    </m:r>
                  </m:oMath>
                </a14:m>
                <a:r>
                  <a:rPr lang="en-US" sz="16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381160" y="3135868"/>
                <a:ext cx="1362040" cy="338554"/>
              </a:xfrm>
              <a:prstGeom prst="rect">
                <a:avLst/>
              </a:prstGeom>
              <a:blipFill rotWithShape="1">
                <a:blip r:embed="rId4"/>
                <a:stretch>
                  <a:fillRect l="-2691" t="-5357" r="-4036" b="-21429"/>
                </a:stretch>
              </a:blipFill>
            </p:spPr>
            <p:txBody>
              <a:bodyPr/>
              <a:lstStyle/>
              <a:p>
                <a:r>
                  <a:rPr lang="en-US">
                    <a:noFill/>
                  </a:rPr>
                  <a:t> </a:t>
                </a:r>
              </a:p>
            </p:txBody>
          </p:sp>
        </mc:Fallback>
      </mc:AlternateContent>
      <p:sp>
        <p:nvSpPr>
          <p:cNvPr id="5" name="TextBox 4"/>
          <p:cNvSpPr txBox="1"/>
          <p:nvPr/>
        </p:nvSpPr>
        <p:spPr>
          <a:xfrm>
            <a:off x="609600" y="3364468"/>
            <a:ext cx="256802"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7486006C-DAC3-9843-878B-3DD90884AB9A}"/>
              </a:ext>
            </a:extLst>
          </p:cNvPr>
          <p:cNvSpPr txBox="1"/>
          <p:nvPr/>
        </p:nvSpPr>
        <p:spPr>
          <a:xfrm>
            <a:off x="2062180" y="6126163"/>
            <a:ext cx="4795608" cy="646331"/>
          </a:xfrm>
          <a:prstGeom prst="rect">
            <a:avLst/>
          </a:prstGeom>
          <a:solidFill>
            <a:srgbClr val="92D050"/>
          </a:solidFill>
        </p:spPr>
        <p:txBody>
          <a:bodyPr wrap="none" rtlCol="0">
            <a:spAutoFit/>
          </a:bodyPr>
          <a:lstStyle/>
          <a:p>
            <a:r>
              <a:rPr lang="en-US" dirty="0"/>
              <a:t>Make sincere attempt to come up with the proof.</a:t>
            </a:r>
          </a:p>
          <a:p>
            <a:r>
              <a:rPr lang="en-US" dirty="0"/>
              <a:t>Proof will be discussed sometime in future.</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A87F8C7D-E04B-F344-21AF-AB2A77698758}"/>
                  </a:ext>
                </a:extLst>
              </p:cNvPr>
              <p:cNvSpPr/>
              <p:nvPr/>
            </p:nvSpPr>
            <p:spPr>
              <a:xfrm>
                <a:off x="5257800" y="1417638"/>
                <a:ext cx="3886200" cy="868362"/>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b="1" dirty="0">
                    <a:solidFill>
                      <a:srgbClr val="C00000"/>
                    </a:solidFill>
                  </a:rPr>
                  <a:t>Assertion </a:t>
                </a:r>
                <a:r>
                  <a:rPr lang="en-US" sz="1800" b="1" dirty="0">
                    <a:solidFill>
                      <a:srgbClr val="0070C0"/>
                    </a:solidFill>
                  </a:rPr>
                  <a:t>1</a:t>
                </a:r>
                <a:r>
                  <a:rPr lang="en-US" sz="1800" dirty="0">
                    <a:solidFill>
                      <a:schemeClr val="tx1"/>
                    </a:solidFill>
                  </a:rPr>
                  <a:t>:</a:t>
                </a:r>
              </a:p>
              <a:p>
                <a:pPr marL="0" indent="0">
                  <a:buNone/>
                </a:pPr>
                <a:endParaRPr lang="en-US" sz="700" dirty="0">
                  <a:solidFill>
                    <a:schemeClr val="tx1"/>
                  </a:solidFill>
                </a:endParaRPr>
              </a:p>
              <a:p>
                <a:pPr marL="0" indent="0">
                  <a:buNone/>
                </a:pPr>
                <a:r>
                  <a:rPr lang="en-US" sz="1800" dirty="0">
                    <a:solidFill>
                      <a:schemeClr val="tx1"/>
                    </a:solidFill>
                  </a:rPr>
                  <a:t>For each (</a:t>
                </a:r>
                <a14:m>
                  <m:oMath xmlns:m="http://schemas.openxmlformats.org/officeDocument/2006/math">
                    <m:r>
                      <a:rPr lang="en-US" sz="1800" b="1" i="1" dirty="0">
                        <a:solidFill>
                          <a:srgbClr val="0070C0"/>
                        </a:solidFill>
                        <a:latin typeface="Cambria Math"/>
                      </a:rPr>
                      <m:t>𝒙</m:t>
                    </m:r>
                  </m:oMath>
                </a14:m>
                <a:r>
                  <a:rPr lang="en-US" sz="1800" dirty="0">
                    <a:solidFill>
                      <a:schemeClr val="tx1"/>
                    </a:solidFill>
                  </a:rPr>
                  <a:t>,</a:t>
                </a:r>
                <a14:m>
                  <m:oMath xmlns:m="http://schemas.openxmlformats.org/officeDocument/2006/math">
                    <m:r>
                      <a:rPr lang="en-US" sz="1800" b="1" i="1" dirty="0" smtClean="0">
                        <a:solidFill>
                          <a:srgbClr val="0070C0"/>
                        </a:solidFill>
                        <a:latin typeface="Cambria Math" panose="02040503050406030204" pitchFamily="18" charset="0"/>
                      </a:rPr>
                      <m:t>𝒚</m:t>
                    </m:r>
                  </m:oMath>
                </a14:m>
                <a:r>
                  <a:rPr lang="en-US" sz="1800" dirty="0">
                    <a:solidFill>
                      <a:schemeClr val="tx1"/>
                    </a:solidFill>
                  </a:rPr>
                  <a:t>) </a:t>
                </a:r>
                <a14:m>
                  <m:oMath xmlns:m="http://schemas.openxmlformats.org/officeDocument/2006/math">
                    <m:r>
                      <a:rPr lang="en-US" sz="1800" b="1" i="1" dirty="0" smtClean="0">
                        <a:solidFill>
                          <a:schemeClr val="tx1"/>
                        </a:solidFill>
                        <a:latin typeface="Cambria Math" panose="02040503050406030204" pitchFamily="18" charset="0"/>
                      </a:rPr>
                      <m:t>∈</m:t>
                    </m:r>
                    <m:r>
                      <a:rPr lang="en-US" sz="1800" b="1" i="1" dirty="0" smtClean="0">
                        <a:solidFill>
                          <a:srgbClr val="0070C0"/>
                        </a:solidFill>
                        <a:latin typeface="Cambria Math" panose="02040503050406030204" pitchFamily="18" charset="0"/>
                      </a:rPr>
                      <m:t>𝑬</m:t>
                    </m:r>
                  </m:oMath>
                </a14:m>
                <a:r>
                  <a:rPr lang="en-US" sz="1800" dirty="0">
                    <a:solidFill>
                      <a:schemeClr val="tx1"/>
                    </a:solidFill>
                  </a:rPr>
                  <a:t>,  </a:t>
                </a:r>
                <a:r>
                  <a:rPr lang="en-US" sz="1800" dirty="0"/>
                  <a:t>  </a:t>
                </a:r>
                <a14:m>
                  <m:oMath xmlns:m="http://schemas.openxmlformats.org/officeDocument/2006/math">
                    <m:r>
                      <a:rPr lang="en-US" sz="1800" b="1" i="1" dirty="0">
                        <a:solidFill>
                          <a:srgbClr val="7030A0"/>
                        </a:solidFill>
                        <a:latin typeface="Cambria Math"/>
                      </a:rPr>
                      <m:t>𝝉</m:t>
                    </m:r>
                  </m:oMath>
                </a14:m>
                <a:r>
                  <a:rPr lang="en-US" sz="1800" dirty="0">
                    <a:solidFill>
                      <a:schemeClr val="tx1"/>
                    </a:solidFill>
                    <a:sym typeface="Wingdings" pitchFamily="2" charset="2"/>
                  </a:rPr>
                  <a:t>(</a:t>
                </a:r>
                <a14:m>
                  <m:oMath xmlns:m="http://schemas.openxmlformats.org/officeDocument/2006/math">
                    <m:r>
                      <a:rPr lang="en-US" sz="1800" b="1" i="1" dirty="0" smtClean="0">
                        <a:solidFill>
                          <a:srgbClr val="0070C0"/>
                        </a:solidFill>
                        <a:latin typeface="Cambria Math" panose="02040503050406030204" pitchFamily="18" charset="0"/>
                      </a:rPr>
                      <m:t>𝒙</m:t>
                    </m:r>
                  </m:oMath>
                </a14:m>
                <a:r>
                  <a:rPr lang="en-US" sz="1800" dirty="0">
                    <a:solidFill>
                      <a:schemeClr val="tx1"/>
                    </a:solidFill>
                    <a:sym typeface="Wingdings" pitchFamily="2" charset="2"/>
                  </a:rPr>
                  <a:t>) </a:t>
                </a:r>
                <a14:m>
                  <m:oMath xmlns:m="http://schemas.openxmlformats.org/officeDocument/2006/math">
                    <m:r>
                      <a:rPr lang="en-US" sz="1800" b="0" i="0" dirty="0" smtClean="0">
                        <a:solidFill>
                          <a:schemeClr val="tx1"/>
                        </a:solidFill>
                        <a:latin typeface="Cambria Math" panose="02040503050406030204" pitchFamily="18" charset="0"/>
                      </a:rPr>
                      <m:t>&lt;</m:t>
                    </m:r>
                    <m:r>
                      <a:rPr lang="en-US" sz="1800" b="1" i="1" dirty="0">
                        <a:solidFill>
                          <a:srgbClr val="7030A0"/>
                        </a:solidFill>
                        <a:latin typeface="Cambria Math"/>
                      </a:rPr>
                      <m:t>𝝉</m:t>
                    </m:r>
                  </m:oMath>
                </a14:m>
                <a:r>
                  <a:rPr lang="en-US" sz="1800" dirty="0">
                    <a:solidFill>
                      <a:schemeClr val="tx1"/>
                    </a:solidFill>
                    <a:sym typeface="Wingdings" pitchFamily="2" charset="2"/>
                  </a:rPr>
                  <a:t>(</a:t>
                </a:r>
                <a14:m>
                  <m:oMath xmlns:m="http://schemas.openxmlformats.org/officeDocument/2006/math">
                    <m:r>
                      <a:rPr lang="en-US" sz="1800" b="1" i="1" dirty="0" smtClean="0">
                        <a:solidFill>
                          <a:srgbClr val="0070C0"/>
                        </a:solidFill>
                        <a:latin typeface="Cambria Math" panose="02040503050406030204" pitchFamily="18" charset="0"/>
                      </a:rPr>
                      <m:t>𝒚</m:t>
                    </m:r>
                  </m:oMath>
                </a14:m>
                <a:r>
                  <a:rPr lang="en-US" sz="1800" dirty="0">
                    <a:solidFill>
                      <a:schemeClr val="tx1"/>
                    </a:solidFill>
                    <a:sym typeface="Wingdings" pitchFamily="2" charset="2"/>
                  </a:rPr>
                  <a:t>).</a:t>
                </a:r>
              </a:p>
            </p:txBody>
          </p:sp>
        </mc:Choice>
        <mc:Fallback xmlns="">
          <p:sp>
            <p:nvSpPr>
              <p:cNvPr id="14" name="Rounded Rectangle 13">
                <a:extLst>
                  <a:ext uri="{FF2B5EF4-FFF2-40B4-BE49-F238E27FC236}">
                    <a16:creationId xmlns:a16="http://schemas.microsoft.com/office/drawing/2014/main" id="{A87F8C7D-E04B-F344-21AF-AB2A77698758}"/>
                  </a:ext>
                </a:extLst>
              </p:cNvPr>
              <p:cNvSpPr>
                <a:spLocks noRot="1" noChangeAspect="1" noMove="1" noResize="1" noEditPoints="1" noAdjustHandles="1" noChangeArrowheads="1" noChangeShapeType="1" noTextEdit="1"/>
              </p:cNvSpPr>
              <p:nvPr/>
            </p:nvSpPr>
            <p:spPr>
              <a:xfrm>
                <a:off x="5257800" y="1417638"/>
                <a:ext cx="3886200" cy="868362"/>
              </a:xfrm>
              <a:prstGeom prst="roundRect">
                <a:avLst/>
              </a:prstGeom>
              <a:blipFill>
                <a:blip r:embed="rId5"/>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8CCB2211-3521-5670-A5ED-F6A8B307325C}"/>
                  </a:ext>
                </a:extLst>
              </p:cNvPr>
              <p:cNvSpPr/>
              <p:nvPr/>
            </p:nvSpPr>
            <p:spPr>
              <a:xfrm>
                <a:off x="5257800" y="2700678"/>
                <a:ext cx="3886200" cy="868362"/>
              </a:xfrm>
              <a:prstGeom prst="roundRect">
                <a:avLst/>
              </a:prstGeom>
              <a:solidFill>
                <a:srgbClr val="FFC000"/>
              </a:solid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C00000"/>
                    </a:solidFill>
                  </a:rPr>
                  <a:t>Assertion </a:t>
                </a:r>
                <a:r>
                  <a:rPr lang="en-US" b="1" dirty="0">
                    <a:solidFill>
                      <a:srgbClr val="0070C0"/>
                    </a:solidFill>
                  </a:rPr>
                  <a:t>2</a:t>
                </a:r>
                <a:r>
                  <a:rPr lang="en-US" dirty="0">
                    <a:solidFill>
                      <a:schemeClr val="tx1"/>
                    </a:solidFill>
                  </a:rPr>
                  <a:t>:</a:t>
                </a:r>
              </a:p>
              <a:p>
                <a:r>
                  <a:rPr lang="en-US" dirty="0">
                    <a:solidFill>
                      <a:schemeClr val="tx1"/>
                    </a:solidFill>
                  </a:rPr>
                  <a:t>For each </a:t>
                </a:r>
                <a14:m>
                  <m:oMath xmlns:m="http://schemas.openxmlformats.org/officeDocument/2006/math">
                    <m:r>
                      <a:rPr lang="en-US" b="1" i="1" dirty="0">
                        <a:solidFill>
                          <a:srgbClr val="0070C0"/>
                        </a:solidFill>
                        <a:latin typeface="Cambria Math" panose="02040503050406030204" pitchFamily="18" charset="0"/>
                      </a:rPr>
                      <m:t>𝒙</m:t>
                    </m:r>
                    <m:r>
                      <a:rPr lang="en-US" b="1" i="1" dirty="0">
                        <a:solidFill>
                          <a:srgbClr val="0070C0"/>
                        </a:solidFill>
                        <a:latin typeface="Cambria Math" panose="02040503050406030204" pitchFamily="18" charset="0"/>
                      </a:rPr>
                      <m:t>∈</m:t>
                    </m:r>
                    <m:r>
                      <a:rPr lang="en-US" b="1" i="1" dirty="0">
                        <a:solidFill>
                          <a:srgbClr val="0070C0"/>
                        </a:solidFill>
                        <a:latin typeface="Cambria Math" panose="02040503050406030204" pitchFamily="18" charset="0"/>
                      </a:rPr>
                      <m:t>𝑽</m:t>
                    </m:r>
                  </m:oMath>
                </a14:m>
                <a:r>
                  <a:rPr lang="en-US" dirty="0">
                    <a:solidFill>
                      <a:schemeClr val="tx1"/>
                    </a:solidFill>
                  </a:rPr>
                  <a:t>, </a:t>
                </a:r>
                <a14:m>
                  <m:oMath xmlns:m="http://schemas.openxmlformats.org/officeDocument/2006/math">
                    <m:r>
                      <a:rPr lang="en-US" b="1" i="1" dirty="0">
                        <a:solidFill>
                          <a:srgbClr val="7030A0"/>
                        </a:solidFill>
                        <a:latin typeface="Cambria Math"/>
                      </a:rPr>
                      <m:t>𝝉</m:t>
                    </m:r>
                  </m:oMath>
                </a14:m>
                <a:r>
                  <a:rPr lang="en-US" dirty="0">
                    <a:solidFill>
                      <a:schemeClr val="tx1"/>
                    </a:solidFill>
                    <a:sym typeface="Wingdings" pitchFamily="2" charset="2"/>
                  </a:rPr>
                  <a:t>(</a:t>
                </a:r>
                <a14:m>
                  <m:oMath xmlns:m="http://schemas.openxmlformats.org/officeDocument/2006/math">
                    <m:r>
                      <a:rPr lang="en-US" b="1" i="1" dirty="0">
                        <a:solidFill>
                          <a:srgbClr val="0070C0"/>
                        </a:solidFill>
                        <a:latin typeface="Cambria Math" panose="02040503050406030204" pitchFamily="18" charset="0"/>
                      </a:rPr>
                      <m:t>𝒙</m:t>
                    </m:r>
                  </m:oMath>
                </a14:m>
                <a:r>
                  <a:rPr lang="en-US" dirty="0">
                    <a:solidFill>
                      <a:schemeClr val="tx1"/>
                    </a:solidFill>
                    <a:sym typeface="Wingdings" pitchFamily="2" charset="2"/>
                  </a:rPr>
                  <a:t>)  is </a:t>
                </a:r>
                <a:r>
                  <a:rPr lang="en-US" dirty="0">
                    <a:solidFill>
                      <a:schemeClr val="tx1"/>
                    </a:solidFill>
                  </a:rPr>
                  <a:t>assigned a </a:t>
                </a:r>
              </a:p>
              <a:p>
                <a:r>
                  <a:rPr lang="en-US" dirty="0">
                    <a:solidFill>
                      <a:schemeClr val="tx1"/>
                    </a:solidFill>
                  </a:rPr>
                  <a:t>number.</a:t>
                </a:r>
              </a:p>
            </p:txBody>
          </p:sp>
        </mc:Choice>
        <mc:Fallback xmlns="">
          <p:sp>
            <p:nvSpPr>
              <p:cNvPr id="19" name="Rounded Rectangle 18">
                <a:extLst>
                  <a:ext uri="{FF2B5EF4-FFF2-40B4-BE49-F238E27FC236}">
                    <a16:creationId xmlns:a16="http://schemas.microsoft.com/office/drawing/2014/main" id="{8CCB2211-3521-5670-A5ED-F6A8B307325C}"/>
                  </a:ext>
                </a:extLst>
              </p:cNvPr>
              <p:cNvSpPr>
                <a:spLocks noRot="1" noChangeAspect="1" noMove="1" noResize="1" noEditPoints="1" noAdjustHandles="1" noChangeArrowheads="1" noChangeShapeType="1" noTextEdit="1"/>
              </p:cNvSpPr>
              <p:nvPr/>
            </p:nvSpPr>
            <p:spPr>
              <a:xfrm>
                <a:off x="5257800" y="2700678"/>
                <a:ext cx="3886200" cy="868362"/>
              </a:xfrm>
              <a:prstGeom prst="roundRect">
                <a:avLst/>
              </a:prstGeom>
              <a:blipFill>
                <a:blip r:embed="rId6"/>
                <a:stretch>
                  <a:fillRect t="-4225" b="-12676"/>
                </a:stretch>
              </a:blipFill>
              <a:ln>
                <a:solidFill>
                  <a:srgbClr val="006C31"/>
                </a:solidFill>
              </a:ln>
            </p:spPr>
            <p:txBody>
              <a:bodyPr/>
              <a:lstStyle/>
              <a:p>
                <a:r>
                  <a:rPr lang="en-US">
                    <a:noFill/>
                  </a:rPr>
                  <a:t> </a:t>
                </a:r>
              </a:p>
            </p:txBody>
          </p:sp>
        </mc:Fallback>
      </mc:AlternateContent>
      <p:sp>
        <p:nvSpPr>
          <p:cNvPr id="10" name="Cloud Callout 9">
            <a:extLst>
              <a:ext uri="{FF2B5EF4-FFF2-40B4-BE49-F238E27FC236}">
                <a16:creationId xmlns:a16="http://schemas.microsoft.com/office/drawing/2014/main" id="{73644421-44DC-706F-FC23-A7277843D918}"/>
              </a:ext>
            </a:extLst>
          </p:cNvPr>
          <p:cNvSpPr/>
          <p:nvPr/>
        </p:nvSpPr>
        <p:spPr>
          <a:xfrm>
            <a:off x="5786883" y="4568543"/>
            <a:ext cx="3201340" cy="672790"/>
          </a:xfrm>
          <a:prstGeom prst="cloudCallout">
            <a:avLst>
              <a:gd name="adj1" fmla="val -53028"/>
              <a:gd name="adj2" fmla="val 8438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proof of correctness ?</a:t>
            </a:r>
          </a:p>
        </p:txBody>
      </p:sp>
    </p:spTree>
    <p:extLst>
      <p:ext uri="{BB962C8B-B14F-4D97-AF65-F5344CB8AC3E}">
        <p14:creationId xmlns:p14="http://schemas.microsoft.com/office/powerpoint/2010/main" val="247990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randombar(horizontal)">
                                      <p:cBhvr>
                                        <p:cTn id="14" dur="500"/>
                                        <p:tgtEl>
                                          <p:spTgt spid="14"/>
                                        </p:tgtEl>
                                      </p:cBhvr>
                                    </p:animEffect>
                                  </p:childTnLst>
                                </p:cTn>
                              </p:par>
                              <p:par>
                                <p:cTn id="15" presetID="22" presetClass="entr" presetSubtype="8" fill="hold"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1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22" presetClass="entr" presetSubtype="8" fill="hold" nodeType="with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wipe(left)">
                                      <p:cBhvr>
                                        <p:cTn id="30" dur="1250"/>
                                        <p:tgtEl>
                                          <p:spTgt spid="1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animEffect transition="in" filter="wipe(left)">
                                      <p:cBhvr>
                                        <p:cTn id="35" dur="1250"/>
                                        <p:tgtEl>
                                          <p:spTgt spid="1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9">
                                            <p:txEl>
                                              <p:pRg st="2" end="2"/>
                                            </p:txEl>
                                          </p:spTgt>
                                        </p:tgtEl>
                                        <p:attrNameLst>
                                          <p:attrName>style.visibility</p:attrName>
                                        </p:attrNameLst>
                                      </p:cBhvr>
                                      <p:to>
                                        <p:strVal val="visible"/>
                                      </p:to>
                                    </p:set>
                                    <p:animEffect transition="in" filter="wipe(left)">
                                      <p:cBhvr>
                                        <p:cTn id="40" dur="1250"/>
                                        <p:tgtEl>
                                          <p:spTgt spid="1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P spid="1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normAutofit fontScale="90000"/>
              </a:bodyPr>
              <a:lstStyle/>
              <a:p>
                <a:r>
                  <a:rPr lang="en-US" sz="3600" b="1" dirty="0">
                    <a:solidFill>
                      <a:srgbClr val="0070C0"/>
                    </a:solidFill>
                  </a:rPr>
                  <a:t>GaleShapley</a:t>
                </a:r>
                <a:r>
                  <a:rPr lang="en-US" sz="3600" dirty="0"/>
                  <a:t>(</a:t>
                </a:r>
                <a14:m>
                  <m:oMath xmlns:m="http://schemas.openxmlformats.org/officeDocument/2006/math">
                    <m:r>
                      <a:rPr lang="en-US" sz="3600" b="1" i="1" smtClean="0">
                        <a:solidFill>
                          <a:srgbClr val="002060"/>
                        </a:solidFill>
                        <a:latin typeface="Cambria Math"/>
                        <a:sym typeface="Wingdings" pitchFamily="2" charset="2"/>
                      </a:rPr>
                      <m:t>𝑴</m:t>
                    </m:r>
                  </m:oMath>
                </a14:m>
                <a:r>
                  <a:rPr lang="en-US" sz="3600" dirty="0"/>
                  <a:t>,</a:t>
                </a:r>
                <a:r>
                  <a:rPr lang="en-US" sz="3600" b="1" dirty="0">
                    <a:solidFill>
                      <a:srgbClr val="002060"/>
                    </a:solidFill>
                    <a:sym typeface="Wingdings" pitchFamily="2" charset="2"/>
                  </a:rPr>
                  <a:t> </a:t>
                </a:r>
                <a14:m>
                  <m:oMath xmlns:m="http://schemas.openxmlformats.org/officeDocument/2006/math">
                    <m:r>
                      <a:rPr lang="en-US" sz="3600" b="1" i="1" smtClean="0">
                        <a:solidFill>
                          <a:srgbClr val="7030A0"/>
                        </a:solidFill>
                        <a:latin typeface="Cambria Math"/>
                        <a:sym typeface="Wingdings" pitchFamily="2" charset="2"/>
                      </a:rPr>
                      <m:t>𝑾</m:t>
                    </m:r>
                  </m:oMath>
                </a14:m>
                <a:r>
                  <a:rPr lang="en-US" sz="3600" dirty="0"/>
                  <a:t>)</a:t>
                </a:r>
                <a:br>
                  <a:rPr lang="en-US" sz="3600" dirty="0"/>
                </a:br>
                <a:endParaRPr lang="en-US" sz="36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914400"/>
                <a:ext cx="4038600" cy="5867400"/>
              </a:xfrm>
            </p:spPr>
            <p:txBody>
              <a:bodyPr>
                <a:normAutofit fontScale="92500" lnSpcReduction="10000"/>
              </a:bodyPr>
              <a:lstStyle/>
              <a:p>
                <a:pPr marL="0" indent="0">
                  <a:buNone/>
                </a:pPr>
                <a14:m>
                  <m:oMath xmlns:m="http://schemas.openxmlformats.org/officeDocument/2006/math">
                    <m:r>
                      <a:rPr lang="en-US" sz="1800" b="1" i="1" smtClean="0">
                        <a:solidFill>
                          <a:srgbClr val="002060"/>
                        </a:solidFill>
                        <a:latin typeface="Cambria Math"/>
                        <a:sym typeface="Wingdings" pitchFamily="2" charset="2"/>
                      </a:rPr>
                      <m:t>𝑺</m:t>
                    </m:r>
                  </m:oMath>
                </a14:m>
                <a:r>
                  <a:rPr lang="en-US" sz="1800" dirty="0">
                    <a:sym typeface="Wingdings" pitchFamily="2" charset="2"/>
                  </a:rPr>
                  <a:t> </a:t>
                </a:r>
                <a14:m>
                  <m:oMath xmlns:m="http://schemas.openxmlformats.org/officeDocument/2006/math">
                    <m:r>
                      <a:rPr lang="en-US" sz="1800" b="1" i="1" smtClean="0">
                        <a:solidFill>
                          <a:srgbClr val="002060"/>
                        </a:solidFill>
                        <a:latin typeface="Cambria Math"/>
                        <a:sym typeface="Wingdings" pitchFamily="2" charset="2"/>
                      </a:rPr>
                      <m:t>𝑴</m:t>
                    </m:r>
                  </m:oMath>
                </a14:m>
                <a:r>
                  <a:rPr lang="en-US" sz="1800" dirty="0">
                    <a:sym typeface="Wingdings" pitchFamily="2" charset="2"/>
                  </a:rPr>
                  <a:t>;</a:t>
                </a:r>
              </a:p>
              <a:p>
                <a:pPr marL="0" indent="0">
                  <a:buNone/>
                </a:pPr>
                <a:r>
                  <a:rPr lang="en-US" sz="1800" dirty="0"/>
                  <a:t>While (</a:t>
                </a:r>
                <a14:m>
                  <m:oMath xmlns:m="http://schemas.openxmlformats.org/officeDocument/2006/math">
                    <m:r>
                      <a:rPr lang="en-US" sz="1800" b="1" i="1" smtClean="0">
                        <a:solidFill>
                          <a:srgbClr val="002060"/>
                        </a:solidFill>
                        <a:latin typeface="Cambria Math"/>
                        <a:sym typeface="Wingdings" pitchFamily="2" charset="2"/>
                      </a:rPr>
                      <m:t>𝑺</m:t>
                    </m:r>
                    <m:r>
                      <a:rPr lang="en-US" sz="1800" i="1">
                        <a:latin typeface="Cambria Math"/>
                        <a:sym typeface="Wingdings" pitchFamily="2" charset="2"/>
                      </a:rPr>
                      <m:t>≠∅</m:t>
                    </m:r>
                  </m:oMath>
                </a14:m>
                <a:r>
                  <a:rPr lang="en-US" sz="1800" dirty="0"/>
                  <a:t>)</a:t>
                </a:r>
              </a:p>
              <a:p>
                <a:pPr marL="0" indent="0">
                  <a:buNone/>
                </a:pPr>
                <a:r>
                  <a:rPr lang="en-US" sz="1800" dirty="0"/>
                  <a:t>{     </a:t>
                </a:r>
                <a14:m>
                  <m:oMath xmlns:m="http://schemas.openxmlformats.org/officeDocument/2006/math">
                    <m:r>
                      <a:rPr lang="en-US" sz="1800" b="1" i="1" smtClean="0">
                        <a:solidFill>
                          <a:srgbClr val="002060"/>
                        </a:solidFill>
                        <a:latin typeface="Cambria Math"/>
                        <a:sym typeface="Wingdings" pitchFamily="2" charset="2"/>
                      </a:rPr>
                      <m:t>𝒎</m:t>
                    </m:r>
                    <m:r>
                      <a:rPr lang="en-US" sz="1800" i="1">
                        <a:latin typeface="Cambria Math"/>
                        <a:sym typeface="Wingdings" pitchFamily="2" charset="2"/>
                      </a:rPr>
                      <m:t> </m:t>
                    </m:r>
                  </m:oMath>
                </a14:m>
                <a:r>
                  <a:rPr lang="en-US" sz="1800" dirty="0">
                    <a:sym typeface="Wingdings" pitchFamily="2" charset="2"/>
                  </a:rPr>
                  <a:t> </a:t>
                </a:r>
                <a:r>
                  <a:rPr lang="en-US" sz="1800" dirty="0" err="1">
                    <a:sym typeface="Wingdings" pitchFamily="2" charset="2"/>
                  </a:rPr>
                  <a:t>Extract_any_Man_from</a:t>
                </a:r>
                <a:r>
                  <a:rPr lang="en-US" sz="1800" dirty="0">
                    <a:sym typeface="Wingdings" pitchFamily="2" charset="2"/>
                  </a:rPr>
                  <a:t>(</a:t>
                </a:r>
                <a14:m>
                  <m:oMath xmlns:m="http://schemas.openxmlformats.org/officeDocument/2006/math">
                    <m:r>
                      <a:rPr lang="en-US" sz="1800" b="1" i="1" smtClean="0">
                        <a:solidFill>
                          <a:srgbClr val="002060"/>
                        </a:solidFill>
                        <a:latin typeface="Cambria Math"/>
                        <a:sym typeface="Wingdings" pitchFamily="2" charset="2"/>
                      </a:rPr>
                      <m:t>𝑺</m:t>
                    </m:r>
                  </m:oMath>
                </a14:m>
                <a:r>
                  <a:rPr lang="en-US" sz="1800" dirty="0">
                    <a:sym typeface="Wingdings" pitchFamily="2" charset="2"/>
                  </a:rPr>
                  <a:t>);</a:t>
                </a:r>
              </a:p>
              <a:p>
                <a:pPr marL="0" indent="0">
                  <a:buNone/>
                </a:pPr>
                <a:r>
                  <a:rPr lang="en-US" sz="1800" dirty="0">
                    <a:sym typeface="Wingdings" pitchFamily="2" charset="2"/>
                  </a:rPr>
                  <a:t>      </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sym typeface="Wingdings" pitchFamily="2" charset="2"/>
                  </a:rPr>
                  <a:t>  </a:t>
                </a:r>
                <a:r>
                  <a:rPr lang="en-US" sz="1800" b="1" dirty="0">
                    <a:sym typeface="Wingdings" pitchFamily="2" charset="2"/>
                  </a:rPr>
                  <a:t>next</a:t>
                </a:r>
                <a:r>
                  <a:rPr lang="en-US" sz="1800" dirty="0">
                    <a:sym typeface="Wingdings" pitchFamily="2" charset="2"/>
                  </a:rPr>
                  <a:t>(</a:t>
                </a:r>
                <a14:m>
                  <m:oMath xmlns:m="http://schemas.openxmlformats.org/officeDocument/2006/math">
                    <m:r>
                      <a:rPr lang="en-US" sz="1800" b="1" i="1" smtClean="0">
                        <a:solidFill>
                          <a:srgbClr val="00B050"/>
                        </a:solidFill>
                        <a:latin typeface="Cambria Math"/>
                        <a:sym typeface="Wingdings" pitchFamily="2" charset="2"/>
                      </a:rPr>
                      <m:t>𝑳</m:t>
                    </m:r>
                    <m:r>
                      <a:rPr lang="en-US" sz="1800" b="1" i="1" smtClean="0">
                        <a:solidFill>
                          <a:srgbClr val="002060"/>
                        </a:solidFill>
                        <a:latin typeface="Cambria Math"/>
                        <a:sym typeface="Wingdings" pitchFamily="2" charset="2"/>
                      </a:rPr>
                      <m:t>(</m:t>
                    </m:r>
                    <m:r>
                      <a:rPr lang="en-US" sz="1800" b="1" i="1" smtClean="0">
                        <a:solidFill>
                          <a:srgbClr val="002060"/>
                        </a:solidFill>
                        <a:latin typeface="Cambria Math"/>
                        <a:sym typeface="Wingdings" pitchFamily="2" charset="2"/>
                      </a:rPr>
                      <m:t>𝒎</m:t>
                    </m:r>
                    <m:r>
                      <a:rPr lang="en-US" sz="1800" b="1" i="1" smtClean="0">
                        <a:solidFill>
                          <a:srgbClr val="002060"/>
                        </a:solidFill>
                        <a:latin typeface="Cambria Math"/>
                        <a:sym typeface="Wingdings" pitchFamily="2" charset="2"/>
                      </a:rPr>
                      <m:t>)</m:t>
                    </m:r>
                  </m:oMath>
                </a14:m>
                <a:r>
                  <a:rPr lang="en-US" sz="1800" dirty="0">
                    <a:sym typeface="Wingdings" pitchFamily="2" charset="2"/>
                  </a:rPr>
                  <a:t>);</a:t>
                </a:r>
              </a:p>
              <a:p>
                <a:pPr marL="0" indent="0">
                  <a:buNone/>
                </a:pPr>
                <a:r>
                  <a:rPr lang="en-US" sz="1800" dirty="0">
                    <a:sym typeface="Wingdings" pitchFamily="2" charset="2"/>
                  </a:rPr>
                  <a:t>      </a:t>
                </a:r>
                <a14:m>
                  <m:oMath xmlns:m="http://schemas.openxmlformats.org/officeDocument/2006/math">
                    <m:r>
                      <a:rPr lang="en-US" sz="1800" b="1" i="1" smtClean="0">
                        <a:solidFill>
                          <a:srgbClr val="002060"/>
                        </a:solidFill>
                        <a:latin typeface="Cambria Math"/>
                        <a:sym typeface="Wingdings" pitchFamily="2" charset="2"/>
                      </a:rPr>
                      <m:t>𝒎</m:t>
                    </m:r>
                  </m:oMath>
                </a14:m>
                <a:r>
                  <a:rPr lang="en-US" sz="1800" dirty="0">
                    <a:sym typeface="Wingdings" pitchFamily="2" charset="2"/>
                  </a:rPr>
                  <a:t> proposes to </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sym typeface="Wingdings" pitchFamily="2" charset="2"/>
                  </a:rPr>
                  <a:t>;</a:t>
                </a:r>
              </a:p>
              <a:p>
                <a:pPr marL="0" indent="0">
                  <a:buNone/>
                </a:pPr>
                <a:r>
                  <a:rPr lang="en-US" sz="1800" dirty="0"/>
                  <a:t>      If </a:t>
                </a:r>
                <a:r>
                  <a:rPr lang="en-US" sz="1800" b="1" dirty="0"/>
                  <a:t>Single</a:t>
                </a:r>
                <a:r>
                  <a:rPr lang="en-US" sz="1800" dirty="0"/>
                  <a:t>(</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t>)    </a:t>
                </a:r>
              </a:p>
              <a:p>
                <a:pPr marL="0" indent="0">
                  <a:buNone/>
                </a:pPr>
                <a:r>
                  <a:rPr lang="en-US" sz="1800" dirty="0"/>
                  <a:t>      else </a:t>
                </a:r>
              </a:p>
              <a:p>
                <a:pPr marL="0" indent="0">
                  <a:buNone/>
                </a:pPr>
                <a:r>
                  <a:rPr lang="en-US" sz="1800" dirty="0"/>
                  <a:t>      {       let </a:t>
                </a:r>
                <a14:m>
                  <m:oMath xmlns:m="http://schemas.openxmlformats.org/officeDocument/2006/math">
                    <m:r>
                      <a:rPr lang="en-US" sz="1800" b="1" i="1" smtClean="0">
                        <a:solidFill>
                          <a:srgbClr val="002060"/>
                        </a:solidFill>
                        <a:latin typeface="Cambria Math"/>
                        <a:sym typeface="Wingdings" pitchFamily="2" charset="2"/>
                      </a:rPr>
                      <m:t>𝒎</m:t>
                    </m:r>
                    <m:r>
                      <a:rPr lang="en-US" sz="1800" b="1" i="1" smtClean="0">
                        <a:solidFill>
                          <a:srgbClr val="002060"/>
                        </a:solidFill>
                        <a:latin typeface="Cambria Math"/>
                        <a:sym typeface="Wingdings" pitchFamily="2" charset="2"/>
                      </a:rPr>
                      <m:t>′</m:t>
                    </m:r>
                  </m:oMath>
                </a14:m>
                <a:r>
                  <a:rPr lang="en-US" sz="1800" dirty="0"/>
                  <a:t> </a:t>
                </a:r>
                <a:r>
                  <a:rPr lang="en-US" sz="1800" dirty="0">
                    <a:sym typeface="Wingdings" pitchFamily="2" charset="2"/>
                  </a:rPr>
                  <a:t> </a:t>
                </a:r>
                <a:r>
                  <a:rPr lang="en-US" sz="1800" dirty="0">
                    <a:solidFill>
                      <a:schemeClr val="accent2">
                        <a:lumMod val="75000"/>
                      </a:schemeClr>
                    </a:solidFill>
                  </a:rPr>
                  <a:t>mate</a:t>
                </a:r>
                <a:r>
                  <a:rPr lang="en-US" sz="1800" dirty="0"/>
                  <a:t>(</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t>);</a:t>
                </a:r>
              </a:p>
              <a:p>
                <a:pPr marL="0" indent="0">
                  <a:buNone/>
                </a:pPr>
                <a:r>
                  <a:rPr lang="en-US" sz="1800" dirty="0"/>
                  <a:t>              If( </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t> prefers </a:t>
                </a:r>
                <a14:m>
                  <m:oMath xmlns:m="http://schemas.openxmlformats.org/officeDocument/2006/math">
                    <m:r>
                      <a:rPr lang="en-US" sz="1800" b="1" i="1" smtClean="0">
                        <a:solidFill>
                          <a:srgbClr val="002060"/>
                        </a:solidFill>
                        <a:latin typeface="Cambria Math"/>
                        <a:sym typeface="Wingdings" pitchFamily="2" charset="2"/>
                      </a:rPr>
                      <m:t>𝒎</m:t>
                    </m:r>
                  </m:oMath>
                </a14:m>
                <a:r>
                  <a:rPr lang="en-US" sz="1800" dirty="0"/>
                  <a:t> to </a:t>
                </a:r>
                <a14:m>
                  <m:oMath xmlns:m="http://schemas.openxmlformats.org/officeDocument/2006/math">
                    <m:r>
                      <a:rPr lang="en-US" sz="1800" b="1" i="1" smtClean="0">
                        <a:solidFill>
                          <a:srgbClr val="002060"/>
                        </a:solidFill>
                        <a:latin typeface="Cambria Math"/>
                        <a:sym typeface="Wingdings" pitchFamily="2" charset="2"/>
                      </a:rPr>
                      <m:t>𝒎</m:t>
                    </m:r>
                    <m:r>
                      <a:rPr lang="en-US" sz="1800" b="1" i="1" smtClean="0">
                        <a:solidFill>
                          <a:srgbClr val="002060"/>
                        </a:solidFill>
                        <a:latin typeface="Cambria Math"/>
                        <a:sym typeface="Wingdings" pitchFamily="2" charset="2"/>
                      </a:rPr>
                      <m:t>′</m:t>
                    </m:r>
                  </m:oMath>
                </a14:m>
                <a:r>
                  <a:rPr lang="en-US" sz="1800" dirty="0"/>
                  <a:t>) </a:t>
                </a:r>
              </a:p>
              <a:p>
                <a:pPr marL="0" indent="0">
                  <a:buNone/>
                </a:pPr>
                <a:r>
                  <a:rPr lang="en-US" sz="1800" dirty="0">
                    <a:sym typeface="Wingdings" pitchFamily="2" charset="2"/>
                  </a:rPr>
                  <a:t>              {     </a:t>
                </a:r>
                <a14:m>
                  <m:oMath xmlns:m="http://schemas.openxmlformats.org/officeDocument/2006/math">
                    <m:r>
                      <a:rPr lang="en-US" sz="1800" b="1" i="1" smtClean="0">
                        <a:solidFill>
                          <a:srgbClr val="7030A0"/>
                        </a:solidFill>
                        <a:latin typeface="Cambria Math"/>
                        <a:sym typeface="Wingdings" pitchFamily="2" charset="2"/>
                      </a:rPr>
                      <m:t>𝒘</m:t>
                    </m:r>
                    <m:r>
                      <a:rPr lang="en-US" sz="1800" i="1">
                        <a:latin typeface="Cambria Math"/>
                        <a:sym typeface="Wingdings" pitchFamily="2" charset="2"/>
                      </a:rPr>
                      <m:t> </m:t>
                    </m:r>
                  </m:oMath>
                </a14:m>
                <a:r>
                  <a:rPr lang="en-US" sz="1800" b="1" dirty="0"/>
                  <a:t>rejects</a:t>
                </a:r>
                <a:r>
                  <a:rPr lang="en-US" sz="1800" dirty="0"/>
                  <a:t> </a:t>
                </a:r>
                <a14:m>
                  <m:oMath xmlns:m="http://schemas.openxmlformats.org/officeDocument/2006/math">
                    <m:r>
                      <a:rPr lang="en-US" sz="1800" b="1" i="1" smtClean="0">
                        <a:solidFill>
                          <a:srgbClr val="002060"/>
                        </a:solidFill>
                        <a:latin typeface="Cambria Math"/>
                        <a:sym typeface="Wingdings" pitchFamily="2" charset="2"/>
                      </a:rPr>
                      <m:t>𝒎</m:t>
                    </m:r>
                    <m:r>
                      <a:rPr lang="en-US" sz="1800" b="1" i="1" smtClean="0">
                        <a:solidFill>
                          <a:srgbClr val="002060"/>
                        </a:solidFill>
                        <a:latin typeface="Cambria Math"/>
                        <a:sym typeface="Wingdings" pitchFamily="2" charset="2"/>
                      </a:rPr>
                      <m:t>′</m:t>
                    </m:r>
                  </m:oMath>
                </a14:m>
                <a:r>
                  <a:rPr lang="en-US" sz="1800" dirty="0"/>
                  <a:t>;</a:t>
                </a:r>
              </a:p>
              <a:p>
                <a:pPr marL="0" indent="0">
                  <a:buNone/>
                </a:pPr>
                <a:r>
                  <a:rPr lang="en-US" sz="1800" dirty="0"/>
                  <a:t>	   </a:t>
                </a:r>
                <a14:m>
                  <m:oMath xmlns:m="http://schemas.openxmlformats.org/officeDocument/2006/math">
                    <m:r>
                      <a:rPr lang="en-US" sz="1800" b="1" i="1">
                        <a:solidFill>
                          <a:srgbClr val="002060"/>
                        </a:solidFill>
                        <a:latin typeface="Cambria Math"/>
                        <a:sym typeface="Wingdings" pitchFamily="2" charset="2"/>
                      </a:rPr>
                      <m:t>𝒎</m:t>
                    </m:r>
                    <m:r>
                      <a:rPr lang="en-US" sz="1800" b="1" i="1">
                        <a:solidFill>
                          <a:srgbClr val="002060"/>
                        </a:solidFill>
                        <a:latin typeface="Cambria Math"/>
                        <a:sym typeface="Wingdings" pitchFamily="2" charset="2"/>
                      </a:rPr>
                      <m:t>′</m:t>
                    </m:r>
                  </m:oMath>
                </a14:m>
                <a:r>
                  <a:rPr lang="en-US" sz="1800" dirty="0"/>
                  <a:t> goes back to </a:t>
                </a:r>
                <a14:m>
                  <m:oMath xmlns:m="http://schemas.openxmlformats.org/officeDocument/2006/math">
                    <m:r>
                      <a:rPr lang="en-US" sz="1800" b="1" i="1" smtClean="0">
                        <a:solidFill>
                          <a:srgbClr val="002060"/>
                        </a:solidFill>
                        <a:latin typeface="Cambria Math"/>
                        <a:sym typeface="Wingdings" pitchFamily="2" charset="2"/>
                      </a:rPr>
                      <m:t>𝑺</m:t>
                    </m:r>
                  </m:oMath>
                </a14:m>
                <a:r>
                  <a:rPr lang="en-US" sz="1800" dirty="0"/>
                  <a:t>;</a:t>
                </a:r>
              </a:p>
              <a:p>
                <a:pPr marL="0" indent="0">
                  <a:buNone/>
                </a:pPr>
                <a:r>
                  <a:rPr lang="en-US" sz="1800" dirty="0"/>
                  <a:t>                    </a:t>
                </a:r>
                <a:r>
                  <a:rPr lang="en-US" sz="1800" dirty="0">
                    <a:solidFill>
                      <a:schemeClr val="accent2">
                        <a:lumMod val="75000"/>
                      </a:schemeClr>
                    </a:solidFill>
                  </a:rPr>
                  <a:t>mate</a:t>
                </a:r>
                <a:r>
                  <a:rPr lang="en-US" sz="1800" dirty="0"/>
                  <a:t>(</a:t>
                </a:r>
                <a14:m>
                  <m:oMath xmlns:m="http://schemas.openxmlformats.org/officeDocument/2006/math">
                    <m:r>
                      <a:rPr lang="en-US" sz="1800" b="1" i="1" smtClean="0">
                        <a:solidFill>
                          <a:srgbClr val="7030A0"/>
                        </a:solidFill>
                        <a:latin typeface="Cambria Math"/>
                        <a:sym typeface="Wingdings" pitchFamily="2" charset="2"/>
                      </a:rPr>
                      <m:t>𝒘</m:t>
                    </m:r>
                  </m:oMath>
                </a14:m>
                <a:r>
                  <a:rPr lang="en-US" sz="1800" dirty="0"/>
                  <a:t>) </a:t>
                </a:r>
                <a:r>
                  <a:rPr lang="en-US" sz="1800" dirty="0">
                    <a:sym typeface="Wingdings" pitchFamily="2" charset="2"/>
                  </a:rPr>
                  <a:t> </a:t>
                </a:r>
                <a14:m>
                  <m:oMath xmlns:m="http://schemas.openxmlformats.org/officeDocument/2006/math">
                    <m:r>
                      <a:rPr lang="en-US" sz="1800" b="1" i="1" smtClean="0">
                        <a:solidFill>
                          <a:srgbClr val="002060"/>
                        </a:solidFill>
                        <a:latin typeface="Cambria Math"/>
                        <a:sym typeface="Wingdings" pitchFamily="2" charset="2"/>
                      </a:rPr>
                      <m:t>𝒎</m:t>
                    </m:r>
                  </m:oMath>
                </a14:m>
                <a:r>
                  <a:rPr lang="en-US" sz="1800" dirty="0"/>
                  <a:t>;</a:t>
                </a:r>
              </a:p>
              <a:p>
                <a:pPr marL="0" indent="0">
                  <a:buNone/>
                </a:pPr>
                <a:r>
                  <a:rPr lang="en-US" sz="1800" b="1" dirty="0"/>
                  <a:t>                     remove </a:t>
                </a:r>
                <a14:m>
                  <m:oMath xmlns:m="http://schemas.openxmlformats.org/officeDocument/2006/math">
                    <m:r>
                      <a:rPr lang="en-US" sz="1800" b="1" i="1" smtClean="0">
                        <a:solidFill>
                          <a:srgbClr val="7030A0"/>
                        </a:solidFill>
                        <a:latin typeface="Cambria Math"/>
                        <a:sym typeface="Wingdings" pitchFamily="2" charset="2"/>
                      </a:rPr>
                      <m:t>𝒘</m:t>
                    </m:r>
                    <m:r>
                      <a:rPr lang="en-US" sz="1800" b="1" i="1" smtClean="0">
                        <a:solidFill>
                          <a:srgbClr val="7030A0"/>
                        </a:solidFill>
                        <a:latin typeface="Cambria Math"/>
                        <a:sym typeface="Wingdings" pitchFamily="2" charset="2"/>
                      </a:rPr>
                      <m:t> </m:t>
                    </m:r>
                  </m:oMath>
                </a14:m>
                <a:r>
                  <a:rPr lang="en-US" sz="1800" dirty="0"/>
                  <a:t>from</a:t>
                </a:r>
                <a:r>
                  <a:rPr lang="en-US" sz="1800" b="1" dirty="0"/>
                  <a:t> </a:t>
                </a:r>
                <a14:m>
                  <m:oMath xmlns:m="http://schemas.openxmlformats.org/officeDocument/2006/math">
                    <m:r>
                      <a:rPr lang="en-US" sz="1800" b="1" i="1" smtClean="0">
                        <a:solidFill>
                          <a:srgbClr val="00B050"/>
                        </a:solidFill>
                        <a:latin typeface="Cambria Math"/>
                        <a:sym typeface="Wingdings" pitchFamily="2" charset="2"/>
                      </a:rPr>
                      <m:t>𝑳</m:t>
                    </m:r>
                  </m:oMath>
                </a14:m>
                <a:r>
                  <a:rPr lang="en-US" sz="1800" dirty="0">
                    <a:sym typeface="Wingdings" pitchFamily="2" charset="2"/>
                  </a:rPr>
                  <a:t>(</a:t>
                </a:r>
                <a14:m>
                  <m:oMath xmlns:m="http://schemas.openxmlformats.org/officeDocument/2006/math">
                    <m:r>
                      <a:rPr lang="en-US" sz="1800" b="1" i="1" smtClean="0">
                        <a:latin typeface="Cambria Math"/>
                        <a:sym typeface="Wingdings" pitchFamily="2" charset="2"/>
                      </a:rPr>
                      <m:t>𝒎</m:t>
                    </m:r>
                    <m:r>
                      <a:rPr lang="en-US" sz="1800" b="1" i="1" smtClean="0">
                        <a:latin typeface="Cambria Math"/>
                        <a:sym typeface="Wingdings" pitchFamily="2" charset="2"/>
                      </a:rPr>
                      <m:t>′</m:t>
                    </m:r>
                  </m:oMath>
                </a14:m>
                <a:r>
                  <a:rPr lang="en-US" sz="1800" dirty="0"/>
                  <a:t>);</a:t>
                </a:r>
              </a:p>
              <a:p>
                <a:pPr marL="0" indent="0">
                  <a:buNone/>
                </a:pPr>
                <a:r>
                  <a:rPr lang="en-US" sz="1800" dirty="0"/>
                  <a:t>              }</a:t>
                </a:r>
              </a:p>
              <a:p>
                <a:pPr marL="0" indent="0">
                  <a:buNone/>
                </a:pPr>
                <a:r>
                  <a:rPr lang="en-US" sz="1800" dirty="0"/>
                  <a:t>             else  </a:t>
                </a:r>
              </a:p>
              <a:p>
                <a:pPr marL="0" indent="0">
                  <a:buNone/>
                </a:pPr>
                <a:r>
                  <a:rPr lang="en-US" sz="1800" b="1" dirty="0"/>
                  <a:t>              </a:t>
                </a:r>
                <a:r>
                  <a:rPr lang="en-US" sz="1800" dirty="0"/>
                  <a:t>{</a:t>
                </a:r>
                <a:r>
                  <a:rPr lang="en-US" sz="1800" b="1" dirty="0"/>
                  <a:t>      remove </a:t>
                </a:r>
                <a14:m>
                  <m:oMath xmlns:m="http://schemas.openxmlformats.org/officeDocument/2006/math">
                    <m:r>
                      <a:rPr lang="en-US" sz="1800" b="1" i="1" smtClean="0">
                        <a:solidFill>
                          <a:srgbClr val="7030A0"/>
                        </a:solidFill>
                        <a:latin typeface="Cambria Math"/>
                        <a:sym typeface="Wingdings" pitchFamily="2" charset="2"/>
                      </a:rPr>
                      <m:t>𝒘</m:t>
                    </m:r>
                    <m:r>
                      <a:rPr lang="en-US" sz="1800" b="1" i="1" smtClean="0">
                        <a:solidFill>
                          <a:srgbClr val="7030A0"/>
                        </a:solidFill>
                        <a:latin typeface="Cambria Math"/>
                        <a:sym typeface="Wingdings" pitchFamily="2" charset="2"/>
                      </a:rPr>
                      <m:t> </m:t>
                    </m:r>
                  </m:oMath>
                </a14:m>
                <a:r>
                  <a:rPr lang="en-US" sz="1800" dirty="0"/>
                  <a:t>from</a:t>
                </a:r>
                <a:r>
                  <a:rPr lang="en-US" sz="1800" b="1" dirty="0"/>
                  <a:t> </a:t>
                </a:r>
                <a14:m>
                  <m:oMath xmlns:m="http://schemas.openxmlformats.org/officeDocument/2006/math">
                    <m:r>
                      <a:rPr lang="en-US" sz="1800" b="1" i="1" smtClean="0">
                        <a:solidFill>
                          <a:srgbClr val="00B050"/>
                        </a:solidFill>
                        <a:latin typeface="Cambria Math"/>
                        <a:sym typeface="Wingdings" pitchFamily="2" charset="2"/>
                      </a:rPr>
                      <m:t>𝑳</m:t>
                    </m:r>
                  </m:oMath>
                </a14:m>
                <a:r>
                  <a:rPr lang="en-US" sz="1800" dirty="0">
                    <a:sym typeface="Wingdings" pitchFamily="2" charset="2"/>
                  </a:rPr>
                  <a:t>(</a:t>
                </a:r>
                <a14:m>
                  <m:oMath xmlns:m="http://schemas.openxmlformats.org/officeDocument/2006/math">
                    <m:r>
                      <a:rPr lang="en-US" sz="1800" b="1" i="1" smtClean="0">
                        <a:latin typeface="Cambria Math"/>
                        <a:sym typeface="Wingdings" pitchFamily="2" charset="2"/>
                      </a:rPr>
                      <m:t>𝒎</m:t>
                    </m:r>
                  </m:oMath>
                </a14:m>
                <a:r>
                  <a:rPr lang="en-US" sz="1800" dirty="0"/>
                  <a:t>);</a:t>
                </a:r>
              </a:p>
              <a:p>
                <a:pPr marL="0" indent="0">
                  <a:buNone/>
                </a:pPr>
                <a:r>
                  <a:rPr lang="en-US" sz="1800" dirty="0"/>
                  <a:t>                      </a:t>
                </a:r>
                <a14:m>
                  <m:oMath xmlns:m="http://schemas.openxmlformats.org/officeDocument/2006/math">
                    <m:r>
                      <a:rPr lang="en-US" sz="1800" b="1" i="1">
                        <a:solidFill>
                          <a:srgbClr val="002060"/>
                        </a:solidFill>
                        <a:latin typeface="Cambria Math"/>
                        <a:sym typeface="Wingdings" pitchFamily="2" charset="2"/>
                      </a:rPr>
                      <m:t>𝒎</m:t>
                    </m:r>
                  </m:oMath>
                </a14:m>
                <a:r>
                  <a:rPr lang="en-US" sz="1800" dirty="0"/>
                  <a:t> goes back to </a:t>
                </a:r>
                <a14:m>
                  <m:oMath xmlns:m="http://schemas.openxmlformats.org/officeDocument/2006/math">
                    <m:r>
                      <a:rPr lang="en-US" sz="1800" b="1" i="1">
                        <a:solidFill>
                          <a:srgbClr val="002060"/>
                        </a:solidFill>
                        <a:latin typeface="Cambria Math"/>
                        <a:sym typeface="Wingdings" pitchFamily="2" charset="2"/>
                      </a:rPr>
                      <m:t>𝑺</m:t>
                    </m:r>
                  </m:oMath>
                </a14:m>
                <a:r>
                  <a:rPr lang="en-US" sz="1800" dirty="0"/>
                  <a:t>;</a:t>
                </a:r>
              </a:p>
              <a:p>
                <a:pPr marL="0" indent="0">
                  <a:buNone/>
                </a:pPr>
                <a:r>
                  <a:rPr lang="en-US" sz="1800" dirty="0"/>
                  <a:t>              }	</a:t>
                </a:r>
              </a:p>
              <a:p>
                <a:pPr marL="0" indent="0">
                  <a:buNone/>
                </a:pPr>
                <a:r>
                  <a:rPr lang="en-US" sz="1800" dirty="0"/>
                  <a:t>        }</a:t>
                </a:r>
              </a:p>
              <a:p>
                <a:pPr marL="0" indent="0">
                  <a:buNone/>
                </a:pPr>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914400"/>
                <a:ext cx="4038600" cy="5867400"/>
              </a:xfrm>
              <a:blipFill>
                <a:blip r:embed="rId3"/>
                <a:stretch>
                  <a:fillRect l="-940" t="-10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905000" y="2345323"/>
                <a:ext cx="1438920" cy="338554"/>
              </a:xfrm>
              <a:prstGeom prst="rect">
                <a:avLst/>
              </a:prstGeom>
              <a:noFill/>
            </p:spPr>
            <p:txBody>
              <a:bodyPr wrap="none" rtlCol="0">
                <a:spAutoFit/>
              </a:bodyPr>
              <a:lstStyle/>
              <a:p>
                <a:r>
                  <a:rPr lang="en-US" sz="1600" dirty="0">
                    <a:solidFill>
                      <a:schemeClr val="accent2">
                        <a:lumMod val="75000"/>
                      </a:schemeClr>
                    </a:solidFill>
                  </a:rPr>
                  <a:t>mate</a:t>
                </a:r>
                <a:r>
                  <a:rPr lang="en-US" sz="1600" dirty="0"/>
                  <a:t>(</a:t>
                </a:r>
                <a14:m>
                  <m:oMath xmlns:m="http://schemas.openxmlformats.org/officeDocument/2006/math">
                    <m:r>
                      <a:rPr lang="en-US" sz="1600" b="1" i="1">
                        <a:solidFill>
                          <a:srgbClr val="7030A0"/>
                        </a:solidFill>
                        <a:latin typeface="Cambria Math"/>
                        <a:sym typeface="Wingdings" pitchFamily="2" charset="2"/>
                      </a:rPr>
                      <m:t>𝒘</m:t>
                    </m:r>
                  </m:oMath>
                </a14:m>
                <a:r>
                  <a:rPr lang="en-US" sz="1600" dirty="0"/>
                  <a:t>) </a:t>
                </a:r>
                <a:r>
                  <a:rPr lang="en-US" sz="1600" dirty="0">
                    <a:sym typeface="Wingdings" pitchFamily="2" charset="2"/>
                  </a:rPr>
                  <a:t> </a:t>
                </a:r>
                <a14:m>
                  <m:oMath xmlns:m="http://schemas.openxmlformats.org/officeDocument/2006/math">
                    <m:r>
                      <a:rPr lang="en-US" sz="1600" b="1" i="1">
                        <a:solidFill>
                          <a:srgbClr val="002060"/>
                        </a:solidFill>
                        <a:latin typeface="Cambria Math"/>
                        <a:sym typeface="Wingdings" pitchFamily="2" charset="2"/>
                      </a:rPr>
                      <m:t>𝒎</m:t>
                    </m:r>
                  </m:oMath>
                </a14:m>
                <a:r>
                  <a:rPr lang="en-US" sz="1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905000" y="2345323"/>
                <a:ext cx="1438920" cy="338554"/>
              </a:xfrm>
              <a:prstGeom prst="rect">
                <a:avLst/>
              </a:prstGeom>
              <a:blipFill>
                <a:blip r:embed="rId5"/>
                <a:stretch>
                  <a:fillRect l="-2542" t="-7273" r="-1271" b="-2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47800" y="3200400"/>
                <a:ext cx="2563330" cy="338554"/>
              </a:xfrm>
              <a:prstGeom prst="rect">
                <a:avLst/>
              </a:prstGeom>
              <a:solidFill>
                <a:schemeClr val="bg2"/>
              </a:solidFill>
            </p:spPr>
            <p:txBody>
              <a:bodyPr wrap="none" rtlCol="0">
                <a:spAutoFit/>
              </a:bodyPr>
              <a:lstStyle/>
              <a:p>
                <a:r>
                  <a:rPr lang="en-US" sz="1600" dirty="0"/>
                  <a:t>in list </a:t>
                </a:r>
                <a14:m>
                  <m:oMath xmlns:m="http://schemas.openxmlformats.org/officeDocument/2006/math">
                    <m:r>
                      <a:rPr lang="en-US" sz="1600" b="1" i="1">
                        <a:solidFill>
                          <a:srgbClr val="00B050"/>
                        </a:solidFill>
                        <a:latin typeface="Cambria Math"/>
                        <a:sym typeface="Wingdings" pitchFamily="2" charset="2"/>
                      </a:rPr>
                      <m:t>𝑳</m:t>
                    </m:r>
                    <m:r>
                      <a:rPr lang="en-US" sz="1600" b="1" i="1">
                        <a:solidFill>
                          <a:srgbClr val="002060"/>
                        </a:solidFill>
                        <a:latin typeface="Cambria Math"/>
                        <a:sym typeface="Wingdings" pitchFamily="2" charset="2"/>
                      </a:rPr>
                      <m:t>(</m:t>
                    </m:r>
                    <m:r>
                      <a:rPr lang="en-US" sz="1600" b="1" i="1" smtClean="0">
                        <a:solidFill>
                          <a:srgbClr val="7030A0"/>
                        </a:solidFill>
                        <a:latin typeface="Cambria Math"/>
                        <a:sym typeface="Wingdings" pitchFamily="2" charset="2"/>
                      </a:rPr>
                      <m:t>𝒘</m:t>
                    </m:r>
                    <m:r>
                      <a:rPr lang="en-US" sz="1600" b="1" i="1">
                        <a:solidFill>
                          <a:srgbClr val="002060"/>
                        </a:solidFill>
                        <a:latin typeface="Cambria Math"/>
                        <a:sym typeface="Wingdings" pitchFamily="2" charset="2"/>
                      </a:rPr>
                      <m:t>)</m:t>
                    </m:r>
                  </m:oMath>
                </a14:m>
                <a:r>
                  <a:rPr lang="en-US" sz="1600" dirty="0">
                    <a:sym typeface="Wingdings" pitchFamily="2" charset="2"/>
                  </a:rPr>
                  <a:t>, </a:t>
                </a:r>
                <a14:m>
                  <m:oMath xmlns:m="http://schemas.openxmlformats.org/officeDocument/2006/math">
                    <m:r>
                      <a:rPr lang="en-US" sz="1600" b="1" i="1">
                        <a:solidFill>
                          <a:srgbClr val="002060"/>
                        </a:solidFill>
                        <a:latin typeface="Cambria Math"/>
                        <a:sym typeface="Wingdings" pitchFamily="2" charset="2"/>
                      </a:rPr>
                      <m:t>𝒎</m:t>
                    </m:r>
                    <m:r>
                      <a:rPr lang="en-US" sz="1600" b="1" i="1">
                        <a:solidFill>
                          <a:srgbClr val="002060"/>
                        </a:solidFill>
                        <a:latin typeface="Cambria Math"/>
                        <a:sym typeface="Wingdings" pitchFamily="2" charset="2"/>
                      </a:rPr>
                      <m:t> </m:t>
                    </m:r>
                  </m:oMath>
                </a14:m>
                <a:r>
                  <a:rPr lang="en-US" sz="1600" dirty="0"/>
                  <a:t>precedes </a:t>
                </a:r>
                <a14:m>
                  <m:oMath xmlns:m="http://schemas.openxmlformats.org/officeDocument/2006/math">
                    <m:r>
                      <a:rPr lang="en-US" sz="1600" b="1" i="1">
                        <a:solidFill>
                          <a:srgbClr val="002060"/>
                        </a:solidFill>
                        <a:latin typeface="Cambria Math"/>
                        <a:sym typeface="Wingdings" pitchFamily="2" charset="2"/>
                      </a:rPr>
                      <m:t>𝒎</m:t>
                    </m:r>
                    <m:r>
                      <a:rPr lang="en-US" sz="1600" b="1" i="1" smtClean="0">
                        <a:solidFill>
                          <a:srgbClr val="002060"/>
                        </a:solidFill>
                        <a:latin typeface="Cambria Math"/>
                        <a:sym typeface="Wingdings" pitchFamily="2" charset="2"/>
                      </a:rPr>
                      <m:t>′</m:t>
                    </m:r>
                  </m:oMath>
                </a14:m>
                <a:r>
                  <a:rPr lang="en-US" sz="1600"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1447800" y="3200400"/>
                <a:ext cx="2563330" cy="338554"/>
              </a:xfrm>
              <a:prstGeom prst="rect">
                <a:avLst/>
              </a:prstGeom>
              <a:blipFill>
                <a:blip r:embed="rId6"/>
                <a:stretch>
                  <a:fillRect l="-1429" t="-5357" r="-476"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4BD948ED-6048-D56C-8E74-8B4248DCCEA8}"/>
                  </a:ext>
                </a:extLst>
              </p:cNvPr>
              <p:cNvSpPr>
                <a:spLocks noGrp="1"/>
              </p:cNvSpPr>
              <p:nvPr>
                <p:ph sz="half" idx="2"/>
              </p:nvPr>
            </p:nvSpPr>
            <p:spPr>
              <a:xfrm>
                <a:off x="4648200" y="1600200"/>
                <a:ext cx="4495800" cy="4525963"/>
              </a:xfrm>
            </p:spPr>
            <p:txBody>
              <a:bodyPr/>
              <a:lstStyle/>
              <a:p>
                <a:pPr marL="0" indent="0">
                  <a:buNone/>
                </a:pPr>
                <a:r>
                  <a:rPr lang="en-US" sz="1800" b="1" dirty="0">
                    <a:solidFill>
                      <a:srgbClr val="C00000"/>
                    </a:solidFill>
                  </a:rPr>
                  <a:t>Question</a:t>
                </a:r>
                <a:r>
                  <a:rPr lang="en-US" sz="1800" dirty="0"/>
                  <a:t>:</a:t>
                </a:r>
              </a:p>
              <a:p>
                <a:pPr marL="0" indent="0">
                  <a:buNone/>
                </a:pPr>
                <a:r>
                  <a:rPr lang="en-IN" sz="1800" dirty="0"/>
                  <a:t>What if </a:t>
                </a:r>
                <a14:m>
                  <m:oMath xmlns:m="http://schemas.openxmlformats.org/officeDocument/2006/math">
                    <m:r>
                      <a:rPr lang="en-US" sz="1800" b="1" i="0" smtClean="0">
                        <a:solidFill>
                          <a:srgbClr val="002060"/>
                        </a:solidFill>
                        <a:latin typeface="Cambria Math" panose="02040503050406030204" pitchFamily="18" charset="0"/>
                        <a:sym typeface="Wingdings" pitchFamily="2" charset="2"/>
                      </a:rPr>
                      <m:t>|</m:t>
                    </m:r>
                    <m:r>
                      <a:rPr lang="en-US" sz="1800" b="1" i="1" smtClean="0">
                        <a:solidFill>
                          <a:srgbClr val="002060"/>
                        </a:solidFill>
                        <a:latin typeface="Cambria Math"/>
                        <a:sym typeface="Wingdings" pitchFamily="2" charset="2"/>
                      </a:rPr>
                      <m:t>𝑴</m:t>
                    </m:r>
                    <m:r>
                      <a:rPr lang="en-US" sz="1800" b="1" i="1" smtClean="0">
                        <a:solidFill>
                          <a:srgbClr val="002060"/>
                        </a:solidFill>
                        <a:latin typeface="Cambria Math" panose="02040503050406030204" pitchFamily="18" charset="0"/>
                        <a:sym typeface="Wingdings" pitchFamily="2" charset="2"/>
                      </a:rPr>
                      <m:t>|&lt;&gt;</m:t>
                    </m:r>
                    <m:d>
                      <m:dPr>
                        <m:begChr m:val="|"/>
                        <m:endChr m:val="|"/>
                        <m:ctrlPr>
                          <a:rPr lang="en-US" sz="1800" b="1" i="1" smtClean="0">
                            <a:solidFill>
                              <a:srgbClr val="002060"/>
                            </a:solidFill>
                            <a:latin typeface="Cambria Math" panose="02040503050406030204" pitchFamily="18" charset="0"/>
                            <a:sym typeface="Wingdings" pitchFamily="2" charset="2"/>
                          </a:rPr>
                        </m:ctrlPr>
                      </m:dPr>
                      <m:e>
                        <m:r>
                          <a:rPr lang="en-US" sz="1800" b="1" i="1" smtClean="0">
                            <a:solidFill>
                              <a:srgbClr val="002060"/>
                            </a:solidFill>
                            <a:latin typeface="Cambria Math" panose="02040503050406030204" pitchFamily="18" charset="0"/>
                            <a:sym typeface="Wingdings" pitchFamily="2" charset="2"/>
                          </a:rPr>
                          <m:t>𝑾</m:t>
                        </m:r>
                      </m:e>
                    </m:d>
                  </m:oMath>
                </a14:m>
                <a:r>
                  <a:rPr lang="en-IN" sz="1800" dirty="0"/>
                  <a:t> ?</a:t>
                </a:r>
              </a:p>
              <a:p>
                <a:pPr marL="0" indent="0">
                  <a:buNone/>
                </a:pPr>
                <a:r>
                  <a:rPr lang="en-IN" sz="1800" b="1" dirty="0"/>
                  <a:t>Answer</a:t>
                </a:r>
                <a:r>
                  <a:rPr lang="en-IN" sz="1800" dirty="0"/>
                  <a:t>:</a:t>
                </a:r>
              </a:p>
              <a:p>
                <a:pPr marL="0" indent="0">
                  <a:buNone/>
                </a:pPr>
                <a:r>
                  <a:rPr lang="en-IN" sz="1800" dirty="0"/>
                  <a:t>The final matching is still a stable matching.</a:t>
                </a:r>
              </a:p>
              <a:p>
                <a:pPr marL="0" indent="0">
                  <a:buNone/>
                </a:pPr>
                <a:endParaRPr lang="en-IN" sz="1800" dirty="0"/>
              </a:p>
              <a:p>
                <a:pPr marL="0" indent="0">
                  <a:buNone/>
                </a:pPr>
                <a:r>
                  <a:rPr lang="en-IN" sz="1800" b="1" dirty="0"/>
                  <a:t>Proof:</a:t>
                </a:r>
                <a:r>
                  <a:rPr lang="en-IN" sz="1800" dirty="0"/>
                  <a:t>  </a:t>
                </a:r>
                <a:r>
                  <a:rPr lang="en-IN" sz="1800" dirty="0">
                    <a:solidFill>
                      <a:srgbClr val="C00000"/>
                    </a:solidFill>
                  </a:rPr>
                  <a:t>??</a:t>
                </a:r>
              </a:p>
              <a:p>
                <a:pPr marL="0" indent="0">
                  <a:buNone/>
                </a:pPr>
                <a:endParaRPr lang="en-IN" sz="1800" dirty="0">
                  <a:solidFill>
                    <a:srgbClr val="C00000"/>
                  </a:solidFill>
                </a:endParaRPr>
              </a:p>
              <a:p>
                <a:pPr marL="0" indent="0">
                  <a:buNone/>
                </a:pPr>
                <a:endParaRPr lang="en-IN" sz="1800" dirty="0">
                  <a:solidFill>
                    <a:srgbClr val="C00000"/>
                  </a:solidFill>
                </a:endParaRPr>
              </a:p>
              <a:p>
                <a:pPr marL="0" indent="0">
                  <a:buNone/>
                </a:pPr>
                <a:endParaRPr lang="en-IN" sz="1800" dirty="0">
                  <a:solidFill>
                    <a:srgbClr val="C00000"/>
                  </a:solidFill>
                </a:endParaRPr>
              </a:p>
              <a:p>
                <a:pPr marL="0" indent="0">
                  <a:buNone/>
                </a:pPr>
                <a:endParaRPr lang="en-IN" sz="1800" dirty="0">
                  <a:solidFill>
                    <a:srgbClr val="C00000"/>
                  </a:solidFill>
                </a:endParaRPr>
              </a:p>
              <a:p>
                <a:pPr marL="0" indent="0">
                  <a:buNone/>
                </a:pPr>
                <a:endParaRPr lang="en-IN" sz="1800" b="1" dirty="0">
                  <a:solidFill>
                    <a:srgbClr val="006C31"/>
                  </a:solidFill>
                </a:endParaRPr>
              </a:p>
              <a:p>
                <a:pPr marL="0" indent="0">
                  <a:buNone/>
                </a:pPr>
                <a:endParaRPr lang="en-IN" sz="1800" b="1" dirty="0">
                  <a:solidFill>
                    <a:srgbClr val="006C31"/>
                  </a:solidFill>
                </a:endParaRPr>
              </a:p>
            </p:txBody>
          </p:sp>
        </mc:Choice>
        <mc:Fallback xmlns="">
          <p:sp>
            <p:nvSpPr>
              <p:cNvPr id="13" name="Content Placeholder 12">
                <a:extLst>
                  <a:ext uri="{FF2B5EF4-FFF2-40B4-BE49-F238E27FC236}">
                    <a16:creationId xmlns:a16="http://schemas.microsoft.com/office/drawing/2014/main" id="{4BD948ED-6048-D56C-8E74-8B4248DCCEA8}"/>
                  </a:ext>
                </a:extLst>
              </p:cNvPr>
              <p:cNvSpPr>
                <a:spLocks noGrp="1" noRot="1" noChangeAspect="1" noMove="1" noResize="1" noEditPoints="1" noAdjustHandles="1" noChangeArrowheads="1" noChangeShapeType="1" noTextEdit="1"/>
              </p:cNvSpPr>
              <p:nvPr>
                <p:ph sz="half" idx="2"/>
              </p:nvPr>
            </p:nvSpPr>
            <p:spPr>
              <a:xfrm>
                <a:off x="4648200" y="1600200"/>
                <a:ext cx="4495800" cy="4525963"/>
              </a:xfrm>
              <a:blipFill>
                <a:blip r:embed="rId7"/>
                <a:stretch>
                  <a:fillRect l="-1221" t="-809"/>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2EBF1F23-904E-EF72-ACED-93FA08ECB6E7}"/>
              </a:ext>
            </a:extLst>
          </p:cNvPr>
          <p:cNvSpPr txBox="1"/>
          <p:nvPr/>
        </p:nvSpPr>
        <p:spPr>
          <a:xfrm>
            <a:off x="5334000" y="3212471"/>
            <a:ext cx="1334020" cy="369332"/>
          </a:xfrm>
          <a:prstGeom prst="rect">
            <a:avLst/>
          </a:prstGeom>
          <a:solidFill>
            <a:schemeClr val="bg2"/>
          </a:solidFill>
        </p:spPr>
        <p:txBody>
          <a:bodyPr wrap="none" rtlCol="0">
            <a:spAutoFit/>
          </a:bodyPr>
          <a:lstStyle/>
          <a:p>
            <a:r>
              <a:rPr lang="en-IN" sz="1800" dirty="0"/>
              <a:t>The same </a:t>
            </a:r>
            <a:r>
              <a:rPr lang="en-IN" sz="1800" dirty="0">
                <a:sym typeface="Wingdings" panose="05000000000000000000" pitchFamily="2" charset="2"/>
              </a:rPr>
              <a:t></a:t>
            </a:r>
            <a:endParaRPr lang="en-IN" dirty="0"/>
          </a:p>
        </p:txBody>
      </p:sp>
    </p:spTree>
    <p:extLst>
      <p:ext uri="{BB962C8B-B14F-4D97-AF65-F5344CB8AC3E}">
        <p14:creationId xmlns:p14="http://schemas.microsoft.com/office/powerpoint/2010/main" val="176012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1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1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1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1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1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left)">
                                      <p:cBhvr>
                                        <p:cTn id="39" dur="1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1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left)">
                                      <p:cBhvr>
                                        <p:cTn id="54" dur="1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left)">
                                      <p:cBhvr>
                                        <p:cTn id="59" dur="1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randombar(horizontal)">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Effect transition="in" filter="wipe(left)">
                                      <p:cBhvr>
                                        <p:cTn id="69" dur="1500"/>
                                        <p:tgtEl>
                                          <p:spTgt spid="3">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wipe(left)">
                                      <p:cBhvr>
                                        <p:cTn id="74" dur="1500"/>
                                        <p:tgtEl>
                                          <p:spTgt spid="3">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wipe(left)">
                                      <p:cBhvr>
                                        <p:cTn id="79" dur="1500"/>
                                        <p:tgtEl>
                                          <p:spTgt spid="3">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wipe(left)">
                                      <p:cBhvr>
                                        <p:cTn id="84" dur="1500"/>
                                        <p:tgtEl>
                                          <p:spTgt spid="3">
                                            <p:txEl>
                                              <p:pRg st="12" end="1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animEffect transition="in" filter="wipe(left)">
                                      <p:cBhvr>
                                        <p:cTn id="89" dur="1500"/>
                                        <p:tgtEl>
                                          <p:spTgt spid="3">
                                            <p:txEl>
                                              <p:pRg st="13" end="1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animEffect transition="in" filter="wipe(left)">
                                      <p:cBhvr>
                                        <p:cTn id="94" dur="1500"/>
                                        <p:tgtEl>
                                          <p:spTgt spid="3">
                                            <p:txEl>
                                              <p:pRg st="14" end="1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
                                            <p:txEl>
                                              <p:pRg st="15" end="15"/>
                                            </p:txEl>
                                          </p:spTgt>
                                        </p:tgtEl>
                                        <p:attrNameLst>
                                          <p:attrName>style.visibility</p:attrName>
                                        </p:attrNameLst>
                                      </p:cBhvr>
                                      <p:to>
                                        <p:strVal val="visible"/>
                                      </p:to>
                                    </p:set>
                                    <p:animEffect transition="in" filter="wipe(left)">
                                      <p:cBhvr>
                                        <p:cTn id="99" dur="1500"/>
                                        <p:tgtEl>
                                          <p:spTgt spid="3">
                                            <p:txEl>
                                              <p:pRg st="15" end="1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
                                            <p:txEl>
                                              <p:pRg st="16" end="16"/>
                                            </p:txEl>
                                          </p:spTgt>
                                        </p:tgtEl>
                                        <p:attrNameLst>
                                          <p:attrName>style.visibility</p:attrName>
                                        </p:attrNameLst>
                                      </p:cBhvr>
                                      <p:to>
                                        <p:strVal val="visible"/>
                                      </p:to>
                                    </p:set>
                                    <p:animEffect transition="in" filter="wipe(left)">
                                      <p:cBhvr>
                                        <p:cTn id="104" dur="1500"/>
                                        <p:tgtEl>
                                          <p:spTgt spid="3">
                                            <p:txEl>
                                              <p:pRg st="16" end="1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Effect transition="in" filter="wipe(left)">
                                      <p:cBhvr>
                                        <p:cTn id="109" dur="1500"/>
                                        <p:tgtEl>
                                          <p:spTgt spid="3">
                                            <p:txEl>
                                              <p:pRg st="17" end="17"/>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
                                            <p:txEl>
                                              <p:pRg st="18" end="18"/>
                                            </p:txEl>
                                          </p:spTgt>
                                        </p:tgtEl>
                                        <p:attrNameLst>
                                          <p:attrName>style.visibility</p:attrName>
                                        </p:attrNameLst>
                                      </p:cBhvr>
                                      <p:to>
                                        <p:strVal val="visible"/>
                                      </p:to>
                                    </p:set>
                                    <p:animEffect transition="in" filter="wipe(left)">
                                      <p:cBhvr>
                                        <p:cTn id="114" dur="1500"/>
                                        <p:tgtEl>
                                          <p:spTgt spid="3">
                                            <p:txEl>
                                              <p:pRg st="18" end="18"/>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
                                            <p:txEl>
                                              <p:pRg st="19" end="19"/>
                                            </p:txEl>
                                          </p:spTgt>
                                        </p:tgtEl>
                                        <p:attrNameLst>
                                          <p:attrName>style.visibility</p:attrName>
                                        </p:attrNameLst>
                                      </p:cBhvr>
                                      <p:to>
                                        <p:strVal val="visible"/>
                                      </p:to>
                                    </p:set>
                                    <p:animEffect transition="in" filter="wipe(left)">
                                      <p:cBhvr>
                                        <p:cTn id="119" dur="1500"/>
                                        <p:tgtEl>
                                          <p:spTgt spid="3">
                                            <p:txEl>
                                              <p:pRg st="19" end="19"/>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3">
                                            <p:txEl>
                                              <p:pRg st="0" end="0"/>
                                            </p:txEl>
                                          </p:spTgt>
                                        </p:tgtEl>
                                        <p:attrNameLst>
                                          <p:attrName>style.visibility</p:attrName>
                                        </p:attrNameLst>
                                      </p:cBhvr>
                                      <p:to>
                                        <p:strVal val="visible"/>
                                      </p:to>
                                    </p:set>
                                    <p:animEffect transition="in" filter="wipe(left)">
                                      <p:cBhvr>
                                        <p:cTn id="124" dur="500"/>
                                        <p:tgtEl>
                                          <p:spTgt spid="13">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3">
                                            <p:txEl>
                                              <p:pRg st="1" end="1"/>
                                            </p:txEl>
                                          </p:spTgt>
                                        </p:tgtEl>
                                        <p:attrNameLst>
                                          <p:attrName>style.visibility</p:attrName>
                                        </p:attrNameLst>
                                      </p:cBhvr>
                                      <p:to>
                                        <p:strVal val="visible"/>
                                      </p:to>
                                    </p:set>
                                    <p:animEffect transition="in" filter="wipe(left)">
                                      <p:cBhvr>
                                        <p:cTn id="129" dur="500"/>
                                        <p:tgtEl>
                                          <p:spTgt spid="13">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3">
                                            <p:txEl>
                                              <p:pRg st="2" end="2"/>
                                            </p:txEl>
                                          </p:spTgt>
                                        </p:tgtEl>
                                        <p:attrNameLst>
                                          <p:attrName>style.visibility</p:attrName>
                                        </p:attrNameLst>
                                      </p:cBhvr>
                                      <p:to>
                                        <p:strVal val="visible"/>
                                      </p:to>
                                    </p:set>
                                    <p:animEffect transition="in" filter="wipe(left)">
                                      <p:cBhvr>
                                        <p:cTn id="134" dur="500"/>
                                        <p:tgtEl>
                                          <p:spTgt spid="13">
                                            <p:txEl>
                                              <p:pRg st="2" end="2"/>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3">
                                            <p:txEl>
                                              <p:pRg st="3" end="3"/>
                                            </p:txEl>
                                          </p:spTgt>
                                        </p:tgtEl>
                                        <p:attrNameLst>
                                          <p:attrName>style.visibility</p:attrName>
                                        </p:attrNameLst>
                                      </p:cBhvr>
                                      <p:to>
                                        <p:strVal val="visible"/>
                                      </p:to>
                                    </p:set>
                                    <p:animEffect transition="in" filter="wipe(left)">
                                      <p:cBhvr>
                                        <p:cTn id="139" dur="1500"/>
                                        <p:tgtEl>
                                          <p:spTgt spid="13">
                                            <p:txEl>
                                              <p:pRg st="3" end="3"/>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3">
                                            <p:txEl>
                                              <p:pRg st="5" end="5"/>
                                            </p:txEl>
                                          </p:spTgt>
                                        </p:tgtEl>
                                        <p:attrNameLst>
                                          <p:attrName>style.visibility</p:attrName>
                                        </p:attrNameLst>
                                      </p:cBhvr>
                                      <p:to>
                                        <p:strVal val="visible"/>
                                      </p:to>
                                    </p:set>
                                    <p:animEffect transition="in" filter="wipe(left)">
                                      <p:cBhvr>
                                        <p:cTn id="144" dur="500"/>
                                        <p:tgtEl>
                                          <p:spTgt spid="13">
                                            <p:txEl>
                                              <p:pRg st="5" end="5"/>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grpId="0" nodeType="clickEffect">
                                  <p:stCondLst>
                                    <p:cond delay="0"/>
                                  </p:stCondLst>
                                  <p:childTnLst>
                                    <p:set>
                                      <p:cBhvr>
                                        <p:cTn id="148" dur="1" fill="hold">
                                          <p:stCondLst>
                                            <p:cond delay="0"/>
                                          </p:stCondLst>
                                        </p:cTn>
                                        <p:tgtEl>
                                          <p:spTgt spid="14"/>
                                        </p:tgtEl>
                                        <p:attrNameLst>
                                          <p:attrName>style.visibility</p:attrName>
                                        </p:attrNameLst>
                                      </p:cBhvr>
                                      <p:to>
                                        <p:strVal val="visible"/>
                                      </p:to>
                                    </p:set>
                                    <p:animEffect transition="in" filter="fade">
                                      <p:cBhvr>
                                        <p:cTn id="149" dur="1000"/>
                                        <p:tgtEl>
                                          <p:spTgt spid="14"/>
                                        </p:tgtEl>
                                      </p:cBhvr>
                                    </p:animEffect>
                                    <p:anim calcmode="lin" valueType="num">
                                      <p:cBhvr>
                                        <p:cTn id="150" dur="1000" fill="hold"/>
                                        <p:tgtEl>
                                          <p:spTgt spid="14"/>
                                        </p:tgtEl>
                                        <p:attrNameLst>
                                          <p:attrName>ppt_x</p:attrName>
                                        </p:attrNameLst>
                                      </p:cBhvr>
                                      <p:tavLst>
                                        <p:tav tm="0">
                                          <p:val>
                                            <p:strVal val="#ppt_x"/>
                                          </p:val>
                                        </p:tav>
                                        <p:tav tm="100000">
                                          <p:val>
                                            <p:strVal val="#ppt_x"/>
                                          </p:val>
                                        </p:tav>
                                      </p:tavLst>
                                    </p:anim>
                                    <p:anim calcmode="lin" valueType="num">
                                      <p:cBhvr>
                                        <p:cTn id="1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uiExpand="1" build="p"/>
      <p:bldP spid="7" grpId="0"/>
      <p:bldP spid="8" grpId="0" animBg="1"/>
      <p:bldP spid="13" grpId="0" uiExpand="1" build="p"/>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600" dirty="0">
                <a:solidFill>
                  <a:srgbClr val="0070C0"/>
                </a:solidFill>
              </a:rPr>
              <a:t>Applications of </a:t>
            </a:r>
            <a:br>
              <a:rPr lang="en-US" sz="3600" dirty="0">
                <a:solidFill>
                  <a:srgbClr val="7030A0"/>
                </a:solidFill>
              </a:rPr>
            </a:br>
            <a:r>
              <a:rPr lang="en-US" sz="3600" dirty="0">
                <a:solidFill>
                  <a:srgbClr val="7030A0"/>
                </a:solidFill>
              </a:rPr>
              <a:t>topological ordering ? </a:t>
            </a:r>
          </a:p>
        </p:txBody>
      </p:sp>
      <p:sp>
        <p:nvSpPr>
          <p:cNvPr id="6" name="Text Placeholder 5"/>
          <p:cNvSpPr>
            <a:spLocks noGrp="1"/>
          </p:cNvSpPr>
          <p:nvPr>
            <p:ph type="body" idx="1"/>
          </p:nvPr>
        </p:nvSpPr>
        <p:spPr/>
        <p:txBody>
          <a:bodyPr/>
          <a:lstStyle/>
          <a:p>
            <a:pPr algn="ctr"/>
            <a:endParaRPr lang="en-US" sz="2800" b="1"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Tree>
    <p:extLst>
      <p:ext uri="{BB962C8B-B14F-4D97-AF65-F5344CB8AC3E}">
        <p14:creationId xmlns:p14="http://schemas.microsoft.com/office/powerpoint/2010/main" val="41833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94C27-855D-0F4F-90BE-0634B3D341B7}"/>
              </a:ext>
            </a:extLst>
          </p:cNvPr>
          <p:cNvSpPr>
            <a:spLocks noGrp="1"/>
          </p:cNvSpPr>
          <p:nvPr>
            <p:ph type="title"/>
          </p:nvPr>
        </p:nvSpPr>
        <p:spPr/>
        <p:txBody>
          <a:bodyPr/>
          <a:lstStyle/>
          <a:p>
            <a:r>
              <a:rPr lang="en-US" sz="4000" b="1" dirty="0">
                <a:solidFill>
                  <a:srgbClr val="C00000"/>
                </a:solidFill>
                <a:sym typeface="Wingdings" pitchFamily="2" charset="2"/>
              </a:rPr>
              <a:t>Example: </a:t>
            </a:r>
            <a:r>
              <a:rPr lang="en-US" sz="4000" b="1" dirty="0">
                <a:solidFill>
                  <a:srgbClr val="002060"/>
                </a:solidFill>
                <a:sym typeface="Wingdings" pitchFamily="2" charset="2"/>
              </a:rPr>
              <a:t>Single source shortest paths</a:t>
            </a:r>
            <a:endParaRPr lang="en-US" sz="40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97998E5-18FF-324E-9917-5BD73F6F9325}"/>
                  </a:ext>
                </a:extLst>
              </p:cNvPr>
              <p:cNvSpPr>
                <a:spLocks noGrp="1"/>
              </p:cNvSpPr>
              <p:nvPr>
                <p:ph idx="1"/>
              </p:nvPr>
            </p:nvSpPr>
            <p:spPr/>
            <p:txBody>
              <a:bodyPr/>
              <a:lstStyle/>
              <a:p>
                <a:pPr marL="0" indent="0">
                  <a:buNone/>
                </a:pPr>
                <a:endParaRPr lang="en-US" sz="2400" b="1" i="1" dirty="0">
                  <a:latin typeface="Cambria Math"/>
                </a:endParaRPr>
              </a:p>
              <a:p>
                <a:pPr marL="0" indent="0">
                  <a:buNone/>
                </a:pPr>
                <a:endParaRPr lang="en-US" sz="2400" b="1" i="1" dirty="0">
                  <a:latin typeface="Cambria Math"/>
                </a:endParaRPr>
              </a:p>
              <a:p>
                <a:pPr marL="0" indent="0">
                  <a:buNone/>
                </a:pP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distance from source </a:t>
                </a:r>
                <a14:m>
                  <m:oMath xmlns:m="http://schemas.openxmlformats.org/officeDocument/2006/math">
                    <m:r>
                      <a:rPr lang="en-US" sz="2000" b="1" i="1" dirty="0">
                        <a:solidFill>
                          <a:srgbClr val="0070C0"/>
                        </a:solidFill>
                        <a:latin typeface="Cambria Math"/>
                      </a:rPr>
                      <m:t>𝒔</m:t>
                    </m:r>
                  </m:oMath>
                </a14:m>
                <a:r>
                  <a:rPr lang="en-US" sz="2000" dirty="0">
                    <a:sym typeface="Wingdings" pitchFamily="2" charset="2"/>
                  </a:rPr>
                  <a:t>.</a:t>
                </a:r>
              </a:p>
              <a:p>
                <a:pPr marL="0" indent="0">
                  <a:buNone/>
                </a:pPr>
                <a:endParaRPr lang="en-US" sz="2000" b="1" dirty="0"/>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r>
                  <a:rPr lang="en-US" sz="2000" dirty="0">
                    <a:sym typeface="Wingdings" pitchFamily="2" charset="2"/>
                  </a:rPr>
                  <a:t>=0;</a:t>
                </a:r>
              </a:p>
              <a:p>
                <a:pPr marL="0" indent="0">
                  <a:buNone/>
                </a:pPr>
                <a:endParaRPr lang="en-US" sz="2000" b="1" dirty="0"/>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r>
                      <a:rPr lang="en-US" sz="2000" b="1" i="1" dirty="0">
                        <a:solidFill>
                          <a:srgbClr val="7030A0"/>
                        </a:solidFill>
                        <a:latin typeface="Cambria Math"/>
                        <a:sym typeface="Wingdings" pitchFamily="2" charset="2"/>
                      </a:rPr>
                      <m:t>𝒎𝒊𝒏</m:t>
                    </m:r>
                  </m:oMath>
                </a14:m>
                <a:r>
                  <a:rPr lang="en-US" sz="2000" b="1" dirty="0">
                    <a:solidFill>
                      <a:srgbClr val="7030A0"/>
                    </a:solidFill>
                  </a:rPr>
                  <a:t> </a:t>
                </a:r>
                <a14:m>
                  <m:oMath xmlns:m="http://schemas.openxmlformats.org/officeDocument/2006/math">
                    <m:d>
                      <m:dPr>
                        <m:begChr m:val="{"/>
                        <m:endChr m:val="|"/>
                        <m:ctrlPr>
                          <a:rPr lang="en-US" sz="2000" i="1" dirty="0">
                            <a:latin typeface="Cambria Math" panose="02040503050406030204" pitchFamily="18" charset="0"/>
                          </a:rPr>
                        </m:ctrlPr>
                      </m:dPr>
                      <m:e>
                        <m:r>
                          <a:rPr lang="en-US" sz="2000" b="1" i="1" dirty="0">
                            <a:latin typeface="Cambria Math"/>
                          </a:rPr>
                          <m:t>𝒇</m:t>
                        </m:r>
                        <m:d>
                          <m:dPr>
                            <m:ctrlPr>
                              <a:rPr lang="en-US" sz="2000" b="1" i="1" dirty="0">
                                <a:latin typeface="Cambria Math" panose="02040503050406030204" pitchFamily="18" charset="0"/>
                              </a:rPr>
                            </m:ctrlPr>
                          </m:dPr>
                          <m:e>
                            <m:r>
                              <a:rPr lang="en-US" sz="2000" b="1" i="1" dirty="0">
                                <a:solidFill>
                                  <a:srgbClr val="0070C0"/>
                                </a:solidFill>
                                <a:latin typeface="Cambria Math"/>
                              </a:rPr>
                              <m:t>𝒙</m:t>
                            </m:r>
                          </m:e>
                        </m:d>
                        <m:r>
                          <a:rPr lang="en-US" sz="2000" b="1" i="1" dirty="0">
                            <a:latin typeface="Cambria Math"/>
                          </a:rPr>
                          <m:t>+</m:t>
                        </m:r>
                        <m:r>
                          <a:rPr lang="en-US" sz="2000" b="1" i="1" dirty="0">
                            <a:latin typeface="Cambria Math"/>
                          </a:rPr>
                          <m:t>𝝎</m:t>
                        </m:r>
                        <m:r>
                          <a:rPr lang="en-US" sz="2000" b="1" i="1" dirty="0">
                            <a:latin typeface="Cambria Math"/>
                          </a:rPr>
                          <m:t>(</m:t>
                        </m:r>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e>
                    </m:d>
                    <m:d>
                      <m:dPr>
                        <m:ctrlPr>
                          <a:rPr lang="en-US" sz="2000" i="1" dirty="0">
                            <a:latin typeface="Cambria Math" panose="02040503050406030204" pitchFamily="18" charset="0"/>
                          </a:rPr>
                        </m:ctrlPr>
                      </m:dPr>
                      <m:e>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e>
                    </m:d>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sym typeface="Wingdings" pitchFamily="2" charset="2"/>
                  </a:rPr>
                  <a:t> </a:t>
                </a:r>
              </a:p>
              <a:p>
                <a:pPr marL="0" indent="0">
                  <a:buNone/>
                </a:pPr>
                <a:endParaRPr lang="en-US" sz="2000" dirty="0">
                  <a:sym typeface="Wingdings" pitchFamily="2" charset="2"/>
                </a:endParaRPr>
              </a:p>
              <a:p>
                <a:pPr marL="0" indent="0">
                  <a:buNone/>
                </a:pPr>
                <a:r>
                  <a:rPr lang="en-US" sz="2000" dirty="0">
                    <a:sym typeface="Wingdings" pitchFamily="2" charset="2"/>
                  </a:rPr>
                  <a:t>A correct formulation for distances from </a:t>
                </a:r>
                <a14:m>
                  <m:oMath xmlns:m="http://schemas.openxmlformats.org/officeDocument/2006/math">
                    <m:r>
                      <a:rPr lang="en-US" sz="2000" b="1" i="1" dirty="0">
                        <a:solidFill>
                          <a:srgbClr val="0070C0"/>
                        </a:solidFill>
                        <a:latin typeface="Cambria Math"/>
                      </a:rPr>
                      <m:t>𝒔</m:t>
                    </m:r>
                  </m:oMath>
                </a14:m>
                <a:r>
                  <a:rPr lang="en-US" sz="2000" dirty="0">
                    <a:sym typeface="Wingdings" pitchFamily="2" charset="2"/>
                  </a:rPr>
                  <a:t> in a directed graph.</a:t>
                </a:r>
              </a:p>
              <a:p>
                <a:pPr marL="0" indent="0">
                  <a:buNone/>
                </a:pPr>
                <a:r>
                  <a:rPr lang="en-US" sz="2000" dirty="0">
                    <a:sym typeface="Wingdings" pitchFamily="2" charset="2"/>
                  </a:rPr>
                  <a:t>But difficult to translate to algorithms for general graphs.</a:t>
                </a:r>
              </a:p>
              <a:p>
                <a:pPr marL="0" indent="0">
                  <a:buNone/>
                </a:pPr>
                <a:r>
                  <a:rPr lang="en-US" sz="2000" dirty="0">
                    <a:sym typeface="Wingdings" pitchFamily="2" charset="2"/>
                  </a:rPr>
                  <a:t>Ponder over it.</a:t>
                </a:r>
              </a:p>
              <a:p>
                <a:endParaRPr lang="en-US" sz="2400" dirty="0"/>
              </a:p>
            </p:txBody>
          </p:sp>
        </mc:Choice>
        <mc:Fallback xmlns="">
          <p:sp>
            <p:nvSpPr>
              <p:cNvPr id="6" name="Content Placeholder 5">
                <a:extLst>
                  <a:ext uri="{FF2B5EF4-FFF2-40B4-BE49-F238E27FC236}">
                    <a16:creationId xmlns:a16="http://schemas.microsoft.com/office/drawing/2014/main" id="{897998E5-18FF-324E-9917-5BD73F6F9325}"/>
                  </a:ext>
                </a:extLst>
              </p:cNvPr>
              <p:cNvSpPr>
                <a:spLocks noGrp="1" noRot="1" noChangeAspect="1" noMove="1" noResize="1" noEditPoints="1" noAdjustHandles="1" noChangeArrowheads="1" noChangeShapeType="1" noTextEdit="1"/>
              </p:cNvSpPr>
              <p:nvPr>
                <p:ph idx="1"/>
              </p:nvPr>
            </p:nvSpPr>
            <p:spPr>
              <a:blipFill>
                <a:blip r:embed="rId2"/>
                <a:stretch>
                  <a:fillRect l="-74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BA748C9D-76E5-A74B-AFF9-909FB2C0D3E7}"/>
              </a:ext>
            </a:extLst>
          </p:cNvPr>
          <p:cNvSpPr>
            <a:spLocks noGrp="1"/>
          </p:cNvSpPr>
          <p:nvPr>
            <p:ph type="sldNum" sz="quarter" idx="12"/>
          </p:nvPr>
        </p:nvSpPr>
        <p:spPr/>
        <p:txBody>
          <a:bodyPr/>
          <a:lstStyle/>
          <a:p>
            <a:pPr>
              <a:defRPr/>
            </a:pPr>
            <a:fld id="{B92E9ED8-BBDD-47A1-9C62-8C7F2ACFBD70}" type="slidenum">
              <a:rPr lang="en-US" smtClean="0"/>
              <a:pPr>
                <a:defRPr/>
              </a:pPr>
              <a:t>31</a:t>
            </a:fld>
            <a:endParaRPr lang="en-US"/>
          </a:p>
        </p:txBody>
      </p:sp>
      <p:sp>
        <p:nvSpPr>
          <p:cNvPr id="3" name="Ribbon: Tilted Down 2">
            <a:extLst>
              <a:ext uri="{FF2B5EF4-FFF2-40B4-BE49-F238E27FC236}">
                <a16:creationId xmlns:a16="http://schemas.microsoft.com/office/drawing/2014/main" id="{E27A6572-A5E7-9C86-4CC9-EB7D483DD1FD}"/>
              </a:ext>
            </a:extLst>
          </p:cNvPr>
          <p:cNvSpPr/>
          <p:nvPr/>
        </p:nvSpPr>
        <p:spPr>
          <a:xfrm>
            <a:off x="1447800" y="1370013"/>
            <a:ext cx="6096000" cy="795274"/>
          </a:xfrm>
          <a:prstGeom prst="ribbon">
            <a:avLst>
              <a:gd name="adj1" fmla="val 16667"/>
              <a:gd name="adj2" fmla="val 7500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this formulation leads to a very simple and efficient algorithm for distance in DAGs.</a:t>
            </a:r>
            <a:endParaRPr lang="en-IN" dirty="0">
              <a:solidFill>
                <a:schemeClr val="tx1"/>
              </a:solidFill>
            </a:endParaRPr>
          </a:p>
        </p:txBody>
      </p:sp>
      <p:sp>
        <p:nvSpPr>
          <p:cNvPr id="8" name="TextBox 7">
            <a:extLst>
              <a:ext uri="{FF2B5EF4-FFF2-40B4-BE49-F238E27FC236}">
                <a16:creationId xmlns:a16="http://schemas.microsoft.com/office/drawing/2014/main" id="{39FD7E6B-6220-64AC-33B6-FEF6FF86D123}"/>
              </a:ext>
            </a:extLst>
          </p:cNvPr>
          <p:cNvSpPr txBox="1"/>
          <p:nvPr/>
        </p:nvSpPr>
        <p:spPr>
          <a:xfrm>
            <a:off x="3276600" y="2191920"/>
            <a:ext cx="2261196" cy="369332"/>
          </a:xfrm>
          <a:prstGeom prst="rect">
            <a:avLst/>
          </a:prstGeom>
          <a:solidFill>
            <a:srgbClr val="FFC000"/>
          </a:solidFill>
        </p:spPr>
        <p:txBody>
          <a:bodyPr wrap="none" rtlCol="0">
            <a:spAutoFit/>
          </a:bodyPr>
          <a:lstStyle/>
          <a:p>
            <a:r>
              <a:rPr lang="en-US" dirty="0"/>
              <a:t>Now ponder over it.</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83297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randombar(horizontal)">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wipe(left)">
                                      <p:cBhvr>
                                        <p:cTn id="22" dur="1750"/>
                                        <p:tgtEl>
                                          <p:spTgt spid="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wipe(left)">
                                      <p:cBhvr>
                                        <p:cTn id="27" dur="20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wipe(left)">
                                      <p:cBhvr>
                                        <p:cTn id="32" dur="2000"/>
                                        <p:tgtEl>
                                          <p:spTgt spid="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randombar(horizontal)">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Topological ordering</a:t>
            </a:r>
            <a:br>
              <a:rPr lang="en-US" sz="3200" b="1" dirty="0">
                <a:solidFill>
                  <a:srgbClr val="7030A0"/>
                </a:solidFill>
              </a:rPr>
            </a:b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3" name="Curved Connector 42"/>
          <p:cNvCxnSpPr/>
          <p:nvPr/>
        </p:nvCxnSpPr>
        <p:spPr>
          <a:xfrm>
            <a:off x="6637609" y="3790949"/>
            <a:ext cx="603250" cy="13784"/>
          </a:xfrm>
          <a:prstGeom prst="curvedConnector4">
            <a:avLst>
              <a:gd name="adj1" fmla="val 1015"/>
              <a:gd name="adj2" fmla="val 24865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945431" y="3518869"/>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5400000" flipH="1" flipV="1">
            <a:off x="3541442" y="2391316"/>
            <a:ext cx="7434" cy="2819400"/>
          </a:xfrm>
          <a:prstGeom prst="curvedConnector3">
            <a:avLst>
              <a:gd name="adj1" fmla="val -1102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2665142" y="2658016"/>
            <a:ext cx="7434" cy="2286000"/>
          </a:xfrm>
          <a:prstGeom prst="curvedConnector3">
            <a:avLst>
              <a:gd name="adj1" fmla="val -111752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6200000" flipH="1">
            <a:off x="6663783" y="3227657"/>
            <a:ext cx="7434" cy="1146717"/>
          </a:xfrm>
          <a:prstGeom prst="curvedConnector3">
            <a:avLst>
              <a:gd name="adj1" fmla="val 842518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cxnSp>
        <p:nvCxnSpPr>
          <p:cNvPr id="26" name="Curved Connector 25"/>
          <p:cNvCxnSpPr/>
          <p:nvPr/>
        </p:nvCxnSpPr>
        <p:spPr>
          <a:xfrm rot="16200000" flipH="1">
            <a:off x="2093642" y="3227658"/>
            <a:ext cx="7434" cy="1146717"/>
          </a:xfrm>
          <a:prstGeom prst="curvedConnector3">
            <a:avLst>
              <a:gd name="adj1" fmla="val 578941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14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left)">
                                      <p:cBhvr>
                                        <p:cTn id="24" dur="500"/>
                                        <p:tgtEl>
                                          <p:spTgt spid="63"/>
                                        </p:tgtEl>
                                      </p:cBhvr>
                                    </p:animEffect>
                                  </p:childTnLst>
                                </p:cTn>
                              </p:par>
                              <p:par>
                                <p:cTn id="25" presetID="22" presetClass="entr" presetSubtype="8"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par>
                                <p:cTn id="46" presetID="22" presetClass="entr" presetSubtype="8"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wipe(left)">
                                      <p:cBhvr>
                                        <p:cTn id="53" dur="500"/>
                                        <p:tgtEl>
                                          <p:spTgt spid="7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wipe(left)">
                                      <p:cBhvr>
                                        <p:cTn id="63" dur="1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600200"/>
                <a:ext cx="8229600" cy="5257800"/>
              </a:xfrm>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r>
                  <a:rPr lang="en-US" sz="2000" dirty="0">
                    <a:sym typeface="Wingdings" pitchFamily="2" charset="2"/>
                  </a:rPr>
                  <a:t>Let </a:t>
                </a:r>
                <a14:m>
                  <m:oMath xmlns:m="http://schemas.openxmlformats.org/officeDocument/2006/math">
                    <m:r>
                      <a:rPr lang="en-US" sz="2000" b="1" i="1" dirty="0" smtClean="0">
                        <a:solidFill>
                          <a:schemeClr val="tx1"/>
                        </a:solidFill>
                        <a:latin typeface="Cambria Math"/>
                      </a:rPr>
                      <m:t>𝒇</m:t>
                    </m:r>
                  </m:oMath>
                </a14:m>
                <a:r>
                  <a:rPr lang="en-US" sz="2000" dirty="0"/>
                  <a:t> be a function on </a:t>
                </a:r>
                <a14:m>
                  <m:oMath xmlns:m="http://schemas.openxmlformats.org/officeDocument/2006/math">
                    <m:r>
                      <a:rPr lang="en-US" sz="2000" b="1" i="1" dirty="0">
                        <a:solidFill>
                          <a:srgbClr val="0070C0"/>
                        </a:solidFill>
                        <a:latin typeface="Cambria Math"/>
                      </a:rPr>
                      <m:t>𝑽</m:t>
                    </m:r>
                    <m:r>
                      <a:rPr lang="en-US" sz="2000" b="1" i="1" dirty="0">
                        <a:solidFill>
                          <a:srgbClr val="0070C0"/>
                        </a:solidFill>
                        <a:latin typeface="Cambria Math"/>
                      </a:rPr>
                      <m:t> </m:t>
                    </m:r>
                  </m:oMath>
                </a14:m>
                <a:r>
                  <a:rPr lang="en-US" sz="2000" dirty="0"/>
                  <a:t>that we wish to compute</a:t>
                </a:r>
              </a:p>
              <a:p>
                <a:pPr marL="0" indent="0">
                  <a:buNone/>
                </a:pPr>
                <a:r>
                  <a:rPr lang="en-US" sz="2000" dirty="0">
                    <a:sym typeface="Wingdings" pitchFamily="2" charset="2"/>
                  </a:rPr>
                  <a:t>If </a:t>
                </a:r>
                <a14:m>
                  <m:oMath xmlns:m="http://schemas.openxmlformats.org/officeDocument/2006/math">
                    <m:r>
                      <a:rPr lang="en-US" sz="2000" b="1" i="1" dirty="0" smtClean="0">
                        <a:solidFill>
                          <a:schemeClr val="tx1"/>
                        </a:solidFill>
                        <a:latin typeface="Cambria Math"/>
                      </a:rPr>
                      <m:t>𝒇</m:t>
                    </m:r>
                    <m:r>
                      <a:rPr lang="en-US" sz="2000" b="1" i="1" dirty="0" smtClean="0">
                        <a:solidFill>
                          <a:schemeClr val="tx1"/>
                        </a:solidFill>
                        <a:latin typeface="Cambria Math"/>
                      </a:rPr>
                      <m:t>(</m:t>
                    </m:r>
                    <m:r>
                      <a:rPr lang="en-US" sz="2000" b="1" i="1" dirty="0" smtClean="0">
                        <a:solidFill>
                          <a:srgbClr val="0070C0"/>
                        </a:solidFill>
                        <a:latin typeface="Cambria Math"/>
                      </a:rPr>
                      <m:t>𝒚</m:t>
                    </m:r>
                    <m:r>
                      <a:rPr lang="en-US" sz="2000" b="1" i="1" dirty="0" smtClean="0">
                        <a:solidFill>
                          <a:schemeClr val="tx1"/>
                        </a:solidFill>
                        <a:latin typeface="Cambria Math"/>
                      </a:rPr>
                      <m:t>)</m:t>
                    </m:r>
                  </m:oMath>
                </a14:m>
                <a:r>
                  <a:rPr lang="en-US" sz="2000" dirty="0">
                    <a:sym typeface="Wingdings" pitchFamily="2" charset="2"/>
                  </a:rPr>
                  <a:t> can be expressed in terms of  </a:t>
                </a:r>
                <a:r>
                  <a:rPr lang="en-US" sz="2000" b="1" u="sng" dirty="0">
                    <a:sym typeface="Wingdings" pitchFamily="2" charset="2"/>
                  </a:rPr>
                  <a:t>ONLY</a:t>
                </a:r>
                <a:r>
                  <a:rPr lang="en-US" sz="2000" dirty="0">
                    <a:sym typeface="Wingdings" pitchFamily="2" charset="2"/>
                  </a:rPr>
                  <a:t>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1" i="1" dirty="0" smtClean="0">
                            <a:solidFill>
                              <a:schemeClr val="tx1"/>
                            </a:solidFill>
                            <a:latin typeface="Cambria Math"/>
                          </a:rPr>
                          <m:t>𝒇</m:t>
                        </m:r>
                        <m:d>
                          <m:dPr>
                            <m:ctrlPr>
                              <a:rPr lang="en-US" sz="2000" b="1" i="1" dirty="0">
                                <a:solidFill>
                                  <a:schemeClr val="tx1"/>
                                </a:solidFill>
                                <a:latin typeface="Cambria Math" panose="02040503050406030204" pitchFamily="18" charset="0"/>
                              </a:rPr>
                            </m:ctrlPr>
                          </m:dPr>
                          <m:e>
                            <m:r>
                              <a:rPr lang="en-US" sz="2000" b="1" i="1" dirty="0" smtClean="0">
                                <a:solidFill>
                                  <a:srgbClr val="0070C0"/>
                                </a:solidFill>
                                <a:latin typeface="Cambria Math"/>
                              </a:rPr>
                              <m:t>𝒙</m:t>
                            </m:r>
                          </m:e>
                        </m:d>
                        <m:r>
                          <a:rPr lang="en-US" sz="2000" b="1" i="1" dirty="0" smtClean="0">
                            <a:solidFill>
                              <a:schemeClr val="tx1"/>
                            </a:solidFill>
                            <a:latin typeface="Cambria Math"/>
                          </a:rPr>
                          <m:t> </m:t>
                        </m:r>
                      </m:e>
                    </m:d>
                    <m:d>
                      <m:dPr>
                        <m:ctrlPr>
                          <a:rPr lang="en-US" sz="2000" i="1" dirty="0">
                            <a:latin typeface="Cambria Math" panose="02040503050406030204" pitchFamily="18" charset="0"/>
                          </a:rPr>
                        </m:ctrlPr>
                      </m:dPr>
                      <m:e>
                        <m:r>
                          <a:rPr lang="en-US" sz="2000" b="1" i="1" dirty="0" smtClean="0">
                            <a:solidFill>
                              <a:srgbClr val="0070C0"/>
                            </a:solidFill>
                            <a:latin typeface="Cambria Math"/>
                          </a:rPr>
                          <m:t>𝒙</m:t>
                        </m:r>
                        <m:r>
                          <a:rPr lang="en-US" sz="2000" b="1" i="1" dirty="0">
                            <a:latin typeface="Cambria Math"/>
                          </a:rPr>
                          <m:t>,</m:t>
                        </m:r>
                        <m:r>
                          <a:rPr lang="en-US" sz="2000" b="1" i="1" dirty="0" smtClean="0">
                            <a:solidFill>
                              <a:srgbClr val="0070C0"/>
                            </a:solidFill>
                            <a:latin typeface="Cambria Math"/>
                          </a:rPr>
                          <m:t>𝒚</m:t>
                        </m:r>
                      </m:e>
                    </m:d>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600200"/>
                <a:ext cx="8229600" cy="5257800"/>
              </a:xfrm>
              <a:blipFill>
                <a:blip r:embed="rId2"/>
                <a:stretch>
                  <a:fillRect l="-741" t="-812"/>
                </a:stretch>
              </a:blipFill>
            </p:spPr>
            <p:txBody>
              <a:bodyPr/>
              <a:lstStyle/>
              <a:p>
                <a:r>
                  <a:rPr lang="en-IN">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grpSp>
        <p:nvGrpSpPr>
          <p:cNvPr id="22" name="Group 21"/>
          <p:cNvGrpSpPr/>
          <p:nvPr/>
        </p:nvGrpSpPr>
        <p:grpSpPr>
          <a:xfrm>
            <a:off x="1525859" y="3797299"/>
            <a:ext cx="2286000" cy="7434"/>
            <a:chOff x="1525859" y="3797299"/>
            <a:chExt cx="2286000" cy="7434"/>
          </a:xfrm>
        </p:grpSpPr>
        <p:cxnSp>
          <p:nvCxnSpPr>
            <p:cNvPr id="63" name="Curved Connector 62"/>
            <p:cNvCxnSpPr/>
            <p:nvPr/>
          </p:nvCxnSpPr>
          <p:spPr>
            <a:xfrm rot="5400000" flipH="1" flipV="1">
              <a:off x="2665142" y="2658016"/>
              <a:ext cx="7434" cy="2286000"/>
            </a:xfrm>
            <a:prstGeom prst="curvedConnector3">
              <a:avLst>
                <a:gd name="adj1" fmla="val -94180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ight Arrow 23"/>
              <p:cNvSpPr/>
              <p:nvPr/>
            </p:nvSpPr>
            <p:spPr>
              <a:xfrm>
                <a:off x="2514600" y="2438400"/>
                <a:ext cx="3886200"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4" name="Right Arrow 23"/>
              <p:cNvSpPr>
                <a:spLocks noRot="1" noChangeAspect="1" noMove="1" noResize="1" noEditPoints="1" noAdjustHandles="1" noChangeArrowheads="1" noChangeShapeType="1" noTextEdit="1"/>
              </p:cNvSpPr>
              <p:nvPr/>
            </p:nvSpPr>
            <p:spPr>
              <a:xfrm>
                <a:off x="2514600" y="2438400"/>
                <a:ext cx="3886200" cy="789432"/>
              </a:xfrm>
              <a:prstGeom prst="rightArrow">
                <a:avLst/>
              </a:prstGeom>
              <a:blipFill rotWithShape="1">
                <a:blip r:embed="rId5"/>
                <a:stretch>
                  <a:fillRect l="-156"/>
                </a:stretch>
              </a:blipFill>
            </p:spPr>
            <p:txBody>
              <a:bodyPr/>
              <a:lstStyle/>
              <a:p>
                <a:r>
                  <a:rPr lang="en-US">
                    <a:noFill/>
                  </a:rPr>
                  <a:t> </a:t>
                </a:r>
              </a:p>
            </p:txBody>
          </p:sp>
        </mc:Fallback>
      </mc:AlternateContent>
      <p:sp>
        <p:nvSpPr>
          <p:cNvPr id="23" name="Rectangle 22"/>
          <p:cNvSpPr/>
          <p:nvPr/>
        </p:nvSpPr>
        <p:spPr>
          <a:xfrm>
            <a:off x="4343400" y="5181600"/>
            <a:ext cx="39624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wipe(left)">
                                      <p:cBhvr>
                                        <p:cTn id="22" dur="20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left)">
                                      <p:cBhvr>
                                        <p:cTn id="32" dur="20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2000"/>
                                        <p:tgtEl>
                                          <p:spTgt spid="23"/>
                                        </p:tgtEl>
                                      </p:cBhvr>
                                    </p:animEffect>
                                    <p:set>
                                      <p:cBhvr>
                                        <p:cTn id="37" dur="1" fill="hold">
                                          <p:stCondLst>
                                            <p:cond delay="1999"/>
                                          </p:stCondLst>
                                        </p:cTn>
                                        <p:tgtEl>
                                          <p:spTgt spid="2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21" grpId="0"/>
      <p:bldP spid="24"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lgn="ctr">
                  <a:buNone/>
                </a:pPr>
                <a:r>
                  <a:rPr lang="en-US" sz="2000" b="1" dirty="0">
                    <a:solidFill>
                      <a:srgbClr val="C00000"/>
                    </a:solidFill>
                    <a:sym typeface="Wingdings" pitchFamily="2" charset="2"/>
                  </a:rPr>
                  <a:t>Example: </a:t>
                </a:r>
                <a:r>
                  <a:rPr lang="en-US" sz="2000" b="1" dirty="0">
                    <a:solidFill>
                      <a:srgbClr val="002060"/>
                    </a:solidFill>
                    <a:sym typeface="Wingdings" pitchFamily="2" charset="2"/>
                  </a:rPr>
                  <a:t>Single source shortest paths</a:t>
                </a:r>
              </a:p>
              <a:p>
                <a:pPr marL="0" indent="0">
                  <a:buNone/>
                </a:pPr>
                <a14:m>
                  <m:oMath xmlns:m="http://schemas.openxmlformats.org/officeDocument/2006/math">
                    <m:r>
                      <a:rPr lang="en-US" sz="2000" b="1" i="1" dirty="0" smtClean="0">
                        <a:solidFill>
                          <a:schemeClr val="tx1"/>
                        </a:solidFill>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distance from source </a:t>
                </a:r>
                <a14:m>
                  <m:oMath xmlns:m="http://schemas.openxmlformats.org/officeDocument/2006/math">
                    <m:r>
                      <a:rPr lang="en-US" sz="2000" b="1" i="1" dirty="0" smtClean="0">
                        <a:solidFill>
                          <a:srgbClr val="0070C0"/>
                        </a:solidFill>
                        <a:latin typeface="Cambria Math"/>
                      </a:rPr>
                      <m:t>𝒔</m:t>
                    </m:r>
                  </m:oMath>
                </a14:m>
                <a:r>
                  <a:rPr lang="en-US" sz="2000" dirty="0">
                    <a:sym typeface="Wingdings" pitchFamily="2" charset="2"/>
                  </a:rPr>
                  <a:t>.</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smtClean="0">
                        <a:solidFill>
                          <a:srgbClr val="0070C0"/>
                        </a:solidFill>
                        <a:latin typeface="Cambria Math"/>
                      </a:rPr>
                      <m:t>𝒔</m:t>
                    </m:r>
                    <m:r>
                      <a:rPr lang="en-US" sz="2000" b="1" i="1" dirty="0">
                        <a:latin typeface="Cambria Math"/>
                      </a:rPr>
                      <m:t>)</m:t>
                    </m:r>
                  </m:oMath>
                </a14:m>
                <a:r>
                  <a:rPr lang="en-US" sz="2000" dirty="0">
                    <a:sym typeface="Wingdings" pitchFamily="2" charset="2"/>
                  </a:rPr>
                  <a:t>=0;</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r>
                      <a:rPr lang="en-US" sz="2000" b="1" i="1" dirty="0" smtClean="0">
                        <a:solidFill>
                          <a:srgbClr val="7030A0"/>
                        </a:solidFill>
                        <a:latin typeface="Cambria Math"/>
                        <a:sym typeface="Wingdings" pitchFamily="2" charset="2"/>
                      </a:rPr>
                      <m:t>𝒎𝒊𝒏</m:t>
                    </m:r>
                  </m:oMath>
                </a14:m>
                <a:r>
                  <a:rPr lang="en-US" sz="2000" b="1" dirty="0">
                    <a:solidFill>
                      <a:srgbClr val="7030A0"/>
                    </a:solidFill>
                  </a:rPr>
                  <a:t> </a:t>
                </a:r>
                <a14:m>
                  <m:oMath xmlns:m="http://schemas.openxmlformats.org/officeDocument/2006/math">
                    <m:d>
                      <m:dPr>
                        <m:begChr m:val="{"/>
                        <m:endChr m:val="|"/>
                        <m:ctrlPr>
                          <a:rPr lang="en-US" sz="2000" i="1" dirty="0">
                            <a:latin typeface="Cambria Math" panose="02040503050406030204" pitchFamily="18" charset="0"/>
                          </a:rPr>
                        </m:ctrlPr>
                      </m:dPr>
                      <m:e>
                        <m:r>
                          <a:rPr lang="en-US" sz="2000" b="1" i="1" dirty="0">
                            <a:latin typeface="Cambria Math"/>
                          </a:rPr>
                          <m:t>𝒇</m:t>
                        </m:r>
                        <m:d>
                          <m:dPr>
                            <m:ctrlPr>
                              <a:rPr lang="en-US" sz="2000" b="1" i="1" dirty="0">
                                <a:latin typeface="Cambria Math" panose="02040503050406030204" pitchFamily="18" charset="0"/>
                              </a:rPr>
                            </m:ctrlPr>
                          </m:dPr>
                          <m:e>
                            <m:r>
                              <a:rPr lang="en-US" sz="2000" b="1" i="1" dirty="0">
                                <a:solidFill>
                                  <a:srgbClr val="0070C0"/>
                                </a:solidFill>
                                <a:latin typeface="Cambria Math"/>
                              </a:rPr>
                              <m:t>𝒙</m:t>
                            </m:r>
                          </m:e>
                        </m:d>
                        <m:r>
                          <a:rPr lang="en-US" sz="2000" b="1" i="1" dirty="0" smtClean="0">
                            <a:latin typeface="Cambria Math"/>
                          </a:rPr>
                          <m:t>+</m:t>
                        </m:r>
                        <m:r>
                          <a:rPr lang="en-US" sz="2000" b="1" i="1" dirty="0" smtClean="0">
                            <a:latin typeface="Cambria Math"/>
                          </a:rPr>
                          <m:t>𝝎</m:t>
                        </m:r>
                        <m:r>
                          <a:rPr lang="en-US" sz="2000" b="1" i="1" dirty="0" smtClean="0">
                            <a:latin typeface="Cambria Math"/>
                          </a:rPr>
                          <m:t>(</m:t>
                        </m:r>
                        <m:r>
                          <a:rPr lang="en-US" sz="2000" b="1" i="1" dirty="0" smtClean="0">
                            <a:solidFill>
                              <a:srgbClr val="0070C0"/>
                            </a:solidFill>
                            <a:latin typeface="Cambria Math"/>
                          </a:rPr>
                          <m:t>𝒙</m:t>
                        </m:r>
                        <m:r>
                          <a:rPr lang="en-US" sz="2000" b="1" i="1" dirty="0" smtClean="0">
                            <a:latin typeface="Cambria Math"/>
                          </a:rPr>
                          <m:t>,</m:t>
                        </m:r>
                        <m:r>
                          <a:rPr lang="en-US" sz="2000" b="1" i="1" dirty="0" smtClean="0">
                            <a:solidFill>
                              <a:srgbClr val="0070C0"/>
                            </a:solidFill>
                            <a:latin typeface="Cambria Math"/>
                          </a:rPr>
                          <m:t>𝒚</m:t>
                        </m:r>
                        <m:r>
                          <a:rPr lang="en-US" sz="2000" b="1" i="1" dirty="0" smtClean="0">
                            <a:latin typeface="Cambria Math"/>
                          </a:rPr>
                          <m:t>)</m:t>
                        </m:r>
                      </m:e>
                    </m:d>
                    <m:d>
                      <m:dPr>
                        <m:ctrlPr>
                          <a:rPr lang="en-US" sz="2000" i="1" dirty="0">
                            <a:latin typeface="Cambria Math" panose="02040503050406030204" pitchFamily="18" charset="0"/>
                          </a:rPr>
                        </m:ctrlPr>
                      </m:dPr>
                      <m:e>
                        <m:r>
                          <a:rPr lang="en-US" sz="2000" b="1" i="1" dirty="0">
                            <a:solidFill>
                              <a:srgbClr val="0070C0"/>
                            </a:solidFill>
                            <a:latin typeface="Cambria Math"/>
                          </a:rPr>
                          <m:t>𝒙</m:t>
                        </m:r>
                        <m:r>
                          <a:rPr lang="en-US" sz="2000" b="1" i="1" dirty="0">
                            <a:latin typeface="Cambria Math"/>
                          </a:rPr>
                          <m:t>,</m:t>
                        </m:r>
                        <m:r>
                          <a:rPr lang="en-US" sz="2000" b="1" i="1" dirty="0">
                            <a:solidFill>
                              <a:srgbClr val="0070C0"/>
                            </a:solidFill>
                            <a:latin typeface="Cambria Math"/>
                          </a:rPr>
                          <m:t>𝒚</m:t>
                        </m:r>
                      </m:e>
                    </m:d>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latin typeface="Cambria Math"/>
                      </a:rPr>
                      <m:t>}</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b="-8086"/>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p:grpSp>
        <p:nvGrpSpPr>
          <p:cNvPr id="22" name="Group 21"/>
          <p:cNvGrpSpPr/>
          <p:nvPr/>
        </p:nvGrpSpPr>
        <p:grpSpPr>
          <a:xfrm>
            <a:off x="1525859" y="3797299"/>
            <a:ext cx="2286000" cy="7434"/>
            <a:chOff x="1525859" y="3797299"/>
            <a:chExt cx="2286000" cy="7434"/>
          </a:xfrm>
        </p:grpSpPr>
        <p:cxnSp>
          <p:nvCxnSpPr>
            <p:cNvPr id="63" name="Curved Connector 62"/>
            <p:cNvCxnSpPr/>
            <p:nvPr/>
          </p:nvCxnSpPr>
          <p:spPr>
            <a:xfrm rot="5400000" flipH="1" flipV="1">
              <a:off x="2665142" y="2658016"/>
              <a:ext cx="7434" cy="2286000"/>
            </a:xfrm>
            <a:prstGeom prst="curvedConnector3">
              <a:avLst>
                <a:gd name="adj1" fmla="val -94180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7" idx="2"/>
              <a:endCxn id="15" idx="2"/>
            </p:cNvCxnSpPr>
            <p:nvPr/>
          </p:nvCxnSpPr>
          <p:spPr>
            <a:xfrm rot="5400000" flipH="1" flipV="1">
              <a:off x="3236642" y="3229516"/>
              <a:ext cx="7434" cy="1143000"/>
            </a:xfrm>
            <a:prstGeom prst="curvedConnector3">
              <a:avLst>
                <a:gd name="adj1" fmla="val -6735849"/>
              </a:avLst>
            </a:prstGeom>
            <a:ln w="28575">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ight Arrow 22"/>
              <p:cNvSpPr/>
              <p:nvPr/>
            </p:nvSpPr>
            <p:spPr>
              <a:xfrm>
                <a:off x="2514600" y="2438400"/>
                <a:ext cx="3886200"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3" name="Right Arrow 22"/>
              <p:cNvSpPr>
                <a:spLocks noRot="1" noChangeAspect="1" noMove="1" noResize="1" noEditPoints="1" noAdjustHandles="1" noChangeArrowheads="1" noChangeShapeType="1" noTextEdit="1"/>
              </p:cNvSpPr>
              <p:nvPr/>
            </p:nvSpPr>
            <p:spPr>
              <a:xfrm>
                <a:off x="2514600" y="2438400"/>
                <a:ext cx="3886200" cy="789432"/>
              </a:xfrm>
              <a:prstGeom prst="rightArrow">
                <a:avLst/>
              </a:prstGeom>
              <a:blipFill rotWithShape="1">
                <a:blip r:embed="rId5"/>
                <a:stretch>
                  <a:fillRect l="-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Down Ribbon 23"/>
              <p:cNvSpPr/>
              <p:nvPr/>
            </p:nvSpPr>
            <p:spPr>
              <a:xfrm>
                <a:off x="6553200" y="4299466"/>
                <a:ext cx="2133600" cy="656582"/>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rgbClr val="002060"/>
                        </a:solidFill>
                        <a:latin typeface="Cambria Math"/>
                      </a:rPr>
                      <m:t>𝑶</m:t>
                    </m:r>
                    <m:r>
                      <a:rPr lang="en-US" b="1" i="1" dirty="0" smtClean="0">
                        <a:solidFill>
                          <a:srgbClr val="002060"/>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rgbClr val="002060"/>
                        </a:solidFill>
                        <a:latin typeface="Cambria Math"/>
                      </a:rPr>
                      <m:t>)</m:t>
                    </m:r>
                  </m:oMath>
                </a14:m>
                <a:r>
                  <a:rPr lang="en-US" b="1" dirty="0">
                    <a:solidFill>
                      <a:srgbClr val="002060"/>
                    </a:solidFill>
                  </a:rPr>
                  <a:t> </a:t>
                </a:r>
                <a:r>
                  <a:rPr lang="en-US" dirty="0">
                    <a:solidFill>
                      <a:srgbClr val="002060"/>
                    </a:solidFill>
                  </a:rPr>
                  <a:t>time </a:t>
                </a:r>
                <a:r>
                  <a:rPr lang="en-US" dirty="0" err="1">
                    <a:solidFill>
                      <a:srgbClr val="002060"/>
                    </a:solidFill>
                  </a:rPr>
                  <a:t>algo</a:t>
                </a:r>
                <a:endParaRPr lang="en-US" dirty="0">
                  <a:solidFill>
                    <a:srgbClr val="002060"/>
                  </a:solidFill>
                </a:endParaRPr>
              </a:p>
            </p:txBody>
          </p:sp>
        </mc:Choice>
        <mc:Fallback xmlns="">
          <p:sp>
            <p:nvSpPr>
              <p:cNvPr id="24" name="Down Ribbon 23"/>
              <p:cNvSpPr>
                <a:spLocks noRot="1" noChangeAspect="1" noMove="1" noResize="1" noEditPoints="1" noAdjustHandles="1" noChangeArrowheads="1" noChangeShapeType="1" noTextEdit="1"/>
              </p:cNvSpPr>
              <p:nvPr/>
            </p:nvSpPr>
            <p:spPr>
              <a:xfrm>
                <a:off x="6553200" y="4299466"/>
                <a:ext cx="2133600" cy="656582"/>
              </a:xfrm>
              <a:prstGeom prst="ribbon">
                <a:avLst>
                  <a:gd name="adj1" fmla="val 16667"/>
                  <a:gd name="adj2" fmla="val 75000"/>
                </a:avLst>
              </a:prstGeom>
              <a:blipFill rotWithShape="1">
                <a:blip r:embed="rId6"/>
                <a:stretch>
                  <a:fillRect b="-19643"/>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2050A777-4236-1088-8C2B-0A7866E60920}"/>
              </a:ext>
            </a:extLst>
          </p:cNvPr>
          <p:cNvSpPr/>
          <p:nvPr/>
        </p:nvSpPr>
        <p:spPr>
          <a:xfrm>
            <a:off x="2091406" y="6014496"/>
            <a:ext cx="39624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72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0" end="10"/>
                                            </p:txEl>
                                          </p:spTgt>
                                        </p:tgtEl>
                                        <p:attrNameLst>
                                          <p:attrName>style.visibility</p:attrName>
                                        </p:attrNameLst>
                                      </p:cBhvr>
                                      <p:to>
                                        <p:strVal val="visible"/>
                                      </p:to>
                                    </p:set>
                                    <p:animEffect transition="in" filter="fade">
                                      <p:cBhvr>
                                        <p:cTn id="12" dur="500"/>
                                        <p:tgtEl>
                                          <p:spTgt spid="5">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animEffect transition="in" filter="fade">
                                      <p:cBhvr>
                                        <p:cTn id="17" dur="500"/>
                                        <p:tgtEl>
                                          <p:spTgt spid="5">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fade">
                                      <p:cBhvr>
                                        <p:cTn id="22" dur="500"/>
                                        <p:tgtEl>
                                          <p:spTgt spid="5">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2000"/>
                                        <p:tgtEl>
                                          <p:spTgt spid="2"/>
                                        </p:tgtEl>
                                      </p:cBhvr>
                                    </p:animEffect>
                                    <p:set>
                                      <p:cBhvr>
                                        <p:cTn id="27" dur="1" fill="hold">
                                          <p:stCondLst>
                                            <p:cond delay="19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4" grpId="0" animBg="1"/>
      <p:bldP spid="24" grpId="1"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r>
                  <a:rPr lang="en-US" sz="2000" dirty="0">
                    <a:sym typeface="Wingdings" pitchFamily="2" charset="2"/>
                  </a:rPr>
                  <a:t>Let </a:t>
                </a:r>
                <a14:m>
                  <m:oMath xmlns:m="http://schemas.openxmlformats.org/officeDocument/2006/math">
                    <m:r>
                      <a:rPr lang="en-US" sz="2000" b="1" i="1" dirty="0" smtClean="0">
                        <a:solidFill>
                          <a:schemeClr val="tx1"/>
                        </a:solidFill>
                        <a:latin typeface="Cambria Math"/>
                      </a:rPr>
                      <m:t>𝒇</m:t>
                    </m:r>
                  </m:oMath>
                </a14:m>
                <a:r>
                  <a:rPr lang="en-US" sz="2000" dirty="0"/>
                  <a:t> be a function on </a:t>
                </a:r>
                <a14:m>
                  <m:oMath xmlns:m="http://schemas.openxmlformats.org/officeDocument/2006/math">
                    <m:r>
                      <a:rPr lang="en-US" sz="2000" b="1" i="1" dirty="0">
                        <a:solidFill>
                          <a:srgbClr val="0070C0"/>
                        </a:solidFill>
                        <a:latin typeface="Cambria Math"/>
                      </a:rPr>
                      <m:t>𝑽</m:t>
                    </m:r>
                    <m:r>
                      <a:rPr lang="en-US" sz="2000" b="1" i="1" dirty="0">
                        <a:solidFill>
                          <a:srgbClr val="0070C0"/>
                        </a:solidFill>
                        <a:latin typeface="Cambria Math"/>
                      </a:rPr>
                      <m:t> </m:t>
                    </m:r>
                  </m:oMath>
                </a14:m>
                <a:r>
                  <a:rPr lang="en-US" sz="2000" dirty="0"/>
                  <a:t>that we wish to compute</a:t>
                </a:r>
              </a:p>
              <a:p>
                <a:pPr marL="0" indent="0">
                  <a:buNone/>
                </a:pPr>
                <a:r>
                  <a:rPr lang="en-US" sz="2000" dirty="0">
                    <a:sym typeface="Wingdings" pitchFamily="2" charset="2"/>
                  </a:rPr>
                  <a:t>If </a:t>
                </a:r>
                <a14:m>
                  <m:oMath xmlns:m="http://schemas.openxmlformats.org/officeDocument/2006/math">
                    <m:r>
                      <a:rPr lang="en-US" sz="2000" b="1" i="1" dirty="0" smtClean="0">
                        <a:solidFill>
                          <a:schemeClr val="tx1"/>
                        </a:solidFill>
                        <a:latin typeface="Cambria Math"/>
                      </a:rPr>
                      <m:t>𝒇</m:t>
                    </m:r>
                    <m:r>
                      <a:rPr lang="en-US" sz="2000" b="1" i="1" dirty="0" smtClean="0">
                        <a:solidFill>
                          <a:schemeClr val="tx1"/>
                        </a:solidFill>
                        <a:latin typeface="Cambria Math"/>
                      </a:rPr>
                      <m:t>(</m:t>
                    </m:r>
                    <m:r>
                      <a:rPr lang="en-US" sz="2000" b="1" i="1" dirty="0" smtClean="0">
                        <a:solidFill>
                          <a:srgbClr val="0070C0"/>
                        </a:solidFill>
                        <a:latin typeface="Cambria Math"/>
                      </a:rPr>
                      <m:t>𝒚</m:t>
                    </m:r>
                    <m:r>
                      <a:rPr lang="en-US" sz="2000" b="1" i="1" dirty="0" smtClean="0">
                        <a:solidFill>
                          <a:schemeClr val="tx1"/>
                        </a:solidFill>
                        <a:latin typeface="Cambria Math"/>
                      </a:rPr>
                      <m:t>)</m:t>
                    </m:r>
                  </m:oMath>
                </a14:m>
                <a:r>
                  <a:rPr lang="en-US" sz="2000" dirty="0">
                    <a:sym typeface="Wingdings" pitchFamily="2" charset="2"/>
                  </a:rPr>
                  <a:t> can be expressed in terms of  </a:t>
                </a:r>
                <a:r>
                  <a:rPr lang="en-US" sz="2000" b="1" u="sng" dirty="0">
                    <a:sym typeface="Wingdings" pitchFamily="2" charset="2"/>
                  </a:rPr>
                  <a:t>ONLY</a:t>
                </a:r>
                <a:r>
                  <a:rPr lang="en-US" sz="2000" dirty="0">
                    <a:sym typeface="Wingdings" pitchFamily="2" charset="2"/>
                  </a:rPr>
                  <a:t>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1" i="1" dirty="0" smtClean="0">
                            <a:solidFill>
                              <a:schemeClr val="tx1"/>
                            </a:solidFill>
                            <a:latin typeface="Cambria Math"/>
                          </a:rPr>
                          <m:t>𝒇</m:t>
                        </m:r>
                        <m:d>
                          <m:dPr>
                            <m:ctrlPr>
                              <a:rPr lang="en-US" sz="2000" b="1" i="1" dirty="0">
                                <a:solidFill>
                                  <a:schemeClr val="tx1"/>
                                </a:solidFill>
                                <a:latin typeface="Cambria Math" panose="02040503050406030204" pitchFamily="18" charset="0"/>
                              </a:rPr>
                            </m:ctrlPr>
                          </m:dPr>
                          <m:e>
                            <m:r>
                              <a:rPr lang="en-US" sz="2000" b="1" i="1" dirty="0" smtClean="0">
                                <a:solidFill>
                                  <a:srgbClr val="0070C0"/>
                                </a:solidFill>
                                <a:latin typeface="Cambria Math"/>
                              </a:rPr>
                              <m:t>𝒛</m:t>
                            </m:r>
                          </m:e>
                        </m:d>
                        <m:r>
                          <a:rPr lang="en-US" sz="2000" b="1" i="1" dirty="0" smtClean="0">
                            <a:solidFill>
                              <a:schemeClr val="tx1"/>
                            </a:solidFill>
                            <a:latin typeface="Cambria Math"/>
                          </a:rPr>
                          <m:t> </m:t>
                        </m:r>
                      </m:e>
                    </m:d>
                    <m:d>
                      <m:dPr>
                        <m:ctrlPr>
                          <a:rPr lang="en-US" sz="2000" i="1" dirty="0">
                            <a:latin typeface="Cambria Math" panose="02040503050406030204" pitchFamily="18" charset="0"/>
                          </a:rPr>
                        </m:ctrlPr>
                      </m:dPr>
                      <m:e>
                        <m:r>
                          <a:rPr lang="en-US" sz="2000" b="1" i="1" dirty="0" smtClean="0">
                            <a:solidFill>
                              <a:srgbClr val="0070C0"/>
                            </a:solidFill>
                            <a:latin typeface="Cambria Math"/>
                          </a:rPr>
                          <m:t>𝒚</m:t>
                        </m:r>
                        <m:r>
                          <a:rPr lang="en-US" sz="2000" b="0" i="1" dirty="0" smtClean="0">
                            <a:solidFill>
                              <a:schemeClr val="tx1"/>
                            </a:solidFill>
                            <a:latin typeface="Cambria Math"/>
                          </a:rPr>
                          <m:t>,</m:t>
                        </m:r>
                        <m:r>
                          <a:rPr lang="en-US" sz="2000" b="1" i="1" dirty="0" smtClean="0">
                            <a:solidFill>
                              <a:srgbClr val="0070C0"/>
                            </a:solidFill>
                            <a:latin typeface="Cambria Math"/>
                          </a:rPr>
                          <m:t>𝒛</m:t>
                        </m:r>
                      </m:e>
                    </m:d>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sym typeface="Wingdings" pitchFamily="2" charset="2"/>
                  </a:rPr>
                  <a:t> </a:t>
                </a:r>
              </a:p>
              <a:p>
                <a:pPr marL="0" indent="0">
                  <a:buNone/>
                </a:pPr>
                <a:r>
                  <a:rPr lang="en-US" sz="2000" dirty="0">
                    <a:sym typeface="Wingdings" pitchFamily="2" charset="2"/>
                  </a:rPr>
                  <a:t>We can compute </a:t>
                </a:r>
                <a14:m>
                  <m:oMath xmlns:m="http://schemas.openxmlformats.org/officeDocument/2006/math">
                    <m:r>
                      <a:rPr lang="en-US" sz="2000" b="1" i="1" dirty="0">
                        <a:latin typeface="Cambria Math"/>
                      </a:rPr>
                      <m:t>𝒇</m:t>
                    </m:r>
                  </m:oMath>
                </a14:m>
                <a:r>
                  <a:rPr lang="en-US" sz="2000" dirty="0">
                    <a:sym typeface="Wingdings" pitchFamily="2" charset="2"/>
                  </a:rPr>
                  <a:t> by processing vertices in </a:t>
                </a:r>
                <a:r>
                  <a:rPr lang="en-US" sz="2000" u="sng" dirty="0">
                    <a:sym typeface="Wingdings" pitchFamily="2" charset="2"/>
                  </a:rPr>
                  <a:t>decreasing order</a:t>
                </a:r>
                <a:r>
                  <a:rPr lang="en-US" sz="2000" dirty="0">
                    <a:sym typeface="Wingdings" pitchFamily="2" charset="2"/>
                  </a:rPr>
                  <a:t> of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ight Arrow 22"/>
              <p:cNvSpPr/>
              <p:nvPr/>
            </p:nvSpPr>
            <p:spPr>
              <a:xfrm flipH="1">
                <a:off x="2739482" y="2438400"/>
                <a:ext cx="3813717"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3" name="Right Arrow 22"/>
              <p:cNvSpPr>
                <a:spLocks noRot="1" noChangeAspect="1" noMove="1" noResize="1" noEditPoints="1" noAdjustHandles="1" noChangeArrowheads="1" noChangeShapeType="1" noTextEdit="1"/>
              </p:cNvSpPr>
              <p:nvPr/>
            </p:nvSpPr>
            <p:spPr>
              <a:xfrm flipH="1">
                <a:off x="2739482" y="2438400"/>
                <a:ext cx="3813717" cy="789432"/>
              </a:xfrm>
              <a:prstGeom prst="rightArrow">
                <a:avLst/>
              </a:prstGeom>
              <a:blipFill rotWithShape="1">
                <a:blip r:embed="rId5"/>
                <a:stretch>
                  <a:fillRect r="-2377"/>
                </a:stretch>
              </a:blipFill>
            </p:spPr>
            <p:txBody>
              <a:bodyPr/>
              <a:lstStyle/>
              <a:p>
                <a:r>
                  <a:rPr lang="en-US">
                    <a:noFill/>
                  </a:rPr>
                  <a:t> </a:t>
                </a:r>
              </a:p>
            </p:txBody>
          </p:sp>
        </mc:Fallback>
      </mc:AlternateContent>
      <p:grpSp>
        <p:nvGrpSpPr>
          <p:cNvPr id="2" name="Group 1"/>
          <p:cNvGrpSpPr/>
          <p:nvPr/>
        </p:nvGrpSpPr>
        <p:grpSpPr>
          <a:xfrm>
            <a:off x="3818208" y="3790949"/>
            <a:ext cx="1744157" cy="12700"/>
            <a:chOff x="3818208" y="3790949"/>
            <a:chExt cx="1744157" cy="12700"/>
          </a:xfrm>
        </p:grpSpPr>
        <p:cxnSp>
          <p:nvCxnSpPr>
            <p:cNvPr id="22" name="Curved Connector 21"/>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343400" y="5181600"/>
            <a:ext cx="39624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35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wipe(left)">
                                      <p:cBhvr>
                                        <p:cTn id="27" dur="375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2000"/>
                                        <p:tgtEl>
                                          <p:spTgt spid="25"/>
                                        </p:tgtEl>
                                      </p:cBhvr>
                                    </p:animEffect>
                                    <p:set>
                                      <p:cBhvr>
                                        <p:cTn id="32" dur="1" fill="hold">
                                          <p:stCondLst>
                                            <p:cond delay="19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21" grpId="0"/>
      <p:bldP spid="23"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solidFill>
                  <a:srgbClr val="7030A0"/>
                </a:solidFill>
              </a:rPr>
              <a:t>Applications of Topological ordering</a:t>
            </a:r>
            <a:br>
              <a:rPr lang="en-US" sz="3200" b="1" dirty="0">
                <a:solidFill>
                  <a:srgbClr val="7030A0"/>
                </a:solidFill>
              </a:rPr>
            </a:br>
            <a:r>
              <a:rPr lang="en-US" sz="3200" b="1" dirty="0">
                <a:solidFill>
                  <a:srgbClr val="7030A0"/>
                </a:solidFill>
              </a:rPr>
              <a:t>II</a:t>
            </a:r>
            <a:endParaRPr lang="en-US" sz="4000" dirty="0">
              <a:solidFill>
                <a:srgbClr val="7030A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sz="2000" dirty="0"/>
                  <a:t>A mapping </a:t>
                </a:r>
                <a14:m>
                  <m:oMath xmlns:m="http://schemas.openxmlformats.org/officeDocument/2006/math">
                    <m:r>
                      <a:rPr lang="en-US" sz="2000" b="1" i="1" dirty="0" smtClean="0">
                        <a:solidFill>
                          <a:srgbClr val="7030A0"/>
                        </a:solidFill>
                        <a:latin typeface="Cambria Math"/>
                      </a:rPr>
                      <m:t>𝝉</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𝟏</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sym typeface="Wingdings" pitchFamily="2" charset="2"/>
                  </a:rPr>
                  <a:t>] such that </a:t>
                </a:r>
              </a:p>
              <a:p>
                <a:pPr marL="0" indent="0">
                  <a:buNone/>
                </a:pPr>
                <a:r>
                  <a:rPr lang="en-US" sz="2000" dirty="0">
                    <a:sym typeface="Wingdings" pitchFamily="2" charset="2"/>
                  </a:rPr>
                  <a:t>For each edge </a:t>
                </a:r>
                <a14:m>
                  <m:oMath xmlns:m="http://schemas.openxmlformats.org/officeDocument/2006/math">
                    <m:d>
                      <m:dPr>
                        <m:ctrlPr>
                          <a:rPr lang="en-US" sz="2000" b="0" i="1" dirty="0" smtClean="0">
                            <a:solidFill>
                              <a:schemeClr val="tx1"/>
                            </a:solidFill>
                            <a:latin typeface="Cambria Math" panose="02040503050406030204" pitchFamily="18" charset="0"/>
                          </a:rPr>
                        </m:ctrlPr>
                      </m:dPr>
                      <m:e>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e>
                    </m:d>
                    <m:r>
                      <a:rPr lang="en-US" sz="2000" b="0" i="1" dirty="0" smtClean="0">
                        <a:solidFill>
                          <a:schemeClr val="tx1"/>
                        </a:solidFill>
                        <a:latin typeface="Cambria Math"/>
                      </a:rPr>
                      <m:t>∈</m:t>
                    </m:r>
                    <m:r>
                      <a:rPr lang="en-US" sz="2000" b="1" i="1" dirty="0">
                        <a:solidFill>
                          <a:srgbClr val="0070C0"/>
                        </a:solidFill>
                        <a:latin typeface="Cambria Math"/>
                      </a:rPr>
                      <m:t>𝑬</m:t>
                    </m:r>
                  </m:oMath>
                </a14:m>
                <a:r>
                  <a:rPr lang="en-US" sz="2000" dirty="0">
                    <a:sym typeface="Wingdings" pitchFamily="2" charset="2"/>
                  </a:rPr>
                  <a:t> ,  </a:t>
                </a:r>
                <a:r>
                  <a:rPr lang="en-US" sz="2000" b="1" dirty="0">
                    <a:solidFill>
                      <a:srgbClr val="7030A0"/>
                    </a:solidFill>
                    <a:sym typeface="Wingdings" pitchFamily="2" charset="2"/>
                  </a:rPr>
                  <a: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a:solidFill>
                          <a:srgbClr val="0070C0"/>
                        </a:solidFill>
                        <a:latin typeface="Cambria Math"/>
                      </a:rPr>
                      <m:t>𝒖</m:t>
                    </m:r>
                  </m:oMath>
                </a14:m>
                <a:r>
                  <a:rPr lang="en-US" sz="2000" dirty="0">
                    <a:sym typeface="Wingdings" pitchFamily="2" charset="2"/>
                  </a:rPr>
                  <a:t>) &lt; </a:t>
                </a:r>
                <a14:m>
                  <m:oMath xmlns:m="http://schemas.openxmlformats.org/officeDocument/2006/math">
                    <m:r>
                      <a:rPr lang="en-US" sz="2000" b="1" i="1" dirty="0">
                        <a:solidFill>
                          <a:srgbClr val="7030A0"/>
                        </a:solidFill>
                        <a:latin typeface="Cambria Math"/>
                      </a:rPr>
                      <m:t>𝝉</m:t>
                    </m:r>
                  </m:oMath>
                </a14:m>
                <a:r>
                  <a:rPr lang="en-US" sz="2000" dirty="0">
                    <a:sym typeface="Wingdings" pitchFamily="2" charset="2"/>
                  </a:rPr>
                  <a:t>(</a:t>
                </a:r>
                <a14:m>
                  <m:oMath xmlns:m="http://schemas.openxmlformats.org/officeDocument/2006/math">
                    <m:r>
                      <a:rPr lang="en-US" sz="2000" b="1" i="1" dirty="0" smtClean="0">
                        <a:solidFill>
                          <a:srgbClr val="0070C0"/>
                        </a:solidFill>
                        <a:latin typeface="Cambria Math"/>
                      </a:rPr>
                      <m:t>𝒗</m:t>
                    </m:r>
                  </m:oMath>
                </a14:m>
                <a:r>
                  <a:rPr lang="en-US" sz="2000" dirty="0">
                    <a:sym typeface="Wingdings" pitchFamily="2" charset="2"/>
                  </a:rPr>
                  <a:t>) </a:t>
                </a: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dirty="0">
                  <a:sym typeface="Wingdings" pitchFamily="2" charset="2"/>
                </a:endParaRPr>
              </a:p>
              <a:p>
                <a:pPr marL="0" indent="0">
                  <a:buNone/>
                </a:pPr>
                <a:endParaRPr lang="en-US" sz="2000" b="1" dirty="0">
                  <a:solidFill>
                    <a:srgbClr val="C00000"/>
                  </a:solidFill>
                  <a:sym typeface="Wingdings" pitchFamily="2" charset="2"/>
                </a:endParaRPr>
              </a:p>
              <a:p>
                <a:pPr marL="0" indent="0" algn="ctr">
                  <a:buNone/>
                </a:pPr>
                <a:r>
                  <a:rPr lang="en-US" sz="2000" b="1" dirty="0">
                    <a:solidFill>
                      <a:srgbClr val="C00000"/>
                    </a:solidFill>
                    <a:sym typeface="Wingdings" pitchFamily="2" charset="2"/>
                  </a:rPr>
                  <a:t>Example: </a:t>
                </a:r>
                <a:r>
                  <a:rPr lang="en-US" sz="2000" b="1" dirty="0">
                    <a:solidFill>
                      <a:srgbClr val="002060"/>
                    </a:solidFill>
                    <a:sym typeface="Wingdings" pitchFamily="2" charset="2"/>
                  </a:rPr>
                  <a:t>Number of paths to a vertex </a:t>
                </a:r>
                <a14:m>
                  <m:oMath xmlns:m="http://schemas.openxmlformats.org/officeDocument/2006/math">
                    <m:r>
                      <a:rPr lang="en-US" sz="2000" b="1" i="1" dirty="0">
                        <a:solidFill>
                          <a:srgbClr val="0070C0"/>
                        </a:solidFill>
                        <a:latin typeface="Cambria Math"/>
                      </a:rPr>
                      <m:t>𝒕</m:t>
                    </m:r>
                    <m:r>
                      <a:rPr lang="en-US" sz="2000" b="1" i="1" dirty="0">
                        <a:solidFill>
                          <a:srgbClr val="0070C0"/>
                        </a:solidFill>
                        <a:latin typeface="Cambria Math"/>
                      </a:rPr>
                      <m:t> </m:t>
                    </m:r>
                  </m:oMath>
                </a14:m>
                <a:endParaRPr lang="en-US" sz="2000" b="1" dirty="0">
                  <a:solidFill>
                    <a:srgbClr val="C00000"/>
                  </a:solidFill>
                  <a:sym typeface="Wingdings" pitchFamily="2" charset="2"/>
                </a:endParaRPr>
              </a:p>
              <a:p>
                <a:pPr marL="0" indent="0">
                  <a:buNone/>
                </a:pP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the number of paths to  </a:t>
                </a:r>
                <a14:m>
                  <m:oMath xmlns:m="http://schemas.openxmlformats.org/officeDocument/2006/math">
                    <m:r>
                      <a:rPr lang="en-US" sz="2000" b="1" i="1" dirty="0" smtClean="0">
                        <a:solidFill>
                          <a:srgbClr val="0070C0"/>
                        </a:solidFill>
                        <a:latin typeface="Cambria Math"/>
                      </a:rPr>
                      <m:t>𝒕</m:t>
                    </m:r>
                  </m:oMath>
                </a14:m>
                <a:r>
                  <a:rPr lang="en-US" sz="2000" dirty="0">
                    <a:sym typeface="Wingdings" pitchFamily="2" charset="2"/>
                  </a:rPr>
                  <a:t>.</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smtClean="0">
                        <a:solidFill>
                          <a:srgbClr val="0070C0"/>
                        </a:solidFill>
                        <a:latin typeface="Cambria Math"/>
                      </a:rPr>
                      <m:t>𝒕</m:t>
                    </m:r>
                    <m:r>
                      <a:rPr lang="en-US" sz="2000" b="1" i="1" dirty="0">
                        <a:latin typeface="Cambria Math"/>
                      </a:rPr>
                      <m:t>)</m:t>
                    </m:r>
                  </m:oMath>
                </a14:m>
                <a:r>
                  <a:rPr lang="en-US" sz="2000" dirty="0">
                    <a:sym typeface="Wingdings" pitchFamily="2" charset="2"/>
                  </a:rPr>
                  <a:t>=1;</a:t>
                </a:r>
              </a:p>
              <a:p>
                <a:pPr marL="0" indent="0">
                  <a:buNone/>
                </a:pPr>
                <a:r>
                  <a:rPr lang="en-US" sz="2000" b="1" dirty="0"/>
                  <a:t>	</a:t>
                </a:r>
                <a14:m>
                  <m:oMath xmlns:m="http://schemas.openxmlformats.org/officeDocument/2006/math">
                    <m:r>
                      <a:rPr lang="en-US" sz="2000" b="1" i="1" dirty="0">
                        <a:latin typeface="Cambria Math"/>
                      </a:rPr>
                      <m:t>𝒇</m:t>
                    </m:r>
                    <m:r>
                      <a:rPr lang="en-US" sz="2000" b="1" i="1" dirty="0">
                        <a:latin typeface="Cambria Math"/>
                      </a:rPr>
                      <m:t>(</m:t>
                    </m:r>
                    <m:r>
                      <a:rPr lang="en-US" sz="2000" b="1" i="1" dirty="0">
                        <a:solidFill>
                          <a:srgbClr val="0070C0"/>
                        </a:solidFill>
                        <a:latin typeface="Cambria Math"/>
                      </a:rPr>
                      <m:t>𝒚</m:t>
                    </m:r>
                    <m:r>
                      <a:rPr lang="en-US" sz="2000" b="1" i="1" dirty="0">
                        <a:latin typeface="Cambria Math"/>
                      </a:rPr>
                      <m:t>)</m:t>
                    </m:r>
                  </m:oMath>
                </a14:m>
                <a:r>
                  <a:rPr lang="en-US" sz="2000" dirty="0">
                    <a:sym typeface="Wingdings" pitchFamily="2" charset="2"/>
                  </a:rPr>
                  <a:t>= </a:t>
                </a:r>
                <a14:m>
                  <m:oMath xmlns:m="http://schemas.openxmlformats.org/officeDocument/2006/math">
                    <m:nary>
                      <m:naryPr>
                        <m:chr m:val="∑"/>
                        <m:supHide m:val="on"/>
                        <m:ctrlPr>
                          <a:rPr lang="en-US" sz="2000" b="1" i="1" dirty="0" smtClean="0">
                            <a:solidFill>
                              <a:srgbClr val="7030A0"/>
                            </a:solidFill>
                            <a:latin typeface="Cambria Math" panose="02040503050406030204" pitchFamily="18" charset="0"/>
                            <a:sym typeface="Wingdings" pitchFamily="2" charset="2"/>
                          </a:rPr>
                        </m:ctrlPr>
                      </m:naryPr>
                      <m:sub>
                        <m:d>
                          <m:dPr>
                            <m:ctrlPr>
                              <a:rPr lang="en-US" sz="2000" i="1" dirty="0">
                                <a:latin typeface="Cambria Math" panose="02040503050406030204" pitchFamily="18" charset="0"/>
                              </a:rPr>
                            </m:ctrlPr>
                          </m:dPr>
                          <m:e>
                            <m:r>
                              <a:rPr lang="en-US" sz="2000" b="1" i="1" dirty="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𝒛</m:t>
                            </m:r>
                          </m:e>
                        </m:d>
                        <m:r>
                          <a:rPr lang="en-US" sz="2000" b="1" i="1" dirty="0">
                            <a:solidFill>
                              <a:srgbClr val="0070C0"/>
                            </a:solidFill>
                            <a:latin typeface="Cambria Math"/>
                          </a:rPr>
                          <m:t>∈</m:t>
                        </m:r>
                        <m:r>
                          <a:rPr lang="en-US" sz="2000" b="1" i="1" dirty="0">
                            <a:solidFill>
                              <a:srgbClr val="0070C0"/>
                            </a:solidFill>
                            <a:latin typeface="Cambria Math"/>
                          </a:rPr>
                          <m:t>𝑬</m:t>
                        </m:r>
                      </m:sub>
                      <m:sup/>
                      <m:e>
                        <m:r>
                          <a:rPr lang="en-US" sz="2000" b="1" i="1" dirty="0">
                            <a:latin typeface="Cambria Math"/>
                          </a:rPr>
                          <m:t>𝒇</m:t>
                        </m:r>
                        <m:d>
                          <m:dPr>
                            <m:ctrlPr>
                              <a:rPr lang="en-US" sz="2000" b="1" i="1" dirty="0">
                                <a:latin typeface="Cambria Math" panose="02040503050406030204" pitchFamily="18" charset="0"/>
                              </a:rPr>
                            </m:ctrlPr>
                          </m:dPr>
                          <m:e>
                            <m:r>
                              <a:rPr lang="en-US" sz="2000" b="1" i="1" dirty="0" smtClean="0">
                                <a:solidFill>
                                  <a:srgbClr val="0070C0"/>
                                </a:solidFill>
                                <a:latin typeface="Cambria Math"/>
                              </a:rPr>
                              <m:t>𝒛</m:t>
                            </m:r>
                          </m:e>
                        </m:d>
                      </m:e>
                    </m:nary>
                  </m:oMath>
                </a14:m>
                <a:endParaRPr lang="en-US" sz="2000" dirty="0">
                  <a:sym typeface="Wingdings" pitchFamily="2"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741" t="-809" b="-22237"/>
                </a:stretch>
              </a:blipFill>
            </p:spPr>
            <p:txBody>
              <a:bodyPr/>
              <a:lstStyle/>
              <a:p>
                <a:r>
                  <a:rPr lang="en-US">
                    <a:noFill/>
                  </a:rPr>
                  <a:t> </a:t>
                </a:r>
              </a:p>
            </p:txBody>
          </p:sp>
        </mc:Fallback>
      </mc:AlternateContent>
      <p:grpSp>
        <p:nvGrpSpPr>
          <p:cNvPr id="7" name="Group 6"/>
          <p:cNvGrpSpPr/>
          <p:nvPr/>
        </p:nvGrpSpPr>
        <p:grpSpPr>
          <a:xfrm>
            <a:off x="1447800" y="3644899"/>
            <a:ext cx="5871117" cy="159834"/>
            <a:chOff x="1447800" y="4038600"/>
            <a:chExt cx="5871117" cy="159834"/>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7956"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083"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361"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38600"/>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046034"/>
              <a:ext cx="15611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Box 81"/>
          <p:cNvSpPr txBox="1"/>
          <p:nvPr/>
        </p:nvSpPr>
        <p:spPr>
          <a:xfrm>
            <a:off x="1384758" y="3172160"/>
            <a:ext cx="6149440" cy="369332"/>
          </a:xfrm>
          <a:prstGeom prst="rect">
            <a:avLst/>
          </a:prstGeom>
          <a:noFill/>
        </p:spPr>
        <p:txBody>
          <a:bodyPr wrap="none" rtlCol="0">
            <a:spAutoFit/>
          </a:bodyPr>
          <a:lstStyle/>
          <a:p>
            <a:r>
              <a:rPr lang="en-US" dirty="0"/>
              <a:t>1        2          3        4       5          6          7         8        9        10      11</a:t>
            </a:r>
          </a:p>
        </p:txBody>
      </p:sp>
      <mc:AlternateContent xmlns:mc="http://schemas.openxmlformats.org/markup-compatibility/2006" xmlns:a14="http://schemas.microsoft.com/office/drawing/2010/main">
        <mc:Choice Requires="a14">
          <p:sp>
            <p:nvSpPr>
              <p:cNvPr id="21" name="TextBox 20"/>
              <p:cNvSpPr txBox="1"/>
              <p:nvPr/>
            </p:nvSpPr>
            <p:spPr>
              <a:xfrm>
                <a:off x="3581400" y="4114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581400" y="4114800"/>
                <a:ext cx="375424" cy="369332"/>
              </a:xfrm>
              <a:prstGeom prst="rect">
                <a:avLst/>
              </a:prstGeom>
              <a:blipFill rotWithShape="1">
                <a:blip r:embed="rId4"/>
                <a:stretch>
                  <a:fillRect t="-8197" r="-213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Down Ribbon 1"/>
              <p:cNvSpPr/>
              <p:nvPr/>
            </p:nvSpPr>
            <p:spPr>
              <a:xfrm>
                <a:off x="6553200" y="4299466"/>
                <a:ext cx="2133600" cy="656582"/>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1" i="1" dirty="0" smtClean="0">
                        <a:solidFill>
                          <a:srgbClr val="002060"/>
                        </a:solidFill>
                        <a:latin typeface="Cambria Math"/>
                      </a:rPr>
                      <m:t>𝑶</m:t>
                    </m:r>
                    <m:r>
                      <a:rPr lang="en-US" b="1" i="1" dirty="0" smtClean="0">
                        <a:solidFill>
                          <a:srgbClr val="002060"/>
                        </a:solidFill>
                        <a:latin typeface="Cambria Math"/>
                      </a:rPr>
                      <m:t>(</m:t>
                    </m:r>
                    <m:r>
                      <a:rPr lang="en-US" b="1" i="1" dirty="0">
                        <a:solidFill>
                          <a:srgbClr val="0070C0"/>
                        </a:solidFill>
                        <a:latin typeface="Cambria Math"/>
                      </a:rPr>
                      <m:t>𝒎</m:t>
                    </m:r>
                    <m:r>
                      <a:rPr lang="en-US" b="1" i="1" dirty="0">
                        <a:solidFill>
                          <a:srgbClr val="0070C0"/>
                        </a:solidFill>
                        <a:latin typeface="Cambria Math"/>
                      </a:rPr>
                      <m:t>+</m:t>
                    </m:r>
                    <m:r>
                      <a:rPr lang="en-US" b="1" i="1" dirty="0">
                        <a:solidFill>
                          <a:srgbClr val="0070C0"/>
                        </a:solidFill>
                        <a:latin typeface="Cambria Math"/>
                      </a:rPr>
                      <m:t>𝒏</m:t>
                    </m:r>
                    <m:r>
                      <a:rPr lang="en-US" b="1" i="1" dirty="0" smtClean="0">
                        <a:solidFill>
                          <a:srgbClr val="002060"/>
                        </a:solidFill>
                        <a:latin typeface="Cambria Math"/>
                      </a:rPr>
                      <m:t>)</m:t>
                    </m:r>
                  </m:oMath>
                </a14:m>
                <a:r>
                  <a:rPr lang="en-US" b="1" dirty="0">
                    <a:solidFill>
                      <a:srgbClr val="002060"/>
                    </a:solidFill>
                  </a:rPr>
                  <a:t> </a:t>
                </a:r>
                <a:r>
                  <a:rPr lang="en-US" dirty="0">
                    <a:solidFill>
                      <a:srgbClr val="002060"/>
                    </a:solidFill>
                  </a:rPr>
                  <a:t>time </a:t>
                </a:r>
                <a:r>
                  <a:rPr lang="en-US" dirty="0" err="1">
                    <a:solidFill>
                      <a:srgbClr val="002060"/>
                    </a:solidFill>
                  </a:rPr>
                  <a:t>algo</a:t>
                </a:r>
                <a:endParaRPr lang="en-US" dirty="0">
                  <a:solidFill>
                    <a:srgbClr val="002060"/>
                  </a:solidFill>
                </a:endParaRPr>
              </a:p>
            </p:txBody>
          </p:sp>
        </mc:Choice>
        <mc:Fallback xmlns="">
          <p:sp>
            <p:nvSpPr>
              <p:cNvPr id="2" name="Down Ribbon 1"/>
              <p:cNvSpPr>
                <a:spLocks noRot="1" noChangeAspect="1" noMove="1" noResize="1" noEditPoints="1" noAdjustHandles="1" noChangeArrowheads="1" noChangeShapeType="1" noTextEdit="1"/>
              </p:cNvSpPr>
              <p:nvPr/>
            </p:nvSpPr>
            <p:spPr>
              <a:xfrm>
                <a:off x="6553200" y="4299466"/>
                <a:ext cx="2133600" cy="656582"/>
              </a:xfrm>
              <a:prstGeom prst="ribbon">
                <a:avLst>
                  <a:gd name="adj1" fmla="val 16667"/>
                  <a:gd name="adj2" fmla="val 75000"/>
                </a:avLst>
              </a:prstGeom>
              <a:blipFill rotWithShape="1">
                <a:blip r:embed="rId6"/>
                <a:stretch>
                  <a:fillRect b="-19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ight Arrow 21"/>
              <p:cNvSpPr/>
              <p:nvPr/>
            </p:nvSpPr>
            <p:spPr>
              <a:xfrm flipH="1">
                <a:off x="2739482" y="2438400"/>
                <a:ext cx="3813717" cy="7894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useful to compute </a:t>
                </a:r>
                <a14:m>
                  <m:oMath xmlns:m="http://schemas.openxmlformats.org/officeDocument/2006/math">
                    <m:r>
                      <a:rPr lang="en-US" b="1" i="1" dirty="0">
                        <a:solidFill>
                          <a:schemeClr val="tx1"/>
                        </a:solidFill>
                        <a:latin typeface="Cambria Math"/>
                      </a:rPr>
                      <m:t>𝒇</m:t>
                    </m:r>
                  </m:oMath>
                </a14:m>
                <a:r>
                  <a:rPr lang="en-US" dirty="0">
                    <a:solidFill>
                      <a:schemeClr val="tx1"/>
                    </a:solidFill>
                  </a:rPr>
                  <a:t> in this order</a:t>
                </a:r>
              </a:p>
            </p:txBody>
          </p:sp>
        </mc:Choice>
        <mc:Fallback xmlns="">
          <p:sp>
            <p:nvSpPr>
              <p:cNvPr id="22" name="Right Arrow 21"/>
              <p:cNvSpPr>
                <a:spLocks noRot="1" noChangeAspect="1" noMove="1" noResize="1" noEditPoints="1" noAdjustHandles="1" noChangeArrowheads="1" noChangeShapeType="1" noTextEdit="1"/>
              </p:cNvSpPr>
              <p:nvPr/>
            </p:nvSpPr>
            <p:spPr>
              <a:xfrm flipH="1">
                <a:off x="2739482" y="2438400"/>
                <a:ext cx="3813717" cy="789432"/>
              </a:xfrm>
              <a:prstGeom prst="rightArrow">
                <a:avLst/>
              </a:prstGeom>
              <a:blipFill rotWithShape="1">
                <a:blip r:embed="rId7"/>
                <a:stretch>
                  <a:fillRect r="-2377"/>
                </a:stretch>
              </a:blipFill>
            </p:spPr>
            <p:txBody>
              <a:bodyPr/>
              <a:lstStyle/>
              <a:p>
                <a:r>
                  <a:rPr lang="en-US">
                    <a:noFill/>
                  </a:rPr>
                  <a:t> </a:t>
                </a:r>
              </a:p>
            </p:txBody>
          </p:sp>
        </mc:Fallback>
      </mc:AlternateContent>
      <p:cxnSp>
        <p:nvCxnSpPr>
          <p:cNvPr id="23" name="Curved Connector 22"/>
          <p:cNvCxnSpPr/>
          <p:nvPr/>
        </p:nvCxnSpPr>
        <p:spPr>
          <a:xfrm rot="16200000" flipH="1">
            <a:off x="4683937" y="2925221"/>
            <a:ext cx="12700" cy="1744156"/>
          </a:xfrm>
          <a:prstGeom prst="curvedConnector3">
            <a:avLst>
              <a:gd name="adj1" fmla="val 610244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4096639" y="3512518"/>
            <a:ext cx="12700" cy="569561"/>
          </a:xfrm>
          <a:prstGeom prst="curvedConnector3">
            <a:avLst>
              <a:gd name="adj1" fmla="val 2678047"/>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09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0" end="10"/>
                                            </p:txEl>
                                          </p:spTgt>
                                        </p:tgtEl>
                                        <p:attrNameLst>
                                          <p:attrName>style.visibility</p:attrName>
                                        </p:attrNameLst>
                                      </p:cBhvr>
                                      <p:to>
                                        <p:strVal val="visible"/>
                                      </p:to>
                                    </p:set>
                                    <p:animEffect transition="in" filter="fade">
                                      <p:cBhvr>
                                        <p:cTn id="12" dur="500"/>
                                        <p:tgtEl>
                                          <p:spTgt spid="5">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animEffect transition="in" filter="fade">
                                      <p:cBhvr>
                                        <p:cTn id="17" dur="500"/>
                                        <p:tgtEl>
                                          <p:spTgt spid="5">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fade">
                                      <p:cBhvr>
                                        <p:cTn id="22" dur="500"/>
                                        <p:tgtEl>
                                          <p:spTgt spid="5">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3600" b="1" dirty="0">
                <a:solidFill>
                  <a:srgbClr val="006C31"/>
                </a:solidFill>
              </a:rPr>
              <a:t>Homework</a:t>
            </a:r>
            <a:endParaRPr lang="en-US" sz="3600" dirty="0">
              <a:solidFill>
                <a:srgbClr val="006C3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Design an</a:t>
                </a:r>
                <a:r>
                  <a:rPr lang="en-US" sz="2000" b="1" dirty="0">
                    <a:solidFill>
                      <a:srgbClr val="002060"/>
                    </a:solidFill>
                  </a:rPr>
                  <a:t> </a:t>
                </a:r>
                <a14:m>
                  <m:oMath xmlns:m="http://schemas.openxmlformats.org/officeDocument/2006/math">
                    <m:r>
                      <a:rPr lang="en-US" sz="2000" b="1" i="1" dirty="0">
                        <a:solidFill>
                          <a:srgbClr val="002060"/>
                        </a:solidFill>
                        <a:latin typeface="Cambria Math"/>
                      </a:rPr>
                      <m:t>𝑶</m:t>
                    </m:r>
                    <m:r>
                      <a:rPr lang="en-US" sz="2000" b="1" i="1" dirty="0">
                        <a:solidFill>
                          <a:srgbClr val="002060"/>
                        </a:solidFill>
                        <a:latin typeface="Cambria Math"/>
                      </a:rPr>
                      <m:t>(</m:t>
                    </m:r>
                    <m:r>
                      <a:rPr lang="en-US" sz="2000" b="1" i="1" dirty="0">
                        <a:solidFill>
                          <a:srgbClr val="0070C0"/>
                        </a:solidFill>
                        <a:latin typeface="Cambria Math"/>
                      </a:rPr>
                      <m:t>𝒎</m:t>
                    </m:r>
                    <m:r>
                      <a:rPr lang="en-US" sz="2000" b="1" i="1" dirty="0">
                        <a:solidFill>
                          <a:srgbClr val="0070C0"/>
                        </a:solidFill>
                        <a:latin typeface="Cambria Math"/>
                      </a:rPr>
                      <m:t>+</m:t>
                    </m:r>
                    <m:r>
                      <a:rPr lang="en-US" sz="2000" b="1" i="1" dirty="0">
                        <a:solidFill>
                          <a:srgbClr val="0070C0"/>
                        </a:solidFill>
                        <a:latin typeface="Cambria Math"/>
                      </a:rPr>
                      <m:t>𝒏</m:t>
                    </m:r>
                    <m:r>
                      <a:rPr lang="en-US" sz="2000" b="0" i="1" dirty="0" smtClean="0">
                        <a:solidFill>
                          <a:schemeClr val="tx1"/>
                        </a:solidFill>
                        <a:latin typeface="Cambria Math"/>
                      </a:rPr>
                      <m:t>)</m:t>
                    </m:r>
                  </m:oMath>
                </a14:m>
                <a:r>
                  <a:rPr lang="en-US" sz="2000" dirty="0">
                    <a:solidFill>
                      <a:schemeClr val="tx1"/>
                    </a:solidFill>
                  </a:rPr>
                  <a:t> time algorithm for the following problem:</a:t>
                </a:r>
              </a:p>
              <a:p>
                <a:pPr marL="0" indent="0">
                  <a:buNone/>
                </a:pPr>
                <a:endParaRPr lang="en-US" sz="2000" dirty="0"/>
              </a:p>
              <a:p>
                <a:pPr marL="0" indent="0">
                  <a:buNone/>
                </a:pPr>
                <a:endParaRPr lang="en-US" sz="2000" dirty="0"/>
              </a:p>
              <a:p>
                <a:pPr marL="0" indent="0">
                  <a:buNone/>
                </a:pPr>
                <a:r>
                  <a:rPr lang="en-US" sz="2000" dirty="0"/>
                  <a:t>Given a directed acyclic graph </a:t>
                </a:r>
                <a14:m>
                  <m:oMath xmlns:m="http://schemas.openxmlformats.org/officeDocument/2006/math">
                    <m:r>
                      <a:rPr lang="en-US" sz="2000" b="1" i="1" dirty="0" smtClean="0">
                        <a:solidFill>
                          <a:srgbClr val="0070C0"/>
                        </a:solidFill>
                        <a:latin typeface="Cambria Math"/>
                      </a:rPr>
                      <m:t>𝑮</m:t>
                    </m:r>
                  </m:oMath>
                </a14:m>
                <a:r>
                  <a:rPr lang="en-US" sz="2000" dirty="0"/>
                  <a:t>, and a sequence of vertices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𝟏</m:t>
                        </m:r>
                      </m:sub>
                    </m:sSub>
                    <m:r>
                      <a:rPr lang="en-US" sz="2000" b="1" i="1" dirty="0" smtClean="0">
                        <a:solidFill>
                          <a:srgbClr val="0070C0"/>
                        </a:solidFill>
                        <a:latin typeface="Cambria Math"/>
                      </a:rPr>
                      <m:t>,</m:t>
                    </m:r>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𝟐</m:t>
                        </m:r>
                      </m:sub>
                    </m:sSub>
                    <m:r>
                      <a:rPr lang="en-US" sz="2000" b="1" i="1" dirty="0" smtClean="0">
                        <a:solidFill>
                          <a:srgbClr val="0070C0"/>
                        </a:solidFill>
                        <a:latin typeface="Cambria Math"/>
                      </a:rPr>
                      <m:t>,…,</m:t>
                    </m:r>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𝒙</m:t>
                        </m:r>
                      </m:e>
                      <m:sub>
                        <m:r>
                          <a:rPr lang="en-US" sz="2000" b="1" i="1" dirty="0" smtClean="0">
                            <a:solidFill>
                              <a:srgbClr val="0070C0"/>
                            </a:solidFill>
                            <a:latin typeface="Cambria Math"/>
                          </a:rPr>
                          <m:t>𝒌</m:t>
                        </m:r>
                      </m:sub>
                    </m:sSub>
                  </m:oMath>
                </a14:m>
                <a:r>
                  <a:rPr lang="en-US" sz="2000" dirty="0"/>
                  <a:t>,</a:t>
                </a:r>
              </a:p>
              <a:p>
                <a:pPr marL="0" indent="0">
                  <a:buNone/>
                </a:pPr>
                <a:r>
                  <a:rPr lang="en-US" sz="2000" dirty="0"/>
                  <a:t>does there exist a path in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which looks  like :</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𝒙</m:t>
                          </m:r>
                        </m:e>
                        <m:sub>
                          <m:r>
                            <a:rPr lang="en-US" sz="2000" b="1" i="1" dirty="0">
                              <a:solidFill>
                                <a:srgbClr val="0070C0"/>
                              </a:solidFill>
                              <a:latin typeface="Cambria Math"/>
                            </a:rPr>
                            <m:t>𝟏</m:t>
                          </m:r>
                        </m:sub>
                      </m:sSub>
                      <m:r>
                        <a:rPr lang="en-US" sz="2000" b="1" i="1" dirty="0" smtClean="0">
                          <a:solidFill>
                            <a:srgbClr val="0070C0"/>
                          </a:solidFill>
                          <a:latin typeface="Cambria Math"/>
                          <a:ea typeface="Cambria Math"/>
                        </a:rPr>
                        <m:t>⇝</m:t>
                      </m:r>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𝒙</m:t>
                          </m:r>
                        </m:e>
                        <m:sub>
                          <m:r>
                            <a:rPr lang="en-US" sz="2000" b="1" i="1" dirty="0">
                              <a:solidFill>
                                <a:srgbClr val="0070C0"/>
                              </a:solidFill>
                              <a:latin typeface="Cambria Math"/>
                            </a:rPr>
                            <m:t>𝟐</m:t>
                          </m:r>
                        </m:sub>
                      </m:sSub>
                      <m:r>
                        <a:rPr lang="en-US" sz="2000" b="1" i="1" dirty="0">
                          <a:solidFill>
                            <a:srgbClr val="0070C0"/>
                          </a:solidFill>
                          <a:latin typeface="Cambria Math"/>
                          <a:ea typeface="Cambria Math"/>
                        </a:rPr>
                        <m:t>⇝</m:t>
                      </m:r>
                      <m:r>
                        <a:rPr lang="en-US" sz="2000" b="1" i="1" dirty="0">
                          <a:solidFill>
                            <a:srgbClr val="0070C0"/>
                          </a:solidFill>
                          <a:latin typeface="Cambria Math"/>
                        </a:rPr>
                        <m:t>…</m:t>
                      </m:r>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ea typeface="Cambria Math"/>
                            </a:rPr>
                            <m:t>⇝</m:t>
                          </m:r>
                          <m:r>
                            <a:rPr lang="en-US" sz="2000" b="1" i="1" dirty="0">
                              <a:solidFill>
                                <a:srgbClr val="0070C0"/>
                              </a:solidFill>
                              <a:latin typeface="Cambria Math"/>
                            </a:rPr>
                            <m:t>𝒙</m:t>
                          </m:r>
                        </m:e>
                        <m:sub>
                          <m:r>
                            <a:rPr lang="en-US" sz="2000" b="1" i="1" dirty="0">
                              <a:solidFill>
                                <a:srgbClr val="0070C0"/>
                              </a:solidFill>
                              <a:latin typeface="Cambria Math"/>
                            </a:rPr>
                            <m:t>𝒌</m:t>
                          </m:r>
                        </m:sub>
                      </m:sSub>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spTree>
    <p:extLst>
      <p:ext uri="{BB962C8B-B14F-4D97-AF65-F5344CB8AC3E}">
        <p14:creationId xmlns:p14="http://schemas.microsoft.com/office/powerpoint/2010/main" val="181169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C853-6253-BC09-3229-618489432756}"/>
              </a:ext>
            </a:extLst>
          </p:cNvPr>
          <p:cNvSpPr>
            <a:spLocks noGrp="1"/>
          </p:cNvSpPr>
          <p:nvPr>
            <p:ph type="title"/>
          </p:nvPr>
        </p:nvSpPr>
        <p:spPr/>
        <p:txBody>
          <a:bodyPr/>
          <a:lstStyle/>
          <a:p>
            <a:r>
              <a:rPr lang="en-US" sz="3200" b="1" dirty="0">
                <a:solidFill>
                  <a:srgbClr val="7030A0"/>
                </a:solidFill>
              </a:rPr>
              <a:t>Moral of the story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2F31691B-8645-A93B-B4EB-F907A5514A72}"/>
              </a:ext>
            </a:extLst>
          </p:cNvPr>
          <p:cNvSpPr>
            <a:spLocks noGrp="1"/>
          </p:cNvSpPr>
          <p:nvPr>
            <p:ph idx="1"/>
          </p:nvPr>
        </p:nvSpPr>
        <p:spPr/>
        <p:txBody>
          <a:bodyPr/>
          <a:lstStyle/>
          <a:p>
            <a:pPr marL="0" indent="0" algn="ctr">
              <a:buNone/>
            </a:pPr>
            <a:r>
              <a:rPr lang="en-US" sz="2000" dirty="0"/>
              <a:t>Think of a problem on DAG</a:t>
            </a:r>
          </a:p>
          <a:p>
            <a:pPr algn="ctr">
              <a:buFont typeface="Wingdings" panose="05000000000000000000" pitchFamily="2" charset="2"/>
              <a:buChar char="è"/>
            </a:pPr>
            <a:r>
              <a:rPr lang="en-US" sz="2000" dirty="0">
                <a:sym typeface="Wingdings" panose="05000000000000000000" pitchFamily="2" charset="2"/>
              </a:rPr>
              <a:t>Think of topological ordering</a:t>
            </a:r>
          </a:p>
          <a:p>
            <a:pPr algn="ctr">
              <a:buFont typeface="Wingdings" panose="05000000000000000000" pitchFamily="2" charset="2"/>
              <a:buChar char="è"/>
            </a:pPr>
            <a:endParaRPr lang="en-US" dirty="0">
              <a:sym typeface="Wingdings" panose="05000000000000000000" pitchFamily="2" charset="2"/>
            </a:endParaRPr>
          </a:p>
          <a:p>
            <a:pPr marL="0" indent="0" algn="ctr">
              <a:buNone/>
            </a:pPr>
            <a:r>
              <a:rPr lang="en-US" dirty="0">
                <a:sym typeface="Wingdings" panose="05000000000000000000" pitchFamily="2" charset="2"/>
              </a:rPr>
              <a:t></a:t>
            </a:r>
            <a:endParaRPr lang="en-IN" dirty="0"/>
          </a:p>
        </p:txBody>
      </p:sp>
      <p:sp>
        <p:nvSpPr>
          <p:cNvPr id="4" name="Slide Number Placeholder 3">
            <a:extLst>
              <a:ext uri="{FF2B5EF4-FFF2-40B4-BE49-F238E27FC236}">
                <a16:creationId xmlns:a16="http://schemas.microsoft.com/office/drawing/2014/main" id="{C70BF34F-CBF5-1AE2-5948-6654F5173E20}"/>
              </a:ext>
            </a:extLst>
          </p:cNvPr>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Tree>
    <p:extLst>
      <p:ext uri="{BB962C8B-B14F-4D97-AF65-F5344CB8AC3E}">
        <p14:creationId xmlns:p14="http://schemas.microsoft.com/office/powerpoint/2010/main" val="377111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Gale Shapley </a:t>
            </a:r>
            <a:r>
              <a:rPr lang="en-US" sz="3200" b="1" dirty="0"/>
              <a:t>Algorithm</a:t>
            </a:r>
            <a:br>
              <a:rPr lang="en-US" sz="3200" b="1" dirty="0"/>
            </a:br>
            <a:endParaRPr lang="en-US" sz="3200" dirty="0"/>
          </a:p>
        </p:txBody>
      </p:sp>
      <p:sp>
        <p:nvSpPr>
          <p:cNvPr id="3" name="Content Placeholder 2"/>
          <p:cNvSpPr>
            <a:spLocks noGrp="1"/>
          </p:cNvSpPr>
          <p:nvPr>
            <p:ph idx="1"/>
          </p:nvPr>
        </p:nvSpPr>
        <p:spPr>
          <a:xfrm>
            <a:off x="0" y="1066800"/>
            <a:ext cx="9144000" cy="5059363"/>
          </a:xfrm>
        </p:spPr>
        <p:txBody>
          <a:bodyPr/>
          <a:lstStyle/>
          <a:p>
            <a:pPr marL="0" indent="0">
              <a:buNone/>
            </a:pPr>
            <a:r>
              <a:rPr lang="en-US" sz="2000" b="1" dirty="0">
                <a:solidFill>
                  <a:srgbClr val="C00000"/>
                </a:solidFill>
              </a:rPr>
              <a:t>Theorem</a:t>
            </a:r>
            <a:r>
              <a:rPr lang="en-US" sz="2000" dirty="0"/>
              <a:t>: </a:t>
            </a:r>
          </a:p>
          <a:p>
            <a:pPr marL="0" indent="0">
              <a:buNone/>
            </a:pPr>
            <a:r>
              <a:rPr lang="en-US" sz="2000" dirty="0"/>
              <a:t>There cannot exist any other stable matching</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5" name="TextBox 4"/>
          <p:cNvSpPr txBox="1"/>
          <p:nvPr/>
        </p:nvSpPr>
        <p:spPr>
          <a:xfrm>
            <a:off x="5440048" y="4583668"/>
            <a:ext cx="1417952" cy="369332"/>
          </a:xfrm>
          <a:prstGeom prst="rect">
            <a:avLst/>
          </a:prstGeom>
          <a:solidFill>
            <a:srgbClr val="92D050"/>
          </a:solidFill>
          <a:ln>
            <a:solidFill>
              <a:schemeClr val="tx1"/>
            </a:solidFill>
          </a:ln>
        </p:spPr>
        <p:txBody>
          <a:bodyPr wrap="none" rtlCol="0">
            <a:spAutoFit/>
          </a:bodyPr>
          <a:lstStyle/>
          <a:p>
            <a:r>
              <a:rPr lang="en-US" dirty="0"/>
              <a:t>Man Optimal</a:t>
            </a:r>
          </a:p>
        </p:txBody>
      </p:sp>
      <p:sp>
        <p:nvSpPr>
          <p:cNvPr id="6" name="TextBox 5"/>
          <p:cNvSpPr txBox="1"/>
          <p:nvPr/>
        </p:nvSpPr>
        <p:spPr>
          <a:xfrm>
            <a:off x="2344084" y="4583668"/>
            <a:ext cx="1789208" cy="369332"/>
          </a:xfrm>
          <a:prstGeom prst="rect">
            <a:avLst/>
          </a:prstGeom>
          <a:solidFill>
            <a:schemeClr val="accent2">
              <a:lumMod val="40000"/>
              <a:lumOff val="60000"/>
            </a:schemeClr>
          </a:solidFill>
          <a:ln>
            <a:solidFill>
              <a:schemeClr val="tx1"/>
            </a:solidFill>
          </a:ln>
        </p:spPr>
        <p:txBody>
          <a:bodyPr wrap="none" rtlCol="0">
            <a:spAutoFit/>
          </a:bodyPr>
          <a:lstStyle/>
          <a:p>
            <a:r>
              <a:rPr lang="en-US" dirty="0"/>
              <a:t>Woman </a:t>
            </a:r>
            <a:r>
              <a:rPr lang="en-US" dirty="0" err="1"/>
              <a:t>pessimal</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8455" y="2514600"/>
            <a:ext cx="758545" cy="17819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511" y="2518422"/>
            <a:ext cx="798189" cy="1596378"/>
          </a:xfrm>
          <a:prstGeom prst="rect">
            <a:avLst/>
          </a:prstGeom>
        </p:spPr>
      </p:pic>
      <p:sp>
        <p:nvSpPr>
          <p:cNvPr id="11" name="Smiley Face 10"/>
          <p:cNvSpPr/>
          <p:nvPr/>
        </p:nvSpPr>
        <p:spPr>
          <a:xfrm>
            <a:off x="2286000" y="2971800"/>
            <a:ext cx="381000" cy="381000"/>
          </a:xfrm>
          <a:prstGeom prst="smileyFace">
            <a:avLst>
              <a:gd name="adj" fmla="val -4653"/>
            </a:avLst>
          </a:prstGeom>
          <a:solidFill>
            <a:srgbClr val="EFAAF4"/>
          </a:solid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6858000" y="2819400"/>
            <a:ext cx="381000" cy="381000"/>
          </a:xfrm>
          <a:prstGeom prst="smileyFace">
            <a:avLst>
              <a:gd name="adj" fmla="val 4653"/>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3657600" y="3048000"/>
            <a:ext cx="2060855" cy="533400"/>
          </a:xfrm>
          <a:prstGeom prst="leftRightArrow">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962400" y="2967978"/>
            <a:ext cx="1371600" cy="765822"/>
          </a:xfrm>
          <a:prstGeom prst="leftArrow">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Man  proposing</a:t>
            </a:r>
          </a:p>
        </p:txBody>
      </p:sp>
      <p:sp>
        <p:nvSpPr>
          <p:cNvPr id="10" name="TextBox 9">
            <a:extLst>
              <a:ext uri="{FF2B5EF4-FFF2-40B4-BE49-F238E27FC236}">
                <a16:creationId xmlns:a16="http://schemas.microsoft.com/office/drawing/2014/main" id="{12A930EB-9E7B-B5B7-83F0-2A70B883490E}"/>
              </a:ext>
            </a:extLst>
          </p:cNvPr>
          <p:cNvSpPr txBox="1"/>
          <p:nvPr/>
        </p:nvSpPr>
        <p:spPr>
          <a:xfrm>
            <a:off x="4795095" y="1444065"/>
            <a:ext cx="4317529" cy="400110"/>
          </a:xfrm>
          <a:prstGeom prst="rect">
            <a:avLst/>
          </a:prstGeom>
          <a:noFill/>
        </p:spPr>
        <p:txBody>
          <a:bodyPr wrap="none" rtlCol="0">
            <a:spAutoFit/>
          </a:bodyPr>
          <a:lstStyle/>
          <a:p>
            <a:r>
              <a:rPr lang="en-US" sz="2000" dirty="0"/>
              <a:t>that matches a man to a better woman.</a:t>
            </a:r>
          </a:p>
        </p:txBody>
      </p:sp>
    </p:spTree>
    <p:extLst>
      <p:ext uri="{BB962C8B-B14F-4D97-AF65-F5344CB8AC3E}">
        <p14:creationId xmlns:p14="http://schemas.microsoft.com/office/powerpoint/2010/main" val="6257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left)">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wipe(left)">
                                      <p:cBhvr>
                                        <p:cTn id="40" dur="275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2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11" grpId="0" animBg="1"/>
      <p:bldP spid="12" grpId="0" animBg="1"/>
      <p:bldP spid="13" grpId="0" animBg="1"/>
      <p:bldP spid="9" grpId="0" animBg="1"/>
      <p:bldP spid="9" grpId="1"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a:solidFill>
                  <a:srgbClr val="7030A0"/>
                </a:solidFill>
              </a:rPr>
              <a:t>Gayle Shapley </a:t>
            </a:r>
            <a:r>
              <a:rPr lang="en-US" sz="3200" b="1" dirty="0"/>
              <a:t>Algorithm</a:t>
            </a:r>
          </a:p>
        </p:txBody>
      </p:sp>
      <p:sp>
        <p:nvSpPr>
          <p:cNvPr id="6" name="Subtitle 5"/>
          <p:cNvSpPr>
            <a:spLocks noGrp="1"/>
          </p:cNvSpPr>
          <p:nvPr>
            <p:ph type="subTitle" idx="1"/>
          </p:nvPr>
        </p:nvSpPr>
        <p:spPr/>
        <p:txBody>
          <a:bodyPr/>
          <a:lstStyle/>
          <a:p>
            <a:r>
              <a:rPr lang="en-US" b="1" dirty="0">
                <a:solidFill>
                  <a:srgbClr val="002060"/>
                </a:solidFill>
              </a:rPr>
              <a:t>Proof of </a:t>
            </a:r>
            <a:r>
              <a:rPr lang="en-US" b="1" dirty="0">
                <a:solidFill>
                  <a:srgbClr val="7030A0"/>
                </a:solidFill>
              </a:rPr>
              <a:t>Man optimality</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2" name="TextBox 1">
            <a:extLst>
              <a:ext uri="{FF2B5EF4-FFF2-40B4-BE49-F238E27FC236}">
                <a16:creationId xmlns:a16="http://schemas.microsoft.com/office/drawing/2014/main" id="{053418BA-F048-EC6C-2E30-16742C8F0928}"/>
              </a:ext>
            </a:extLst>
          </p:cNvPr>
          <p:cNvSpPr txBox="1"/>
          <p:nvPr/>
        </p:nvSpPr>
        <p:spPr>
          <a:xfrm>
            <a:off x="3398441" y="3189327"/>
            <a:ext cx="2347117" cy="369332"/>
          </a:xfrm>
          <a:prstGeom prst="rect">
            <a:avLst/>
          </a:prstGeom>
          <a:solidFill>
            <a:srgbClr val="FFC000"/>
          </a:solidFill>
          <a:ln>
            <a:solidFill>
              <a:schemeClr val="tx1"/>
            </a:solidFill>
          </a:ln>
        </p:spPr>
        <p:txBody>
          <a:bodyPr wrap="none" rtlCol="0">
            <a:spAutoFit/>
          </a:bodyPr>
          <a:lstStyle/>
          <a:p>
            <a:r>
              <a:rPr lang="en-US" sz="1800" i="1" dirty="0">
                <a:solidFill>
                  <a:srgbClr val="0070C0"/>
                </a:solidFill>
              </a:rPr>
              <a:t>Man-Proposing </a:t>
            </a:r>
            <a:r>
              <a:rPr lang="en-US" sz="1800" i="1" dirty="0"/>
              <a:t>version</a:t>
            </a:r>
            <a:endParaRPr lang="en-IN" dirty="0"/>
          </a:p>
        </p:txBody>
      </p:sp>
    </p:spTree>
    <p:extLst>
      <p:ext uri="{BB962C8B-B14F-4D97-AF65-F5344CB8AC3E}">
        <p14:creationId xmlns:p14="http://schemas.microsoft.com/office/powerpoint/2010/main" val="3438138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2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2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215384-D5F4-2FDE-DF77-18B1E4BDF7E6}"/>
                  </a:ext>
                </a:extLst>
              </p:cNvPr>
              <p:cNvSpPr>
                <a:spLocks noGrp="1"/>
              </p:cNvSpPr>
              <p:nvPr>
                <p:ph idx="1"/>
              </p:nvPr>
            </p:nvSpPr>
            <p:spPr>
              <a:xfrm>
                <a:off x="457200" y="304800"/>
                <a:ext cx="8229600" cy="5821363"/>
              </a:xfrm>
            </p:spPr>
            <p:txBody>
              <a:bodyPr/>
              <a:lstStyle/>
              <a:p>
                <a:pPr marL="0" indent="0">
                  <a:buNone/>
                </a:pPr>
                <a:endParaRPr lang="en-US" sz="2000" dirty="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6C31"/>
                        </a:solidFill>
                        <a:latin typeface="Cambria Math" panose="02040503050406030204" pitchFamily="18" charset="0"/>
                      </a:rPr>
                      <m:t>𝒇</m:t>
                    </m:r>
                    <m:r>
                      <a:rPr lang="en-US" sz="2000" b="1" i="1" dirty="0" smtClean="0">
                        <a:solidFill>
                          <a:schemeClr val="tx1"/>
                        </a:solidFill>
                        <a:latin typeface="Cambria Math" panose="02040503050406030204" pitchFamily="18" charset="0"/>
                      </a:rPr>
                      <m:t>:</m:t>
                    </m:r>
                    <m:r>
                      <a:rPr lang="en-US" sz="2000" b="1" i="1" dirty="0" smtClean="0">
                        <a:solidFill>
                          <a:srgbClr val="006C31"/>
                        </a:solidFill>
                        <a:latin typeface="Cambria Math" panose="02040503050406030204" pitchFamily="18" charset="0"/>
                      </a:rPr>
                      <m:t> </m:t>
                    </m:r>
                    <m:r>
                      <a:rPr lang="en-US" sz="2000" b="1" i="1">
                        <a:solidFill>
                          <a:srgbClr val="002060"/>
                        </a:solidFill>
                        <a:latin typeface="Cambria Math"/>
                        <a:sym typeface="Wingdings" pitchFamily="2" charset="2"/>
                      </a:rPr>
                      <m:t>𝑴</m:t>
                    </m:r>
                    <m:r>
                      <a:rPr lang="en-US" sz="2000" b="1" i="1" smtClean="0">
                        <a:solidFill>
                          <a:srgbClr val="002060"/>
                        </a:solidFill>
                        <a:latin typeface="Cambria Math" panose="02040503050406030204" pitchFamily="18" charset="0"/>
                        <a:ea typeface="Cambria Math" panose="02040503050406030204" pitchFamily="18" charset="0"/>
                        <a:sym typeface="Wingdings" pitchFamily="2" charset="2"/>
                      </a:rPr>
                      <m:t>→</m:t>
                    </m:r>
                    <m:r>
                      <a:rPr lang="en-US" sz="2000" b="1" i="1">
                        <a:solidFill>
                          <a:srgbClr val="7030A0"/>
                        </a:solidFill>
                        <a:latin typeface="Cambria Math"/>
                        <a:sym typeface="Wingdings" pitchFamily="2" charset="2"/>
                      </a:rPr>
                      <m:t>𝑾</m:t>
                    </m:r>
                    <m:r>
                      <a:rPr lang="en-US" sz="2000" b="1" i="1">
                        <a:solidFill>
                          <a:srgbClr val="7030A0"/>
                        </a:solidFill>
                        <a:latin typeface="Cambria Math"/>
                        <a:sym typeface="Wingdings" pitchFamily="2" charset="2"/>
                      </a:rPr>
                      <m:t> </m:t>
                    </m:r>
                  </m:oMath>
                </a14:m>
                <a:r>
                  <a:rPr lang="en-US" sz="2000" dirty="0"/>
                  <a:t>be the matching produced by GS algorithm.</a:t>
                </a:r>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chemeClr val="accent6">
                            <a:lumMod val="75000"/>
                          </a:schemeClr>
                        </a:solidFill>
                        <a:latin typeface="Cambria Math" panose="02040503050406030204" pitchFamily="18" charset="0"/>
                      </a:rPr>
                      <m:t>𝒈</m:t>
                    </m:r>
                    <m:r>
                      <a:rPr lang="en-US" sz="2000" b="1" i="1" dirty="0">
                        <a:latin typeface="Cambria Math" panose="02040503050406030204" pitchFamily="18" charset="0"/>
                      </a:rPr>
                      <m:t>:</m:t>
                    </m:r>
                    <m:r>
                      <a:rPr lang="en-US" sz="2000" b="1" i="1">
                        <a:solidFill>
                          <a:srgbClr val="002060"/>
                        </a:solidFill>
                        <a:latin typeface="Cambria Math"/>
                        <a:sym typeface="Wingdings" pitchFamily="2" charset="2"/>
                      </a:rPr>
                      <m:t>𝑴</m:t>
                    </m:r>
                    <m:r>
                      <a:rPr lang="en-US" sz="2000" b="1" i="1">
                        <a:solidFill>
                          <a:srgbClr val="002060"/>
                        </a:solidFill>
                        <a:latin typeface="Cambria Math" panose="02040503050406030204" pitchFamily="18" charset="0"/>
                        <a:ea typeface="Cambria Math" panose="02040503050406030204" pitchFamily="18" charset="0"/>
                        <a:sym typeface="Wingdings" pitchFamily="2" charset="2"/>
                      </a:rPr>
                      <m:t>→</m:t>
                    </m:r>
                    <m:r>
                      <a:rPr lang="en-US" sz="2000" b="1" i="1">
                        <a:solidFill>
                          <a:srgbClr val="7030A0"/>
                        </a:solidFill>
                        <a:latin typeface="Cambria Math"/>
                        <a:sym typeface="Wingdings" pitchFamily="2" charset="2"/>
                      </a:rPr>
                      <m:t>𝑾</m:t>
                    </m:r>
                  </m:oMath>
                </a14:m>
                <a:r>
                  <a:rPr lang="en-IN" sz="2000" dirty="0"/>
                  <a:t> be any other stable matching.</a:t>
                </a:r>
              </a:p>
              <a:p>
                <a:pPr marL="0" indent="0">
                  <a:buNone/>
                </a:pPr>
                <a:endParaRPr lang="en-IN" sz="2000" dirty="0"/>
              </a:p>
              <a:p>
                <a:pPr marL="0" indent="0">
                  <a:buNone/>
                </a:pPr>
                <a:endParaRPr lang="en-IN" sz="2000" b="1" dirty="0"/>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2F215384-D5F4-2FDE-DF77-18B1E4BDF7E6}"/>
                  </a:ext>
                </a:extLst>
              </p:cNvPr>
              <p:cNvSpPr>
                <a:spLocks noGrp="1" noRot="1" noChangeAspect="1" noMove="1" noResize="1" noEditPoints="1" noAdjustHandles="1" noChangeArrowheads="1" noChangeShapeType="1" noTextEdit="1"/>
              </p:cNvSpPr>
              <p:nvPr>
                <p:ph idx="1"/>
              </p:nvPr>
            </p:nvSpPr>
            <p:spPr>
              <a:xfrm>
                <a:off x="457200" y="304800"/>
                <a:ext cx="8229600" cy="5821363"/>
              </a:xfrm>
              <a:blipFill>
                <a:blip r:embed="rId2"/>
                <a:stretch>
                  <a:fillRect l="-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6C3C9C-5049-0BD7-6B52-7B352776C920}"/>
                  </a:ext>
                </a:extLst>
              </p:cNvPr>
              <p:cNvSpPr txBox="1"/>
              <p:nvPr/>
            </p:nvSpPr>
            <p:spPr>
              <a:xfrm>
                <a:off x="409723" y="3352800"/>
                <a:ext cx="6063904" cy="1065035"/>
              </a:xfrm>
              <a:prstGeom prst="rect">
                <a:avLst/>
              </a:prstGeom>
              <a:noFill/>
            </p:spPr>
            <p:txBody>
              <a:bodyPr wrap="none" rtlCol="0">
                <a:spAutoFit/>
              </a:bodyPr>
              <a:lstStyle/>
              <a:p>
                <a:pPr marL="0" indent="0">
                  <a:buNone/>
                </a:pPr>
                <a:r>
                  <a:rPr lang="en-US" sz="2000" b="1" dirty="0">
                    <a:solidFill>
                      <a:srgbClr val="C00000"/>
                    </a:solidFill>
                  </a:rPr>
                  <a:t>Theorem </a:t>
                </a:r>
                <a:r>
                  <a:rPr lang="en-US" sz="2000" dirty="0"/>
                  <a:t>(Man Optimality): </a:t>
                </a:r>
              </a:p>
              <a:p>
                <a:pPr marL="0" indent="0">
                  <a:buNone/>
                </a:pPr>
                <a:r>
                  <a:rPr lang="en-US" sz="2000" dirty="0"/>
                  <a:t>There does </a:t>
                </a:r>
                <a:r>
                  <a:rPr lang="en-US" sz="2000" u="sng" dirty="0"/>
                  <a:t>not</a:t>
                </a:r>
                <a:r>
                  <a:rPr lang="en-US" sz="2000" dirty="0"/>
                  <a:t> exist any man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a:rPr>
                          <m:t>𝑚</m:t>
                        </m:r>
                      </m:e>
                      <m:sub>
                        <m:r>
                          <a:rPr lang="en-US" sz="2000" b="0" i="1" smtClean="0">
                            <a:solidFill>
                              <a:srgbClr val="0070C0"/>
                            </a:solidFill>
                            <a:latin typeface="Cambria Math"/>
                          </a:rPr>
                          <m:t>𝑗</m:t>
                        </m:r>
                      </m:sub>
                    </m:sSub>
                    <m:r>
                      <a:rPr lang="en-US" sz="2000" b="0" i="1" smtClean="0">
                        <a:solidFill>
                          <a:srgbClr val="0070C0"/>
                        </a:solidFill>
                        <a:latin typeface="Cambria Math" panose="02040503050406030204" pitchFamily="18" charset="0"/>
                      </a:rPr>
                      <m:t>∈</m:t>
                    </m:r>
                    <m:r>
                      <a:rPr lang="en-US" sz="2000" b="1" i="1" smtClean="0">
                        <a:solidFill>
                          <a:srgbClr val="0070C0"/>
                        </a:solidFill>
                        <a:latin typeface="Cambria Math" panose="02040503050406030204" pitchFamily="18" charset="0"/>
                      </a:rPr>
                      <m:t>𝑴</m:t>
                    </m:r>
                    <m:r>
                      <a:rPr lang="en-US" sz="2000" b="0" i="1" smtClean="0">
                        <a:solidFill>
                          <a:srgbClr val="0070C0"/>
                        </a:solidFill>
                        <a:latin typeface="Cambria Math" panose="02040503050406030204" pitchFamily="18" charset="0"/>
                      </a:rPr>
                      <m:t> </m:t>
                    </m:r>
                  </m:oMath>
                </a14:m>
                <a:r>
                  <a:rPr lang="en-US" sz="2000" dirty="0"/>
                  <a:t>such that</a:t>
                </a:r>
              </a:p>
              <a:p>
                <a:pPr marL="0" indent="0">
                  <a:buNone/>
                </a:pPr>
                <a14:m>
                  <m:oMath xmlns:m="http://schemas.openxmlformats.org/officeDocument/2006/math">
                    <m:r>
                      <a:rPr lang="en-US" sz="2000" b="1" i="1" dirty="0" smtClean="0">
                        <a:solidFill>
                          <a:schemeClr val="accent6">
                            <a:lumMod val="75000"/>
                          </a:schemeClr>
                        </a:solidFill>
                        <a:latin typeface="Cambria Math" panose="02040503050406030204" pitchFamily="18" charset="0"/>
                      </a:rPr>
                      <m:t>𝒈</m:t>
                    </m:r>
                    <m:r>
                      <a:rPr lang="en-US" sz="2000" b="1" i="1" dirty="0" smtClean="0">
                        <a:solidFill>
                          <a:srgbClr val="006C31"/>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𝑚</m:t>
                        </m:r>
                      </m:e>
                      <m:sub>
                        <m:r>
                          <a:rPr lang="en-US" sz="2000" i="1">
                            <a:solidFill>
                              <a:srgbClr val="0070C0"/>
                            </a:solidFill>
                            <a:latin typeface="Cambria Math"/>
                          </a:rPr>
                          <m:t>𝑗</m:t>
                        </m:r>
                      </m:sub>
                    </m:sSub>
                    <m:r>
                      <a:rPr lang="en-US" sz="2000" b="0" i="1" smtClean="0">
                        <a:solidFill>
                          <a:srgbClr val="0070C0"/>
                        </a:solidFill>
                        <a:latin typeface="Cambria Math" panose="02040503050406030204" pitchFamily="18" charset="0"/>
                      </a:rPr>
                      <m:t>)</m:t>
                    </m:r>
                  </m:oMath>
                </a14:m>
                <a:r>
                  <a:rPr lang="en-IN" sz="2000" b="1" dirty="0"/>
                  <a:t>   </a:t>
                </a:r>
                <a:r>
                  <a:rPr lang="en-IN" sz="2000" u="sng" dirty="0"/>
                  <a:t>precedes</a:t>
                </a:r>
                <a:r>
                  <a:rPr lang="en-IN" sz="2000" dirty="0"/>
                  <a:t>   </a:t>
                </a:r>
                <a14:m>
                  <m:oMath xmlns:m="http://schemas.openxmlformats.org/officeDocument/2006/math">
                    <m:r>
                      <a:rPr lang="en-US" sz="2000" b="1" i="1" dirty="0" smtClean="0">
                        <a:solidFill>
                          <a:srgbClr val="006C31"/>
                        </a:solidFill>
                        <a:latin typeface="Cambria Math" panose="02040503050406030204" pitchFamily="18" charset="0"/>
                      </a:rPr>
                      <m:t>𝒇</m:t>
                    </m:r>
                    <m:r>
                      <a:rPr lang="en-US" sz="2000" b="1" i="1" dirty="0">
                        <a:solidFill>
                          <a:srgbClr val="006C31"/>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𝑚</m:t>
                        </m:r>
                      </m:e>
                      <m:sub>
                        <m:r>
                          <a:rPr lang="en-US" sz="2000" i="1">
                            <a:solidFill>
                              <a:srgbClr val="0070C0"/>
                            </a:solidFill>
                            <a:latin typeface="Cambria Math"/>
                          </a:rPr>
                          <m:t>𝑗</m:t>
                        </m:r>
                      </m:sub>
                    </m:sSub>
                    <m:r>
                      <a:rPr lang="en-US" sz="2000" i="1">
                        <a:solidFill>
                          <a:srgbClr val="0070C0"/>
                        </a:solidFill>
                        <a:latin typeface="Cambria Math" panose="02040503050406030204" pitchFamily="18" charset="0"/>
                      </a:rPr>
                      <m:t>)</m:t>
                    </m:r>
                  </m:oMath>
                </a14:m>
                <a:r>
                  <a:rPr lang="en-US" sz="2000" dirty="0"/>
                  <a:t>  in  the  preference  list  of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a:rPr>
                          <m:t>𝑚</m:t>
                        </m:r>
                      </m:e>
                      <m:sub>
                        <m:r>
                          <a:rPr lang="en-US" sz="2000" i="1">
                            <a:solidFill>
                              <a:srgbClr val="0070C0"/>
                            </a:solidFill>
                            <a:latin typeface="Cambria Math"/>
                          </a:rPr>
                          <m:t>𝑗</m:t>
                        </m:r>
                      </m:sub>
                    </m:sSub>
                  </m:oMath>
                </a14:m>
                <a:r>
                  <a:rPr lang="en-IN" sz="2000" dirty="0"/>
                  <a:t>.</a:t>
                </a:r>
                <a:endParaRPr lang="en-IN" sz="2000" b="1" dirty="0"/>
              </a:p>
            </p:txBody>
          </p:sp>
        </mc:Choice>
        <mc:Fallback xmlns="">
          <p:sp>
            <p:nvSpPr>
              <p:cNvPr id="8" name="TextBox 7">
                <a:extLst>
                  <a:ext uri="{FF2B5EF4-FFF2-40B4-BE49-F238E27FC236}">
                    <a16:creationId xmlns:a16="http://schemas.microsoft.com/office/drawing/2014/main" id="{876C3C9C-5049-0BD7-6B52-7B352776C920}"/>
                  </a:ext>
                </a:extLst>
              </p:cNvPr>
              <p:cNvSpPr txBox="1">
                <a:spLocks noRot="1" noChangeAspect="1" noMove="1" noResize="1" noEditPoints="1" noAdjustHandles="1" noChangeArrowheads="1" noChangeShapeType="1" noTextEdit="1"/>
              </p:cNvSpPr>
              <p:nvPr/>
            </p:nvSpPr>
            <p:spPr>
              <a:xfrm>
                <a:off x="409723" y="3352800"/>
                <a:ext cx="6063904" cy="1065035"/>
              </a:xfrm>
              <a:prstGeom prst="rect">
                <a:avLst/>
              </a:prstGeom>
              <a:blipFill>
                <a:blip r:embed="rId3"/>
                <a:stretch>
                  <a:fillRect l="-1046" t="-3571" r="-209" b="-71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47C1F50-EC17-83FD-1E86-6B32CBBFE2AE}"/>
              </a:ext>
            </a:extLst>
          </p:cNvPr>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
        <p:nvSpPr>
          <p:cNvPr id="2" name="Rectangle 1">
            <a:extLst>
              <a:ext uri="{FF2B5EF4-FFF2-40B4-BE49-F238E27FC236}">
                <a16:creationId xmlns:a16="http://schemas.microsoft.com/office/drawing/2014/main" id="{EEF5E555-1AA8-100D-1EBD-CE9B11E5F205}"/>
              </a:ext>
            </a:extLst>
          </p:cNvPr>
          <p:cNvSpPr/>
          <p:nvPr/>
        </p:nvSpPr>
        <p:spPr>
          <a:xfrm>
            <a:off x="1219200" y="990600"/>
            <a:ext cx="5638800" cy="5334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670489-9A50-2759-0ECD-75FD1A65F858}"/>
              </a:ext>
            </a:extLst>
          </p:cNvPr>
          <p:cNvSpPr/>
          <p:nvPr/>
        </p:nvSpPr>
        <p:spPr>
          <a:xfrm>
            <a:off x="1219200" y="1686232"/>
            <a:ext cx="5334000" cy="5334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F9319A4-0718-A5BC-FBDE-2389B080B1DE}"/>
              </a:ext>
            </a:extLst>
          </p:cNvPr>
          <p:cNvSpPr/>
          <p:nvPr/>
        </p:nvSpPr>
        <p:spPr>
          <a:xfrm>
            <a:off x="2628900" y="3655835"/>
            <a:ext cx="5638800" cy="5334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DDFBFD-B137-75B1-DE0C-B7AC582E6DC7}"/>
              </a:ext>
            </a:extLst>
          </p:cNvPr>
          <p:cNvSpPr/>
          <p:nvPr/>
        </p:nvSpPr>
        <p:spPr>
          <a:xfrm>
            <a:off x="3200400" y="4036835"/>
            <a:ext cx="5638800" cy="5334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3BEA87-995A-4823-3E3E-F83A169D6467}"/>
              </a:ext>
            </a:extLst>
          </p:cNvPr>
          <p:cNvSpPr txBox="1"/>
          <p:nvPr/>
        </p:nvSpPr>
        <p:spPr>
          <a:xfrm>
            <a:off x="2062180" y="6126163"/>
            <a:ext cx="4229106" cy="646331"/>
          </a:xfrm>
          <a:prstGeom prst="rect">
            <a:avLst/>
          </a:prstGeom>
          <a:solidFill>
            <a:srgbClr val="92D050"/>
          </a:solidFill>
        </p:spPr>
        <p:txBody>
          <a:bodyPr wrap="none" rtlCol="0">
            <a:spAutoFit/>
          </a:bodyPr>
          <a:lstStyle/>
          <a:p>
            <a:r>
              <a:rPr lang="en-US" dirty="0"/>
              <a:t>Make sincere attempt to write the proof.</a:t>
            </a:r>
          </a:p>
          <a:p>
            <a:r>
              <a:rPr lang="en-US" dirty="0"/>
              <a:t>Proof will be discussed sometime in future.</a:t>
            </a:r>
          </a:p>
        </p:txBody>
      </p:sp>
    </p:spTree>
    <p:extLst>
      <p:ext uri="{BB962C8B-B14F-4D97-AF65-F5344CB8AC3E}">
        <p14:creationId xmlns:p14="http://schemas.microsoft.com/office/powerpoint/2010/main" val="295147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3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32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20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20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wipe(left)">
                                      <p:cBhvr>
                                        <p:cTn id="42" dur="20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2000"/>
                                        <p:tgtEl>
                                          <p:spTgt spid="7"/>
                                        </p:tgtEl>
                                      </p:cBhvr>
                                    </p:animEffect>
                                    <p:set>
                                      <p:cBhvr>
                                        <p:cTn id="47" dur="1" fill="hold">
                                          <p:stCondLst>
                                            <p:cond delay="19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DEDEC-E73E-784B-9D57-9F297169963D}"/>
              </a:ext>
            </a:extLst>
          </p:cNvPr>
          <p:cNvSpPr>
            <a:spLocks noGrp="1"/>
          </p:cNvSpPr>
          <p:nvPr>
            <p:ph type="ctrTitle"/>
          </p:nvPr>
        </p:nvSpPr>
        <p:spPr/>
        <p:txBody>
          <a:bodyPr/>
          <a:lstStyle/>
          <a:p>
            <a:r>
              <a:rPr lang="en-US" b="1" dirty="0">
                <a:solidFill>
                  <a:srgbClr val="7030A0"/>
                </a:solidFill>
              </a:rPr>
              <a:t>Motivation</a:t>
            </a:r>
            <a:r>
              <a:rPr lang="en-US" b="1" dirty="0"/>
              <a:t> for the lecture</a:t>
            </a:r>
          </a:p>
        </p:txBody>
      </p:sp>
      <p:sp>
        <p:nvSpPr>
          <p:cNvPr id="6" name="Subtitle 5">
            <a:extLst>
              <a:ext uri="{FF2B5EF4-FFF2-40B4-BE49-F238E27FC236}">
                <a16:creationId xmlns:a16="http://schemas.microsoft.com/office/drawing/2014/main" id="{BB3897CD-7E8B-CB43-99A6-410C50566A8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EA3E41-F7F0-0C4E-88A2-F5C683DE8BD2}"/>
              </a:ext>
            </a:extLst>
          </p:cNvPr>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Tree>
    <p:extLst>
      <p:ext uri="{BB962C8B-B14F-4D97-AF65-F5344CB8AC3E}">
        <p14:creationId xmlns:p14="http://schemas.microsoft.com/office/powerpoint/2010/main" val="145423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002060"/>
                </a:solidFill>
              </a:rPr>
              <a:t>Problem Definition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52400" y="1600200"/>
                <a:ext cx="8991600" cy="4525963"/>
              </a:xfrm>
            </p:spPr>
            <p:txBody>
              <a:bodyPr/>
              <a:lstStyle/>
              <a:p>
                <a:pPr marL="0" indent="0">
                  <a:buNone/>
                </a:pPr>
                <a:r>
                  <a:rPr lang="en-US" sz="2000" b="1" dirty="0">
                    <a:solidFill>
                      <a:srgbClr val="7030A0"/>
                    </a:solidFill>
                  </a:rPr>
                  <a:t>Input</a:t>
                </a:r>
                <a:r>
                  <a:rPr lang="en-US" sz="2000" dirty="0"/>
                  <a:t>: A directed graph </a:t>
                </a:r>
                <a14:m>
                  <m:oMath xmlns:m="http://schemas.openxmlformats.org/officeDocument/2006/math">
                    <m:r>
                      <a:rPr lang="en-US" sz="2000" b="1" i="1" dirty="0" smtClean="0">
                        <a:solidFill>
                          <a:srgbClr val="0070C0"/>
                        </a:solidFill>
                        <a:latin typeface="Cambria Math"/>
                      </a:rPr>
                      <m:t>𝑮</m:t>
                    </m:r>
                    <m:r>
                      <a:rPr lang="en-US" sz="2000" b="1" i="1" dirty="0" smtClean="0">
                        <a:solidFill>
                          <a:schemeClr val="tx1"/>
                        </a:solidFill>
                        <a:latin typeface="Cambria Math"/>
                      </a:rPr>
                      <m:t>=(</m:t>
                    </m:r>
                    <m:r>
                      <a:rPr lang="en-US" sz="2000" b="1" i="1" dirty="0" smtClean="0">
                        <a:solidFill>
                          <a:srgbClr val="0070C0"/>
                        </a:solidFill>
                        <a:latin typeface="Cambria Math"/>
                      </a:rPr>
                      <m:t>𝑽</m:t>
                    </m:r>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oMath>
                </a14:m>
                <a:r>
                  <a:rPr lang="en-US" sz="2000" dirty="0"/>
                  <a:t> with </a:t>
                </a:r>
                <a14:m>
                  <m:oMath xmlns:m="http://schemas.openxmlformats.org/officeDocument/2006/math">
                    <m:r>
                      <a:rPr lang="en-US" sz="2000" b="1" i="1" dirty="0" smtClean="0">
                        <a:solidFill>
                          <a:srgbClr val="7030A0"/>
                        </a:solidFill>
                        <a:latin typeface="Cambria Math"/>
                      </a:rPr>
                      <m:t>𝝎</m:t>
                    </m:r>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𝑹</m:t>
                        </m:r>
                      </m:e>
                      <m:sup>
                        <m:r>
                          <a:rPr lang="en-US" sz="2000" b="1" i="1" dirty="0" smtClean="0">
                            <a:solidFill>
                              <a:srgbClr val="0070C0"/>
                            </a:solidFill>
                            <a:latin typeface="Cambria Math"/>
                          </a:rPr>
                          <m:t>+</m:t>
                        </m:r>
                      </m:sup>
                    </m:sSup>
                  </m:oMath>
                </a14:m>
                <a:r>
                  <a:rPr lang="en-US" sz="2000" dirty="0"/>
                  <a:t>  and a source vertex </a:t>
                </a:r>
                <a14:m>
                  <m:oMath xmlns:m="http://schemas.openxmlformats.org/officeDocument/2006/math">
                    <m:r>
                      <a:rPr lang="en-US" sz="2000" b="1" i="1" dirty="0" smtClean="0">
                        <a:solidFill>
                          <a:srgbClr val="0070C0"/>
                        </a:solidFill>
                        <a:latin typeface="Cambria Math"/>
                      </a:rPr>
                      <m:t>𝒔</m:t>
                    </m:r>
                    <m:r>
                      <a:rPr lang="en-US" sz="2000" b="0" i="1" dirty="0" smtClean="0">
                        <a:solidFill>
                          <a:schemeClr val="tx1"/>
                        </a:solidFill>
                        <a:latin typeface="Cambria Math"/>
                      </a:rPr>
                      <m:t>∈</m:t>
                    </m:r>
                    <m:r>
                      <a:rPr lang="en-US" sz="2000" b="1" i="1" dirty="0">
                        <a:solidFill>
                          <a:srgbClr val="0070C0"/>
                        </a:solidFill>
                        <a:latin typeface="Cambria Math"/>
                      </a:rPr>
                      <m:t>𝑽</m:t>
                    </m:r>
                  </m:oMath>
                </a14:m>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a:t>
                </a:r>
                <a:endParaRPr lang="en-US" sz="2000" b="1" i="1" dirty="0">
                  <a:solidFill>
                    <a:srgbClr val="0070C0"/>
                  </a:solidFill>
                  <a:latin typeface="Cambria Math"/>
                </a:endParaRPr>
              </a:p>
              <a:p>
                <a:r>
                  <a:rPr lang="en-US" sz="2000" dirty="0"/>
                  <a:t>	Compute the shortest path to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for all  </a:t>
                </a:r>
                <a14:m>
                  <m:oMath xmlns:m="http://schemas.openxmlformats.org/officeDocument/2006/math">
                    <m:r>
                      <a:rPr lang="en-US" sz="2000" b="1" i="1" dirty="0">
                        <a:solidFill>
                          <a:srgbClr val="0070C0"/>
                        </a:solidFill>
                        <a:latin typeface="Cambria Math"/>
                      </a:rPr>
                      <m:t>𝒗</m:t>
                    </m:r>
                    <m:r>
                      <a:rPr lang="en-US" sz="2000" i="1" dirty="0">
                        <a:latin typeface="Cambria Math"/>
                      </a:rPr>
                      <m:t>∈</m:t>
                    </m:r>
                    <m:r>
                      <a:rPr lang="en-US" sz="2000" b="1" i="1" dirty="0">
                        <a:solidFill>
                          <a:srgbClr val="0070C0"/>
                        </a:solidFill>
                        <a:latin typeface="Cambria Math"/>
                      </a:rPr>
                      <m:t>𝑽</m:t>
                    </m:r>
                    <m:r>
                      <a:rPr lang="en-US" sz="2000" b="1" i="1" dirty="0">
                        <a:latin typeface="Cambria Math"/>
                      </a:rPr>
                      <m:t>\</m:t>
                    </m:r>
                    <m:r>
                      <m:rPr>
                        <m:lit/>
                      </m:rP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endParaRPr lang="en-US" sz="2000" dirty="0"/>
              </a:p>
              <a:p>
                <a:pPr marL="0" indent="0">
                  <a:buNone/>
                </a:pPr>
                <a:endParaRPr lang="en-US" sz="2000" dirty="0"/>
              </a:p>
              <a:p>
                <a:pPr marL="0" indent="0">
                  <a:buNone/>
                </a:pPr>
                <a:r>
                  <a:rPr lang="en-US" sz="2000" b="1" dirty="0">
                    <a:solidFill>
                      <a:srgbClr val="7030A0"/>
                    </a:solidFill>
                  </a:rPr>
                  <a:t>Theorem</a:t>
                </a:r>
                <a:r>
                  <a:rPr lang="en-US" sz="2000" dirty="0"/>
                  <a:t>: </a:t>
                </a:r>
              </a:p>
              <a:p>
                <a:pPr marL="0" indent="0">
                  <a:buNone/>
                </a:pPr>
                <a:r>
                  <a:rPr lang="en-US" sz="2000" dirty="0"/>
                  <a:t>There exists an </a:t>
                </a:r>
                <a14:m>
                  <m:oMath xmlns:m="http://schemas.openxmlformats.org/officeDocument/2006/math">
                    <m:r>
                      <a:rPr lang="en-US" sz="2000" b="1" i="1" dirty="0" smtClean="0">
                        <a:latin typeface="Cambria Math" panose="02040503050406030204" pitchFamily="18" charset="0"/>
                      </a:rPr>
                      <m:t>𝑶</m:t>
                    </m:r>
                    <m:r>
                      <a:rPr lang="en-US" sz="2000" b="1" i="1" dirty="0" smtClean="0">
                        <a:latin typeface="Cambria Math" panose="02040503050406030204" pitchFamily="18" charset="0"/>
                      </a:rPr>
                      <m:t>((</m:t>
                    </m:r>
                    <m:r>
                      <a:rPr lang="en-US" sz="2000" b="1" i="1" dirty="0" smtClean="0">
                        <a:solidFill>
                          <a:srgbClr val="0070C0"/>
                        </a:solidFill>
                        <a:latin typeface="Cambria Math" panose="02040503050406030204" pitchFamily="18" charset="0"/>
                      </a:rPr>
                      <m:t>𝒎</m:t>
                    </m:r>
                    <m:r>
                      <a:rPr lang="en-US" sz="2000" b="1" i="1" dirty="0" err="1" smtClean="0">
                        <a:latin typeface="Cambria Math" panose="02040503050406030204" pitchFamily="18" charset="0"/>
                      </a:rPr>
                      <m:t>+</m:t>
                    </m:r>
                    <m:r>
                      <a:rPr lang="en-US" sz="2000" b="1" i="1" dirty="0" smtClean="0">
                        <a:solidFill>
                          <a:srgbClr val="0070C0"/>
                        </a:solidFill>
                        <a:latin typeface="Cambria Math" panose="02040503050406030204" pitchFamily="18" charset="0"/>
                      </a:rPr>
                      <m:t>𝒏</m:t>
                    </m:r>
                    <m:r>
                      <a:rPr lang="en-US" sz="2000" b="1" i="1" dirty="0" smtClean="0">
                        <a:latin typeface="Cambria Math" panose="02040503050406030204" pitchFamily="18" charset="0"/>
                      </a:rPr>
                      <m:t>) </m:t>
                    </m:r>
                    <m:r>
                      <a:rPr lang="en-US" sz="2000" b="1" i="0" dirty="0" smtClean="0">
                        <a:latin typeface="Cambria Math" panose="02040503050406030204" pitchFamily="18" charset="0"/>
                      </a:rPr>
                      <m:t>𝐥𝐨𝐠</m:t>
                    </m:r>
                    <m:r>
                      <a:rPr lang="en-US" sz="2000" b="1" i="1" dirty="0" smtClean="0">
                        <a:latin typeface="Cambria Math" panose="02040503050406030204" pitchFamily="18" charset="0"/>
                      </a:rPr>
                      <m:t>⁡</m:t>
                    </m:r>
                    <m:r>
                      <a:rPr lang="en-US" sz="2000" b="1" i="1" dirty="0" smtClean="0">
                        <a:solidFill>
                          <a:srgbClr val="0070C0"/>
                        </a:solidFill>
                        <a:latin typeface="Cambria Math" panose="02040503050406030204" pitchFamily="18" charset="0"/>
                      </a:rPr>
                      <m:t>𝒏</m:t>
                    </m:r>
                    <m:r>
                      <a:rPr lang="en-US" sz="2000" b="1" i="1" dirty="0" smtClean="0">
                        <a:latin typeface="Cambria Math" panose="02040503050406030204" pitchFamily="18" charset="0"/>
                      </a:rPr>
                      <m:t>)</m:t>
                    </m:r>
                  </m:oMath>
                </a14:m>
                <a:r>
                  <a:rPr lang="en-US" sz="2000" b="1" dirty="0"/>
                  <a:t> time </a:t>
                </a:r>
                <a:r>
                  <a:rPr lang="en-US" sz="2000" dirty="0"/>
                  <a:t>algorithm to build </a:t>
                </a:r>
                <a14:m>
                  <m:oMath xmlns:m="http://schemas.openxmlformats.org/officeDocument/2006/math">
                    <m:r>
                      <a:rPr lang="en-US" sz="2000" b="1" i="1" dirty="0">
                        <a:latin typeface="Cambria Math" panose="02040503050406030204" pitchFamily="18" charset="0"/>
                      </a:rPr>
                      <m:t>𝑶</m:t>
                    </m:r>
                    <m:r>
                      <a:rPr lang="en-US" sz="2000" b="1" i="1" dirty="0">
                        <a:latin typeface="Cambria Math" panose="02040503050406030204" pitchFamily="18" charset="0"/>
                      </a:rPr>
                      <m:t>(</m:t>
                    </m:r>
                    <m:r>
                      <a:rPr lang="en-US" sz="2000" b="1" i="1" dirty="0">
                        <a:solidFill>
                          <a:srgbClr val="0070C0"/>
                        </a:solidFill>
                        <a:latin typeface="Cambria Math" panose="02040503050406030204" pitchFamily="18" charset="0"/>
                      </a:rPr>
                      <m:t>𝒏</m:t>
                    </m:r>
                    <m:r>
                      <a:rPr lang="en-US" sz="2000" b="1" i="1" dirty="0">
                        <a:latin typeface="Cambria Math" panose="02040503050406030204" pitchFamily="18" charset="0"/>
                      </a:rPr>
                      <m:t>)</m:t>
                    </m:r>
                  </m:oMath>
                </a14:m>
                <a:r>
                  <a:rPr lang="en-US" sz="2000" b="1" dirty="0"/>
                  <a:t> size data structure</a:t>
                </a:r>
                <a:r>
                  <a:rPr lang="en-US" sz="2000" dirty="0"/>
                  <a:t> </a:t>
                </a:r>
              </a:p>
              <a:p>
                <a:pPr marL="0" indent="0">
                  <a:buNone/>
                </a:pPr>
                <a:r>
                  <a:rPr lang="en-US" sz="2000" dirty="0"/>
                  <a:t>that compactly stores shortest path to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for all  </a:t>
                </a:r>
                <a14:m>
                  <m:oMath xmlns:m="http://schemas.openxmlformats.org/officeDocument/2006/math">
                    <m:r>
                      <a:rPr lang="en-US" sz="2000" b="1" i="1" dirty="0">
                        <a:solidFill>
                          <a:srgbClr val="0070C0"/>
                        </a:solidFill>
                        <a:latin typeface="Cambria Math"/>
                      </a:rPr>
                      <m:t>𝒗</m:t>
                    </m:r>
                    <m:r>
                      <a:rPr lang="en-US" sz="2000" i="1" dirty="0">
                        <a:latin typeface="Cambria Math"/>
                      </a:rPr>
                      <m:t>∈</m:t>
                    </m:r>
                    <m:r>
                      <a:rPr lang="en-US" sz="2000" b="1" i="1" dirty="0">
                        <a:solidFill>
                          <a:srgbClr val="0070C0"/>
                        </a:solidFill>
                        <a:latin typeface="Cambria Math"/>
                      </a:rPr>
                      <m:t>𝑽</m:t>
                    </m:r>
                    <m:r>
                      <a:rPr lang="en-US" sz="2000" b="1" i="1" dirty="0">
                        <a:latin typeface="Cambria Math"/>
                      </a:rPr>
                      <m:t>\</m:t>
                    </m:r>
                    <m:r>
                      <m:rPr>
                        <m:lit/>
                      </m:rPr>
                      <a:rPr lang="en-US" sz="2000" b="1" i="1" dirty="0">
                        <a:latin typeface="Cambria Math"/>
                      </a:rPr>
                      <m:t>{</m:t>
                    </m:r>
                    <m:r>
                      <a:rPr lang="en-US" sz="2000" b="1" i="1" dirty="0">
                        <a:solidFill>
                          <a:srgbClr val="0070C0"/>
                        </a:solidFill>
                        <a:latin typeface="Cambria Math"/>
                      </a:rPr>
                      <m:t>𝒔</m:t>
                    </m:r>
                    <m:r>
                      <a:rPr lang="en-US" sz="2000" b="1" i="1" dirty="0">
                        <a:latin typeface="Cambria Math"/>
                      </a:rPr>
                      <m:t>}</m:t>
                    </m:r>
                  </m:oMath>
                </a14:m>
                <a:endParaRPr lang="en-US" sz="2000" dirty="0"/>
              </a:p>
              <a:p>
                <a:pPr marL="0" indent="0">
                  <a:buNone/>
                </a:pPr>
                <a:endParaRPr lang="en-US" sz="2000"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52400" y="1600200"/>
                <a:ext cx="8991600" cy="4525963"/>
              </a:xfrm>
              <a:blipFill>
                <a:blip r:embed="rId2"/>
                <a:stretch>
                  <a:fillRect l="-706"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8</a:t>
            </a:fld>
            <a:endParaRPr lang="en-US"/>
          </a:p>
        </p:txBody>
      </p:sp>
      <p:sp>
        <p:nvSpPr>
          <p:cNvPr id="7" name="Rectangle 6"/>
          <p:cNvSpPr/>
          <p:nvPr/>
        </p:nvSpPr>
        <p:spPr>
          <a:xfrm>
            <a:off x="3886200" y="1600200"/>
            <a:ext cx="1676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1600200"/>
            <a:ext cx="2895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54EADE5-8916-8C51-B231-5E3C06D25213}"/>
              </a:ext>
            </a:extLst>
          </p:cNvPr>
          <p:cNvSpPr/>
          <p:nvPr/>
        </p:nvSpPr>
        <p:spPr>
          <a:xfrm>
            <a:off x="1465006" y="4112342"/>
            <a:ext cx="3945193"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C344D55-FF7E-8622-B9DD-57D8FDC39882}"/>
              </a:ext>
            </a:extLst>
          </p:cNvPr>
          <p:cNvSpPr/>
          <p:nvPr/>
        </p:nvSpPr>
        <p:spPr>
          <a:xfrm>
            <a:off x="5410200" y="4114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167464-430F-A146-39CC-0FB073F3FCE5}"/>
              </a:ext>
            </a:extLst>
          </p:cNvPr>
          <p:cNvSpPr/>
          <p:nvPr/>
        </p:nvSpPr>
        <p:spPr>
          <a:xfrm>
            <a:off x="990600" y="3048000"/>
            <a:ext cx="2971799"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D3BF0A-009F-CE03-0D4A-382E7FAACCE3}"/>
              </a:ext>
            </a:extLst>
          </p:cNvPr>
          <p:cNvSpPr/>
          <p:nvPr/>
        </p:nvSpPr>
        <p:spPr>
          <a:xfrm>
            <a:off x="3962399" y="3050458"/>
            <a:ext cx="358140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364208-B3A5-4BB3-821C-F61D4CEB978F}"/>
              </a:ext>
            </a:extLst>
          </p:cNvPr>
          <p:cNvSpPr/>
          <p:nvPr/>
        </p:nvSpPr>
        <p:spPr>
          <a:xfrm>
            <a:off x="3962399" y="4495800"/>
            <a:ext cx="3945193"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9FF211-32FE-3940-FB52-2BA5FFF18AD4}"/>
              </a:ext>
            </a:extLst>
          </p:cNvPr>
          <p:cNvSpPr txBox="1"/>
          <p:nvPr/>
        </p:nvSpPr>
        <p:spPr>
          <a:xfrm>
            <a:off x="2699597" y="5334000"/>
            <a:ext cx="2939203" cy="369332"/>
          </a:xfrm>
          <a:prstGeom prst="rect">
            <a:avLst/>
          </a:prstGeom>
          <a:solidFill>
            <a:schemeClr val="accent2">
              <a:lumMod val="20000"/>
              <a:lumOff val="80000"/>
            </a:schemeClr>
          </a:solidFill>
        </p:spPr>
        <p:txBody>
          <a:bodyPr wrap="none" rtlCol="0">
            <a:spAutoFit/>
          </a:bodyPr>
          <a:lstStyle/>
          <a:p>
            <a:r>
              <a:rPr lang="en-US" b="1" dirty="0"/>
              <a:t>Longest path </a:t>
            </a:r>
            <a:r>
              <a:rPr lang="en-US" dirty="0"/>
              <a:t>to each vertex ?</a:t>
            </a:r>
          </a:p>
        </p:txBody>
      </p:sp>
      <p:sp>
        <p:nvSpPr>
          <p:cNvPr id="13" name="Curved Down Ribbon 12">
            <a:extLst>
              <a:ext uri="{FF2B5EF4-FFF2-40B4-BE49-F238E27FC236}">
                <a16:creationId xmlns:a16="http://schemas.microsoft.com/office/drawing/2014/main" id="{DE31F369-9F50-AB1B-77D8-02BC8DC0E99F}"/>
              </a:ext>
            </a:extLst>
          </p:cNvPr>
          <p:cNvSpPr/>
          <p:nvPr/>
        </p:nvSpPr>
        <p:spPr>
          <a:xfrm>
            <a:off x="1929580" y="5715000"/>
            <a:ext cx="4648200" cy="1036114"/>
          </a:xfrm>
          <a:prstGeom prst="ellipseRibbon">
            <a:avLst>
              <a:gd name="adj1" fmla="val 25000"/>
              <a:gd name="adj2" fmla="val 69403"/>
              <a:gd name="adj3" fmla="val 1250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a:t>
            </a:r>
            <a:r>
              <a:rPr lang="en-US" b="1" dirty="0">
                <a:solidFill>
                  <a:schemeClr val="tx1"/>
                </a:solidFill>
              </a:rPr>
              <a:t>polynomial time </a:t>
            </a:r>
            <a:r>
              <a:rPr lang="en-US" dirty="0">
                <a:solidFill>
                  <a:schemeClr val="tx1"/>
                </a:solidFill>
              </a:rPr>
              <a:t>algorithm till date !</a:t>
            </a:r>
          </a:p>
        </p:txBody>
      </p:sp>
    </p:spTree>
    <p:extLst>
      <p:ext uri="{BB962C8B-B14F-4D97-AF65-F5344CB8AC3E}">
        <p14:creationId xmlns:p14="http://schemas.microsoft.com/office/powerpoint/2010/main" val="35919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9"/>
                                        </p:tgtEl>
                                      </p:cBhvr>
                                    </p:animEffect>
                                    <p:set>
                                      <p:cBhvr>
                                        <p:cTn id="32" dur="1" fill="hold">
                                          <p:stCondLst>
                                            <p:cond delay="9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10"/>
                                        </p:tgtEl>
                                      </p:cBhvr>
                                    </p:animEffect>
                                    <p:set>
                                      <p:cBhvr>
                                        <p:cTn id="37" dur="1" fill="hold">
                                          <p:stCondLst>
                                            <p:cond delay="1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left)">
                                      <p:cBhvr>
                                        <p:cTn id="47" dur="3500"/>
                                        <p:tgtEl>
                                          <p:spTgt spid="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000"/>
                                        <p:tgtEl>
                                          <p:spTgt spid="2"/>
                                        </p:tgtEl>
                                      </p:cBhvr>
                                    </p:animEffect>
                                    <p:set>
                                      <p:cBhvr>
                                        <p:cTn id="52" dur="1" fill="hold">
                                          <p:stCondLst>
                                            <p:cond delay="999"/>
                                          </p:stCondLst>
                                        </p:cTn>
                                        <p:tgtEl>
                                          <p:spTgt spid="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3"/>
                                        </p:tgtEl>
                                      </p:cBhvr>
                                    </p:animEffect>
                                    <p:set>
                                      <p:cBhvr>
                                        <p:cTn id="57" dur="1" fill="hold">
                                          <p:stCondLst>
                                            <p:cond delay="1499"/>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wipe(left)">
                                      <p:cBhvr>
                                        <p:cTn id="62" dur="3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1"/>
                                        </p:tgtEl>
                                      </p:cBhvr>
                                    </p:animEffect>
                                    <p:set>
                                      <p:cBhvr>
                                        <p:cTn id="67" dur="1" fill="hold">
                                          <p:stCondLst>
                                            <p:cond delay="999"/>
                                          </p:stCondLst>
                                        </p:cTn>
                                        <p:tgtEl>
                                          <p:spTgt spid="1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randombar(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3000" fill="hold"/>
                                        <p:tgtEl>
                                          <p:spTgt spid="13"/>
                                        </p:tgtEl>
                                        <p:attrNameLst>
                                          <p:attrName>ppt_w</p:attrName>
                                        </p:attrNameLst>
                                      </p:cBhvr>
                                      <p:tavLst>
                                        <p:tav tm="0">
                                          <p:val>
                                            <p:fltVal val="0"/>
                                          </p:val>
                                        </p:tav>
                                        <p:tav tm="100000">
                                          <p:val>
                                            <p:strVal val="#ppt_w"/>
                                          </p:val>
                                        </p:tav>
                                      </p:tavLst>
                                    </p:anim>
                                    <p:anim calcmode="lin" valueType="num">
                                      <p:cBhvr>
                                        <p:cTn id="78" dur="3000" fill="hold"/>
                                        <p:tgtEl>
                                          <p:spTgt spid="13"/>
                                        </p:tgtEl>
                                        <p:attrNameLst>
                                          <p:attrName>ppt_h</p:attrName>
                                        </p:attrNameLst>
                                      </p:cBhvr>
                                      <p:tavLst>
                                        <p:tav tm="0">
                                          <p:val>
                                            <p:fltVal val="0"/>
                                          </p:val>
                                        </p:tav>
                                        <p:tav tm="100000">
                                          <p:val>
                                            <p:strVal val="#ppt_h"/>
                                          </p:val>
                                        </p:tav>
                                      </p:tavLst>
                                    </p:anim>
                                    <p:animEffect transition="in" filter="fade">
                                      <p:cBhvr>
                                        <p:cTn id="79"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2" grpId="0" animBg="1"/>
      <p:bldP spid="3"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8A0C-E164-37CF-6220-100BDA4589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1B9D1-2242-3A4A-81D3-52C283084E78}"/>
              </a:ext>
            </a:extLst>
          </p:cNvPr>
          <p:cNvSpPr>
            <a:spLocks noGrp="1"/>
          </p:cNvSpPr>
          <p:nvPr>
            <p:ph idx="1"/>
          </p:nvPr>
        </p:nvSpPr>
        <p:spPr>
          <a:xfrm>
            <a:off x="457200" y="746126"/>
            <a:ext cx="8229600" cy="5883274"/>
          </a:xfrm>
        </p:spPr>
        <p:txBody>
          <a:bodyPr/>
          <a:lstStyle/>
          <a:p>
            <a:pPr marL="0" indent="0">
              <a:buNone/>
            </a:pPr>
            <a:r>
              <a:rPr lang="en-US" sz="1800" dirty="0"/>
              <a:t>Imagine there were no research in Algorithms. And you are asked to write a program to compute shortest paths from source s to every vertex. Your first attempt would have been to enumerate all paths from source and then report the path which is shortest. But the number of paths from source to any vertex can be exponential. So you would have felt the hardness of the shortest paths problem. May be (if you were like Dijkstra) you would have worked hard and with perseverance and designed the algorithm which we call Dijkstra’s algorithm today.</a:t>
            </a:r>
          </a:p>
          <a:p>
            <a:pPr marL="0" indent="0">
              <a:buNone/>
            </a:pPr>
            <a:endParaRPr lang="en-US" sz="1800" dirty="0"/>
          </a:p>
          <a:p>
            <a:pPr marL="0" indent="0">
              <a:buNone/>
            </a:pPr>
            <a:r>
              <a:rPr lang="en-US" sz="1800" dirty="0"/>
              <a:t>But consider the situation now when the area of algorithm is quite developed ( very active for more than 50 years). But the best algorithm the researchers have designed till date for the longest paths problem takes exponential time ! What would be your reaction to this reality ? </a:t>
            </a:r>
          </a:p>
          <a:p>
            <a:r>
              <a:rPr lang="en-US" sz="1800" dirty="0"/>
              <a:t>Frustration, feeling down ?  (not good for a person with true scientific spirit)</a:t>
            </a:r>
          </a:p>
          <a:p>
            <a:r>
              <a:rPr lang="en-US" sz="1800" dirty="0"/>
              <a:t>Curiosity (natural)</a:t>
            </a:r>
          </a:p>
          <a:p>
            <a:pPr marL="0" indent="0">
              <a:buNone/>
            </a:pPr>
            <a:r>
              <a:rPr lang="en-US" sz="1800" dirty="0"/>
              <a:t>There are hundreds of such algorithmic problems in computer science for which the fastest algorithm takes only exponential time. </a:t>
            </a:r>
          </a:p>
          <a:p>
            <a:pPr marL="0" indent="0">
              <a:buNone/>
            </a:pPr>
            <a:r>
              <a:rPr lang="en-US" sz="1800" dirty="0"/>
              <a:t>Towards the end of this course, we shall discuss a theory of such a family of problems.</a:t>
            </a:r>
          </a:p>
          <a:p>
            <a:pPr marL="0" indent="0">
              <a:buNone/>
            </a:pPr>
            <a:r>
              <a:rPr lang="en-US" sz="1800" dirty="0"/>
              <a:t>                                      “Theory of NP complete problems”</a:t>
            </a:r>
          </a:p>
          <a:p>
            <a:pPr marL="0" indent="0" algn="ctr">
              <a:buNone/>
            </a:pPr>
            <a:r>
              <a:rPr lang="en-US" sz="1800" dirty="0"/>
              <a:t>With this note, we begin today’s lecture.</a:t>
            </a:r>
            <a:endParaRPr lang="en-IN" sz="1800" dirty="0"/>
          </a:p>
        </p:txBody>
      </p:sp>
      <p:sp>
        <p:nvSpPr>
          <p:cNvPr id="4" name="Slide Number Placeholder 3">
            <a:extLst>
              <a:ext uri="{FF2B5EF4-FFF2-40B4-BE49-F238E27FC236}">
                <a16:creationId xmlns:a16="http://schemas.microsoft.com/office/drawing/2014/main" id="{D1BEF7CB-12D3-495B-F2EA-42AA77263326}"/>
              </a:ext>
            </a:extLst>
          </p:cNvPr>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35204385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13462</TotalTime>
  <Words>2452</Words>
  <Application>Microsoft Office PowerPoint</Application>
  <PresentationFormat>On-screen Show (4:3)</PresentationFormat>
  <Paragraphs>555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Wingdings</vt:lpstr>
      <vt:lpstr>Office Theme</vt:lpstr>
      <vt:lpstr>Design and Analysis of Algorithms </vt:lpstr>
      <vt:lpstr>Recap for the lecture</vt:lpstr>
      <vt:lpstr>GaleShapley(M, W) </vt:lpstr>
      <vt:lpstr>Gale Shapley Algorithm </vt:lpstr>
      <vt:lpstr>Gayle Shapley Algorithm</vt:lpstr>
      <vt:lpstr>PowerPoint Presentation</vt:lpstr>
      <vt:lpstr>Motivation for the lecture</vt:lpstr>
      <vt:lpstr>Problem Definition</vt:lpstr>
      <vt:lpstr>PowerPoint Presentation</vt:lpstr>
      <vt:lpstr>Directed Acyclic Graphs</vt:lpstr>
      <vt:lpstr>Directed Acyclic Graphs</vt:lpstr>
      <vt:lpstr>Directed Acyclic Graphs</vt:lpstr>
      <vt:lpstr>Topological ordering</vt:lpstr>
      <vt:lpstr>Topological ordering</vt:lpstr>
      <vt:lpstr>Topological ordering</vt:lpstr>
      <vt:lpstr>applications of  Topological ordering</vt:lpstr>
      <vt:lpstr>Applications of Topological ordering</vt:lpstr>
      <vt:lpstr>Why Does  Topological ordering exist for every DAG? </vt:lpstr>
      <vt:lpstr>Why does Topological ordering exist ?  </vt:lpstr>
      <vt:lpstr>Why does Topological ordering exist ?  </vt:lpstr>
      <vt:lpstr>Why does Topological ordering exist ?  </vt:lpstr>
      <vt:lpstr>Why does Topological ordering exist ?  </vt:lpstr>
      <vt:lpstr>Why does Topological ordering exist ?  </vt:lpstr>
      <vt:lpstr>How efficiently can we compute  Topological ordering ? </vt:lpstr>
      <vt:lpstr>Important Questions </vt:lpstr>
      <vt:lpstr>Revisiting the example</vt:lpstr>
      <vt:lpstr>PowerPoint Presentation</vt:lpstr>
      <vt:lpstr>Algorithm for Topological ordering  </vt:lpstr>
      <vt:lpstr>Algorithm for Topological ordering  </vt:lpstr>
      <vt:lpstr>Applications of  topological ordering ? </vt:lpstr>
      <vt:lpstr>Example: Single source shortest paths</vt:lpstr>
      <vt:lpstr>Topological ordering </vt:lpstr>
      <vt:lpstr>Applications of Topological ordering I</vt:lpstr>
      <vt:lpstr>Applications of Topological ordering I</vt:lpstr>
      <vt:lpstr>Applications of Topological ordering II</vt:lpstr>
      <vt:lpstr>Applications of Topological ordering II</vt:lpstr>
      <vt:lpstr>Homework</vt:lpstr>
      <vt:lpstr>Moral of the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1316</cp:revision>
  <dcterms:created xsi:type="dcterms:W3CDTF">2011-12-03T04:13:03Z</dcterms:created>
  <dcterms:modified xsi:type="dcterms:W3CDTF">2024-09-07T07:41:24Z</dcterms:modified>
</cp:coreProperties>
</file>