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7"/>
  </p:notesMasterIdLst>
  <p:sldIdLst>
    <p:sldId id="679" r:id="rId2"/>
    <p:sldId id="538" r:id="rId3"/>
    <p:sldId id="564" r:id="rId4"/>
    <p:sldId id="579" r:id="rId5"/>
    <p:sldId id="556" r:id="rId6"/>
    <p:sldId id="555" r:id="rId7"/>
    <p:sldId id="558" r:id="rId8"/>
    <p:sldId id="392" r:id="rId9"/>
    <p:sldId id="355" r:id="rId10"/>
    <p:sldId id="400" r:id="rId11"/>
    <p:sldId id="541" r:id="rId12"/>
    <p:sldId id="680" r:id="rId13"/>
    <p:sldId id="681" r:id="rId14"/>
    <p:sldId id="682" r:id="rId15"/>
    <p:sldId id="683" r:id="rId16"/>
    <p:sldId id="684" r:id="rId17"/>
    <p:sldId id="685" r:id="rId18"/>
    <p:sldId id="410" r:id="rId19"/>
    <p:sldId id="407" r:id="rId20"/>
    <p:sldId id="408" r:id="rId21"/>
    <p:sldId id="409" r:id="rId22"/>
    <p:sldId id="432" r:id="rId23"/>
    <p:sldId id="387" r:id="rId24"/>
    <p:sldId id="433" r:id="rId25"/>
    <p:sldId id="434" r:id="rId26"/>
    <p:sldId id="442" r:id="rId27"/>
    <p:sldId id="412" r:id="rId28"/>
    <p:sldId id="358" r:id="rId29"/>
    <p:sldId id="459" r:id="rId30"/>
    <p:sldId id="462" r:id="rId31"/>
    <p:sldId id="461" r:id="rId32"/>
    <p:sldId id="426" r:id="rId33"/>
    <p:sldId id="484" r:id="rId34"/>
    <p:sldId id="483" r:id="rId35"/>
    <p:sldId id="504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97" autoAdjust="0"/>
    <p:restoredTop sz="94610" autoAdjust="0"/>
  </p:normalViewPr>
  <p:slideViewPr>
    <p:cSldViewPr>
      <p:cViewPr varScale="1">
        <p:scale>
          <a:sx n="106" d="100"/>
          <a:sy n="106" d="100"/>
        </p:scale>
        <p:origin x="114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B11336-CC4A-4C0F-B09C-C5CBA464BE7A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BEC465-8393-41C9-A06D-CEF1E64A5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129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Interestingly,</a:t>
            </a:r>
            <a:r>
              <a:rPr lang="en-US" baseline="0" dirty="0"/>
              <a:t> adding only a few statements in the code DFS(v) leads to efficient algorithms for a variety of problems.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EC465-8393-41C9-A06D-CEF1E64A536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9616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Interestingly,</a:t>
            </a:r>
            <a:r>
              <a:rPr lang="en-US" baseline="0" dirty="0"/>
              <a:t> adding only a few statements in the code DFS(v) leads to efficient algorithms for a variety of problems.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EC465-8393-41C9-A06D-CEF1E64A536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961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813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622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193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680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983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595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942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488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41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43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048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98CE3-B467-467A-AAD5-9E1908479625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220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7" Type="http://schemas.openxmlformats.org/officeDocument/2006/relationships/image" Target="../media/image2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1.png"/><Relationship Id="rId5" Type="http://schemas.openxmlformats.org/officeDocument/2006/relationships/image" Target="../media/image143.png"/><Relationship Id="rId4" Type="http://schemas.openxmlformats.org/officeDocument/2006/relationships/image" Target="../media/image13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11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11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11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3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1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1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1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71.png"/><Relationship Id="rId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0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5" Type="http://schemas.openxmlformats.org/officeDocument/2006/relationships/image" Target="../media/image4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Relationship Id="rId14" Type="http://schemas.openxmlformats.org/officeDocument/2006/relationships/image" Target="../media/image4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0.png"/><Relationship Id="rId3" Type="http://schemas.openxmlformats.org/officeDocument/2006/relationships/image" Target="../media/image2.png"/><Relationship Id="rId7" Type="http://schemas.openxmlformats.org/officeDocument/2006/relationships/image" Target="../media/image600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9" Type="http://schemas.openxmlformats.org/officeDocument/2006/relationships/image" Target="../media/image6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0.png"/><Relationship Id="rId3" Type="http://schemas.openxmlformats.org/officeDocument/2006/relationships/image" Target="../media/image2.png"/><Relationship Id="rId7" Type="http://schemas.openxmlformats.org/officeDocument/2006/relationships/image" Target="../media/image1200.png"/><Relationship Id="rId2" Type="http://schemas.openxmlformats.org/officeDocument/2006/relationships/image" Target="../media/image3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1.png"/><Relationship Id="rId11" Type="http://schemas.openxmlformats.org/officeDocument/2006/relationships/image" Target="../media/image142.png"/><Relationship Id="rId5" Type="http://schemas.openxmlformats.org/officeDocument/2006/relationships/image" Target="../media/image91.png"/><Relationship Id="rId10" Type="http://schemas.openxmlformats.org/officeDocument/2006/relationships/image" Target="../media/image132.png"/><Relationship Id="rId4" Type="http://schemas.openxmlformats.org/officeDocument/2006/relationships/image" Target="../media/image312.png"/><Relationship Id="rId9" Type="http://schemas.openxmlformats.org/officeDocument/2006/relationships/image" Target="../media/image370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10.png"/><Relationship Id="rId13" Type="http://schemas.openxmlformats.org/officeDocument/2006/relationships/image" Target="../media/image211.png"/><Relationship Id="rId3" Type="http://schemas.openxmlformats.org/officeDocument/2006/relationships/image" Target="../media/image1410.png"/><Relationship Id="rId7" Type="http://schemas.openxmlformats.org/officeDocument/2006/relationships/image" Target="../media/image150.png"/><Relationship Id="rId2" Type="http://schemas.openxmlformats.org/officeDocument/2006/relationships/image" Target="../media/image13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5" Type="http://schemas.openxmlformats.org/officeDocument/2006/relationships/image" Target="../media/image1300.png"/><Relationship Id="rId15" Type="http://schemas.openxmlformats.org/officeDocument/2006/relationships/image" Target="../media/image200.png"/><Relationship Id="rId10" Type="http://schemas.openxmlformats.org/officeDocument/2006/relationships/image" Target="../media/image180.png"/><Relationship Id="rId4" Type="http://schemas.openxmlformats.org/officeDocument/2006/relationships/image" Target="../media/image2.png"/><Relationship Id="rId9" Type="http://schemas.openxmlformats.org/officeDocument/2006/relationships/image" Target="../media/image1700.png"/><Relationship Id="rId14" Type="http://schemas.openxmlformats.org/officeDocument/2006/relationships/image" Target="../media/image19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6.png"/><Relationship Id="rId7" Type="http://schemas.openxmlformats.org/officeDocument/2006/relationships/image" Target="../media/image6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1.png"/><Relationship Id="rId5" Type="http://schemas.openxmlformats.org/officeDocument/2006/relationships/image" Target="../media/image41.png"/><Relationship Id="rId4" Type="http://schemas.openxmlformats.org/officeDocument/2006/relationships/image" Target="../media/image30.png"/><Relationship Id="rId9" Type="http://schemas.openxmlformats.org/officeDocument/2006/relationships/image" Target="../media/image8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.png"/><Relationship Id="rId5" Type="http://schemas.openxmlformats.org/officeDocument/2006/relationships/image" Target="../media/image41.png"/><Relationship Id="rId4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png"/><Relationship Id="rId3" Type="http://schemas.openxmlformats.org/officeDocument/2006/relationships/image" Target="../media/image9.png"/><Relationship Id="rId7" Type="http://schemas.openxmlformats.org/officeDocument/2006/relationships/image" Target="../media/image12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3.png"/><Relationship Id="rId5" Type="http://schemas.openxmlformats.org/officeDocument/2006/relationships/image" Target="../media/image41.png"/><Relationship Id="rId4" Type="http://schemas.openxmlformats.org/officeDocument/2006/relationships/image" Target="../media/image30.png"/><Relationship Id="rId9" Type="http://schemas.openxmlformats.org/officeDocument/2006/relationships/image" Target="../media/image14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7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1.png"/><Relationship Id="rId5" Type="http://schemas.openxmlformats.org/officeDocument/2006/relationships/image" Target="../media/image41.png"/><Relationship Id="rId4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0.png"/><Relationship Id="rId7" Type="http://schemas.openxmlformats.org/officeDocument/2006/relationships/image" Target="../media/image2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2.png"/><Relationship Id="rId5" Type="http://schemas.openxmlformats.org/officeDocument/2006/relationships/image" Target="../media/image102.png"/><Relationship Id="rId4" Type="http://schemas.openxmlformats.org/officeDocument/2006/relationships/image" Target="../media/image9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and Analysis of Algorithms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4495800"/>
            <a:ext cx="81534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800" b="1" dirty="0">
                <a:solidFill>
                  <a:srgbClr val="C00000"/>
                </a:solidFill>
              </a:rPr>
              <a:t>Lecture 10</a:t>
            </a:r>
          </a:p>
          <a:p>
            <a:pPr marL="342900" indent="-342900" algn="l">
              <a:buFont typeface="Arial" panose="020B0604020202020204" pitchFamily="34" charset="0"/>
              <a:buChar char="•"/>
              <a:defRPr/>
            </a:pPr>
            <a:endParaRPr lang="en-US" sz="2400" b="1" dirty="0">
              <a:solidFill>
                <a:schemeClr val="tx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  <a:defRPr/>
            </a:pPr>
            <a:r>
              <a:rPr lang="en-US" sz="2400" b="1" dirty="0">
                <a:solidFill>
                  <a:schemeClr val="tx1"/>
                </a:solidFill>
              </a:rPr>
              <a:t>A powerful technique to</a:t>
            </a:r>
          </a:p>
          <a:p>
            <a:pPr algn="l" fontAlgn="auto">
              <a:spcAft>
                <a:spcPts val="0"/>
              </a:spcAft>
              <a:defRPr/>
            </a:pPr>
            <a:endParaRPr lang="en-US" sz="2000" b="1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38400" y="3062734"/>
            <a:ext cx="4267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7030A0"/>
                </a:solidFill>
              </a:rPr>
              <a:t>CS602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114800" y="5410200"/>
            <a:ext cx="33685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traverse </a:t>
            </a:r>
            <a:r>
              <a:rPr lang="en-US" sz="2400" b="1" dirty="0"/>
              <a:t>a</a:t>
            </a: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/>
              <a:t>directed graph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36074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DFS </a:t>
                </a:r>
                <a:r>
                  <a:rPr lang="en-US" sz="3200" b="1" dirty="0"/>
                  <a:t>from a vertex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br>
                  <a:rPr lang="en-US" sz="3200" b="1" dirty="0">
                    <a:solidFill>
                      <a:srgbClr val="7030A0"/>
                    </a:solidFill>
                  </a:rPr>
                </a:br>
                <a:endParaRPr lang="en-US" sz="32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1219200"/>
                <a:ext cx="4038600" cy="533400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DFS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{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    </a:t>
                </a:r>
                <a:r>
                  <a:rPr lang="en-US" sz="2000" b="1" dirty="0">
                    <a:solidFill>
                      <a:srgbClr val="00B050"/>
                    </a:solidFill>
                    <a:sym typeface="Wingdings" pitchFamily="2" charset="2"/>
                  </a:rPr>
                  <a:t>D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] </a:t>
                </a:r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count</a:t>
                </a:r>
                <a:r>
                  <a:rPr lang="en-US" sz="2000" dirty="0">
                    <a:sym typeface="Wingdings" pitchFamily="2" charset="2"/>
                  </a:rPr>
                  <a:t>++ ;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    </a:t>
                </a:r>
                <a:r>
                  <a:rPr lang="en-US" sz="2000" dirty="0">
                    <a:sym typeface="Wingdings" pitchFamily="2" charset="2"/>
                  </a:rPr>
                  <a:t>…;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     For</a:t>
                </a:r>
                <a:r>
                  <a:rPr lang="en-US" sz="2000" dirty="0">
                    <a:sym typeface="Wingdings" pitchFamily="2" charset="2"/>
                  </a:rPr>
                  <a:t> each edge 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 err="1">
                    <a:sym typeface="Wingdings" pitchFamily="2" charset="2"/>
                  </a:rPr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𝒘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{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  <a:sym typeface="Wingdings" pitchFamily="2" charset="2"/>
                  </a:rPr>
                  <a:t>	   DFS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𝒘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}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…;</a:t>
                </a:r>
                <a:endParaRPr lang="en-US" sz="2000" b="1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}</a:t>
                </a:r>
                <a:r>
                  <a:rPr lang="en-US" sz="2000" b="1" dirty="0">
                    <a:solidFill>
                      <a:srgbClr val="7030A0"/>
                    </a:solidFill>
                    <a:sym typeface="Wingdings" pitchFamily="2" charset="2"/>
                  </a:rPr>
                  <a:t> </a:t>
                </a:r>
                <a:r>
                  <a:rPr lang="en-US" sz="2000" dirty="0">
                    <a:sym typeface="Wingdings" pitchFamily="2" charset="2"/>
                  </a:rPr>
                  <a:t>    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Main</a:t>
                </a:r>
                <a:r>
                  <a:rPr lang="en-US" sz="2000" dirty="0"/>
                  <a:t>()</a:t>
                </a:r>
              </a:p>
              <a:p>
                <a:pPr marL="0" indent="0">
                  <a:buNone/>
                </a:pPr>
                <a:r>
                  <a:rPr lang="en-US" sz="2000" dirty="0"/>
                  <a:t>{</a:t>
                </a:r>
              </a:p>
              <a:p>
                <a:pPr marL="0" indent="0">
                  <a:buNone/>
                </a:pPr>
                <a:r>
                  <a:rPr lang="en-US" sz="2000" dirty="0"/>
                  <a:t>    </a:t>
                </a:r>
                <a:r>
                  <a:rPr lang="en-US" sz="2000" dirty="0">
                    <a:solidFill>
                      <a:srgbClr val="0070C0"/>
                    </a:solidFill>
                  </a:rPr>
                  <a:t>count</a:t>
                </a:r>
                <a:r>
                  <a:rPr lang="en-US" sz="2000" dirty="0">
                    <a:sym typeface="Wingdings" pitchFamily="2" charset="2"/>
                  </a:rPr>
                  <a:t> 1;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    DFS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);</a:t>
                </a:r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1219200"/>
                <a:ext cx="4038600" cy="5334000"/>
              </a:xfrm>
              <a:blipFill rotWithShape="1">
                <a:blip r:embed="rId3"/>
                <a:stretch>
                  <a:fillRect l="-1508" t="-1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1143000" y="2895600"/>
                <a:ext cx="20243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ym typeface="Wingdings" pitchFamily="2" charset="2"/>
                  </a:rPr>
                  <a:t>If</a:t>
                </a:r>
                <a:r>
                  <a:rPr lang="en-US" dirty="0">
                    <a:sym typeface="Wingdings" pitchFamily="2" charset="2"/>
                  </a:rPr>
                  <a:t> (Visited[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𝒘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]=false)</a:t>
                </a:r>
                <a:endParaRPr lang="en-US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2895600"/>
                <a:ext cx="2024337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2711" t="-8197" r="-481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657297" y="1600200"/>
                <a:ext cx="18909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Visited[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dirty="0"/>
                  <a:t>] </a:t>
                </a:r>
                <a:r>
                  <a:rPr lang="en-US" dirty="0">
                    <a:sym typeface="Wingdings" pitchFamily="2" charset="2"/>
                  </a:rPr>
                  <a:t> true;</a:t>
                </a:r>
                <a:endParaRPr lang="en-US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297" y="1600200"/>
                <a:ext cx="1890967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2903" t="-10000" r="-4839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57315" y="4964668"/>
                <a:ext cx="36982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ym typeface="Wingdings" pitchFamily="2" charset="2"/>
                  </a:rPr>
                  <a:t>For</a:t>
                </a:r>
                <a:r>
                  <a:rPr lang="en-US" dirty="0">
                    <a:sym typeface="Wingdings" pitchFamily="2" charset="2"/>
                  </a:rPr>
                  <a:t> each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</m:oMath>
                </a14:m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       </a:t>
                </a:r>
                <a:r>
                  <a:rPr lang="en-US" dirty="0"/>
                  <a:t>Visited[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dirty="0"/>
                  <a:t>] </a:t>
                </a:r>
                <a:r>
                  <a:rPr lang="en-US" dirty="0">
                    <a:sym typeface="Wingdings" pitchFamily="2" charset="2"/>
                  </a:rPr>
                  <a:t> false;</a:t>
                </a:r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315" y="4964668"/>
                <a:ext cx="3698257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1485" t="-9836" r="-198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DB15E8D8-71C7-B99E-7E17-F7548A956B82}"/>
              </a:ext>
            </a:extLst>
          </p:cNvPr>
          <p:cNvGrpSpPr/>
          <p:nvPr/>
        </p:nvGrpSpPr>
        <p:grpSpPr>
          <a:xfrm>
            <a:off x="5560906" y="1143000"/>
            <a:ext cx="2592494" cy="5474732"/>
            <a:chOff x="5560906" y="773668"/>
            <a:chExt cx="2592494" cy="5474732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E9DA678-2821-78EF-28C2-B125E76B4045}"/>
                </a:ext>
              </a:extLst>
            </p:cNvPr>
            <p:cNvGrpSpPr/>
            <p:nvPr/>
          </p:nvGrpSpPr>
          <p:grpSpPr>
            <a:xfrm>
              <a:off x="6172200" y="4812268"/>
              <a:ext cx="1601894" cy="1436132"/>
              <a:chOff x="6172200" y="4812268"/>
              <a:chExt cx="1601894" cy="1436132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4832EC46-44F4-2F07-E2AF-EE66C1E9A40D}"/>
                  </a:ext>
                </a:extLst>
              </p:cNvPr>
              <p:cNvGrpSpPr/>
              <p:nvPr/>
            </p:nvGrpSpPr>
            <p:grpSpPr>
              <a:xfrm>
                <a:off x="6402493" y="4910771"/>
                <a:ext cx="1146718" cy="1163444"/>
                <a:chOff x="6705599" y="2308303"/>
                <a:chExt cx="1146718" cy="1163444"/>
              </a:xfrm>
            </p:grpSpPr>
            <p:pic>
              <p:nvPicPr>
                <p:cNvPr id="68" name="Picture 2">
                  <a:extLst>
                    <a:ext uri="{FF2B5EF4-FFF2-40B4-BE49-F238E27FC236}">
                      <a16:creationId xmlns:a16="http://schemas.microsoft.com/office/drawing/2014/main" id="{E22BB66A-49AB-B6CF-16B1-0D2AECDF63D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705600" y="2308303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69" name="Picture 2">
                  <a:extLst>
                    <a:ext uri="{FF2B5EF4-FFF2-40B4-BE49-F238E27FC236}">
                      <a16:creationId xmlns:a16="http://schemas.microsoft.com/office/drawing/2014/main" id="{E498598F-A054-7C55-843E-64338238B4B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705599" y="3319347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70" name="Picture 2">
                  <a:extLst>
                    <a:ext uri="{FF2B5EF4-FFF2-40B4-BE49-F238E27FC236}">
                      <a16:creationId xmlns:a16="http://schemas.microsoft.com/office/drawing/2014/main" id="{70B5A9A2-6073-422C-3833-B69CA16EBF0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96200" y="3319347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71" name="Picture 2">
                  <a:extLst>
                    <a:ext uri="{FF2B5EF4-FFF2-40B4-BE49-F238E27FC236}">
                      <a16:creationId xmlns:a16="http://schemas.microsoft.com/office/drawing/2014/main" id="{0B89BE07-514A-7EEB-B730-034AD9F757A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96198" y="2360342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B7CD3DE3-CBE5-83FF-081F-F1803978E6D6}"/>
                  </a:ext>
                </a:extLst>
              </p:cNvPr>
              <p:cNvCxnSpPr/>
              <p:nvPr/>
            </p:nvCxnSpPr>
            <p:spPr>
              <a:xfrm flipH="1">
                <a:off x="6480552" y="5040868"/>
                <a:ext cx="24668" cy="88094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76626DCA-3C1A-4D8D-AD6A-4AC6588943B8}"/>
                  </a:ext>
                </a:extLst>
              </p:cNvPr>
              <p:cNvCxnSpPr/>
              <p:nvPr/>
            </p:nvCxnSpPr>
            <p:spPr>
              <a:xfrm>
                <a:off x="7471151" y="5115210"/>
                <a:ext cx="2" cy="806605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6E589BB1-DDEE-4ACB-9F57-6006AF0EC370}"/>
                  </a:ext>
                </a:extLst>
              </p:cNvPr>
              <p:cNvCxnSpPr/>
              <p:nvPr/>
            </p:nvCxnSpPr>
            <p:spPr>
              <a:xfrm>
                <a:off x="6558611" y="4986971"/>
                <a:ext cx="834481" cy="52039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75D77153-5E75-7C07-2918-C6598368806C}"/>
                  </a:ext>
                </a:extLst>
              </p:cNvPr>
              <p:cNvCxnSpPr/>
              <p:nvPr/>
            </p:nvCxnSpPr>
            <p:spPr>
              <a:xfrm>
                <a:off x="6558611" y="4986971"/>
                <a:ext cx="834483" cy="101104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Curved Connector 1042">
                <a:extLst>
                  <a:ext uri="{FF2B5EF4-FFF2-40B4-BE49-F238E27FC236}">
                    <a16:creationId xmlns:a16="http://schemas.microsoft.com/office/drawing/2014/main" id="{A31D6842-DC92-4EF6-469B-A6194DEB5901}"/>
                  </a:ext>
                </a:extLst>
              </p:cNvPr>
              <p:cNvCxnSpPr/>
              <p:nvPr/>
            </p:nvCxnSpPr>
            <p:spPr>
              <a:xfrm flipH="1" flipV="1">
                <a:off x="6551176" y="4950729"/>
                <a:ext cx="998035" cy="1047286"/>
              </a:xfrm>
              <a:prstGeom prst="curvedConnector4">
                <a:avLst>
                  <a:gd name="adj1" fmla="val -22905"/>
                  <a:gd name="adj2" fmla="val 144144"/>
                </a:avLst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779388EA-6ED9-2F49-C131-DAD7F3791AF7}"/>
                  </a:ext>
                </a:extLst>
              </p:cNvPr>
              <p:cNvSpPr txBox="1"/>
              <p:nvPr/>
            </p:nvSpPr>
            <p:spPr>
              <a:xfrm>
                <a:off x="6172200" y="4812268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b</a:t>
                </a: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93C4CCC0-C163-979F-F5AB-8310767B50AD}"/>
                  </a:ext>
                </a:extLst>
              </p:cNvPr>
              <p:cNvSpPr txBox="1"/>
              <p:nvPr/>
            </p:nvSpPr>
            <p:spPr>
              <a:xfrm>
                <a:off x="6172200" y="5814536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h</a:t>
                </a: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2531C49A-9F5E-F781-CD35-1090931853F2}"/>
                  </a:ext>
                </a:extLst>
              </p:cNvPr>
              <p:cNvSpPr txBox="1"/>
              <p:nvPr/>
            </p:nvSpPr>
            <p:spPr>
              <a:xfrm>
                <a:off x="7467600" y="4888468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</a:t>
                </a: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9BED1981-FD7E-8D94-49E7-593E95FA08A9}"/>
                  </a:ext>
                </a:extLst>
              </p:cNvPr>
              <p:cNvSpPr txBox="1"/>
              <p:nvPr/>
            </p:nvSpPr>
            <p:spPr>
              <a:xfrm>
                <a:off x="7162800" y="5879068"/>
                <a:ext cx="2824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78786F46-2A19-30D3-076B-CAF74FF4FDB2}"/>
                </a:ext>
              </a:extLst>
            </p:cNvPr>
            <p:cNvGrpSpPr/>
            <p:nvPr/>
          </p:nvGrpSpPr>
          <p:grpSpPr>
            <a:xfrm>
              <a:off x="5560906" y="773668"/>
              <a:ext cx="2592494" cy="3417332"/>
              <a:chOff x="5560906" y="773668"/>
              <a:chExt cx="2592494" cy="3417332"/>
            </a:xfrm>
          </p:grpSpPr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EE158B3B-A33C-54C6-E0DF-88AE84823B47}"/>
                  </a:ext>
                </a:extLst>
              </p:cNvPr>
              <p:cNvCxnSpPr>
                <a:endCxn id="32" idx="0"/>
              </p:cNvCxnSpPr>
              <p:nvPr/>
            </p:nvCxnSpPr>
            <p:spPr>
              <a:xfrm flipH="1">
                <a:off x="6636836" y="990600"/>
                <a:ext cx="411709" cy="5334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325F2BCB-7DE6-5768-2059-F23CB44F9D38}"/>
                  </a:ext>
                </a:extLst>
              </p:cNvPr>
              <p:cNvGrpSpPr/>
              <p:nvPr/>
            </p:nvGrpSpPr>
            <p:grpSpPr>
              <a:xfrm>
                <a:off x="6970486" y="838200"/>
                <a:ext cx="568587" cy="914400"/>
                <a:chOff x="2398486" y="685800"/>
                <a:chExt cx="568587" cy="914400"/>
              </a:xfrm>
            </p:grpSpPr>
            <p:pic>
              <p:nvPicPr>
                <p:cNvPr id="54" name="Picture 2">
                  <a:extLst>
                    <a:ext uri="{FF2B5EF4-FFF2-40B4-BE49-F238E27FC236}">
                      <a16:creationId xmlns:a16="http://schemas.microsoft.com/office/drawing/2014/main" id="{F477FCDA-2C3A-2D4F-6E94-B0A9E7BA038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398486" y="6858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55" name="Picture 2">
                  <a:extLst>
                    <a:ext uri="{FF2B5EF4-FFF2-40B4-BE49-F238E27FC236}">
                      <a16:creationId xmlns:a16="http://schemas.microsoft.com/office/drawing/2014/main" id="{A9A2E3CE-5632-927A-6D7D-1413A3359A1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810956" y="14478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4F0B693A-F849-0CF9-4382-E2B974639C07}"/>
                  </a:ext>
                </a:extLst>
              </p:cNvPr>
              <p:cNvCxnSpPr/>
              <p:nvPr/>
            </p:nvCxnSpPr>
            <p:spPr>
              <a:xfrm>
                <a:off x="7048545" y="990600"/>
                <a:ext cx="412470" cy="6096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8E3E7E36-1B21-3C92-222A-DAB1DD1282B1}"/>
                  </a:ext>
                </a:extLst>
              </p:cNvPr>
              <p:cNvCxnSpPr>
                <a:stCxn id="32" idx="2"/>
                <a:endCxn id="33" idx="0"/>
              </p:cNvCxnSpPr>
              <p:nvPr/>
            </p:nvCxnSpPr>
            <p:spPr>
              <a:xfrm flipH="1">
                <a:off x="6333895" y="1676400"/>
                <a:ext cx="302941" cy="5334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275AB9DD-3647-707D-C826-FF8A3E7254AD}"/>
                  </a:ext>
                </a:extLst>
              </p:cNvPr>
              <p:cNvCxnSpPr>
                <a:stCxn id="33" idx="2"/>
                <a:endCxn id="35" idx="0"/>
              </p:cNvCxnSpPr>
              <p:nvPr/>
            </p:nvCxnSpPr>
            <p:spPr>
              <a:xfrm flipH="1">
                <a:off x="6029095" y="2362200"/>
                <a:ext cx="304800" cy="6858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836AD639-1F86-BBE3-9F28-C6347BCAE78D}"/>
                  </a:ext>
                </a:extLst>
              </p:cNvPr>
              <p:cNvCxnSpPr>
                <a:stCxn id="33" idx="2"/>
                <a:endCxn id="36" idx="0"/>
              </p:cNvCxnSpPr>
              <p:nvPr/>
            </p:nvCxnSpPr>
            <p:spPr>
              <a:xfrm>
                <a:off x="6333895" y="2362200"/>
                <a:ext cx="465986" cy="6858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2C20531E-48B5-BCE2-5820-3381DFBD8154}"/>
                  </a:ext>
                </a:extLst>
              </p:cNvPr>
              <p:cNvCxnSpPr>
                <a:stCxn id="39" idx="0"/>
                <a:endCxn id="34" idx="1"/>
              </p:cNvCxnSpPr>
              <p:nvPr/>
            </p:nvCxnSpPr>
            <p:spPr>
              <a:xfrm flipV="1">
                <a:off x="7323737" y="2299010"/>
                <a:ext cx="136518" cy="74899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956D6476-E6F9-D117-6C62-03B97B1D4882}"/>
                  </a:ext>
                </a:extLst>
              </p:cNvPr>
              <p:cNvCxnSpPr>
                <a:stCxn id="34" idx="2"/>
                <a:endCxn id="37" idx="0"/>
              </p:cNvCxnSpPr>
              <p:nvPr/>
            </p:nvCxnSpPr>
            <p:spPr>
              <a:xfrm>
                <a:off x="7538314" y="2375210"/>
                <a:ext cx="384628" cy="67279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2201BA05-C759-9266-669E-03E9BCB913F2}"/>
                  </a:ext>
                </a:extLst>
              </p:cNvPr>
              <p:cNvCxnSpPr>
                <a:stCxn id="32" idx="2"/>
                <a:endCxn id="34" idx="1"/>
              </p:cNvCxnSpPr>
              <p:nvPr/>
            </p:nvCxnSpPr>
            <p:spPr>
              <a:xfrm>
                <a:off x="6636836" y="1676400"/>
                <a:ext cx="823419" cy="62261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urved Connector 137">
                <a:extLst>
                  <a:ext uri="{FF2B5EF4-FFF2-40B4-BE49-F238E27FC236}">
                    <a16:creationId xmlns:a16="http://schemas.microsoft.com/office/drawing/2014/main" id="{6A33D49A-2D87-81CF-BC1F-C12BFC6FC44A}"/>
                  </a:ext>
                </a:extLst>
              </p:cNvPr>
              <p:cNvCxnSpPr>
                <a:stCxn id="38" idx="1"/>
                <a:endCxn id="32" idx="1"/>
              </p:cNvCxnSpPr>
              <p:nvPr/>
            </p:nvCxnSpPr>
            <p:spPr>
              <a:xfrm rot="10800000" flipH="1">
                <a:off x="5722435" y="1600200"/>
                <a:ext cx="836341" cy="2286000"/>
              </a:xfrm>
              <a:prstGeom prst="curvedConnector3">
                <a:avLst>
                  <a:gd name="adj1" fmla="val -111333"/>
                </a:avLst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0EA4E1B4-A081-1A75-63F2-FBF9D3ED3204}"/>
                  </a:ext>
                </a:extLst>
              </p:cNvPr>
              <p:cNvCxnSpPr>
                <a:stCxn id="35" idx="2"/>
                <a:endCxn id="38" idx="0"/>
              </p:cNvCxnSpPr>
              <p:nvPr/>
            </p:nvCxnSpPr>
            <p:spPr>
              <a:xfrm flipH="1">
                <a:off x="5800495" y="3200400"/>
                <a:ext cx="228600" cy="6096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8822C089-2015-D8BE-36A4-45C6946D5360}"/>
                  </a:ext>
                </a:extLst>
              </p:cNvPr>
              <p:cNvCxnSpPr>
                <a:endCxn id="32" idx="3"/>
              </p:cNvCxnSpPr>
              <p:nvPr/>
            </p:nvCxnSpPr>
            <p:spPr>
              <a:xfrm flipH="1" flipV="1">
                <a:off x="6714894" y="1600200"/>
                <a:ext cx="668062" cy="762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CA314373-E0D2-B691-85D6-100B2D8F20F9}"/>
                  </a:ext>
                </a:extLst>
              </p:cNvPr>
              <p:cNvCxnSpPr>
                <a:endCxn id="34" idx="0"/>
              </p:cNvCxnSpPr>
              <p:nvPr/>
            </p:nvCxnSpPr>
            <p:spPr>
              <a:xfrm>
                <a:off x="7461015" y="1752600"/>
                <a:ext cx="77299" cy="47021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urved Connector 141">
                <a:extLst>
                  <a:ext uri="{FF2B5EF4-FFF2-40B4-BE49-F238E27FC236}">
                    <a16:creationId xmlns:a16="http://schemas.microsoft.com/office/drawing/2014/main" id="{DC5F0444-511A-F270-F5F8-ED53CEA7BE64}"/>
                  </a:ext>
                </a:extLst>
              </p:cNvPr>
              <p:cNvCxnSpPr>
                <a:stCxn id="32" idx="2"/>
                <a:endCxn id="35" idx="1"/>
              </p:cNvCxnSpPr>
              <p:nvPr/>
            </p:nvCxnSpPr>
            <p:spPr>
              <a:xfrm rot="5400000">
                <a:off x="5570036" y="2057400"/>
                <a:ext cx="1447800" cy="685800"/>
              </a:xfrm>
              <a:prstGeom prst="curvedConnector4">
                <a:avLst>
                  <a:gd name="adj1" fmla="val 3466"/>
                  <a:gd name="adj2" fmla="val 102439"/>
                </a:avLst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5284842A-636F-F7A1-B59C-6E044B7B51FA}"/>
                  </a:ext>
                </a:extLst>
              </p:cNvPr>
              <p:cNvCxnSpPr>
                <a:stCxn id="36" idx="1"/>
                <a:endCxn id="38" idx="3"/>
              </p:cNvCxnSpPr>
              <p:nvPr/>
            </p:nvCxnSpPr>
            <p:spPr>
              <a:xfrm flipH="1">
                <a:off x="5878553" y="3124200"/>
                <a:ext cx="843269" cy="7620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892DE9FE-C1D1-0976-2480-36EABD77E923}"/>
                  </a:ext>
                </a:extLst>
              </p:cNvPr>
              <p:cNvCxnSpPr>
                <a:stCxn id="36" idx="2"/>
                <a:endCxn id="40" idx="0"/>
              </p:cNvCxnSpPr>
              <p:nvPr/>
            </p:nvCxnSpPr>
            <p:spPr>
              <a:xfrm>
                <a:off x="6799881" y="3200400"/>
                <a:ext cx="63697" cy="5334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2" name="Picture 2">
                <a:extLst>
                  <a:ext uri="{FF2B5EF4-FFF2-40B4-BE49-F238E27FC236}">
                    <a16:creationId xmlns:a16="http://schemas.microsoft.com/office/drawing/2014/main" id="{D4217F29-4125-C452-3E65-8EA0D0C0DBC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58777" y="15240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3" name="Picture 2">
                <a:extLst>
                  <a:ext uri="{FF2B5EF4-FFF2-40B4-BE49-F238E27FC236}">
                    <a16:creationId xmlns:a16="http://schemas.microsoft.com/office/drawing/2014/main" id="{F3A440B3-F039-6A94-4540-4E95CE257FF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55836" y="22098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4" name="Picture 2">
                <a:extLst>
                  <a:ext uri="{FF2B5EF4-FFF2-40B4-BE49-F238E27FC236}">
                    <a16:creationId xmlns:a16="http://schemas.microsoft.com/office/drawing/2014/main" id="{2FFF4E28-7FF2-44F7-3F78-A2E80270BF4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60255" y="222281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5" name="Picture 2">
                <a:extLst>
                  <a:ext uri="{FF2B5EF4-FFF2-40B4-BE49-F238E27FC236}">
                    <a16:creationId xmlns:a16="http://schemas.microsoft.com/office/drawing/2014/main" id="{8991AEA5-1AB3-4577-E123-617E1383522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51036" y="30480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6" name="Picture 2">
                <a:extLst>
                  <a:ext uri="{FF2B5EF4-FFF2-40B4-BE49-F238E27FC236}">
                    <a16:creationId xmlns:a16="http://schemas.microsoft.com/office/drawing/2014/main" id="{8ADD3B3D-4F0B-5679-4281-CA7778BC496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21822" y="30480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7" name="Picture 2">
                <a:extLst>
                  <a:ext uri="{FF2B5EF4-FFF2-40B4-BE49-F238E27FC236}">
                    <a16:creationId xmlns:a16="http://schemas.microsoft.com/office/drawing/2014/main" id="{33300FF3-94CC-BE9C-5669-197204C2AF1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44883" y="30480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8" name="Picture 2">
                <a:extLst>
                  <a:ext uri="{FF2B5EF4-FFF2-40B4-BE49-F238E27FC236}">
                    <a16:creationId xmlns:a16="http://schemas.microsoft.com/office/drawing/2014/main" id="{B5DC9C72-9FBD-613A-A0E9-4BFAE6848D0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22436" y="38100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9" name="Picture 2">
                <a:extLst>
                  <a:ext uri="{FF2B5EF4-FFF2-40B4-BE49-F238E27FC236}">
                    <a16:creationId xmlns:a16="http://schemas.microsoft.com/office/drawing/2014/main" id="{D15D7E1A-33CC-5712-123A-4C5137241DC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45678" y="30480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0" name="Picture 2">
                <a:extLst>
                  <a:ext uri="{FF2B5EF4-FFF2-40B4-BE49-F238E27FC236}">
                    <a16:creationId xmlns:a16="http://schemas.microsoft.com/office/drawing/2014/main" id="{334BD1A0-F611-E9E9-93AB-BBEFA0DB956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85519" y="37338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8CF8CDBA-C6F1-DCF1-B081-904E04192D28}"/>
                  </a:ext>
                </a:extLst>
              </p:cNvPr>
              <p:cNvCxnSpPr>
                <a:stCxn id="37" idx="1"/>
                <a:endCxn id="39" idx="3"/>
              </p:cNvCxnSpPr>
              <p:nvPr/>
            </p:nvCxnSpPr>
            <p:spPr>
              <a:xfrm flipH="1">
                <a:off x="7401795" y="3124200"/>
                <a:ext cx="443088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D655E62-AFE0-F054-6FB5-5D1F87C9AB49}"/>
                  </a:ext>
                </a:extLst>
              </p:cNvPr>
              <p:cNvSpPr txBox="1"/>
              <p:nvPr/>
            </p:nvSpPr>
            <p:spPr>
              <a:xfrm>
                <a:off x="7162800" y="3124200"/>
                <a:ext cx="2648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65DF850-D75B-8D07-FA7D-11E6BF9EADED}"/>
                  </a:ext>
                </a:extLst>
              </p:cNvPr>
              <p:cNvSpPr txBox="1"/>
              <p:nvPr/>
            </p:nvSpPr>
            <p:spPr>
              <a:xfrm>
                <a:off x="6322906" y="1600200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u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62F88977-6544-2DB4-3B0D-6D47A4B189F6}"/>
                  </a:ext>
                </a:extLst>
              </p:cNvPr>
              <p:cNvSpPr txBox="1"/>
              <p:nvPr/>
            </p:nvSpPr>
            <p:spPr>
              <a:xfrm>
                <a:off x="7031148" y="773668"/>
                <a:ext cx="284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x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82F505D6-7C81-2D8C-18D7-6DB0C1F5BBC2}"/>
                  </a:ext>
                </a:extLst>
              </p:cNvPr>
              <p:cNvSpPr txBox="1"/>
              <p:nvPr/>
            </p:nvSpPr>
            <p:spPr>
              <a:xfrm>
                <a:off x="7467600" y="1459468"/>
                <a:ext cx="288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y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478B29D-1D0D-1612-59D1-E2F0E8C0AE15}"/>
                  </a:ext>
                </a:extLst>
              </p:cNvPr>
              <p:cNvSpPr txBox="1"/>
              <p:nvPr/>
            </p:nvSpPr>
            <p:spPr>
              <a:xfrm>
                <a:off x="6569138" y="3669268"/>
                <a:ext cx="2760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z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900A72C-0C33-A62C-A986-51D727E8AFA5}"/>
                  </a:ext>
                </a:extLst>
              </p:cNvPr>
              <p:cNvSpPr txBox="1"/>
              <p:nvPr/>
            </p:nvSpPr>
            <p:spPr>
              <a:xfrm>
                <a:off x="5637106" y="2907268"/>
                <a:ext cx="3497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4B84904-2FE0-B4AC-4431-7EB42B0D5677}"/>
                  </a:ext>
                </a:extLst>
              </p:cNvPr>
              <p:cNvSpPr txBox="1"/>
              <p:nvPr/>
            </p:nvSpPr>
            <p:spPr>
              <a:xfrm>
                <a:off x="5560906" y="3821668"/>
                <a:ext cx="2616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D6CE43D9-3498-97F4-55FD-525C5B33A0E8}"/>
                  </a:ext>
                </a:extLst>
              </p:cNvPr>
              <p:cNvSpPr txBox="1"/>
              <p:nvPr/>
            </p:nvSpPr>
            <p:spPr>
              <a:xfrm>
                <a:off x="6035738" y="2069068"/>
                <a:ext cx="2744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9F64659-2085-E31B-8671-BEB98F496A1D}"/>
                  </a:ext>
                </a:extLst>
              </p:cNvPr>
              <p:cNvSpPr txBox="1"/>
              <p:nvPr/>
            </p:nvSpPr>
            <p:spPr>
              <a:xfrm>
                <a:off x="7618306" y="2133600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q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C513AC0C-0270-279E-7CF3-E63831E02CA9}"/>
                  </a:ext>
                </a:extLst>
              </p:cNvPr>
              <p:cNvSpPr txBox="1"/>
              <p:nvPr/>
            </p:nvSpPr>
            <p:spPr>
              <a:xfrm>
                <a:off x="7846906" y="3059668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F87C1071-DEFE-11D0-4A9A-AFE5AB350457}"/>
                  </a:ext>
                </a:extLst>
              </p:cNvPr>
              <p:cNvSpPr txBox="1"/>
              <p:nvPr/>
            </p:nvSpPr>
            <p:spPr>
              <a:xfrm>
                <a:off x="6477000" y="2907268"/>
                <a:ext cx="2391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j</a:t>
                </a:r>
              </a:p>
            </p:txBody>
          </p:sp>
          <p:cxnSp>
            <p:nvCxnSpPr>
              <p:cNvPr id="53" name="Curved Connector 6">
                <a:extLst>
                  <a:ext uri="{FF2B5EF4-FFF2-40B4-BE49-F238E27FC236}">
                    <a16:creationId xmlns:a16="http://schemas.microsoft.com/office/drawing/2014/main" id="{36754F16-223E-8307-CC8C-58310BE4F4B4}"/>
                  </a:ext>
                </a:extLst>
              </p:cNvPr>
              <p:cNvCxnSpPr>
                <a:endCxn id="32" idx="2"/>
              </p:cNvCxnSpPr>
              <p:nvPr/>
            </p:nvCxnSpPr>
            <p:spPr>
              <a:xfrm rot="16200000" flipV="1">
                <a:off x="6029776" y="2283460"/>
                <a:ext cx="1359932" cy="145812"/>
              </a:xfrm>
              <a:prstGeom prst="curvedConnector3">
                <a:avLst>
                  <a:gd name="adj1" fmla="val 50000"/>
                </a:avLst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Right Arrow 74">
            <a:extLst>
              <a:ext uri="{FF2B5EF4-FFF2-40B4-BE49-F238E27FC236}">
                <a16:creationId xmlns:a16="http://schemas.microsoft.com/office/drawing/2014/main" id="{59C85DD2-6638-A54F-1E47-5EF182DFB2F7}"/>
              </a:ext>
            </a:extLst>
          </p:cNvPr>
          <p:cNvSpPr/>
          <p:nvPr/>
        </p:nvSpPr>
        <p:spPr>
          <a:xfrm rot="1556459">
            <a:off x="6322033" y="1708066"/>
            <a:ext cx="268608" cy="305997"/>
          </a:xfrm>
          <a:prstGeom prst="rightArrow">
            <a:avLst>
              <a:gd name="adj1" fmla="val 50000"/>
              <a:gd name="adj2" fmla="val 52301"/>
            </a:avLst>
          </a:prstGeom>
          <a:solidFill>
            <a:schemeClr val="accent2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018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61" grpId="0"/>
      <p:bldP spid="62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Relation among various DFS() calls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600200"/>
                <a:ext cx="8458200" cy="4525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Observation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1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: </a:t>
                </a:r>
                <a:r>
                  <a:rPr lang="en-US" sz="1800" dirty="0"/>
                  <a:t>If </a:t>
                </a:r>
                <a:r>
                  <a:rPr lang="en-US" sz="1800" b="1" dirty="0"/>
                  <a:t>DFS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) invokes </a:t>
                </a:r>
                <a:r>
                  <a:rPr lang="en-US" sz="1800" b="1" dirty="0"/>
                  <a:t>DFS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1800" dirty="0"/>
                  <a:t>), </a:t>
                </a:r>
              </a:p>
              <a:p>
                <a:pPr marL="0" indent="0">
                  <a:buNone/>
                </a:pPr>
                <a:r>
                  <a:rPr lang="en-US" sz="1800" dirty="0"/>
                  <a:t>After </a:t>
                </a:r>
                <a:r>
                  <a:rPr lang="en-US" sz="1800" b="1" dirty="0"/>
                  <a:t>DFS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1800" dirty="0"/>
                  <a:t>) is finished, the control returns to </a:t>
                </a:r>
                <a:r>
                  <a:rPr lang="en-US" sz="1800" b="1" dirty="0"/>
                  <a:t>DFS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) .</a:t>
                </a: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Observation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2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: </a:t>
                </a:r>
                <a:r>
                  <a:rPr lang="en-US" sz="1800" dirty="0"/>
                  <a:t>If there is no path from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to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1800" dirty="0"/>
                  <a:t>, </a:t>
                </a:r>
              </a:p>
              <a:p>
                <a:pPr marL="0" indent="0">
                  <a:buNone/>
                </a:pPr>
                <a:r>
                  <a:rPr lang="en-US" sz="1800" dirty="0"/>
                  <a:t>then DFS starting from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 will </a:t>
                </a:r>
                <a:r>
                  <a:rPr lang="en-US" sz="1800" b="1" dirty="0"/>
                  <a:t>NOT</a:t>
                </a:r>
                <a:r>
                  <a:rPr lang="en-US" sz="1800" dirty="0"/>
                  <a:t> visit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Observation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3</a:t>
                </a:r>
                <a:r>
                  <a:rPr lang="en-US" sz="1800" dirty="0"/>
                  <a:t>: </a:t>
                </a:r>
              </a:p>
              <a:p>
                <a:pPr marL="0" indent="0">
                  <a:buNone/>
                </a:pPr>
                <a:r>
                  <a:rPr lang="en-US" sz="1800" dirty="0"/>
                  <a:t>Let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U</a:t>
                </a:r>
                <a:r>
                  <a:rPr lang="en-US" sz="1800" dirty="0"/>
                  <a:t> be the set of vertices visited before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/>
                  <a:t>, then </a:t>
                </a:r>
                <a:r>
                  <a:rPr lang="en-US" sz="1800" b="1" dirty="0"/>
                  <a:t>DFS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/>
                  <a:t>) is </a:t>
                </a:r>
              </a:p>
              <a:p>
                <a:pPr marL="0" indent="0">
                  <a:buNone/>
                </a:pPr>
                <a:r>
                  <a:rPr lang="en-US" sz="1800" dirty="0"/>
                  <a:t>identical to a </a:t>
                </a:r>
                <a:r>
                  <a:rPr lang="en-US" sz="1800" u="sng" dirty="0"/>
                  <a:t>fresh</a:t>
                </a:r>
                <a:r>
                  <a:rPr lang="en-US" sz="1800" dirty="0"/>
                  <a:t> </a:t>
                </a:r>
                <a:r>
                  <a:rPr lang="en-US" sz="1800" b="1" dirty="0"/>
                  <a:t>DFS</a:t>
                </a:r>
                <a:r>
                  <a:rPr lang="en-US" sz="1800" dirty="0"/>
                  <a:t> starting from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/>
                  <a:t> in  graph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G\U</a:t>
                </a:r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600200"/>
                <a:ext cx="8458200" cy="4525963"/>
              </a:xfrm>
              <a:blipFill rotWithShape="1">
                <a:blip r:embed="rId2"/>
                <a:stretch>
                  <a:fillRect l="-720" t="-674" b="-227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0" name="Group 49"/>
          <p:cNvGrpSpPr/>
          <p:nvPr/>
        </p:nvGrpSpPr>
        <p:grpSpPr>
          <a:xfrm>
            <a:off x="6402493" y="5280103"/>
            <a:ext cx="1146718" cy="1163444"/>
            <a:chOff x="6705599" y="2308303"/>
            <a:chExt cx="1146718" cy="1163444"/>
          </a:xfrm>
        </p:grpSpPr>
        <p:pic>
          <p:nvPicPr>
            <p:cNvPr id="60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600" y="2308303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1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599" y="3319347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2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6200" y="3319347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3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6198" y="2360342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51" name="Straight Arrow Connector 50"/>
          <p:cNvCxnSpPr/>
          <p:nvPr/>
        </p:nvCxnSpPr>
        <p:spPr>
          <a:xfrm flipH="1">
            <a:off x="6480552" y="5410200"/>
            <a:ext cx="24668" cy="88094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7471151" y="5484542"/>
            <a:ext cx="2" cy="80660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6558611" y="5356303"/>
            <a:ext cx="834481" cy="5203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6558611" y="5356303"/>
            <a:ext cx="834483" cy="101104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urved Connector 54"/>
          <p:cNvCxnSpPr/>
          <p:nvPr/>
        </p:nvCxnSpPr>
        <p:spPr>
          <a:xfrm flipH="1" flipV="1">
            <a:off x="6551176" y="5320061"/>
            <a:ext cx="998035" cy="1047286"/>
          </a:xfrm>
          <a:prstGeom prst="curvedConnector4">
            <a:avLst>
              <a:gd name="adj1" fmla="val -22905"/>
              <a:gd name="adj2" fmla="val 14414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6172200" y="51816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172200" y="61838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467600" y="52578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162800" y="6248400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cxnSp>
        <p:nvCxnSpPr>
          <p:cNvPr id="14" name="Straight Arrow Connector 13"/>
          <p:cNvCxnSpPr>
            <a:stCxn id="27" idx="2"/>
            <a:endCxn id="29" idx="0"/>
          </p:cNvCxnSpPr>
          <p:nvPr/>
        </p:nvCxnSpPr>
        <p:spPr>
          <a:xfrm flipH="1">
            <a:off x="6029095" y="2731532"/>
            <a:ext cx="304800" cy="685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27" idx="2"/>
            <a:endCxn id="30" idx="0"/>
          </p:cNvCxnSpPr>
          <p:nvPr/>
        </p:nvCxnSpPr>
        <p:spPr>
          <a:xfrm>
            <a:off x="6333895" y="2731532"/>
            <a:ext cx="465986" cy="685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33" idx="0"/>
            <a:endCxn id="28" idx="1"/>
          </p:cNvCxnSpPr>
          <p:nvPr/>
        </p:nvCxnSpPr>
        <p:spPr>
          <a:xfrm flipV="1">
            <a:off x="7323737" y="2668342"/>
            <a:ext cx="136518" cy="7489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28" idx="2"/>
            <a:endCxn id="31" idx="0"/>
          </p:cNvCxnSpPr>
          <p:nvPr/>
        </p:nvCxnSpPr>
        <p:spPr>
          <a:xfrm>
            <a:off x="7538314" y="2744542"/>
            <a:ext cx="384628" cy="6727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29" idx="2"/>
            <a:endCxn id="32" idx="0"/>
          </p:cNvCxnSpPr>
          <p:nvPr/>
        </p:nvCxnSpPr>
        <p:spPr>
          <a:xfrm flipH="1">
            <a:off x="5800495" y="3569732"/>
            <a:ext cx="22860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30" idx="1"/>
            <a:endCxn id="32" idx="3"/>
          </p:cNvCxnSpPr>
          <p:nvPr/>
        </p:nvCxnSpPr>
        <p:spPr>
          <a:xfrm flipH="1">
            <a:off x="5878553" y="3493532"/>
            <a:ext cx="843269" cy="7620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30" idx="2"/>
            <a:endCxn id="34" idx="0"/>
          </p:cNvCxnSpPr>
          <p:nvPr/>
        </p:nvCxnSpPr>
        <p:spPr>
          <a:xfrm>
            <a:off x="6799881" y="3569732"/>
            <a:ext cx="63697" cy="533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5836" y="2579132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0255" y="2592142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1036" y="3417332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1822" y="3417332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4883" y="3417332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2436" y="4179332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5678" y="3417332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5519" y="4103132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5" name="Straight Arrow Connector 34"/>
          <p:cNvCxnSpPr>
            <a:stCxn id="31" idx="1"/>
            <a:endCxn id="33" idx="3"/>
          </p:cNvCxnSpPr>
          <p:nvPr/>
        </p:nvCxnSpPr>
        <p:spPr>
          <a:xfrm flipH="1">
            <a:off x="7401795" y="3493532"/>
            <a:ext cx="44308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162800" y="3493532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569138" y="4038600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637106" y="3276600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560906" y="4191000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035738" y="2438400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618306" y="250293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846906" y="34290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477000" y="327660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</a:t>
            </a:r>
          </a:p>
        </p:txBody>
      </p:sp>
      <p:grpSp>
        <p:nvGrpSpPr>
          <p:cNvPr id="71" name="Group 70"/>
          <p:cNvGrpSpPr/>
          <p:nvPr/>
        </p:nvGrpSpPr>
        <p:grpSpPr>
          <a:xfrm>
            <a:off x="5722435" y="1143000"/>
            <a:ext cx="2034027" cy="3112532"/>
            <a:chOff x="5722435" y="1143000"/>
            <a:chExt cx="2034027" cy="3112532"/>
          </a:xfrm>
        </p:grpSpPr>
        <p:grpSp>
          <p:nvGrpSpPr>
            <p:cNvPr id="70" name="Group 69"/>
            <p:cNvGrpSpPr/>
            <p:nvPr/>
          </p:nvGrpSpPr>
          <p:grpSpPr>
            <a:xfrm>
              <a:off x="5722435" y="1143000"/>
              <a:ext cx="2034027" cy="3112532"/>
              <a:chOff x="5722435" y="1143000"/>
              <a:chExt cx="2034027" cy="3112532"/>
            </a:xfrm>
          </p:grpSpPr>
          <p:cxnSp>
            <p:nvCxnSpPr>
              <p:cNvPr id="10" name="Straight Arrow Connector 9"/>
              <p:cNvCxnSpPr>
                <a:endCxn id="26" idx="0"/>
              </p:cNvCxnSpPr>
              <p:nvPr/>
            </p:nvCxnSpPr>
            <p:spPr>
              <a:xfrm flipH="1">
                <a:off x="6636836" y="1359932"/>
                <a:ext cx="411709" cy="5334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8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70486" y="1207532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9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82956" y="1969532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cxnSp>
            <p:nvCxnSpPr>
              <p:cNvPr id="12" name="Straight Arrow Connector 11"/>
              <p:cNvCxnSpPr/>
              <p:nvPr/>
            </p:nvCxnSpPr>
            <p:spPr>
              <a:xfrm>
                <a:off x="7048545" y="1359932"/>
                <a:ext cx="412470" cy="6096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>
                <a:stCxn id="26" idx="2"/>
                <a:endCxn id="27" idx="0"/>
              </p:cNvCxnSpPr>
              <p:nvPr/>
            </p:nvCxnSpPr>
            <p:spPr>
              <a:xfrm flipH="1">
                <a:off x="6333895" y="2045732"/>
                <a:ext cx="302941" cy="5334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>
                <a:stCxn id="26" idx="2"/>
                <a:endCxn id="28" idx="1"/>
              </p:cNvCxnSpPr>
              <p:nvPr/>
            </p:nvCxnSpPr>
            <p:spPr>
              <a:xfrm>
                <a:off x="6636836" y="2045732"/>
                <a:ext cx="823419" cy="62261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urved Connector 18"/>
              <p:cNvCxnSpPr>
                <a:stCxn id="32" idx="1"/>
                <a:endCxn id="26" idx="1"/>
              </p:cNvCxnSpPr>
              <p:nvPr/>
            </p:nvCxnSpPr>
            <p:spPr>
              <a:xfrm rot="10800000" flipH="1">
                <a:off x="5722435" y="1969532"/>
                <a:ext cx="836341" cy="2286000"/>
              </a:xfrm>
              <a:prstGeom prst="curvedConnector3">
                <a:avLst>
                  <a:gd name="adj1" fmla="val -111333"/>
                </a:avLst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>
                <a:endCxn id="26" idx="3"/>
              </p:cNvCxnSpPr>
              <p:nvPr/>
            </p:nvCxnSpPr>
            <p:spPr>
              <a:xfrm flipH="1" flipV="1">
                <a:off x="6714894" y="1969532"/>
                <a:ext cx="668062" cy="762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>
                <a:endCxn id="28" idx="0"/>
              </p:cNvCxnSpPr>
              <p:nvPr/>
            </p:nvCxnSpPr>
            <p:spPr>
              <a:xfrm>
                <a:off x="7461015" y="2121932"/>
                <a:ext cx="77299" cy="47021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Curved Connector 22"/>
              <p:cNvCxnSpPr>
                <a:stCxn id="26" idx="2"/>
                <a:endCxn id="29" idx="1"/>
              </p:cNvCxnSpPr>
              <p:nvPr/>
            </p:nvCxnSpPr>
            <p:spPr>
              <a:xfrm rot="5400000">
                <a:off x="5570036" y="2426732"/>
                <a:ext cx="1447800" cy="685800"/>
              </a:xfrm>
              <a:prstGeom prst="curvedConnector4">
                <a:avLst>
                  <a:gd name="adj1" fmla="val 3466"/>
                  <a:gd name="adj2" fmla="val 102439"/>
                </a:avLst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6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58777" y="1893332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7" name="TextBox 36"/>
              <p:cNvSpPr txBox="1"/>
              <p:nvPr/>
            </p:nvSpPr>
            <p:spPr>
              <a:xfrm>
                <a:off x="6322906" y="1969532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u</a:t>
                </a: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7031148" y="1143000"/>
                <a:ext cx="284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x</a:t>
                </a: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7467600" y="1828800"/>
                <a:ext cx="288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y</a:t>
                </a:r>
              </a:p>
            </p:txBody>
          </p:sp>
        </p:grpSp>
        <p:cxnSp>
          <p:nvCxnSpPr>
            <p:cNvPr id="47" name="Curved Connector 46"/>
            <p:cNvCxnSpPr>
              <a:endCxn id="26" idx="2"/>
            </p:cNvCxnSpPr>
            <p:nvPr/>
          </p:nvCxnSpPr>
          <p:spPr>
            <a:xfrm rot="16200000" flipV="1">
              <a:off x="6029776" y="2652792"/>
              <a:ext cx="1359932" cy="145812"/>
            </a:xfrm>
            <a:prstGeom prst="curvedConnector3">
              <a:avLst>
                <a:gd name="adj1" fmla="val 50000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4" name="Straight Arrow Connector 63"/>
          <p:cNvCxnSpPr/>
          <p:nvPr/>
        </p:nvCxnSpPr>
        <p:spPr>
          <a:xfrm flipH="1">
            <a:off x="6326459" y="2057400"/>
            <a:ext cx="302941" cy="5334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7010400" y="1327666"/>
            <a:ext cx="429867" cy="641866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H="1" flipV="1">
            <a:off x="6705600" y="1981200"/>
            <a:ext cx="668062" cy="762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ight Arrow 68"/>
          <p:cNvSpPr/>
          <p:nvPr/>
        </p:nvSpPr>
        <p:spPr>
          <a:xfrm rot="1556459">
            <a:off x="6078795" y="2329336"/>
            <a:ext cx="268608" cy="305997"/>
          </a:xfrm>
          <a:prstGeom prst="rightArrow">
            <a:avLst>
              <a:gd name="adj1" fmla="val 50000"/>
              <a:gd name="adj2" fmla="val 52301"/>
            </a:avLst>
          </a:prstGeom>
          <a:solidFill>
            <a:schemeClr val="accent2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1827106" y="1512332"/>
            <a:ext cx="3733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2637264" y="1928336"/>
            <a:ext cx="2696736" cy="43386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1828800" y="3180781"/>
            <a:ext cx="2895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1466385" y="5257800"/>
            <a:ext cx="3886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4459394" y="4889810"/>
            <a:ext cx="1681211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loud Callout 1">
                <a:extLst>
                  <a:ext uri="{FF2B5EF4-FFF2-40B4-BE49-F238E27FC236}">
                    <a16:creationId xmlns:a16="http://schemas.microsoft.com/office/drawing/2014/main" id="{AC86EB7A-BD13-6325-94FC-6E9FA0F71907}"/>
                  </a:ext>
                </a:extLst>
              </p:cNvPr>
              <p:cNvSpPr/>
              <p:nvPr/>
            </p:nvSpPr>
            <p:spPr>
              <a:xfrm>
                <a:off x="2634936" y="5332142"/>
                <a:ext cx="3200400" cy="1295400"/>
              </a:xfrm>
              <a:prstGeom prst="cloudCallout">
                <a:avLst>
                  <a:gd name="adj1" fmla="val 21397"/>
                  <a:gd name="adj2" fmla="val 82484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If</a:t>
                </a: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6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</a:rPr>
                  <a:t>is not the vertex that starts </a:t>
                </a:r>
                <a:r>
                  <a:rPr lang="en-US" sz="1600" b="1" dirty="0">
                    <a:solidFill>
                      <a:schemeClr val="tx1"/>
                    </a:solidFill>
                  </a:rPr>
                  <a:t>DFS</a:t>
                </a:r>
                <a:r>
                  <a:rPr lang="en-US" sz="1600" dirty="0">
                    <a:solidFill>
                      <a:schemeClr val="tx1"/>
                    </a:solidFill>
                  </a:rPr>
                  <a:t>, how does </a:t>
                </a:r>
                <a:r>
                  <a:rPr lang="en-US" sz="1600" b="1" dirty="0">
                    <a:solidFill>
                      <a:schemeClr val="tx1"/>
                    </a:solidFill>
                  </a:rPr>
                  <a:t>DFS</a:t>
                </a:r>
                <a:r>
                  <a:rPr lang="en-US" sz="1600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)</a:t>
                </a:r>
                <a:r>
                  <a:rPr lang="en-US" sz="1600" dirty="0"/>
                  <a:t>  </a:t>
                </a:r>
                <a:r>
                  <a:rPr lang="en-US" sz="1600" i="1" dirty="0">
                    <a:solidFill>
                      <a:schemeClr val="tx1"/>
                    </a:solidFill>
                  </a:rPr>
                  <a:t>behave ?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Cloud Callout 1">
                <a:extLst>
                  <a:ext uri="{FF2B5EF4-FFF2-40B4-BE49-F238E27FC236}">
                    <a16:creationId xmlns:a16="http://schemas.microsoft.com/office/drawing/2014/main" id="{AC86EB7A-BD13-6325-94FC-6E9FA0F719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4936" y="5332142"/>
                <a:ext cx="3200400" cy="1295400"/>
              </a:xfrm>
              <a:prstGeom prst="cloudCallout">
                <a:avLst>
                  <a:gd name="adj1" fmla="val 21397"/>
                  <a:gd name="adj2" fmla="val 82484"/>
                </a:avLst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2607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12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1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12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25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175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0" dur="7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20" dur="12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uiExpand="1" build="p"/>
      <p:bldP spid="69" grpId="0" animBg="1"/>
      <p:bldP spid="67" grpId="0" animBg="1"/>
      <p:bldP spid="68" grpId="0" animBg="1"/>
      <p:bldP spid="72" grpId="0" animBg="1"/>
      <p:bldP spid="73" grpId="0" animBg="1"/>
      <p:bldP spid="74" grpId="0" animBg="1"/>
      <p:bldP spid="2" grpId="0" animBg="1"/>
      <p:bldP spid="2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DFS </a:t>
                </a:r>
                <a:r>
                  <a:rPr lang="en-US" sz="3200" b="1" dirty="0"/>
                  <a:t>from a vertex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br>
                  <a:rPr lang="en-US" sz="3200" b="1" dirty="0">
                    <a:solidFill>
                      <a:srgbClr val="7030A0"/>
                    </a:solidFill>
                  </a:rPr>
                </a:br>
                <a:endParaRPr lang="en-US" sz="32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Lemma 1</a:t>
                </a:r>
                <a:r>
                  <a:rPr lang="en-US" sz="2000" dirty="0"/>
                  <a:t>: </a:t>
                </a:r>
                <a:r>
                  <a:rPr lang="en-US" sz="2000" b="1" dirty="0"/>
                  <a:t>DFS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) visits </a:t>
                </a:r>
                <a:r>
                  <a:rPr lang="en-US" sz="2000" u="sng" dirty="0"/>
                  <a:t>all</a:t>
                </a:r>
                <a:r>
                  <a:rPr lang="en-US" sz="2000" dirty="0"/>
                  <a:t> vertices </a:t>
                </a:r>
                <a:r>
                  <a:rPr lang="en-US" sz="2000" u="sng" dirty="0"/>
                  <a:t>reachable</a:t>
                </a:r>
                <a:r>
                  <a:rPr lang="en-US" sz="2000" dirty="0"/>
                  <a:t>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Proof</a:t>
                </a:r>
                <a:r>
                  <a:rPr lang="en-US" sz="2000" dirty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/>
                  <a:t>We show that </a:t>
                </a:r>
                <a:r>
                  <a:rPr lang="en-US" sz="2000" b="1" dirty="0"/>
                  <a:t>DFS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) visits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 if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⇝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Based on 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three Observations</a:t>
                </a:r>
              </a:p>
              <a:p>
                <a:r>
                  <a:rPr lang="en-US" sz="2000" dirty="0"/>
                  <a:t>Induction on number of vertices in graph.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Focus on the </a:t>
                </a:r>
                <a:r>
                  <a:rPr lang="en-US" sz="2000" u="sng" dirty="0"/>
                  <a:t>first vertex</a:t>
                </a:r>
                <a:r>
                  <a:rPr lang="en-US" sz="2000" dirty="0"/>
                  <a:t> visited after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  <a:blipFill rotWithShape="1">
                <a:blip r:embed="rId3"/>
                <a:stretch>
                  <a:fillRect l="-741" t="-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/>
          <p:cNvGrpSpPr/>
          <p:nvPr/>
        </p:nvGrpSpPr>
        <p:grpSpPr>
          <a:xfrm>
            <a:off x="5560906" y="2133600"/>
            <a:ext cx="2592494" cy="3417332"/>
            <a:chOff x="5560906" y="773668"/>
            <a:chExt cx="2592494" cy="3417332"/>
          </a:xfrm>
        </p:grpSpPr>
        <p:cxnSp>
          <p:nvCxnSpPr>
            <p:cNvPr id="121" name="Straight Arrow Connector 120"/>
            <p:cNvCxnSpPr>
              <a:endCxn id="122" idx="0"/>
            </p:cNvCxnSpPr>
            <p:nvPr/>
          </p:nvCxnSpPr>
          <p:spPr>
            <a:xfrm flipH="1">
              <a:off x="6636836" y="990600"/>
              <a:ext cx="411709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3" name="Group 102"/>
            <p:cNvGrpSpPr/>
            <p:nvPr/>
          </p:nvGrpSpPr>
          <p:grpSpPr>
            <a:xfrm>
              <a:off x="6970486" y="838200"/>
              <a:ext cx="568587" cy="914400"/>
              <a:chOff x="2398486" y="685800"/>
              <a:chExt cx="568587" cy="914400"/>
            </a:xfrm>
          </p:grpSpPr>
          <p:pic>
            <p:nvPicPr>
              <p:cNvPr id="120" name="Picture 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98486" y="6858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23" name="Picture 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10956" y="14478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cxnSp>
          <p:nvCxnSpPr>
            <p:cNvPr id="130" name="Straight Arrow Connector 129"/>
            <p:cNvCxnSpPr/>
            <p:nvPr/>
          </p:nvCxnSpPr>
          <p:spPr>
            <a:xfrm>
              <a:off x="7048545" y="990600"/>
              <a:ext cx="412470" cy="609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>
              <a:stCxn id="122" idx="2"/>
              <a:endCxn id="124" idx="0"/>
            </p:cNvCxnSpPr>
            <p:nvPr/>
          </p:nvCxnSpPr>
          <p:spPr>
            <a:xfrm flipH="1">
              <a:off x="6333895" y="1676400"/>
              <a:ext cx="302941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>
              <a:stCxn id="124" idx="2"/>
              <a:endCxn id="126" idx="0"/>
            </p:cNvCxnSpPr>
            <p:nvPr/>
          </p:nvCxnSpPr>
          <p:spPr>
            <a:xfrm flipH="1">
              <a:off x="6029095" y="2362200"/>
              <a:ext cx="304800" cy="685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/>
            <p:cNvCxnSpPr>
              <a:stCxn id="124" idx="2"/>
              <a:endCxn id="127" idx="0"/>
            </p:cNvCxnSpPr>
            <p:nvPr/>
          </p:nvCxnSpPr>
          <p:spPr>
            <a:xfrm>
              <a:off x="6333895" y="2362200"/>
              <a:ext cx="465986" cy="685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/>
            <p:cNvCxnSpPr>
              <a:stCxn id="131" idx="0"/>
              <a:endCxn id="125" idx="1"/>
            </p:cNvCxnSpPr>
            <p:nvPr/>
          </p:nvCxnSpPr>
          <p:spPr>
            <a:xfrm flipV="1">
              <a:off x="7323737" y="2299010"/>
              <a:ext cx="136518" cy="74899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/>
            <p:cNvCxnSpPr>
              <a:stCxn id="125" idx="2"/>
              <a:endCxn id="128" idx="0"/>
            </p:cNvCxnSpPr>
            <p:nvPr/>
          </p:nvCxnSpPr>
          <p:spPr>
            <a:xfrm>
              <a:off x="7538314" y="2375210"/>
              <a:ext cx="384628" cy="67279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/>
            <p:cNvCxnSpPr>
              <a:stCxn id="122" idx="2"/>
              <a:endCxn id="125" idx="1"/>
            </p:cNvCxnSpPr>
            <p:nvPr/>
          </p:nvCxnSpPr>
          <p:spPr>
            <a:xfrm>
              <a:off x="6636836" y="1676400"/>
              <a:ext cx="823419" cy="62261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urved Connector 137"/>
            <p:cNvCxnSpPr>
              <a:stCxn id="129" idx="1"/>
              <a:endCxn id="122" idx="1"/>
            </p:cNvCxnSpPr>
            <p:nvPr/>
          </p:nvCxnSpPr>
          <p:spPr>
            <a:xfrm rot="10800000" flipH="1">
              <a:off x="5722435" y="1600200"/>
              <a:ext cx="836341" cy="2286000"/>
            </a:xfrm>
            <a:prstGeom prst="curvedConnector3">
              <a:avLst>
                <a:gd name="adj1" fmla="val -111333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/>
            <p:cNvCxnSpPr>
              <a:stCxn id="126" idx="2"/>
              <a:endCxn id="129" idx="0"/>
            </p:cNvCxnSpPr>
            <p:nvPr/>
          </p:nvCxnSpPr>
          <p:spPr>
            <a:xfrm flipH="1">
              <a:off x="5800495" y="3200400"/>
              <a:ext cx="228600" cy="609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/>
            <p:cNvCxnSpPr>
              <a:endCxn id="122" idx="3"/>
            </p:cNvCxnSpPr>
            <p:nvPr/>
          </p:nvCxnSpPr>
          <p:spPr>
            <a:xfrm flipH="1" flipV="1">
              <a:off x="6714894" y="1600200"/>
              <a:ext cx="668062" cy="762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>
              <a:endCxn id="125" idx="0"/>
            </p:cNvCxnSpPr>
            <p:nvPr/>
          </p:nvCxnSpPr>
          <p:spPr>
            <a:xfrm>
              <a:off x="7461015" y="1752600"/>
              <a:ext cx="77299" cy="47021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urved Connector 141"/>
            <p:cNvCxnSpPr>
              <a:stCxn id="122" idx="2"/>
              <a:endCxn id="126" idx="1"/>
            </p:cNvCxnSpPr>
            <p:nvPr/>
          </p:nvCxnSpPr>
          <p:spPr>
            <a:xfrm rot="5400000">
              <a:off x="5570036" y="2057400"/>
              <a:ext cx="1447800" cy="685800"/>
            </a:xfrm>
            <a:prstGeom prst="curvedConnector4">
              <a:avLst>
                <a:gd name="adj1" fmla="val 3466"/>
                <a:gd name="adj2" fmla="val 102439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/>
            <p:cNvCxnSpPr>
              <a:stCxn id="127" idx="1"/>
              <a:endCxn id="129" idx="3"/>
            </p:cNvCxnSpPr>
            <p:nvPr/>
          </p:nvCxnSpPr>
          <p:spPr>
            <a:xfrm flipH="1">
              <a:off x="5878553" y="3124200"/>
              <a:ext cx="843269" cy="762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>
              <a:stCxn id="127" idx="2"/>
              <a:endCxn id="145" idx="0"/>
            </p:cNvCxnSpPr>
            <p:nvPr/>
          </p:nvCxnSpPr>
          <p:spPr>
            <a:xfrm>
              <a:off x="6799881" y="3200400"/>
              <a:ext cx="63697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2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58777" y="1524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4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5836" y="22098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5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0255" y="222281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6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1036" y="3048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7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1822" y="3048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8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44883" y="3048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9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22436" y="3810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1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45678" y="3048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5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5519" y="37338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46" name="Straight Arrow Connector 145"/>
            <p:cNvCxnSpPr>
              <a:stCxn id="128" idx="1"/>
              <a:endCxn id="131" idx="3"/>
            </p:cNvCxnSpPr>
            <p:nvPr/>
          </p:nvCxnSpPr>
          <p:spPr>
            <a:xfrm flipH="1">
              <a:off x="7401795" y="3124200"/>
              <a:ext cx="44308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TextBox 186"/>
            <p:cNvSpPr txBox="1"/>
            <p:nvPr/>
          </p:nvSpPr>
          <p:spPr>
            <a:xfrm>
              <a:off x="7162800" y="3124200"/>
              <a:ext cx="2648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6322906" y="16002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</a:t>
              </a:r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7031148" y="773668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7467600" y="1459468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6569138" y="3669268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</a:t>
              </a:r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5637106" y="2907268"/>
              <a:ext cx="3497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</a:t>
              </a:r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5560906" y="3821668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</a:t>
              </a:r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6035738" y="2069068"/>
              <a:ext cx="2744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</a:t>
              </a: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7618306" y="21336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q</a:t>
              </a:r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7846906" y="30596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</a:t>
              </a:r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6477000" y="2907268"/>
              <a:ext cx="2391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</a:t>
              </a:r>
            </a:p>
          </p:txBody>
        </p:sp>
        <p:cxnSp>
          <p:nvCxnSpPr>
            <p:cNvPr id="7" name="Curved Connector 6"/>
            <p:cNvCxnSpPr>
              <a:endCxn id="122" idx="2"/>
            </p:cNvCxnSpPr>
            <p:nvPr/>
          </p:nvCxnSpPr>
          <p:spPr>
            <a:xfrm rot="16200000" flipV="1">
              <a:off x="6029776" y="2283460"/>
              <a:ext cx="1359932" cy="145812"/>
            </a:xfrm>
            <a:prstGeom prst="curvedConnector3">
              <a:avLst>
                <a:gd name="adj1" fmla="val 50000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Right Arrow 74"/>
          <p:cNvSpPr/>
          <p:nvPr/>
        </p:nvSpPr>
        <p:spPr>
          <a:xfrm rot="1556459">
            <a:off x="6304500" y="2702705"/>
            <a:ext cx="279303" cy="272272"/>
          </a:xfrm>
          <a:prstGeom prst="rightArrow">
            <a:avLst>
              <a:gd name="adj1" fmla="val 50000"/>
              <a:gd name="adj2" fmla="val 52301"/>
            </a:avLst>
          </a:prstGeom>
          <a:solidFill>
            <a:schemeClr val="accent2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3581400" y="1828800"/>
            <a:ext cx="2830553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1600200" y="1219200"/>
            <a:ext cx="4811753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104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1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2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5" dur="1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25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25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25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uiExpand="1" build="p"/>
      <p:bldP spid="6" grpId="1" uiExpand="1" build="p"/>
      <p:bldP spid="75" grpId="0" animBg="1"/>
      <p:bldP spid="46" grpId="0" animBg="1"/>
      <p:bldP spid="4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DFS </a:t>
                </a:r>
                <a:r>
                  <a:rPr lang="en-US" sz="3200" b="1" dirty="0"/>
                  <a:t>from a vertex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br>
                  <a:rPr lang="en-US" sz="3200" b="1" dirty="0">
                    <a:solidFill>
                      <a:srgbClr val="7030A0"/>
                    </a:solidFill>
                  </a:rPr>
                </a:br>
                <a:endParaRPr lang="en-US" sz="32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Lemma 1</a:t>
                </a:r>
                <a:r>
                  <a:rPr lang="en-US" sz="2000" dirty="0"/>
                  <a:t>: </a:t>
                </a:r>
                <a:r>
                  <a:rPr lang="en-US" sz="2000" b="1" dirty="0"/>
                  <a:t>DFS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) visits </a:t>
                </a:r>
                <a:r>
                  <a:rPr lang="en-US" sz="2000" u="sng" dirty="0"/>
                  <a:t>all</a:t>
                </a:r>
                <a:r>
                  <a:rPr lang="en-US" sz="2000" dirty="0"/>
                  <a:t> vertices </a:t>
                </a:r>
                <a:r>
                  <a:rPr lang="en-US" sz="2000" u="sng" dirty="0"/>
                  <a:t>reachable</a:t>
                </a:r>
                <a:r>
                  <a:rPr lang="en-US" sz="2000" dirty="0"/>
                  <a:t>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Proof</a:t>
                </a:r>
                <a:r>
                  <a:rPr lang="en-US" sz="2000" dirty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/>
                  <a:t>We show that </a:t>
                </a:r>
                <a:r>
                  <a:rPr lang="en-US" sz="2000" b="1" dirty="0"/>
                  <a:t>DFS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) visits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 if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⇝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Based on 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three Observations</a:t>
                </a:r>
              </a:p>
              <a:p>
                <a:r>
                  <a:rPr lang="en-US" sz="2000" dirty="0"/>
                  <a:t>Induction on number of vertices in graph.</a:t>
                </a:r>
              </a:p>
              <a:p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Focus on the </a:t>
                </a:r>
                <a:r>
                  <a:rPr lang="en-US" sz="2000" u="sng" dirty="0"/>
                  <a:t>first vertex</a:t>
                </a:r>
                <a:r>
                  <a:rPr lang="en-US" sz="2000" dirty="0"/>
                  <a:t> visited after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Case 1</a:t>
                </a:r>
                <a:r>
                  <a:rPr lang="en-US" sz="2000" dirty="0"/>
                  <a:t>: </a:t>
                </a:r>
                <a:r>
                  <a:rPr lang="en-US" sz="1800" dirty="0"/>
                  <a:t>that vertex has a path to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1800" dirty="0"/>
                  <a:t> in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G</a:t>
                </a:r>
                <a:r>
                  <a:rPr lang="en-US" sz="1800" dirty="0"/>
                  <a:t>\{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1800" dirty="0"/>
                  <a:t>}.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  <a:blipFill>
                <a:blip r:embed="rId3"/>
                <a:stretch>
                  <a:fillRect l="-772" t="-7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3" name="Group 102"/>
          <p:cNvGrpSpPr/>
          <p:nvPr/>
        </p:nvGrpSpPr>
        <p:grpSpPr>
          <a:xfrm>
            <a:off x="6970486" y="2198132"/>
            <a:ext cx="568587" cy="914400"/>
            <a:chOff x="2398486" y="685800"/>
            <a:chExt cx="568587" cy="914400"/>
          </a:xfrm>
        </p:grpSpPr>
        <p:pic>
          <p:nvPicPr>
            <p:cNvPr id="120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98486" y="6858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3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10956" y="14478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130" name="Straight Arrow Connector 129"/>
          <p:cNvCxnSpPr/>
          <p:nvPr/>
        </p:nvCxnSpPr>
        <p:spPr>
          <a:xfrm>
            <a:off x="7048545" y="2350532"/>
            <a:ext cx="41247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124" idx="2"/>
            <a:endCxn id="126" idx="0"/>
          </p:cNvCxnSpPr>
          <p:nvPr/>
        </p:nvCxnSpPr>
        <p:spPr>
          <a:xfrm flipH="1">
            <a:off x="6029095" y="3722132"/>
            <a:ext cx="304800" cy="685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>
            <a:stCxn id="124" idx="2"/>
            <a:endCxn id="127" idx="0"/>
          </p:cNvCxnSpPr>
          <p:nvPr/>
        </p:nvCxnSpPr>
        <p:spPr>
          <a:xfrm>
            <a:off x="6333895" y="3722132"/>
            <a:ext cx="465986" cy="685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126" idx="2"/>
            <a:endCxn id="129" idx="0"/>
          </p:cNvCxnSpPr>
          <p:nvPr/>
        </p:nvCxnSpPr>
        <p:spPr>
          <a:xfrm flipH="1">
            <a:off x="5800495" y="4560332"/>
            <a:ext cx="22860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endCxn id="125" idx="0"/>
          </p:cNvCxnSpPr>
          <p:nvPr/>
        </p:nvCxnSpPr>
        <p:spPr>
          <a:xfrm>
            <a:off x="7461015" y="3112532"/>
            <a:ext cx="77299" cy="4702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>
            <a:stCxn id="127" idx="1"/>
            <a:endCxn id="129" idx="3"/>
          </p:cNvCxnSpPr>
          <p:nvPr/>
        </p:nvCxnSpPr>
        <p:spPr>
          <a:xfrm flipH="1">
            <a:off x="5878553" y="4484132"/>
            <a:ext cx="843269" cy="7620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127" idx="2"/>
            <a:endCxn id="145" idx="0"/>
          </p:cNvCxnSpPr>
          <p:nvPr/>
        </p:nvCxnSpPr>
        <p:spPr>
          <a:xfrm>
            <a:off x="6799881" y="4560332"/>
            <a:ext cx="63697" cy="533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5836" y="3569732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1036" y="4407932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1822" y="4407932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9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2436" y="5169932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5519" y="5093732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9" name="TextBox 168"/>
          <p:cNvSpPr txBox="1"/>
          <p:nvPr/>
        </p:nvSpPr>
        <p:spPr>
          <a:xfrm>
            <a:off x="7031148" y="213360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72" name="TextBox 171"/>
          <p:cNvSpPr txBox="1"/>
          <p:nvPr/>
        </p:nvSpPr>
        <p:spPr>
          <a:xfrm>
            <a:off x="7467600" y="281940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81" name="TextBox 180"/>
          <p:cNvSpPr txBox="1"/>
          <p:nvPr/>
        </p:nvSpPr>
        <p:spPr>
          <a:xfrm>
            <a:off x="6569138" y="502920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</a:p>
        </p:txBody>
      </p:sp>
      <p:sp>
        <p:nvSpPr>
          <p:cNvPr id="182" name="TextBox 181"/>
          <p:cNvSpPr txBox="1"/>
          <p:nvPr/>
        </p:nvSpPr>
        <p:spPr>
          <a:xfrm>
            <a:off x="5637106" y="4267200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</a:p>
        </p:txBody>
      </p:sp>
      <p:sp>
        <p:nvSpPr>
          <p:cNvPr id="183" name="TextBox 182"/>
          <p:cNvSpPr txBox="1"/>
          <p:nvPr/>
        </p:nvSpPr>
        <p:spPr>
          <a:xfrm>
            <a:off x="5560906" y="5181600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184" name="TextBox 183"/>
          <p:cNvSpPr txBox="1"/>
          <p:nvPr/>
        </p:nvSpPr>
        <p:spPr>
          <a:xfrm>
            <a:off x="6035738" y="3429000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7162800" y="3493532"/>
            <a:ext cx="990600" cy="1359932"/>
            <a:chOff x="7162800" y="3493532"/>
            <a:chExt cx="990600" cy="1359932"/>
          </a:xfrm>
        </p:grpSpPr>
        <p:cxnSp>
          <p:nvCxnSpPr>
            <p:cNvPr id="135" name="Straight Arrow Connector 134"/>
            <p:cNvCxnSpPr>
              <a:stCxn id="131" idx="0"/>
              <a:endCxn id="125" idx="1"/>
            </p:cNvCxnSpPr>
            <p:nvPr/>
          </p:nvCxnSpPr>
          <p:spPr>
            <a:xfrm flipV="1">
              <a:off x="7323737" y="3658942"/>
              <a:ext cx="136518" cy="74899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/>
            <p:cNvCxnSpPr>
              <a:stCxn id="125" idx="2"/>
              <a:endCxn id="128" idx="0"/>
            </p:cNvCxnSpPr>
            <p:nvPr/>
          </p:nvCxnSpPr>
          <p:spPr>
            <a:xfrm>
              <a:off x="7538314" y="3735142"/>
              <a:ext cx="384628" cy="67279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5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0255" y="3582742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8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44883" y="4407932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1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45678" y="4407932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46" name="Straight Arrow Connector 145"/>
            <p:cNvCxnSpPr>
              <a:stCxn id="128" idx="1"/>
              <a:endCxn id="131" idx="3"/>
            </p:cNvCxnSpPr>
            <p:nvPr/>
          </p:nvCxnSpPr>
          <p:spPr>
            <a:xfrm flipH="1">
              <a:off x="7401795" y="4484132"/>
              <a:ext cx="44308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TextBox 186"/>
            <p:cNvSpPr txBox="1"/>
            <p:nvPr/>
          </p:nvSpPr>
          <p:spPr>
            <a:xfrm>
              <a:off x="7162800" y="4484132"/>
              <a:ext cx="2648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</a:t>
              </a: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7618306" y="349353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q</a:t>
              </a:r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7846906" y="44196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</a:t>
              </a:r>
            </a:p>
          </p:txBody>
        </p:sp>
      </p:grpSp>
      <p:sp>
        <p:nvSpPr>
          <p:cNvPr id="188" name="TextBox 187"/>
          <p:cNvSpPr txBox="1"/>
          <p:nvPr/>
        </p:nvSpPr>
        <p:spPr>
          <a:xfrm>
            <a:off x="6477000" y="426720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</a:t>
            </a:r>
          </a:p>
        </p:txBody>
      </p:sp>
      <p:cxnSp>
        <p:nvCxnSpPr>
          <p:cNvPr id="142" name="Curved Connector 141"/>
          <p:cNvCxnSpPr>
            <a:stCxn id="122" idx="2"/>
            <a:endCxn id="126" idx="1"/>
          </p:cNvCxnSpPr>
          <p:nvPr/>
        </p:nvCxnSpPr>
        <p:spPr>
          <a:xfrm rot="5400000">
            <a:off x="5570036" y="3417332"/>
            <a:ext cx="1447800" cy="685800"/>
          </a:xfrm>
          <a:prstGeom prst="curvedConnector4">
            <a:avLst>
              <a:gd name="adj1" fmla="val 3466"/>
              <a:gd name="adj2" fmla="val 102439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endCxn id="122" idx="0"/>
          </p:cNvCxnSpPr>
          <p:nvPr/>
        </p:nvCxnSpPr>
        <p:spPr>
          <a:xfrm flipH="1">
            <a:off x="6636836" y="2350532"/>
            <a:ext cx="411709" cy="533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stCxn id="122" idx="2"/>
            <a:endCxn id="125" idx="1"/>
          </p:cNvCxnSpPr>
          <p:nvPr/>
        </p:nvCxnSpPr>
        <p:spPr>
          <a:xfrm>
            <a:off x="6636836" y="3036332"/>
            <a:ext cx="823419" cy="6226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urved Connector 137"/>
          <p:cNvCxnSpPr>
            <a:stCxn id="129" idx="1"/>
            <a:endCxn id="122" idx="1"/>
          </p:cNvCxnSpPr>
          <p:nvPr/>
        </p:nvCxnSpPr>
        <p:spPr>
          <a:xfrm rot="10800000" flipH="1">
            <a:off x="5722435" y="2960132"/>
            <a:ext cx="836341" cy="2286000"/>
          </a:xfrm>
          <a:prstGeom prst="curvedConnector3">
            <a:avLst>
              <a:gd name="adj1" fmla="val -111333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endCxn id="122" idx="3"/>
          </p:cNvCxnSpPr>
          <p:nvPr/>
        </p:nvCxnSpPr>
        <p:spPr>
          <a:xfrm flipH="1" flipV="1">
            <a:off x="6714894" y="2960132"/>
            <a:ext cx="668062" cy="76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8777" y="2883932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Curved Connector 6"/>
          <p:cNvCxnSpPr>
            <a:endCxn id="122" idx="2"/>
          </p:cNvCxnSpPr>
          <p:nvPr/>
        </p:nvCxnSpPr>
        <p:spPr>
          <a:xfrm rot="16200000" flipV="1">
            <a:off x="6029776" y="3643392"/>
            <a:ext cx="1359932" cy="145812"/>
          </a:xfrm>
          <a:prstGeom prst="curved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ight Arrow 74"/>
          <p:cNvSpPr/>
          <p:nvPr/>
        </p:nvSpPr>
        <p:spPr>
          <a:xfrm rot="1556459">
            <a:off x="6304500" y="2702705"/>
            <a:ext cx="279303" cy="272272"/>
          </a:xfrm>
          <a:prstGeom prst="rightArrow">
            <a:avLst>
              <a:gd name="adj1" fmla="val 50000"/>
              <a:gd name="adj2" fmla="val 52301"/>
            </a:avLst>
          </a:prstGeom>
          <a:solidFill>
            <a:schemeClr val="accent2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322906" y="2971800"/>
            <a:ext cx="313930" cy="609600"/>
            <a:chOff x="6322906" y="2960132"/>
            <a:chExt cx="313930" cy="609600"/>
          </a:xfrm>
        </p:grpSpPr>
        <p:sp>
          <p:nvSpPr>
            <p:cNvPr id="95" name="TextBox 94"/>
            <p:cNvSpPr txBox="1"/>
            <p:nvPr/>
          </p:nvSpPr>
          <p:spPr>
            <a:xfrm>
              <a:off x="6322906" y="296013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</a:t>
              </a:r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 flipH="1">
              <a:off x="6333895" y="3036332"/>
              <a:ext cx="302941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6BB7214-00FF-A3F5-FB9B-99ACCBB25ED9}"/>
              </a:ext>
            </a:extLst>
          </p:cNvPr>
          <p:cNvCxnSpPr/>
          <p:nvPr/>
        </p:nvCxnSpPr>
        <p:spPr>
          <a:xfrm flipH="1">
            <a:off x="6324600" y="3048000"/>
            <a:ext cx="302941" cy="5334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1644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DFS </a:t>
                </a:r>
                <a:r>
                  <a:rPr lang="en-US" sz="3200" b="1" dirty="0"/>
                  <a:t>from a vertex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br>
                  <a:rPr lang="en-US" sz="3200" b="1" dirty="0">
                    <a:solidFill>
                      <a:srgbClr val="7030A0"/>
                    </a:solidFill>
                  </a:rPr>
                </a:br>
                <a:endParaRPr lang="en-US" sz="32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Lemma 1</a:t>
                </a:r>
                <a:r>
                  <a:rPr lang="en-US" sz="2000" dirty="0"/>
                  <a:t>: </a:t>
                </a:r>
                <a:r>
                  <a:rPr lang="en-US" sz="2000" b="1" dirty="0"/>
                  <a:t>DFS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) visits </a:t>
                </a:r>
                <a:r>
                  <a:rPr lang="en-US" sz="2000" u="sng" dirty="0"/>
                  <a:t>all</a:t>
                </a:r>
                <a:r>
                  <a:rPr lang="en-US" sz="2000" dirty="0"/>
                  <a:t> vertices </a:t>
                </a:r>
                <a:r>
                  <a:rPr lang="en-US" sz="2000" u="sng" dirty="0"/>
                  <a:t>reachable</a:t>
                </a:r>
                <a:r>
                  <a:rPr lang="en-US" sz="2000" dirty="0"/>
                  <a:t>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Proof</a:t>
                </a:r>
                <a:r>
                  <a:rPr lang="en-US" sz="2000" dirty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/>
                  <a:t>We show that </a:t>
                </a:r>
                <a:r>
                  <a:rPr lang="en-US" sz="2000" b="1" dirty="0"/>
                  <a:t>DFS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) visits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 if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⇝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Based on 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three Observations</a:t>
                </a:r>
              </a:p>
              <a:p>
                <a:r>
                  <a:rPr lang="en-US" sz="2000" dirty="0"/>
                  <a:t>Induction on number of vertices in graph.</a:t>
                </a:r>
              </a:p>
              <a:p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Focus on the </a:t>
                </a:r>
                <a:r>
                  <a:rPr lang="en-US" sz="2000" u="sng" dirty="0"/>
                  <a:t>first vertex</a:t>
                </a:r>
                <a:r>
                  <a:rPr lang="en-US" sz="2000" dirty="0"/>
                  <a:t> visited after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Case 1</a:t>
                </a:r>
                <a:r>
                  <a:rPr lang="en-US" sz="2000" dirty="0"/>
                  <a:t>: </a:t>
                </a:r>
                <a:r>
                  <a:rPr lang="en-US" sz="1800" dirty="0"/>
                  <a:t>that vertex has a path to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1800" dirty="0"/>
                  <a:t> in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G</a:t>
                </a:r>
                <a:r>
                  <a:rPr lang="en-US" sz="1800" dirty="0"/>
                  <a:t>\{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1800" dirty="0"/>
                  <a:t>}.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  <a:blipFill>
                <a:blip r:embed="rId3"/>
                <a:stretch>
                  <a:fillRect l="-772" t="-7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3" name="Group 102"/>
          <p:cNvGrpSpPr/>
          <p:nvPr/>
        </p:nvGrpSpPr>
        <p:grpSpPr>
          <a:xfrm>
            <a:off x="6970486" y="2198132"/>
            <a:ext cx="568587" cy="914400"/>
            <a:chOff x="2398486" y="685800"/>
            <a:chExt cx="568587" cy="914400"/>
          </a:xfrm>
        </p:grpSpPr>
        <p:pic>
          <p:nvPicPr>
            <p:cNvPr id="120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98486" y="6858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3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10956" y="14478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130" name="Straight Arrow Connector 129"/>
          <p:cNvCxnSpPr/>
          <p:nvPr/>
        </p:nvCxnSpPr>
        <p:spPr>
          <a:xfrm>
            <a:off x="7048545" y="2350532"/>
            <a:ext cx="41247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124" idx="2"/>
            <a:endCxn id="126" idx="0"/>
          </p:cNvCxnSpPr>
          <p:nvPr/>
        </p:nvCxnSpPr>
        <p:spPr>
          <a:xfrm flipH="1">
            <a:off x="6029095" y="3722132"/>
            <a:ext cx="304800" cy="685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>
            <a:stCxn id="124" idx="2"/>
            <a:endCxn id="127" idx="0"/>
          </p:cNvCxnSpPr>
          <p:nvPr/>
        </p:nvCxnSpPr>
        <p:spPr>
          <a:xfrm>
            <a:off x="6333895" y="3722132"/>
            <a:ext cx="465986" cy="685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126" idx="2"/>
            <a:endCxn id="129" idx="0"/>
          </p:cNvCxnSpPr>
          <p:nvPr/>
        </p:nvCxnSpPr>
        <p:spPr>
          <a:xfrm flipH="1">
            <a:off x="5800495" y="4560332"/>
            <a:ext cx="22860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endCxn id="125" idx="0"/>
          </p:cNvCxnSpPr>
          <p:nvPr/>
        </p:nvCxnSpPr>
        <p:spPr>
          <a:xfrm>
            <a:off x="7461015" y="3112532"/>
            <a:ext cx="77299" cy="4702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>
            <a:stCxn id="127" idx="1"/>
            <a:endCxn id="129" idx="3"/>
          </p:cNvCxnSpPr>
          <p:nvPr/>
        </p:nvCxnSpPr>
        <p:spPr>
          <a:xfrm flipH="1">
            <a:off x="5878553" y="4484132"/>
            <a:ext cx="843269" cy="7620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127" idx="2"/>
            <a:endCxn id="145" idx="0"/>
          </p:cNvCxnSpPr>
          <p:nvPr/>
        </p:nvCxnSpPr>
        <p:spPr>
          <a:xfrm>
            <a:off x="6799881" y="4560332"/>
            <a:ext cx="63697" cy="533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5836" y="3569732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1036" y="4407932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1822" y="4407932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9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2436" y="5169932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5519" y="5093732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9" name="TextBox 168"/>
          <p:cNvSpPr txBox="1"/>
          <p:nvPr/>
        </p:nvSpPr>
        <p:spPr>
          <a:xfrm>
            <a:off x="7031148" y="213360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72" name="TextBox 171"/>
          <p:cNvSpPr txBox="1"/>
          <p:nvPr/>
        </p:nvSpPr>
        <p:spPr>
          <a:xfrm>
            <a:off x="7467600" y="281940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81" name="TextBox 180"/>
          <p:cNvSpPr txBox="1"/>
          <p:nvPr/>
        </p:nvSpPr>
        <p:spPr>
          <a:xfrm>
            <a:off x="6569138" y="502920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</a:p>
        </p:txBody>
      </p:sp>
      <p:sp>
        <p:nvSpPr>
          <p:cNvPr id="182" name="TextBox 181"/>
          <p:cNvSpPr txBox="1"/>
          <p:nvPr/>
        </p:nvSpPr>
        <p:spPr>
          <a:xfrm>
            <a:off x="5637106" y="4267200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</a:p>
        </p:txBody>
      </p:sp>
      <p:sp>
        <p:nvSpPr>
          <p:cNvPr id="183" name="TextBox 182"/>
          <p:cNvSpPr txBox="1"/>
          <p:nvPr/>
        </p:nvSpPr>
        <p:spPr>
          <a:xfrm>
            <a:off x="5560906" y="5181600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184" name="TextBox 183"/>
          <p:cNvSpPr txBox="1"/>
          <p:nvPr/>
        </p:nvSpPr>
        <p:spPr>
          <a:xfrm>
            <a:off x="6035738" y="3429000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7162800" y="3493532"/>
            <a:ext cx="990600" cy="1359932"/>
            <a:chOff x="7162800" y="3493532"/>
            <a:chExt cx="990600" cy="1359932"/>
          </a:xfrm>
        </p:grpSpPr>
        <p:cxnSp>
          <p:nvCxnSpPr>
            <p:cNvPr id="135" name="Straight Arrow Connector 134"/>
            <p:cNvCxnSpPr>
              <a:stCxn id="131" idx="0"/>
              <a:endCxn id="125" idx="1"/>
            </p:cNvCxnSpPr>
            <p:nvPr/>
          </p:nvCxnSpPr>
          <p:spPr>
            <a:xfrm flipV="1">
              <a:off x="7323737" y="3658942"/>
              <a:ext cx="136518" cy="74899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/>
            <p:cNvCxnSpPr>
              <a:stCxn id="125" idx="2"/>
              <a:endCxn id="128" idx="0"/>
            </p:cNvCxnSpPr>
            <p:nvPr/>
          </p:nvCxnSpPr>
          <p:spPr>
            <a:xfrm>
              <a:off x="7538314" y="3735142"/>
              <a:ext cx="384628" cy="67279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5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0255" y="3582742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8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44883" y="4407932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1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45678" y="4407932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46" name="Straight Arrow Connector 145"/>
            <p:cNvCxnSpPr>
              <a:stCxn id="128" idx="1"/>
              <a:endCxn id="131" idx="3"/>
            </p:cNvCxnSpPr>
            <p:nvPr/>
          </p:nvCxnSpPr>
          <p:spPr>
            <a:xfrm flipH="1">
              <a:off x="7401795" y="4484132"/>
              <a:ext cx="44308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TextBox 186"/>
            <p:cNvSpPr txBox="1"/>
            <p:nvPr/>
          </p:nvSpPr>
          <p:spPr>
            <a:xfrm>
              <a:off x="7162800" y="4484132"/>
              <a:ext cx="2648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</a:t>
              </a: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7618306" y="349353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q</a:t>
              </a:r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7846906" y="44196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</a:t>
              </a:r>
            </a:p>
          </p:txBody>
        </p:sp>
      </p:grpSp>
      <p:sp>
        <p:nvSpPr>
          <p:cNvPr id="188" name="TextBox 187"/>
          <p:cNvSpPr txBox="1"/>
          <p:nvPr/>
        </p:nvSpPr>
        <p:spPr>
          <a:xfrm>
            <a:off x="6477000" y="426720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</a:t>
            </a:r>
          </a:p>
        </p:txBody>
      </p:sp>
      <p:cxnSp>
        <p:nvCxnSpPr>
          <p:cNvPr id="142" name="Curved Connector 141"/>
          <p:cNvCxnSpPr>
            <a:stCxn id="122" idx="2"/>
            <a:endCxn id="126" idx="1"/>
          </p:cNvCxnSpPr>
          <p:nvPr/>
        </p:nvCxnSpPr>
        <p:spPr>
          <a:xfrm rot="5400000">
            <a:off x="5570036" y="3417332"/>
            <a:ext cx="1447800" cy="685800"/>
          </a:xfrm>
          <a:prstGeom prst="curvedConnector4">
            <a:avLst>
              <a:gd name="adj1" fmla="val 3466"/>
              <a:gd name="adj2" fmla="val 102439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endCxn id="122" idx="0"/>
          </p:cNvCxnSpPr>
          <p:nvPr/>
        </p:nvCxnSpPr>
        <p:spPr>
          <a:xfrm flipH="1">
            <a:off x="6636836" y="2350532"/>
            <a:ext cx="411709" cy="533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stCxn id="122" idx="2"/>
            <a:endCxn id="125" idx="1"/>
          </p:cNvCxnSpPr>
          <p:nvPr/>
        </p:nvCxnSpPr>
        <p:spPr>
          <a:xfrm>
            <a:off x="6636836" y="3036332"/>
            <a:ext cx="823419" cy="6226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urved Connector 137"/>
          <p:cNvCxnSpPr>
            <a:stCxn id="129" idx="1"/>
            <a:endCxn id="122" idx="1"/>
          </p:cNvCxnSpPr>
          <p:nvPr/>
        </p:nvCxnSpPr>
        <p:spPr>
          <a:xfrm rot="10800000" flipH="1">
            <a:off x="5722435" y="2960132"/>
            <a:ext cx="836341" cy="2286000"/>
          </a:xfrm>
          <a:prstGeom prst="curvedConnector3">
            <a:avLst>
              <a:gd name="adj1" fmla="val -111333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endCxn id="122" idx="3"/>
          </p:cNvCxnSpPr>
          <p:nvPr/>
        </p:nvCxnSpPr>
        <p:spPr>
          <a:xfrm flipH="1" flipV="1">
            <a:off x="6714894" y="2960132"/>
            <a:ext cx="668062" cy="76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8777" y="2883932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Curved Connector 6"/>
          <p:cNvCxnSpPr>
            <a:endCxn id="122" idx="2"/>
          </p:cNvCxnSpPr>
          <p:nvPr/>
        </p:nvCxnSpPr>
        <p:spPr>
          <a:xfrm rot="16200000" flipV="1">
            <a:off x="6029776" y="3643392"/>
            <a:ext cx="1359932" cy="145812"/>
          </a:xfrm>
          <a:prstGeom prst="curved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ight Arrow 74"/>
          <p:cNvSpPr/>
          <p:nvPr/>
        </p:nvSpPr>
        <p:spPr>
          <a:xfrm rot="1556459">
            <a:off x="5862792" y="3395010"/>
            <a:ext cx="279303" cy="272272"/>
          </a:xfrm>
          <a:prstGeom prst="rightArrow">
            <a:avLst>
              <a:gd name="adj1" fmla="val 50000"/>
              <a:gd name="adj2" fmla="val 52301"/>
            </a:avLst>
          </a:prstGeom>
          <a:solidFill>
            <a:schemeClr val="accent2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322906" y="2971800"/>
            <a:ext cx="313930" cy="609600"/>
            <a:chOff x="6322906" y="2960132"/>
            <a:chExt cx="313930" cy="609600"/>
          </a:xfrm>
        </p:grpSpPr>
        <p:sp>
          <p:nvSpPr>
            <p:cNvPr id="95" name="TextBox 94"/>
            <p:cNvSpPr txBox="1"/>
            <p:nvPr/>
          </p:nvSpPr>
          <p:spPr>
            <a:xfrm>
              <a:off x="6322906" y="296013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</a:t>
              </a:r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 flipH="1">
              <a:off x="6333895" y="3036332"/>
              <a:ext cx="302941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6BB7214-00FF-A3F5-FB9B-99ACCBB25ED9}"/>
              </a:ext>
            </a:extLst>
          </p:cNvPr>
          <p:cNvCxnSpPr/>
          <p:nvPr/>
        </p:nvCxnSpPr>
        <p:spPr>
          <a:xfrm flipH="1">
            <a:off x="6324600" y="3048000"/>
            <a:ext cx="302941" cy="5334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F748246-2FB8-8E80-D1C7-C3CEE5E1A5ED}"/>
              </a:ext>
            </a:extLst>
          </p:cNvPr>
          <p:cNvSpPr txBox="1"/>
          <p:nvPr/>
        </p:nvSpPr>
        <p:spPr>
          <a:xfrm>
            <a:off x="457200" y="4419600"/>
            <a:ext cx="22553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(use </a:t>
            </a:r>
            <a:r>
              <a:rPr lang="en-US" sz="2000" b="1" dirty="0">
                <a:solidFill>
                  <a:srgbClr val="7030A0"/>
                </a:solidFill>
              </a:rPr>
              <a:t>Observation </a:t>
            </a:r>
            <a:r>
              <a:rPr lang="en-US" sz="2000" b="1" dirty="0">
                <a:solidFill>
                  <a:srgbClr val="0070C0"/>
                </a:solidFill>
              </a:rPr>
              <a:t>3</a:t>
            </a:r>
            <a:r>
              <a:rPr lang="en-US" sz="2000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CAEFE48-57FA-BA7A-E1B6-6A17E0D350BF}"/>
                  </a:ext>
                </a:extLst>
              </p:cNvPr>
              <p:cNvSpPr txBox="1"/>
              <p:nvPr/>
            </p:nvSpPr>
            <p:spPr>
              <a:xfrm>
                <a:off x="4984902" y="5571219"/>
                <a:ext cx="3704732" cy="923330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There is a path from s to v in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G</a:t>
                </a:r>
                <a:r>
                  <a:rPr lang="en-US" sz="1800" dirty="0"/>
                  <a:t>\{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1800" dirty="0"/>
                  <a:t>}</a:t>
                </a:r>
                <a:r>
                  <a:rPr lang="en-US" dirty="0"/>
                  <a:t>.</a:t>
                </a:r>
              </a:p>
              <a:p>
                <a:r>
                  <a:rPr lang="en-US" dirty="0"/>
                  <a:t>The graph has n-1 vertices.</a:t>
                </a:r>
              </a:p>
              <a:p>
                <a:r>
                  <a:rPr lang="en-US" dirty="0"/>
                  <a:t>So using I.H. </a:t>
                </a:r>
                <a:r>
                  <a:rPr lang="en-US" b="1" dirty="0"/>
                  <a:t>DFS</a:t>
                </a:r>
                <a:r>
                  <a:rPr lang="en-US" dirty="0"/>
                  <a:t>(s) is bound to visit v.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CAEFE48-57FA-BA7A-E1B6-6A17E0D350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4902" y="5571219"/>
                <a:ext cx="3704732" cy="923330"/>
              </a:xfrm>
              <a:prstGeom prst="rect">
                <a:avLst/>
              </a:prstGeom>
              <a:blipFill>
                <a:blip r:embed="rId5"/>
                <a:stretch>
                  <a:fillRect l="-1370" t="-2703" r="-685" b="-94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loud Callout 10">
            <a:extLst>
              <a:ext uri="{FF2B5EF4-FFF2-40B4-BE49-F238E27FC236}">
                <a16:creationId xmlns:a16="http://schemas.microsoft.com/office/drawing/2014/main" id="{0115D7E5-5115-42F0-C581-6C7AEE30F95F}"/>
              </a:ext>
            </a:extLst>
          </p:cNvPr>
          <p:cNvSpPr/>
          <p:nvPr/>
        </p:nvSpPr>
        <p:spPr>
          <a:xfrm>
            <a:off x="273324" y="5236906"/>
            <a:ext cx="3832651" cy="1295400"/>
          </a:xfrm>
          <a:prstGeom prst="cloudCallout">
            <a:avLst>
              <a:gd name="adj1" fmla="val -38485"/>
              <a:gd name="adj2" fmla="val 72995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How can you show that v is visited in this case 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77E9EF-5885-D558-CB80-907037486B36}"/>
              </a:ext>
            </a:extLst>
          </p:cNvPr>
          <p:cNvSpPr txBox="1"/>
          <p:nvPr/>
        </p:nvSpPr>
        <p:spPr>
          <a:xfrm>
            <a:off x="442839" y="4798820"/>
            <a:ext cx="9364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Case 2</a:t>
            </a:r>
            <a:r>
              <a:rPr lang="en-US" sz="2000" dirty="0"/>
              <a:t>: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2A9FF073-F94A-6E37-DFB3-D8EC1693986C}"/>
              </a:ext>
            </a:extLst>
          </p:cNvPr>
          <p:cNvSpPr/>
          <p:nvPr/>
        </p:nvSpPr>
        <p:spPr>
          <a:xfrm>
            <a:off x="6266481" y="3752294"/>
            <a:ext cx="532525" cy="1350648"/>
          </a:xfrm>
          <a:custGeom>
            <a:avLst/>
            <a:gdLst>
              <a:gd name="connsiteX0" fmla="*/ 0 w 501445"/>
              <a:gd name="connsiteY0" fmla="*/ 0 h 1283110"/>
              <a:gd name="connsiteX1" fmla="*/ 398207 w 501445"/>
              <a:gd name="connsiteY1" fmla="*/ 604684 h 1283110"/>
              <a:gd name="connsiteX2" fmla="*/ 501445 w 501445"/>
              <a:gd name="connsiteY2" fmla="*/ 1283110 h 1283110"/>
              <a:gd name="connsiteX3" fmla="*/ 501445 w 501445"/>
              <a:gd name="connsiteY3" fmla="*/ 1283110 h 1283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1445" h="1283110">
                <a:moveTo>
                  <a:pt x="0" y="0"/>
                </a:moveTo>
                <a:cubicBezTo>
                  <a:pt x="157316" y="195416"/>
                  <a:pt x="314633" y="390832"/>
                  <a:pt x="398207" y="604684"/>
                </a:cubicBezTo>
                <a:cubicBezTo>
                  <a:pt x="481781" y="818536"/>
                  <a:pt x="501445" y="1283110"/>
                  <a:pt x="501445" y="1283110"/>
                </a:cubicBezTo>
                <a:lnTo>
                  <a:pt x="501445" y="1283110"/>
                </a:lnTo>
              </a:path>
            </a:pathLst>
          </a:cu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0834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4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00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uiExpand="1" build="allAtOnce" animBg="1"/>
      <p:bldP spid="9" grpId="1" uiExpand="1" build="allAtOnce" animBg="1"/>
      <p:bldP spid="11" grpId="0" animBg="1"/>
      <p:bldP spid="11" grpId="1" animBg="1"/>
      <p:bldP spid="12" grpId="0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DFS </a:t>
                </a:r>
                <a:r>
                  <a:rPr lang="en-US" sz="3200" b="1" dirty="0"/>
                  <a:t>from a vertex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br>
                  <a:rPr lang="en-US" sz="3200" b="1" dirty="0">
                    <a:solidFill>
                      <a:srgbClr val="7030A0"/>
                    </a:solidFill>
                  </a:rPr>
                </a:br>
                <a:endParaRPr lang="en-US" sz="32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Lemma 1</a:t>
                </a:r>
                <a:r>
                  <a:rPr lang="en-US" sz="2000" dirty="0"/>
                  <a:t>: </a:t>
                </a:r>
                <a:r>
                  <a:rPr lang="en-US" sz="2000" b="1" dirty="0"/>
                  <a:t>DFS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) visits </a:t>
                </a:r>
                <a:r>
                  <a:rPr lang="en-US" sz="2000" u="sng" dirty="0"/>
                  <a:t>all</a:t>
                </a:r>
                <a:r>
                  <a:rPr lang="en-US" sz="2000" dirty="0"/>
                  <a:t> vertices </a:t>
                </a:r>
                <a:r>
                  <a:rPr lang="en-US" sz="2000" u="sng" dirty="0"/>
                  <a:t>reachable</a:t>
                </a:r>
                <a:r>
                  <a:rPr lang="en-US" sz="2000" dirty="0"/>
                  <a:t>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Proof</a:t>
                </a:r>
                <a:r>
                  <a:rPr lang="en-US" sz="2000" dirty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/>
                  <a:t>We show that </a:t>
                </a:r>
                <a:r>
                  <a:rPr lang="en-US" sz="2000" b="1" dirty="0"/>
                  <a:t>DFS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) visits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 if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⇝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Based on 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three Observations</a:t>
                </a:r>
              </a:p>
              <a:p>
                <a:r>
                  <a:rPr lang="en-US" sz="2000" dirty="0"/>
                  <a:t>Induction on number of vertices in graph.</a:t>
                </a:r>
              </a:p>
              <a:p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Focus on the </a:t>
                </a:r>
                <a:r>
                  <a:rPr lang="en-US" sz="2000" u="sng" dirty="0"/>
                  <a:t>first vertex</a:t>
                </a:r>
                <a:r>
                  <a:rPr lang="en-US" sz="2000" dirty="0"/>
                  <a:t> visited after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Case 1</a:t>
                </a:r>
                <a:r>
                  <a:rPr lang="en-US" sz="2000" dirty="0"/>
                  <a:t>: </a:t>
                </a:r>
                <a:r>
                  <a:rPr lang="en-US" sz="1800" dirty="0"/>
                  <a:t>that vertex has a path to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1800" dirty="0"/>
                  <a:t> in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G</a:t>
                </a:r>
                <a:r>
                  <a:rPr lang="en-US" sz="1800" dirty="0"/>
                  <a:t>\{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1800" dirty="0"/>
                  <a:t>}.</a:t>
                </a:r>
              </a:p>
              <a:p>
                <a:pPr marL="0" indent="0">
                  <a:buNone/>
                </a:pPr>
                <a:r>
                  <a:rPr lang="en-US" sz="2000" dirty="0"/>
                  <a:t>(use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Observation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3</a:t>
                </a:r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Case 2</a:t>
                </a:r>
                <a:r>
                  <a:rPr lang="en-US" sz="2000" dirty="0"/>
                  <a:t>: </a:t>
                </a:r>
                <a:r>
                  <a:rPr lang="en-US" sz="1800" dirty="0"/>
                  <a:t>that vertex has no path to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1800" dirty="0"/>
                  <a:t> in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G</a:t>
                </a:r>
                <a:r>
                  <a:rPr lang="en-US" sz="1800" dirty="0"/>
                  <a:t>\{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1800" dirty="0"/>
                  <a:t>}.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  <a:blipFill>
                <a:blip r:embed="rId3"/>
                <a:stretch>
                  <a:fillRect l="-772" t="-7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3" name="Group 102"/>
          <p:cNvGrpSpPr/>
          <p:nvPr/>
        </p:nvGrpSpPr>
        <p:grpSpPr>
          <a:xfrm>
            <a:off x="6970486" y="2198132"/>
            <a:ext cx="568587" cy="914400"/>
            <a:chOff x="2398486" y="685800"/>
            <a:chExt cx="568587" cy="914400"/>
          </a:xfrm>
        </p:grpSpPr>
        <p:pic>
          <p:nvPicPr>
            <p:cNvPr id="120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98486" y="6858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3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10956" y="14478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130" name="Straight Arrow Connector 129"/>
          <p:cNvCxnSpPr/>
          <p:nvPr/>
        </p:nvCxnSpPr>
        <p:spPr>
          <a:xfrm>
            <a:off x="7048545" y="2350532"/>
            <a:ext cx="41247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124" idx="2"/>
            <a:endCxn id="126" idx="0"/>
          </p:cNvCxnSpPr>
          <p:nvPr/>
        </p:nvCxnSpPr>
        <p:spPr>
          <a:xfrm flipH="1">
            <a:off x="6029095" y="3722132"/>
            <a:ext cx="304800" cy="685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>
            <a:stCxn id="124" idx="2"/>
            <a:endCxn id="127" idx="0"/>
          </p:cNvCxnSpPr>
          <p:nvPr/>
        </p:nvCxnSpPr>
        <p:spPr>
          <a:xfrm>
            <a:off x="6333895" y="3722132"/>
            <a:ext cx="465986" cy="685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126" idx="2"/>
            <a:endCxn id="129" idx="0"/>
          </p:cNvCxnSpPr>
          <p:nvPr/>
        </p:nvCxnSpPr>
        <p:spPr>
          <a:xfrm flipH="1">
            <a:off x="5800495" y="4560332"/>
            <a:ext cx="22860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endCxn id="125" idx="0"/>
          </p:cNvCxnSpPr>
          <p:nvPr/>
        </p:nvCxnSpPr>
        <p:spPr>
          <a:xfrm>
            <a:off x="7461015" y="3112532"/>
            <a:ext cx="77299" cy="4702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>
            <a:stCxn id="127" idx="1"/>
            <a:endCxn id="129" idx="3"/>
          </p:cNvCxnSpPr>
          <p:nvPr/>
        </p:nvCxnSpPr>
        <p:spPr>
          <a:xfrm flipH="1">
            <a:off x="5878553" y="4484132"/>
            <a:ext cx="843269" cy="7620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127" idx="2"/>
            <a:endCxn id="145" idx="0"/>
          </p:cNvCxnSpPr>
          <p:nvPr/>
        </p:nvCxnSpPr>
        <p:spPr>
          <a:xfrm>
            <a:off x="6799881" y="4560332"/>
            <a:ext cx="63697" cy="533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5836" y="3569732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1036" y="4407932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1822" y="4407932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9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2436" y="5169932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5519" y="5093732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9" name="TextBox 168"/>
          <p:cNvSpPr txBox="1"/>
          <p:nvPr/>
        </p:nvSpPr>
        <p:spPr>
          <a:xfrm>
            <a:off x="7031148" y="213360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72" name="TextBox 171"/>
          <p:cNvSpPr txBox="1"/>
          <p:nvPr/>
        </p:nvSpPr>
        <p:spPr>
          <a:xfrm>
            <a:off x="7467600" y="281940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81" name="TextBox 180"/>
          <p:cNvSpPr txBox="1"/>
          <p:nvPr/>
        </p:nvSpPr>
        <p:spPr>
          <a:xfrm>
            <a:off x="6569138" y="502920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</a:p>
        </p:txBody>
      </p:sp>
      <p:sp>
        <p:nvSpPr>
          <p:cNvPr id="182" name="TextBox 181"/>
          <p:cNvSpPr txBox="1"/>
          <p:nvPr/>
        </p:nvSpPr>
        <p:spPr>
          <a:xfrm>
            <a:off x="5637106" y="4267200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</a:p>
        </p:txBody>
      </p:sp>
      <p:sp>
        <p:nvSpPr>
          <p:cNvPr id="183" name="TextBox 182"/>
          <p:cNvSpPr txBox="1"/>
          <p:nvPr/>
        </p:nvSpPr>
        <p:spPr>
          <a:xfrm>
            <a:off x="5560906" y="5181600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184" name="TextBox 183"/>
          <p:cNvSpPr txBox="1"/>
          <p:nvPr/>
        </p:nvSpPr>
        <p:spPr>
          <a:xfrm>
            <a:off x="6035738" y="3429000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7162800" y="3493532"/>
            <a:ext cx="990600" cy="1359932"/>
            <a:chOff x="7162800" y="3493532"/>
            <a:chExt cx="990600" cy="1359932"/>
          </a:xfrm>
        </p:grpSpPr>
        <p:cxnSp>
          <p:nvCxnSpPr>
            <p:cNvPr id="135" name="Straight Arrow Connector 134"/>
            <p:cNvCxnSpPr>
              <a:stCxn id="131" idx="0"/>
              <a:endCxn id="125" idx="1"/>
            </p:cNvCxnSpPr>
            <p:nvPr/>
          </p:nvCxnSpPr>
          <p:spPr>
            <a:xfrm flipV="1">
              <a:off x="7323737" y="3658942"/>
              <a:ext cx="136518" cy="74899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/>
            <p:cNvCxnSpPr>
              <a:stCxn id="125" idx="2"/>
              <a:endCxn id="128" idx="0"/>
            </p:cNvCxnSpPr>
            <p:nvPr/>
          </p:nvCxnSpPr>
          <p:spPr>
            <a:xfrm>
              <a:off x="7538314" y="3735142"/>
              <a:ext cx="384628" cy="67279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5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0255" y="3582742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8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44883" y="4407932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1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45678" y="4407932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46" name="Straight Arrow Connector 145"/>
            <p:cNvCxnSpPr>
              <a:stCxn id="128" idx="1"/>
              <a:endCxn id="131" idx="3"/>
            </p:cNvCxnSpPr>
            <p:nvPr/>
          </p:nvCxnSpPr>
          <p:spPr>
            <a:xfrm flipH="1">
              <a:off x="7401795" y="4484132"/>
              <a:ext cx="44308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TextBox 186"/>
            <p:cNvSpPr txBox="1"/>
            <p:nvPr/>
          </p:nvSpPr>
          <p:spPr>
            <a:xfrm>
              <a:off x="7162800" y="4484132"/>
              <a:ext cx="2648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</a:t>
              </a: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7618306" y="349353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q</a:t>
              </a:r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7846906" y="44196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</a:t>
              </a:r>
            </a:p>
          </p:txBody>
        </p:sp>
      </p:grpSp>
      <p:sp>
        <p:nvSpPr>
          <p:cNvPr id="188" name="TextBox 187"/>
          <p:cNvSpPr txBox="1"/>
          <p:nvPr/>
        </p:nvSpPr>
        <p:spPr>
          <a:xfrm>
            <a:off x="6477000" y="426720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</a:t>
            </a:r>
          </a:p>
        </p:txBody>
      </p:sp>
      <p:cxnSp>
        <p:nvCxnSpPr>
          <p:cNvPr id="142" name="Curved Connector 141"/>
          <p:cNvCxnSpPr>
            <a:stCxn id="122" idx="2"/>
            <a:endCxn id="126" idx="1"/>
          </p:cNvCxnSpPr>
          <p:nvPr/>
        </p:nvCxnSpPr>
        <p:spPr>
          <a:xfrm rot="5400000">
            <a:off x="5570036" y="3417332"/>
            <a:ext cx="1447800" cy="685800"/>
          </a:xfrm>
          <a:prstGeom prst="curvedConnector4">
            <a:avLst>
              <a:gd name="adj1" fmla="val 3466"/>
              <a:gd name="adj2" fmla="val 102439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endCxn id="122" idx="0"/>
          </p:cNvCxnSpPr>
          <p:nvPr/>
        </p:nvCxnSpPr>
        <p:spPr>
          <a:xfrm flipH="1">
            <a:off x="6636836" y="2350532"/>
            <a:ext cx="411709" cy="533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stCxn id="122" idx="2"/>
            <a:endCxn id="125" idx="1"/>
          </p:cNvCxnSpPr>
          <p:nvPr/>
        </p:nvCxnSpPr>
        <p:spPr>
          <a:xfrm>
            <a:off x="6636836" y="3036332"/>
            <a:ext cx="823419" cy="6226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urved Connector 137"/>
          <p:cNvCxnSpPr>
            <a:stCxn id="129" idx="1"/>
            <a:endCxn id="122" idx="1"/>
          </p:cNvCxnSpPr>
          <p:nvPr/>
        </p:nvCxnSpPr>
        <p:spPr>
          <a:xfrm rot="10800000" flipH="1">
            <a:off x="5722435" y="2960132"/>
            <a:ext cx="836341" cy="2286000"/>
          </a:xfrm>
          <a:prstGeom prst="curvedConnector3">
            <a:avLst>
              <a:gd name="adj1" fmla="val -111333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endCxn id="122" idx="3"/>
          </p:cNvCxnSpPr>
          <p:nvPr/>
        </p:nvCxnSpPr>
        <p:spPr>
          <a:xfrm flipH="1" flipV="1">
            <a:off x="6714894" y="2960132"/>
            <a:ext cx="668062" cy="76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8777" y="2883932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Curved Connector 6"/>
          <p:cNvCxnSpPr>
            <a:endCxn id="122" idx="2"/>
          </p:cNvCxnSpPr>
          <p:nvPr/>
        </p:nvCxnSpPr>
        <p:spPr>
          <a:xfrm rot="16200000" flipV="1">
            <a:off x="6029776" y="3643392"/>
            <a:ext cx="1359932" cy="145812"/>
          </a:xfrm>
          <a:prstGeom prst="curved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ight Arrow 74"/>
          <p:cNvSpPr/>
          <p:nvPr/>
        </p:nvSpPr>
        <p:spPr>
          <a:xfrm rot="1556459">
            <a:off x="6304500" y="2702705"/>
            <a:ext cx="279303" cy="272272"/>
          </a:xfrm>
          <a:prstGeom prst="rightArrow">
            <a:avLst>
              <a:gd name="adj1" fmla="val 50000"/>
              <a:gd name="adj2" fmla="val 52301"/>
            </a:avLst>
          </a:prstGeom>
          <a:solidFill>
            <a:schemeClr val="accent2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322906" y="2960132"/>
            <a:ext cx="313930" cy="609600"/>
            <a:chOff x="6322906" y="2960132"/>
            <a:chExt cx="313930" cy="609600"/>
          </a:xfrm>
        </p:grpSpPr>
        <p:sp>
          <p:nvSpPr>
            <p:cNvPr id="95" name="TextBox 94"/>
            <p:cNvSpPr txBox="1"/>
            <p:nvPr/>
          </p:nvSpPr>
          <p:spPr>
            <a:xfrm>
              <a:off x="6322906" y="296013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</a:t>
              </a:r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 flipH="1">
              <a:off x="6333895" y="3036332"/>
              <a:ext cx="302941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" name="Straight Arrow Connector 48"/>
          <p:cNvCxnSpPr/>
          <p:nvPr/>
        </p:nvCxnSpPr>
        <p:spPr>
          <a:xfrm>
            <a:off x="6636836" y="3048000"/>
            <a:ext cx="823419" cy="622610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1310267" y="4800600"/>
            <a:ext cx="3566533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840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1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DFS </a:t>
                </a:r>
                <a:r>
                  <a:rPr lang="en-US" sz="3200" b="1" dirty="0"/>
                  <a:t>from a vertex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br>
                  <a:rPr lang="en-US" sz="3200" b="1" dirty="0">
                    <a:solidFill>
                      <a:srgbClr val="7030A0"/>
                    </a:solidFill>
                  </a:rPr>
                </a:br>
                <a:endParaRPr lang="en-US" sz="32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Lemma 1</a:t>
                </a:r>
                <a:r>
                  <a:rPr lang="en-US" sz="2000" dirty="0"/>
                  <a:t>: </a:t>
                </a:r>
                <a:r>
                  <a:rPr lang="en-US" sz="2000" b="1" dirty="0"/>
                  <a:t>DFS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) visits </a:t>
                </a:r>
                <a:r>
                  <a:rPr lang="en-US" sz="2000" u="sng" dirty="0"/>
                  <a:t>all</a:t>
                </a:r>
                <a:r>
                  <a:rPr lang="en-US" sz="2000" dirty="0"/>
                  <a:t> vertices </a:t>
                </a:r>
                <a:r>
                  <a:rPr lang="en-US" sz="2000" u="sng" dirty="0"/>
                  <a:t>reachable</a:t>
                </a:r>
                <a:r>
                  <a:rPr lang="en-US" sz="2000" dirty="0"/>
                  <a:t>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Proof</a:t>
                </a:r>
                <a:r>
                  <a:rPr lang="en-US" sz="2000" dirty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/>
                  <a:t>We show that </a:t>
                </a:r>
                <a:r>
                  <a:rPr lang="en-US" sz="2000" b="1" dirty="0"/>
                  <a:t>DFS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) visits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 if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⇝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Based on 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three Observations</a:t>
                </a:r>
              </a:p>
              <a:p>
                <a:r>
                  <a:rPr lang="en-US" sz="2000" dirty="0"/>
                  <a:t>Induction on number of vertices in graph.</a:t>
                </a:r>
              </a:p>
              <a:p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Focus on the </a:t>
                </a:r>
                <a:r>
                  <a:rPr lang="en-US" sz="2000" u="sng" dirty="0"/>
                  <a:t>first vertex</a:t>
                </a:r>
                <a:r>
                  <a:rPr lang="en-US" sz="2000" dirty="0"/>
                  <a:t> visited after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Case 1</a:t>
                </a:r>
                <a:r>
                  <a:rPr lang="en-US" sz="2000" dirty="0"/>
                  <a:t>: </a:t>
                </a:r>
                <a:r>
                  <a:rPr lang="en-US" sz="1800" dirty="0"/>
                  <a:t>that vertex has a path to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1800" dirty="0"/>
                  <a:t> in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G</a:t>
                </a:r>
                <a:r>
                  <a:rPr lang="en-US" sz="1800" dirty="0"/>
                  <a:t>\{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1800" dirty="0"/>
                  <a:t>}.</a:t>
                </a:r>
              </a:p>
              <a:p>
                <a:pPr marL="0" indent="0">
                  <a:buNone/>
                </a:pPr>
                <a:r>
                  <a:rPr lang="en-US" sz="2000" dirty="0"/>
                  <a:t>(use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Observation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3</a:t>
                </a:r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Case 2</a:t>
                </a:r>
                <a:r>
                  <a:rPr lang="en-US" sz="2000" dirty="0"/>
                  <a:t>: </a:t>
                </a:r>
                <a:r>
                  <a:rPr lang="en-US" sz="1800" dirty="0"/>
                  <a:t>that vertex has no path to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1800" dirty="0"/>
                  <a:t> in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G</a:t>
                </a:r>
                <a:r>
                  <a:rPr lang="en-US" sz="1800" dirty="0"/>
                  <a:t>\{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1800" dirty="0"/>
                  <a:t>}.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  <a:blipFill>
                <a:blip r:embed="rId3"/>
                <a:stretch>
                  <a:fillRect l="-772" t="-7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3" name="Group 102"/>
          <p:cNvGrpSpPr/>
          <p:nvPr/>
        </p:nvGrpSpPr>
        <p:grpSpPr>
          <a:xfrm>
            <a:off x="6970486" y="2198132"/>
            <a:ext cx="568587" cy="914400"/>
            <a:chOff x="2398486" y="685800"/>
            <a:chExt cx="568587" cy="914400"/>
          </a:xfrm>
        </p:grpSpPr>
        <p:pic>
          <p:nvPicPr>
            <p:cNvPr id="120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98486" y="6858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3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10956" y="14478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130" name="Straight Arrow Connector 129"/>
          <p:cNvCxnSpPr/>
          <p:nvPr/>
        </p:nvCxnSpPr>
        <p:spPr>
          <a:xfrm>
            <a:off x="7048545" y="2350532"/>
            <a:ext cx="41247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124" idx="2"/>
            <a:endCxn id="126" idx="0"/>
          </p:cNvCxnSpPr>
          <p:nvPr/>
        </p:nvCxnSpPr>
        <p:spPr>
          <a:xfrm flipH="1">
            <a:off x="6029095" y="3722132"/>
            <a:ext cx="304800" cy="685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>
            <a:stCxn id="124" idx="2"/>
            <a:endCxn id="127" idx="0"/>
          </p:cNvCxnSpPr>
          <p:nvPr/>
        </p:nvCxnSpPr>
        <p:spPr>
          <a:xfrm>
            <a:off x="6333895" y="3722132"/>
            <a:ext cx="465986" cy="685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126" idx="2"/>
            <a:endCxn id="129" idx="0"/>
          </p:cNvCxnSpPr>
          <p:nvPr/>
        </p:nvCxnSpPr>
        <p:spPr>
          <a:xfrm flipH="1">
            <a:off x="5800495" y="4560332"/>
            <a:ext cx="22860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endCxn id="125" idx="0"/>
          </p:cNvCxnSpPr>
          <p:nvPr/>
        </p:nvCxnSpPr>
        <p:spPr>
          <a:xfrm>
            <a:off x="7461015" y="3112532"/>
            <a:ext cx="77299" cy="4702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>
            <a:stCxn id="127" idx="1"/>
            <a:endCxn id="129" idx="3"/>
          </p:cNvCxnSpPr>
          <p:nvPr/>
        </p:nvCxnSpPr>
        <p:spPr>
          <a:xfrm flipH="1">
            <a:off x="5878553" y="4484132"/>
            <a:ext cx="843269" cy="7620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127" idx="2"/>
            <a:endCxn id="145" idx="0"/>
          </p:cNvCxnSpPr>
          <p:nvPr/>
        </p:nvCxnSpPr>
        <p:spPr>
          <a:xfrm>
            <a:off x="6799881" y="4560332"/>
            <a:ext cx="63697" cy="533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5836" y="3569732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1036" y="4407932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1822" y="4407932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9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2436" y="5169932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5519" y="5093732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9" name="TextBox 168"/>
          <p:cNvSpPr txBox="1"/>
          <p:nvPr/>
        </p:nvSpPr>
        <p:spPr>
          <a:xfrm>
            <a:off x="7031148" y="213360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72" name="TextBox 171"/>
          <p:cNvSpPr txBox="1"/>
          <p:nvPr/>
        </p:nvSpPr>
        <p:spPr>
          <a:xfrm>
            <a:off x="7467600" y="281940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81" name="TextBox 180"/>
          <p:cNvSpPr txBox="1"/>
          <p:nvPr/>
        </p:nvSpPr>
        <p:spPr>
          <a:xfrm>
            <a:off x="6569138" y="502920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</a:p>
        </p:txBody>
      </p:sp>
      <p:sp>
        <p:nvSpPr>
          <p:cNvPr id="182" name="TextBox 181"/>
          <p:cNvSpPr txBox="1"/>
          <p:nvPr/>
        </p:nvSpPr>
        <p:spPr>
          <a:xfrm>
            <a:off x="5637106" y="4267200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</a:p>
        </p:txBody>
      </p:sp>
      <p:sp>
        <p:nvSpPr>
          <p:cNvPr id="183" name="TextBox 182"/>
          <p:cNvSpPr txBox="1"/>
          <p:nvPr/>
        </p:nvSpPr>
        <p:spPr>
          <a:xfrm>
            <a:off x="5560906" y="5181600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184" name="TextBox 183"/>
          <p:cNvSpPr txBox="1"/>
          <p:nvPr/>
        </p:nvSpPr>
        <p:spPr>
          <a:xfrm>
            <a:off x="6035738" y="3429000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7162800" y="3493532"/>
            <a:ext cx="990600" cy="1359932"/>
            <a:chOff x="7162800" y="3493532"/>
            <a:chExt cx="990600" cy="1359932"/>
          </a:xfrm>
        </p:grpSpPr>
        <p:cxnSp>
          <p:nvCxnSpPr>
            <p:cNvPr id="135" name="Straight Arrow Connector 134"/>
            <p:cNvCxnSpPr>
              <a:stCxn id="131" idx="0"/>
              <a:endCxn id="125" idx="1"/>
            </p:cNvCxnSpPr>
            <p:nvPr/>
          </p:nvCxnSpPr>
          <p:spPr>
            <a:xfrm flipV="1">
              <a:off x="7323737" y="3658942"/>
              <a:ext cx="136518" cy="74899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/>
            <p:cNvCxnSpPr>
              <a:stCxn id="125" idx="2"/>
              <a:endCxn id="128" idx="0"/>
            </p:cNvCxnSpPr>
            <p:nvPr/>
          </p:nvCxnSpPr>
          <p:spPr>
            <a:xfrm>
              <a:off x="7538314" y="3735142"/>
              <a:ext cx="384628" cy="67279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5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0255" y="3582742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8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44883" y="4407932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1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45678" y="4407932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46" name="Straight Arrow Connector 145"/>
            <p:cNvCxnSpPr>
              <a:stCxn id="128" idx="1"/>
              <a:endCxn id="131" idx="3"/>
            </p:cNvCxnSpPr>
            <p:nvPr/>
          </p:nvCxnSpPr>
          <p:spPr>
            <a:xfrm flipH="1">
              <a:off x="7401795" y="4484132"/>
              <a:ext cx="44308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TextBox 186"/>
            <p:cNvSpPr txBox="1"/>
            <p:nvPr/>
          </p:nvSpPr>
          <p:spPr>
            <a:xfrm>
              <a:off x="7162800" y="4484132"/>
              <a:ext cx="2648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</a:t>
              </a: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7618306" y="349353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q</a:t>
              </a:r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7846906" y="44196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</a:t>
              </a:r>
            </a:p>
          </p:txBody>
        </p:sp>
      </p:grpSp>
      <p:sp>
        <p:nvSpPr>
          <p:cNvPr id="188" name="TextBox 187"/>
          <p:cNvSpPr txBox="1"/>
          <p:nvPr/>
        </p:nvSpPr>
        <p:spPr>
          <a:xfrm>
            <a:off x="6477000" y="426720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</a:t>
            </a:r>
          </a:p>
        </p:txBody>
      </p:sp>
      <p:cxnSp>
        <p:nvCxnSpPr>
          <p:cNvPr id="142" name="Curved Connector 141"/>
          <p:cNvCxnSpPr>
            <a:stCxn id="122" idx="2"/>
            <a:endCxn id="126" idx="1"/>
          </p:cNvCxnSpPr>
          <p:nvPr/>
        </p:nvCxnSpPr>
        <p:spPr>
          <a:xfrm rot="5400000">
            <a:off x="5570036" y="3417332"/>
            <a:ext cx="1447800" cy="685800"/>
          </a:xfrm>
          <a:prstGeom prst="curvedConnector4">
            <a:avLst>
              <a:gd name="adj1" fmla="val 3466"/>
              <a:gd name="adj2" fmla="val 102439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endCxn id="122" idx="0"/>
          </p:cNvCxnSpPr>
          <p:nvPr/>
        </p:nvCxnSpPr>
        <p:spPr>
          <a:xfrm flipH="1">
            <a:off x="6636836" y="2350532"/>
            <a:ext cx="411709" cy="533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stCxn id="122" idx="2"/>
            <a:endCxn id="125" idx="1"/>
          </p:cNvCxnSpPr>
          <p:nvPr/>
        </p:nvCxnSpPr>
        <p:spPr>
          <a:xfrm>
            <a:off x="6636836" y="3036332"/>
            <a:ext cx="823419" cy="6226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urved Connector 137"/>
          <p:cNvCxnSpPr>
            <a:stCxn id="129" idx="1"/>
            <a:endCxn id="122" idx="1"/>
          </p:cNvCxnSpPr>
          <p:nvPr/>
        </p:nvCxnSpPr>
        <p:spPr>
          <a:xfrm rot="10800000" flipH="1">
            <a:off x="5722435" y="2960132"/>
            <a:ext cx="836341" cy="2286000"/>
          </a:xfrm>
          <a:prstGeom prst="curvedConnector3">
            <a:avLst>
              <a:gd name="adj1" fmla="val -111333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endCxn id="122" idx="3"/>
          </p:cNvCxnSpPr>
          <p:nvPr/>
        </p:nvCxnSpPr>
        <p:spPr>
          <a:xfrm flipH="1" flipV="1">
            <a:off x="6714894" y="2960132"/>
            <a:ext cx="668062" cy="76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8777" y="2883932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Curved Connector 6"/>
          <p:cNvCxnSpPr>
            <a:endCxn id="122" idx="2"/>
          </p:cNvCxnSpPr>
          <p:nvPr/>
        </p:nvCxnSpPr>
        <p:spPr>
          <a:xfrm rot="16200000" flipV="1">
            <a:off x="6029776" y="3643392"/>
            <a:ext cx="1359932" cy="145812"/>
          </a:xfrm>
          <a:prstGeom prst="curved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6322906" y="2960132"/>
            <a:ext cx="313930" cy="609600"/>
            <a:chOff x="6322906" y="2960132"/>
            <a:chExt cx="313930" cy="609600"/>
          </a:xfrm>
        </p:grpSpPr>
        <p:sp>
          <p:nvSpPr>
            <p:cNvPr id="95" name="TextBox 94"/>
            <p:cNvSpPr txBox="1"/>
            <p:nvPr/>
          </p:nvSpPr>
          <p:spPr>
            <a:xfrm>
              <a:off x="6322906" y="296013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</a:t>
              </a:r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 flipH="1">
              <a:off x="6333895" y="3036332"/>
              <a:ext cx="302941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" name="Straight Arrow Connector 48"/>
          <p:cNvCxnSpPr/>
          <p:nvPr/>
        </p:nvCxnSpPr>
        <p:spPr>
          <a:xfrm>
            <a:off x="6636836" y="3048000"/>
            <a:ext cx="823419" cy="622610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ight Arrow 74"/>
          <p:cNvSpPr/>
          <p:nvPr/>
        </p:nvSpPr>
        <p:spPr>
          <a:xfrm rot="1556459">
            <a:off x="7208282" y="3414154"/>
            <a:ext cx="279303" cy="272272"/>
          </a:xfrm>
          <a:prstGeom prst="rightArrow">
            <a:avLst>
              <a:gd name="adj1" fmla="val 50000"/>
              <a:gd name="adj2" fmla="val 52301"/>
            </a:avLst>
          </a:prstGeom>
          <a:solidFill>
            <a:schemeClr val="accent2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loud Callout 7">
            <a:extLst>
              <a:ext uri="{FF2B5EF4-FFF2-40B4-BE49-F238E27FC236}">
                <a16:creationId xmlns:a16="http://schemas.microsoft.com/office/drawing/2014/main" id="{2F334B96-298F-98BF-8DCC-6E0AE959B4DC}"/>
              </a:ext>
            </a:extLst>
          </p:cNvPr>
          <p:cNvSpPr/>
          <p:nvPr/>
        </p:nvSpPr>
        <p:spPr>
          <a:xfrm>
            <a:off x="427703" y="5487022"/>
            <a:ext cx="3975721" cy="1295400"/>
          </a:xfrm>
          <a:prstGeom prst="cloudCallout">
            <a:avLst>
              <a:gd name="adj1" fmla="val -45964"/>
              <a:gd name="adj2" fmla="val 5591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How can you show that v is visited in this case 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0E6247-EF5F-906C-E0A1-3E924DC474C2}"/>
              </a:ext>
            </a:extLst>
          </p:cNvPr>
          <p:cNvSpPr txBox="1"/>
          <p:nvPr/>
        </p:nvSpPr>
        <p:spPr>
          <a:xfrm>
            <a:off x="403621" y="5149602"/>
            <a:ext cx="31466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sz="2000" dirty="0"/>
              <a:t>(use </a:t>
            </a:r>
            <a:r>
              <a:rPr lang="en-US" sz="2000" b="1" dirty="0">
                <a:solidFill>
                  <a:srgbClr val="7030A0"/>
                </a:solidFill>
              </a:rPr>
              <a:t>Observation </a:t>
            </a:r>
            <a:r>
              <a:rPr lang="en-US" sz="2000" b="1" dirty="0">
                <a:solidFill>
                  <a:srgbClr val="0070C0"/>
                </a:solidFill>
              </a:rPr>
              <a:t>1 ,2 </a:t>
            </a:r>
            <a:r>
              <a:rPr lang="en-US" sz="2000" dirty="0"/>
              <a:t>and </a:t>
            </a:r>
            <a:r>
              <a:rPr lang="en-US" sz="2000" b="1" dirty="0">
                <a:solidFill>
                  <a:srgbClr val="0070C0"/>
                </a:solidFill>
              </a:rPr>
              <a:t>3</a:t>
            </a:r>
            <a:r>
              <a:rPr lang="en-US" sz="2000" dirty="0"/>
              <a:t>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E602B28-8685-3496-8AD6-1DC08AEF86EE}"/>
              </a:ext>
            </a:extLst>
          </p:cNvPr>
          <p:cNvCxnSpPr>
            <a:cxnSpLocks/>
            <a:stCxn id="125" idx="2"/>
          </p:cNvCxnSpPr>
          <p:nvPr/>
        </p:nvCxnSpPr>
        <p:spPr>
          <a:xfrm>
            <a:off x="7538314" y="3735142"/>
            <a:ext cx="367739" cy="715962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118C09F-3665-1DF7-1C7C-6EF36545D389}"/>
              </a:ext>
            </a:extLst>
          </p:cNvPr>
          <p:cNvCxnSpPr>
            <a:cxnSpLocks/>
            <a:endCxn id="187" idx="0"/>
          </p:cNvCxnSpPr>
          <p:nvPr/>
        </p:nvCxnSpPr>
        <p:spPr>
          <a:xfrm flipH="1" flipV="1">
            <a:off x="7295208" y="4484132"/>
            <a:ext cx="568521" cy="9498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3C21BBC-AB01-6C1B-E4BB-9F9BBB31E01B}"/>
                  </a:ext>
                </a:extLst>
              </p:cNvPr>
              <p:cNvSpPr txBox="1"/>
              <p:nvPr/>
            </p:nvSpPr>
            <p:spPr>
              <a:xfrm>
                <a:off x="4984902" y="5571219"/>
                <a:ext cx="3841244" cy="923330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There is a path from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dirty="0"/>
                  <a:t> to v in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G</a:t>
                </a:r>
                <a:r>
                  <a:rPr lang="en-US" sz="1800" dirty="0"/>
                  <a:t>\{</a:t>
                </a:r>
                <a:r>
                  <a:rPr lang="en-US" sz="1800" dirty="0" err="1"/>
                  <a:t>q,p</a:t>
                </a:r>
                <a:r>
                  <a:rPr lang="en-US" dirty="0" err="1"/>
                  <a:t>,r</a:t>
                </a:r>
                <a:r>
                  <a:rPr lang="en-US" sz="1800" dirty="0"/>
                  <a:t>}</a:t>
                </a:r>
                <a:r>
                  <a:rPr lang="en-US" dirty="0"/>
                  <a:t>.</a:t>
                </a:r>
              </a:p>
              <a:p>
                <a:r>
                  <a:rPr lang="en-US" dirty="0"/>
                  <a:t>The graph has n-3 vertices.</a:t>
                </a:r>
              </a:p>
              <a:p>
                <a:r>
                  <a:rPr lang="en-US" dirty="0"/>
                  <a:t>So using I.H. </a:t>
                </a:r>
                <a:r>
                  <a:rPr lang="en-US" b="1" dirty="0"/>
                  <a:t>DFS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dirty="0"/>
                  <a:t>) is bound to visit v.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3C21BBC-AB01-6C1B-E4BB-9F9BBB31E0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4902" y="5571219"/>
                <a:ext cx="3841244" cy="923330"/>
              </a:xfrm>
              <a:prstGeom prst="rect">
                <a:avLst/>
              </a:prstGeom>
              <a:blipFill>
                <a:blip r:embed="rId5"/>
                <a:stretch>
                  <a:fillRect l="-1316" t="-2703" b="-94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ight Arrow 17">
            <a:extLst>
              <a:ext uri="{FF2B5EF4-FFF2-40B4-BE49-F238E27FC236}">
                <a16:creationId xmlns:a16="http://schemas.microsoft.com/office/drawing/2014/main" id="{6FC35516-2039-08F5-0E9F-3A149AF8ADAB}"/>
              </a:ext>
            </a:extLst>
          </p:cNvPr>
          <p:cNvSpPr/>
          <p:nvPr/>
        </p:nvSpPr>
        <p:spPr>
          <a:xfrm rot="1556459">
            <a:off x="7650784" y="4215037"/>
            <a:ext cx="279303" cy="272272"/>
          </a:xfrm>
          <a:prstGeom prst="rightArrow">
            <a:avLst>
              <a:gd name="adj1" fmla="val 50000"/>
              <a:gd name="adj2" fmla="val 52301"/>
            </a:avLst>
          </a:prstGeom>
          <a:solidFill>
            <a:schemeClr val="accent2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D53120A0-3107-BED5-C4BD-22DB86C53FC1}"/>
              </a:ext>
            </a:extLst>
          </p:cNvPr>
          <p:cNvSpPr/>
          <p:nvPr/>
        </p:nvSpPr>
        <p:spPr>
          <a:xfrm rot="1556459">
            <a:off x="7022137" y="4248655"/>
            <a:ext cx="279303" cy="272272"/>
          </a:xfrm>
          <a:prstGeom prst="rightArrow">
            <a:avLst>
              <a:gd name="adj1" fmla="val 50000"/>
              <a:gd name="adj2" fmla="val 52301"/>
            </a:avLst>
          </a:prstGeom>
          <a:solidFill>
            <a:schemeClr val="accent2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AC1452A6-4212-7B5E-3460-6522F2380A7A}"/>
              </a:ext>
            </a:extLst>
          </p:cNvPr>
          <p:cNvSpPr/>
          <p:nvPr/>
        </p:nvSpPr>
        <p:spPr>
          <a:xfrm>
            <a:off x="6171692" y="2993923"/>
            <a:ext cx="590732" cy="2138516"/>
          </a:xfrm>
          <a:custGeom>
            <a:avLst/>
            <a:gdLst>
              <a:gd name="connsiteX0" fmla="*/ 406089 w 590732"/>
              <a:gd name="connsiteY0" fmla="*/ 0 h 2138516"/>
              <a:gd name="connsiteX1" fmla="*/ 22631 w 590732"/>
              <a:gd name="connsiteY1" fmla="*/ 693174 h 2138516"/>
              <a:gd name="connsiteX2" fmla="*/ 96373 w 590732"/>
              <a:gd name="connsiteY2" fmla="*/ 914400 h 2138516"/>
              <a:gd name="connsiteX3" fmla="*/ 524076 w 590732"/>
              <a:gd name="connsiteY3" fmla="*/ 1592825 h 2138516"/>
              <a:gd name="connsiteX4" fmla="*/ 583069 w 590732"/>
              <a:gd name="connsiteY4" fmla="*/ 2138516 h 2138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732" h="2138516">
                <a:moveTo>
                  <a:pt x="406089" y="0"/>
                </a:moveTo>
                <a:cubicBezTo>
                  <a:pt x="240169" y="270387"/>
                  <a:pt x="74250" y="540774"/>
                  <a:pt x="22631" y="693174"/>
                </a:cubicBezTo>
                <a:cubicBezTo>
                  <a:pt x="-28988" y="845574"/>
                  <a:pt x="12799" y="764458"/>
                  <a:pt x="96373" y="914400"/>
                </a:cubicBezTo>
                <a:cubicBezTo>
                  <a:pt x="179947" y="1064342"/>
                  <a:pt x="442960" y="1388806"/>
                  <a:pt x="524076" y="1592825"/>
                </a:cubicBezTo>
                <a:cubicBezTo>
                  <a:pt x="605192" y="1796844"/>
                  <a:pt x="594130" y="1967680"/>
                  <a:pt x="583069" y="2138516"/>
                </a:cubicBezTo>
              </a:path>
            </a:pathLst>
          </a:custGeom>
          <a:noFill/>
          <a:ln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6455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4514 0.01782 0.09028 0.03542 0.07743 0 C 0.06441 -0.03542 -0.0066 -0.12407 -0.07743 -0.21273 " pathEditMode="relative" ptsTypes="AAA">
                                      <p:cBhvr>
                                        <p:cTn id="45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0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5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09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5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8" dur="500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8" grpId="0" animBg="1"/>
      <p:bldP spid="8" grpId="1" animBg="1"/>
      <p:bldP spid="9" grpId="0"/>
      <p:bldP spid="17" grpId="0" uiExpand="1" build="allAtOnce" animBg="1"/>
      <p:bldP spid="17" grpId="1" uiExpand="1" build="allAtOnce" animBg="1"/>
      <p:bldP spid="18" grpId="0" animBg="1"/>
      <p:bldP spid="18" grpId="1" animBg="1"/>
      <p:bldP spid="19" grpId="0" animBg="1"/>
      <p:bldP spid="19" grpId="1" animBg="1"/>
      <p:bldP spid="2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DFS </a:t>
                </a:r>
                <a:r>
                  <a:rPr lang="en-US" sz="3200" b="1" dirty="0"/>
                  <a:t>from a vertex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br>
                  <a:rPr lang="en-US" sz="3200" b="1" dirty="0">
                    <a:solidFill>
                      <a:srgbClr val="7030A0"/>
                    </a:solidFill>
                  </a:rPr>
                </a:b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Lemma 1</a:t>
                </a:r>
                <a:r>
                  <a:rPr lang="en-US" sz="2000" dirty="0"/>
                  <a:t>: </a:t>
                </a:r>
                <a:r>
                  <a:rPr lang="en-US" sz="2000" b="1" dirty="0"/>
                  <a:t>DFS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) visits </a:t>
                </a:r>
                <a:r>
                  <a:rPr lang="en-US" sz="2000" u="sng" dirty="0"/>
                  <a:t>all</a:t>
                </a:r>
                <a:r>
                  <a:rPr lang="en-US" sz="2000" dirty="0"/>
                  <a:t> vertices </a:t>
                </a:r>
                <a:r>
                  <a:rPr lang="en-US" sz="2000" u="sng" dirty="0"/>
                  <a:t>reachable</a:t>
                </a:r>
                <a:r>
                  <a:rPr lang="en-US" sz="2000" dirty="0"/>
                  <a:t>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Application 1</a:t>
                </a:r>
                <a:r>
                  <a:rPr lang="en-US" sz="2000" dirty="0"/>
                  <a:t>:</a:t>
                </a:r>
              </a:p>
              <a:p>
                <a:pPr marL="0" indent="0">
                  <a:buNone/>
                </a:pPr>
                <a:r>
                  <a:rPr lang="en-US" sz="2000" dirty="0"/>
                  <a:t>Computing reachability from all vertices in graph  </a:t>
                </a:r>
              </a:p>
              <a:p>
                <a:r>
                  <a:rPr lang="en-US" sz="2000" dirty="0"/>
                  <a:t>It suffices to execute fresh </a:t>
                </a:r>
                <a:r>
                  <a:rPr lang="en-US" sz="2000" b="1" dirty="0"/>
                  <a:t>DFS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) from each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  <a:blipFill rotWithShape="1">
                <a:blip r:embed="rId3"/>
                <a:stretch>
                  <a:fillRect l="-741" t="-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Down Ribbon 3"/>
              <p:cNvSpPr/>
              <p:nvPr/>
            </p:nvSpPr>
            <p:spPr>
              <a:xfrm>
                <a:off x="2895600" y="3819962"/>
                <a:ext cx="3124200" cy="904438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An O(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𝒎𝒏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time algorithm</a:t>
                </a:r>
              </a:p>
            </p:txBody>
          </p:sp>
        </mc:Choice>
        <mc:Fallback xmlns="">
          <p:sp>
            <p:nvSpPr>
              <p:cNvPr id="4" name="Down Ribbon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3819962"/>
                <a:ext cx="3124200" cy="904438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4"/>
                <a:stretch>
                  <a:fillRect b="-3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9749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>
              <a:xfrm>
                <a:off x="722313" y="1828800"/>
                <a:ext cx="7772400" cy="1362075"/>
              </a:xfrm>
            </p:spPr>
            <p:txBody>
              <a:bodyPr>
                <a:normAutofit/>
              </a:bodyPr>
              <a:lstStyle/>
              <a:p>
                <a:pPr algn="ctr"/>
                <a:br>
                  <a:rPr lang="en-US" sz="3200" dirty="0">
                    <a:solidFill>
                      <a:srgbClr val="7030A0"/>
                    </a:solidFill>
                  </a:rPr>
                </a:br>
                <a:r>
                  <a:rPr lang="en-US" sz="3200" dirty="0">
                    <a:solidFill>
                      <a:srgbClr val="7030A0"/>
                    </a:solidFill>
                  </a:rPr>
                  <a:t>More insights </a:t>
                </a:r>
                <a:r>
                  <a:rPr lang="en-US" sz="3200" dirty="0"/>
                  <a:t>ABOUT </a:t>
                </a:r>
                <a:r>
                  <a:rPr lang="en-US" sz="3600" dirty="0"/>
                  <a:t>DFS</a:t>
                </a:r>
                <a:r>
                  <a:rPr lang="en-US" sz="3600" b="0" dirty="0"/>
                  <a:t>(</a:t>
                </a:r>
                <a14:m>
                  <m:oMath xmlns:m="http://schemas.openxmlformats.org/officeDocument/2006/math">
                    <m:r>
                      <a:rPr lang="en-US" sz="3600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3600" b="0" dirty="0"/>
                  <a:t>)</a:t>
                </a:r>
                <a:r>
                  <a:rPr lang="en-US" sz="3600" dirty="0">
                    <a:solidFill>
                      <a:srgbClr val="7030A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722313" y="1828800"/>
                <a:ext cx="7772400" cy="1362075"/>
              </a:xfrm>
              <a:blipFill rotWithShape="1">
                <a:blip r:embed="rId2"/>
                <a:stretch>
                  <a:fillRect t="-5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823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DFS </a:t>
                </a:r>
                <a:r>
                  <a:rPr lang="en-US" sz="3200" b="1" dirty="0"/>
                  <a:t>from a vertex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br>
                  <a:rPr lang="en-US" sz="3200" b="1" dirty="0">
                    <a:solidFill>
                      <a:srgbClr val="7030A0"/>
                    </a:solidFill>
                  </a:rPr>
                </a:br>
                <a:endParaRPr lang="en-US" sz="32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3351106" y="2133600"/>
            <a:ext cx="2592494" cy="3417332"/>
            <a:chOff x="5560906" y="773668"/>
            <a:chExt cx="2592494" cy="3417332"/>
          </a:xfrm>
        </p:grpSpPr>
        <p:cxnSp>
          <p:nvCxnSpPr>
            <p:cNvPr id="121" name="Straight Arrow Connector 120"/>
            <p:cNvCxnSpPr>
              <a:endCxn id="122" idx="0"/>
            </p:cNvCxnSpPr>
            <p:nvPr/>
          </p:nvCxnSpPr>
          <p:spPr>
            <a:xfrm flipH="1">
              <a:off x="6636836" y="990600"/>
              <a:ext cx="411709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3" name="Group 102"/>
            <p:cNvGrpSpPr/>
            <p:nvPr/>
          </p:nvGrpSpPr>
          <p:grpSpPr>
            <a:xfrm>
              <a:off x="6970486" y="838200"/>
              <a:ext cx="568587" cy="914400"/>
              <a:chOff x="2398486" y="685800"/>
              <a:chExt cx="568587" cy="914400"/>
            </a:xfrm>
          </p:grpSpPr>
          <p:pic>
            <p:nvPicPr>
              <p:cNvPr id="120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98486" y="6858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23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10956" y="14478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cxnSp>
          <p:nvCxnSpPr>
            <p:cNvPr id="130" name="Straight Arrow Connector 129"/>
            <p:cNvCxnSpPr/>
            <p:nvPr/>
          </p:nvCxnSpPr>
          <p:spPr>
            <a:xfrm>
              <a:off x="7048545" y="990600"/>
              <a:ext cx="412470" cy="609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>
              <a:stCxn id="122" idx="2"/>
              <a:endCxn id="124" idx="0"/>
            </p:cNvCxnSpPr>
            <p:nvPr/>
          </p:nvCxnSpPr>
          <p:spPr>
            <a:xfrm flipH="1">
              <a:off x="6333895" y="1676400"/>
              <a:ext cx="302941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>
              <a:stCxn id="124" idx="2"/>
              <a:endCxn id="126" idx="0"/>
            </p:cNvCxnSpPr>
            <p:nvPr/>
          </p:nvCxnSpPr>
          <p:spPr>
            <a:xfrm flipH="1">
              <a:off x="6029095" y="2362200"/>
              <a:ext cx="304800" cy="685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/>
            <p:cNvCxnSpPr>
              <a:stCxn id="124" idx="2"/>
              <a:endCxn id="127" idx="0"/>
            </p:cNvCxnSpPr>
            <p:nvPr/>
          </p:nvCxnSpPr>
          <p:spPr>
            <a:xfrm>
              <a:off x="6333895" y="2362200"/>
              <a:ext cx="465986" cy="685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/>
            <p:cNvCxnSpPr>
              <a:stCxn id="131" idx="0"/>
              <a:endCxn id="125" idx="1"/>
            </p:cNvCxnSpPr>
            <p:nvPr/>
          </p:nvCxnSpPr>
          <p:spPr>
            <a:xfrm flipV="1">
              <a:off x="7323737" y="2299010"/>
              <a:ext cx="136518" cy="74899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/>
            <p:cNvCxnSpPr>
              <a:stCxn id="125" idx="2"/>
              <a:endCxn id="128" idx="0"/>
            </p:cNvCxnSpPr>
            <p:nvPr/>
          </p:nvCxnSpPr>
          <p:spPr>
            <a:xfrm>
              <a:off x="7538314" y="2375210"/>
              <a:ext cx="384628" cy="67279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/>
            <p:cNvCxnSpPr>
              <a:stCxn id="122" idx="2"/>
              <a:endCxn id="125" idx="1"/>
            </p:cNvCxnSpPr>
            <p:nvPr/>
          </p:nvCxnSpPr>
          <p:spPr>
            <a:xfrm>
              <a:off x="6636836" y="1676400"/>
              <a:ext cx="823419" cy="62261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urved Connector 137"/>
            <p:cNvCxnSpPr>
              <a:stCxn id="129" idx="1"/>
              <a:endCxn id="122" idx="1"/>
            </p:cNvCxnSpPr>
            <p:nvPr/>
          </p:nvCxnSpPr>
          <p:spPr>
            <a:xfrm rot="10800000" flipH="1">
              <a:off x="5722435" y="1600200"/>
              <a:ext cx="836341" cy="2286000"/>
            </a:xfrm>
            <a:prstGeom prst="curvedConnector3">
              <a:avLst>
                <a:gd name="adj1" fmla="val -111333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/>
            <p:cNvCxnSpPr>
              <a:stCxn id="126" idx="2"/>
              <a:endCxn id="129" idx="0"/>
            </p:cNvCxnSpPr>
            <p:nvPr/>
          </p:nvCxnSpPr>
          <p:spPr>
            <a:xfrm flipH="1">
              <a:off x="5800495" y="3200400"/>
              <a:ext cx="228600" cy="609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/>
            <p:cNvCxnSpPr>
              <a:endCxn id="122" idx="3"/>
            </p:cNvCxnSpPr>
            <p:nvPr/>
          </p:nvCxnSpPr>
          <p:spPr>
            <a:xfrm flipH="1" flipV="1">
              <a:off x="6714894" y="1600200"/>
              <a:ext cx="668062" cy="762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>
              <a:endCxn id="125" idx="0"/>
            </p:cNvCxnSpPr>
            <p:nvPr/>
          </p:nvCxnSpPr>
          <p:spPr>
            <a:xfrm>
              <a:off x="7461015" y="1752600"/>
              <a:ext cx="77299" cy="47021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urved Connector 141"/>
            <p:cNvCxnSpPr>
              <a:stCxn id="122" idx="2"/>
              <a:endCxn id="126" idx="1"/>
            </p:cNvCxnSpPr>
            <p:nvPr/>
          </p:nvCxnSpPr>
          <p:spPr>
            <a:xfrm rot="5400000">
              <a:off x="5570036" y="2057400"/>
              <a:ext cx="1447800" cy="685800"/>
            </a:xfrm>
            <a:prstGeom prst="curvedConnector4">
              <a:avLst>
                <a:gd name="adj1" fmla="val 3466"/>
                <a:gd name="adj2" fmla="val 102439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/>
            <p:cNvCxnSpPr>
              <a:stCxn id="127" idx="1"/>
              <a:endCxn id="129" idx="3"/>
            </p:cNvCxnSpPr>
            <p:nvPr/>
          </p:nvCxnSpPr>
          <p:spPr>
            <a:xfrm flipH="1">
              <a:off x="5878553" y="3124200"/>
              <a:ext cx="843269" cy="762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>
              <a:stCxn id="127" idx="2"/>
              <a:endCxn id="145" idx="0"/>
            </p:cNvCxnSpPr>
            <p:nvPr/>
          </p:nvCxnSpPr>
          <p:spPr>
            <a:xfrm>
              <a:off x="6799881" y="3200400"/>
              <a:ext cx="63697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2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58777" y="1524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4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5836" y="22098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5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0255" y="222281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6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1036" y="3048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7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1822" y="3048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8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44883" y="3048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9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22436" y="3810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1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45678" y="3048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5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5519" y="37338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46" name="Straight Arrow Connector 145"/>
            <p:cNvCxnSpPr>
              <a:stCxn id="128" idx="1"/>
              <a:endCxn id="131" idx="3"/>
            </p:cNvCxnSpPr>
            <p:nvPr/>
          </p:nvCxnSpPr>
          <p:spPr>
            <a:xfrm flipH="1">
              <a:off x="7401795" y="3124200"/>
              <a:ext cx="44308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TextBox 186"/>
            <p:cNvSpPr txBox="1"/>
            <p:nvPr/>
          </p:nvSpPr>
          <p:spPr>
            <a:xfrm>
              <a:off x="7162800" y="3124200"/>
              <a:ext cx="2648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6322906" y="16002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</a:t>
              </a:r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7031148" y="773668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7467600" y="1459468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6569138" y="3669268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</a:t>
              </a:r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5637106" y="2907268"/>
              <a:ext cx="3497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</a:t>
              </a:r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5560906" y="3821668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</a:t>
              </a:r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6035738" y="2069068"/>
              <a:ext cx="2744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</a:t>
              </a: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7618306" y="21336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q</a:t>
              </a:r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7846906" y="30596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</a:t>
              </a:r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6477000" y="2907268"/>
              <a:ext cx="2391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</a:t>
              </a:r>
            </a:p>
          </p:txBody>
        </p:sp>
        <p:cxnSp>
          <p:nvCxnSpPr>
            <p:cNvPr id="7" name="Curved Connector 6"/>
            <p:cNvCxnSpPr>
              <a:endCxn id="122" idx="2"/>
            </p:cNvCxnSpPr>
            <p:nvPr/>
          </p:nvCxnSpPr>
          <p:spPr>
            <a:xfrm rot="16200000" flipV="1">
              <a:off x="6029776" y="2283460"/>
              <a:ext cx="1359932" cy="145812"/>
            </a:xfrm>
            <a:prstGeom prst="curvedConnector3">
              <a:avLst>
                <a:gd name="adj1" fmla="val 50000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Right Arrow 74"/>
          <p:cNvSpPr/>
          <p:nvPr/>
        </p:nvSpPr>
        <p:spPr>
          <a:xfrm rot="1556459">
            <a:off x="4187713" y="2681281"/>
            <a:ext cx="191225" cy="315120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C0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4114800" y="3048000"/>
            <a:ext cx="302941" cy="5334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3810000" y="3733800"/>
            <a:ext cx="304800" cy="6858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3581400" y="4572000"/>
            <a:ext cx="228600" cy="6096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4114800" y="3733800"/>
            <a:ext cx="465986" cy="6858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4584503" y="4572000"/>
            <a:ext cx="63697" cy="5334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ight Arrow 50"/>
          <p:cNvSpPr/>
          <p:nvPr/>
        </p:nvSpPr>
        <p:spPr>
          <a:xfrm rot="1556459">
            <a:off x="3864284" y="3302551"/>
            <a:ext cx="191225" cy="315120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C0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ight Arrow 51"/>
          <p:cNvSpPr/>
          <p:nvPr/>
        </p:nvSpPr>
        <p:spPr>
          <a:xfrm rot="1556459">
            <a:off x="3559484" y="4154729"/>
            <a:ext cx="191225" cy="315120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C0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ight Arrow 52"/>
          <p:cNvSpPr/>
          <p:nvPr/>
        </p:nvSpPr>
        <p:spPr>
          <a:xfrm rot="1556459">
            <a:off x="3330884" y="4978951"/>
            <a:ext cx="191225" cy="315120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C0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ight Arrow 53"/>
          <p:cNvSpPr/>
          <p:nvPr/>
        </p:nvSpPr>
        <p:spPr>
          <a:xfrm rot="1556459">
            <a:off x="3559484" y="4140751"/>
            <a:ext cx="191225" cy="315120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C0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ight Arrow 54"/>
          <p:cNvSpPr/>
          <p:nvPr/>
        </p:nvSpPr>
        <p:spPr>
          <a:xfrm rot="1556459">
            <a:off x="3864284" y="3302551"/>
            <a:ext cx="191225" cy="315120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C0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ight Arrow 55"/>
          <p:cNvSpPr/>
          <p:nvPr/>
        </p:nvSpPr>
        <p:spPr>
          <a:xfrm rot="1556459">
            <a:off x="4321484" y="4140751"/>
            <a:ext cx="191225" cy="315120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C0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ight Arrow 56"/>
          <p:cNvSpPr/>
          <p:nvPr/>
        </p:nvSpPr>
        <p:spPr>
          <a:xfrm rot="1556459">
            <a:off x="4397684" y="4902751"/>
            <a:ext cx="191225" cy="315120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C0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ight Arrow 57"/>
          <p:cNvSpPr/>
          <p:nvPr/>
        </p:nvSpPr>
        <p:spPr>
          <a:xfrm rot="1556459">
            <a:off x="4326491" y="4140751"/>
            <a:ext cx="191225" cy="315120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C0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ight Arrow 58"/>
          <p:cNvSpPr/>
          <p:nvPr/>
        </p:nvSpPr>
        <p:spPr>
          <a:xfrm rot="1556459">
            <a:off x="3869291" y="3302551"/>
            <a:ext cx="191225" cy="315120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C0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009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75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  <p:bldP spid="57" grpId="0" animBg="1"/>
      <p:bldP spid="57" grpId="1" animBg="1"/>
      <p:bldP spid="58" grpId="0" animBg="1"/>
      <p:bldP spid="58" grpId="1" animBg="1"/>
      <p:bldP spid="59" grpId="0" animBg="1"/>
      <p:bldP spid="59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71DEDEC-E73E-784B-9D57-9F29716996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Recap</a:t>
            </a:r>
            <a:r>
              <a:rPr lang="en-US" b="1" dirty="0"/>
              <a:t> of last lecture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BB3897CD-7E8B-CB43-99A6-410C50566A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EA3E41-F7F0-0C4E-88A2-F5C683DE8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235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DFS </a:t>
                </a:r>
                <a:r>
                  <a:rPr lang="en-US" sz="3200" b="1" dirty="0"/>
                  <a:t>from a vertex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br>
                  <a:rPr lang="en-US" sz="3200" b="1" dirty="0">
                    <a:solidFill>
                      <a:srgbClr val="7030A0"/>
                    </a:solidFill>
                  </a:rPr>
                </a:br>
                <a:endParaRPr lang="en-US" sz="32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3351106" y="2133600"/>
            <a:ext cx="2592494" cy="3417332"/>
            <a:chOff x="5560906" y="773668"/>
            <a:chExt cx="2592494" cy="3417332"/>
          </a:xfrm>
        </p:grpSpPr>
        <p:cxnSp>
          <p:nvCxnSpPr>
            <p:cNvPr id="121" name="Straight Arrow Connector 120"/>
            <p:cNvCxnSpPr>
              <a:endCxn id="122" idx="0"/>
            </p:cNvCxnSpPr>
            <p:nvPr/>
          </p:nvCxnSpPr>
          <p:spPr>
            <a:xfrm flipH="1">
              <a:off x="6636836" y="990600"/>
              <a:ext cx="411709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3" name="Group 102"/>
            <p:cNvGrpSpPr/>
            <p:nvPr/>
          </p:nvGrpSpPr>
          <p:grpSpPr>
            <a:xfrm>
              <a:off x="6970486" y="838200"/>
              <a:ext cx="568587" cy="914400"/>
              <a:chOff x="2398486" y="685800"/>
              <a:chExt cx="568587" cy="914400"/>
            </a:xfrm>
          </p:grpSpPr>
          <p:pic>
            <p:nvPicPr>
              <p:cNvPr id="120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98486" y="6858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23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10956" y="14478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cxnSp>
          <p:nvCxnSpPr>
            <p:cNvPr id="130" name="Straight Arrow Connector 129"/>
            <p:cNvCxnSpPr/>
            <p:nvPr/>
          </p:nvCxnSpPr>
          <p:spPr>
            <a:xfrm>
              <a:off x="7048545" y="990600"/>
              <a:ext cx="412470" cy="609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>
              <a:stCxn id="122" idx="2"/>
              <a:endCxn id="124" idx="0"/>
            </p:cNvCxnSpPr>
            <p:nvPr/>
          </p:nvCxnSpPr>
          <p:spPr>
            <a:xfrm flipH="1">
              <a:off x="6333895" y="1676400"/>
              <a:ext cx="302941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>
              <a:stCxn id="124" idx="2"/>
              <a:endCxn id="126" idx="0"/>
            </p:cNvCxnSpPr>
            <p:nvPr/>
          </p:nvCxnSpPr>
          <p:spPr>
            <a:xfrm flipH="1">
              <a:off x="6029095" y="2362200"/>
              <a:ext cx="304800" cy="685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/>
            <p:cNvCxnSpPr>
              <a:stCxn id="124" idx="2"/>
              <a:endCxn id="127" idx="0"/>
            </p:cNvCxnSpPr>
            <p:nvPr/>
          </p:nvCxnSpPr>
          <p:spPr>
            <a:xfrm>
              <a:off x="6333895" y="2362200"/>
              <a:ext cx="465986" cy="685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/>
            <p:cNvCxnSpPr>
              <a:stCxn id="131" idx="0"/>
              <a:endCxn id="125" idx="1"/>
            </p:cNvCxnSpPr>
            <p:nvPr/>
          </p:nvCxnSpPr>
          <p:spPr>
            <a:xfrm flipV="1">
              <a:off x="7323737" y="2299010"/>
              <a:ext cx="136518" cy="74899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/>
            <p:cNvCxnSpPr>
              <a:stCxn id="125" idx="2"/>
              <a:endCxn id="128" idx="0"/>
            </p:cNvCxnSpPr>
            <p:nvPr/>
          </p:nvCxnSpPr>
          <p:spPr>
            <a:xfrm>
              <a:off x="7538314" y="2375210"/>
              <a:ext cx="384628" cy="67279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/>
            <p:cNvCxnSpPr>
              <a:stCxn id="122" idx="2"/>
              <a:endCxn id="125" idx="1"/>
            </p:cNvCxnSpPr>
            <p:nvPr/>
          </p:nvCxnSpPr>
          <p:spPr>
            <a:xfrm>
              <a:off x="6636836" y="1676400"/>
              <a:ext cx="823419" cy="62261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urved Connector 137"/>
            <p:cNvCxnSpPr>
              <a:stCxn id="129" idx="1"/>
              <a:endCxn id="122" idx="1"/>
            </p:cNvCxnSpPr>
            <p:nvPr/>
          </p:nvCxnSpPr>
          <p:spPr>
            <a:xfrm rot="10800000" flipH="1">
              <a:off x="5722435" y="1600200"/>
              <a:ext cx="836341" cy="2286000"/>
            </a:xfrm>
            <a:prstGeom prst="curvedConnector3">
              <a:avLst>
                <a:gd name="adj1" fmla="val -111333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/>
            <p:cNvCxnSpPr>
              <a:stCxn id="126" idx="2"/>
              <a:endCxn id="129" idx="0"/>
            </p:cNvCxnSpPr>
            <p:nvPr/>
          </p:nvCxnSpPr>
          <p:spPr>
            <a:xfrm flipH="1">
              <a:off x="5800495" y="3200400"/>
              <a:ext cx="228600" cy="609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/>
            <p:cNvCxnSpPr>
              <a:endCxn id="122" idx="3"/>
            </p:cNvCxnSpPr>
            <p:nvPr/>
          </p:nvCxnSpPr>
          <p:spPr>
            <a:xfrm flipH="1" flipV="1">
              <a:off x="6714894" y="1600200"/>
              <a:ext cx="668062" cy="762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>
              <a:endCxn id="125" idx="0"/>
            </p:cNvCxnSpPr>
            <p:nvPr/>
          </p:nvCxnSpPr>
          <p:spPr>
            <a:xfrm>
              <a:off x="7461015" y="1752600"/>
              <a:ext cx="77299" cy="47021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urved Connector 141"/>
            <p:cNvCxnSpPr>
              <a:stCxn id="122" idx="2"/>
              <a:endCxn id="126" idx="1"/>
            </p:cNvCxnSpPr>
            <p:nvPr/>
          </p:nvCxnSpPr>
          <p:spPr>
            <a:xfrm rot="5400000">
              <a:off x="5570036" y="2057400"/>
              <a:ext cx="1447800" cy="685800"/>
            </a:xfrm>
            <a:prstGeom prst="curvedConnector4">
              <a:avLst>
                <a:gd name="adj1" fmla="val 3466"/>
                <a:gd name="adj2" fmla="val 102439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/>
            <p:cNvCxnSpPr>
              <a:stCxn id="127" idx="1"/>
              <a:endCxn id="129" idx="3"/>
            </p:cNvCxnSpPr>
            <p:nvPr/>
          </p:nvCxnSpPr>
          <p:spPr>
            <a:xfrm flipH="1">
              <a:off x="5878553" y="3124200"/>
              <a:ext cx="843269" cy="762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>
              <a:stCxn id="127" idx="2"/>
              <a:endCxn id="145" idx="0"/>
            </p:cNvCxnSpPr>
            <p:nvPr/>
          </p:nvCxnSpPr>
          <p:spPr>
            <a:xfrm>
              <a:off x="6799881" y="3200400"/>
              <a:ext cx="63697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2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58777" y="1524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4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5836" y="22098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5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0255" y="222281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6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1036" y="3048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7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1822" y="3048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8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44883" y="3048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9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22436" y="3810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1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45678" y="3048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5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5519" y="37338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46" name="Straight Arrow Connector 145"/>
            <p:cNvCxnSpPr>
              <a:stCxn id="128" idx="1"/>
              <a:endCxn id="131" idx="3"/>
            </p:cNvCxnSpPr>
            <p:nvPr/>
          </p:nvCxnSpPr>
          <p:spPr>
            <a:xfrm flipH="1">
              <a:off x="7401795" y="3124200"/>
              <a:ext cx="44308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TextBox 186"/>
            <p:cNvSpPr txBox="1"/>
            <p:nvPr/>
          </p:nvSpPr>
          <p:spPr>
            <a:xfrm>
              <a:off x="7162800" y="3124200"/>
              <a:ext cx="2648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6322906" y="16002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</a:t>
              </a:r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7031148" y="773668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7467600" y="1459468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6569138" y="3669268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</a:t>
              </a:r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5637106" y="2907268"/>
              <a:ext cx="3497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</a:t>
              </a:r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5560906" y="3821668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</a:t>
              </a:r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6035738" y="2069068"/>
              <a:ext cx="2744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</a:t>
              </a: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7618306" y="21336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q</a:t>
              </a:r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7846906" y="30596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</a:t>
              </a:r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6477000" y="2907268"/>
              <a:ext cx="2391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</a:t>
              </a:r>
            </a:p>
          </p:txBody>
        </p:sp>
        <p:cxnSp>
          <p:nvCxnSpPr>
            <p:cNvPr id="7" name="Curved Connector 6"/>
            <p:cNvCxnSpPr>
              <a:endCxn id="122" idx="2"/>
            </p:cNvCxnSpPr>
            <p:nvPr/>
          </p:nvCxnSpPr>
          <p:spPr>
            <a:xfrm rot="16200000" flipV="1">
              <a:off x="6029776" y="2283460"/>
              <a:ext cx="1359932" cy="145812"/>
            </a:xfrm>
            <a:prstGeom prst="curvedConnector3">
              <a:avLst>
                <a:gd name="adj1" fmla="val 50000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Right Arrow 74"/>
          <p:cNvSpPr/>
          <p:nvPr/>
        </p:nvSpPr>
        <p:spPr>
          <a:xfrm rot="1556459">
            <a:off x="4187713" y="2681281"/>
            <a:ext cx="191225" cy="315120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C0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4114800" y="3048000"/>
            <a:ext cx="302941" cy="5334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3810000" y="3733800"/>
            <a:ext cx="304800" cy="6858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3581400" y="4572000"/>
            <a:ext cx="228600" cy="6096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4114800" y="3733800"/>
            <a:ext cx="465986" cy="6858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4584503" y="4572000"/>
            <a:ext cx="63697" cy="5334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4434381" y="3048000"/>
            <a:ext cx="823419" cy="62261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ight Arrow 60"/>
          <p:cNvSpPr/>
          <p:nvPr/>
        </p:nvSpPr>
        <p:spPr>
          <a:xfrm rot="1556459">
            <a:off x="5088491" y="3302551"/>
            <a:ext cx="191225" cy="315120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C0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ight Arrow 61"/>
          <p:cNvSpPr/>
          <p:nvPr/>
        </p:nvSpPr>
        <p:spPr>
          <a:xfrm rot="1556459">
            <a:off x="5464484" y="4230929"/>
            <a:ext cx="191225" cy="315120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C0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5334000" y="3733800"/>
            <a:ext cx="384628" cy="67279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H="1">
            <a:off x="5181600" y="4495800"/>
            <a:ext cx="443088" cy="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ight Arrow 64"/>
          <p:cNvSpPr/>
          <p:nvPr/>
        </p:nvSpPr>
        <p:spPr>
          <a:xfrm rot="1556459">
            <a:off x="4854884" y="4230929"/>
            <a:ext cx="191225" cy="315120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C0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ight Arrow 65"/>
          <p:cNvSpPr/>
          <p:nvPr/>
        </p:nvSpPr>
        <p:spPr>
          <a:xfrm rot="1556459">
            <a:off x="5469491" y="4230929"/>
            <a:ext cx="191225" cy="315120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C0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ight Arrow 66"/>
          <p:cNvSpPr/>
          <p:nvPr/>
        </p:nvSpPr>
        <p:spPr>
          <a:xfrm rot="1556459">
            <a:off x="5088491" y="3302551"/>
            <a:ext cx="191225" cy="315120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C0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ight Arrow 67"/>
          <p:cNvSpPr/>
          <p:nvPr/>
        </p:nvSpPr>
        <p:spPr>
          <a:xfrm rot="1556459">
            <a:off x="4174091" y="2706929"/>
            <a:ext cx="191225" cy="315120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C0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958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75" grpId="1" animBg="1"/>
      <p:bldP spid="61" grpId="0" animBg="1"/>
      <p:bldP spid="61" grpId="1" animBg="1"/>
      <p:bldP spid="62" grpId="0" animBg="1"/>
      <p:bldP spid="62" grpId="1" animBg="1"/>
      <p:bldP spid="65" grpId="0" animBg="1"/>
      <p:bldP spid="65" grpId="1" animBg="1"/>
      <p:bldP spid="66" grpId="0" animBg="1"/>
      <p:bldP spid="66" grpId="1" animBg="1"/>
      <p:bldP spid="67" grpId="0" animBg="1"/>
      <p:bldP spid="67" grpId="1" animBg="1"/>
      <p:bldP spid="68" grpId="0" animBg="1"/>
      <p:bldP spid="68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DFS </a:t>
                </a:r>
                <a:r>
                  <a:rPr lang="en-US" sz="3200" b="1" dirty="0"/>
                  <a:t>from a vertex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br>
                  <a:rPr lang="en-US" sz="3200" b="1" dirty="0">
                    <a:solidFill>
                      <a:srgbClr val="7030A0"/>
                    </a:solidFill>
                  </a:rPr>
                </a:br>
                <a:endParaRPr lang="en-US" sz="32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Lemma 2</a:t>
                </a:r>
                <a:r>
                  <a:rPr lang="en-US" sz="2000" dirty="0"/>
                  <a:t>: </a:t>
                </a:r>
                <a:r>
                  <a:rPr lang="en-US" sz="2000" b="1" dirty="0"/>
                  <a:t>DFS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) computes a tree on </a:t>
                </a:r>
                <a:r>
                  <a:rPr lang="en-US" sz="2000" u="sng" dirty="0"/>
                  <a:t>all</a:t>
                </a:r>
                <a:r>
                  <a:rPr lang="en-US" sz="2000" dirty="0"/>
                  <a:t> vertices </a:t>
                </a:r>
                <a:r>
                  <a:rPr lang="en-US" sz="2000" u="sng" dirty="0"/>
                  <a:t>reachable</a:t>
                </a:r>
                <a:r>
                  <a:rPr lang="en-US" sz="2000" dirty="0"/>
                  <a:t>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  <a:blipFill rotWithShape="1">
                <a:blip r:embed="rId3"/>
                <a:stretch>
                  <a:fillRect l="-741" t="-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2" name="Straight Arrow Connector 131"/>
          <p:cNvCxnSpPr>
            <a:stCxn id="122" idx="2"/>
            <a:endCxn id="124" idx="0"/>
          </p:cNvCxnSpPr>
          <p:nvPr/>
        </p:nvCxnSpPr>
        <p:spPr>
          <a:xfrm flipH="1">
            <a:off x="4124095" y="3036332"/>
            <a:ext cx="302941" cy="533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124" idx="2"/>
            <a:endCxn id="126" idx="0"/>
          </p:cNvCxnSpPr>
          <p:nvPr/>
        </p:nvCxnSpPr>
        <p:spPr>
          <a:xfrm flipH="1">
            <a:off x="3819295" y="3722132"/>
            <a:ext cx="304800" cy="685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>
            <a:stCxn id="124" idx="2"/>
            <a:endCxn id="127" idx="0"/>
          </p:cNvCxnSpPr>
          <p:nvPr/>
        </p:nvCxnSpPr>
        <p:spPr>
          <a:xfrm>
            <a:off x="4124095" y="3722132"/>
            <a:ext cx="465986" cy="685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stCxn id="125" idx="2"/>
            <a:endCxn id="128" idx="0"/>
          </p:cNvCxnSpPr>
          <p:nvPr/>
        </p:nvCxnSpPr>
        <p:spPr>
          <a:xfrm>
            <a:off x="5328514" y="3735142"/>
            <a:ext cx="384628" cy="6727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stCxn id="122" idx="2"/>
            <a:endCxn id="125" idx="1"/>
          </p:cNvCxnSpPr>
          <p:nvPr/>
        </p:nvCxnSpPr>
        <p:spPr>
          <a:xfrm>
            <a:off x="4427036" y="3036332"/>
            <a:ext cx="823419" cy="6226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126" idx="2"/>
            <a:endCxn id="129" idx="0"/>
          </p:cNvCxnSpPr>
          <p:nvPr/>
        </p:nvCxnSpPr>
        <p:spPr>
          <a:xfrm flipH="1">
            <a:off x="3590695" y="4560332"/>
            <a:ext cx="22860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endCxn id="125" idx="0"/>
          </p:cNvCxnSpPr>
          <p:nvPr/>
        </p:nvCxnSpPr>
        <p:spPr>
          <a:xfrm>
            <a:off x="5251215" y="3112532"/>
            <a:ext cx="77299" cy="4702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127" idx="2"/>
            <a:endCxn id="145" idx="0"/>
          </p:cNvCxnSpPr>
          <p:nvPr/>
        </p:nvCxnSpPr>
        <p:spPr>
          <a:xfrm>
            <a:off x="4590081" y="4560332"/>
            <a:ext cx="63697" cy="533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8977" y="2883932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6036" y="3569732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0455" y="3582742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1236" y="4407932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2022" y="4407932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5083" y="4407932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9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2636" y="5169932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1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878" y="4407932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5719" y="5093732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46" name="Straight Arrow Connector 145"/>
          <p:cNvCxnSpPr>
            <a:stCxn id="128" idx="1"/>
            <a:endCxn id="131" idx="3"/>
          </p:cNvCxnSpPr>
          <p:nvPr/>
        </p:nvCxnSpPr>
        <p:spPr>
          <a:xfrm flipH="1">
            <a:off x="5191995" y="4484132"/>
            <a:ext cx="44308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TextBox 186"/>
          <p:cNvSpPr txBox="1"/>
          <p:nvPr/>
        </p:nvSpPr>
        <p:spPr>
          <a:xfrm>
            <a:off x="4953000" y="4484132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4113106" y="296013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427036" y="2133600"/>
            <a:ext cx="1119626" cy="1055132"/>
            <a:chOff x="4427036" y="2133600"/>
            <a:chExt cx="1119626" cy="1055132"/>
          </a:xfrm>
        </p:grpSpPr>
        <p:cxnSp>
          <p:nvCxnSpPr>
            <p:cNvPr id="121" name="Straight Arrow Connector 120"/>
            <p:cNvCxnSpPr>
              <a:endCxn id="122" idx="0"/>
            </p:cNvCxnSpPr>
            <p:nvPr/>
          </p:nvCxnSpPr>
          <p:spPr>
            <a:xfrm flipH="1">
              <a:off x="4427036" y="2350532"/>
              <a:ext cx="411709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3" name="Group 102"/>
            <p:cNvGrpSpPr/>
            <p:nvPr/>
          </p:nvGrpSpPr>
          <p:grpSpPr>
            <a:xfrm>
              <a:off x="4760686" y="2198132"/>
              <a:ext cx="568587" cy="914400"/>
              <a:chOff x="2398486" y="685800"/>
              <a:chExt cx="568587" cy="914400"/>
            </a:xfrm>
          </p:grpSpPr>
          <p:pic>
            <p:nvPicPr>
              <p:cNvPr id="120" name="Picture 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98486" y="6858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23" name="Picture 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10956" y="14478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cxnSp>
          <p:nvCxnSpPr>
            <p:cNvPr id="130" name="Straight Arrow Connector 129"/>
            <p:cNvCxnSpPr/>
            <p:nvPr/>
          </p:nvCxnSpPr>
          <p:spPr>
            <a:xfrm>
              <a:off x="4838745" y="2350532"/>
              <a:ext cx="412470" cy="609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/>
            <p:cNvCxnSpPr>
              <a:endCxn id="122" idx="3"/>
            </p:cNvCxnSpPr>
            <p:nvPr/>
          </p:nvCxnSpPr>
          <p:spPr>
            <a:xfrm flipH="1" flipV="1">
              <a:off x="4505094" y="2960132"/>
              <a:ext cx="668062" cy="762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TextBox 168"/>
            <p:cNvSpPr txBox="1"/>
            <p:nvPr/>
          </p:nvSpPr>
          <p:spPr>
            <a:xfrm>
              <a:off x="4821348" y="2133600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5257800" y="2819400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</p:grpSp>
      <p:sp>
        <p:nvSpPr>
          <p:cNvPr id="181" name="TextBox 180"/>
          <p:cNvSpPr txBox="1"/>
          <p:nvPr/>
        </p:nvSpPr>
        <p:spPr>
          <a:xfrm>
            <a:off x="4359338" y="502920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</a:p>
        </p:txBody>
      </p:sp>
      <p:sp>
        <p:nvSpPr>
          <p:cNvPr id="182" name="TextBox 181"/>
          <p:cNvSpPr txBox="1"/>
          <p:nvPr/>
        </p:nvSpPr>
        <p:spPr>
          <a:xfrm>
            <a:off x="3427306" y="4267200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</a:p>
        </p:txBody>
      </p:sp>
      <p:sp>
        <p:nvSpPr>
          <p:cNvPr id="183" name="TextBox 182"/>
          <p:cNvSpPr txBox="1"/>
          <p:nvPr/>
        </p:nvSpPr>
        <p:spPr>
          <a:xfrm>
            <a:off x="3351106" y="5181600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184" name="TextBox 183"/>
          <p:cNvSpPr txBox="1"/>
          <p:nvPr/>
        </p:nvSpPr>
        <p:spPr>
          <a:xfrm>
            <a:off x="3825938" y="3429000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185" name="TextBox 184"/>
          <p:cNvSpPr txBox="1"/>
          <p:nvPr/>
        </p:nvSpPr>
        <p:spPr>
          <a:xfrm>
            <a:off x="5408506" y="349353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</a:t>
            </a:r>
          </a:p>
        </p:txBody>
      </p:sp>
      <p:sp>
        <p:nvSpPr>
          <p:cNvPr id="186" name="TextBox 185"/>
          <p:cNvSpPr txBox="1"/>
          <p:nvPr/>
        </p:nvSpPr>
        <p:spPr>
          <a:xfrm>
            <a:off x="5637106" y="44196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188" name="TextBox 187"/>
          <p:cNvSpPr txBox="1"/>
          <p:nvPr/>
        </p:nvSpPr>
        <p:spPr>
          <a:xfrm>
            <a:off x="4267200" y="426720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512635" y="2960132"/>
            <a:ext cx="1737820" cy="2286000"/>
            <a:chOff x="3512635" y="2960132"/>
            <a:chExt cx="1737820" cy="2286000"/>
          </a:xfrm>
        </p:grpSpPr>
        <p:cxnSp>
          <p:nvCxnSpPr>
            <p:cNvPr id="135" name="Straight Arrow Connector 134"/>
            <p:cNvCxnSpPr>
              <a:stCxn id="131" idx="0"/>
              <a:endCxn id="125" idx="1"/>
            </p:cNvCxnSpPr>
            <p:nvPr/>
          </p:nvCxnSpPr>
          <p:spPr>
            <a:xfrm flipV="1">
              <a:off x="5113937" y="3658942"/>
              <a:ext cx="136518" cy="74899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urved Connector 137"/>
            <p:cNvCxnSpPr>
              <a:stCxn id="129" idx="1"/>
              <a:endCxn id="122" idx="1"/>
            </p:cNvCxnSpPr>
            <p:nvPr/>
          </p:nvCxnSpPr>
          <p:spPr>
            <a:xfrm rot="10800000" flipH="1">
              <a:off x="3512635" y="2960132"/>
              <a:ext cx="836341" cy="2286000"/>
            </a:xfrm>
            <a:prstGeom prst="curvedConnector3">
              <a:avLst>
                <a:gd name="adj1" fmla="val -111333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urved Connector 141"/>
            <p:cNvCxnSpPr>
              <a:stCxn id="122" idx="2"/>
              <a:endCxn id="126" idx="1"/>
            </p:cNvCxnSpPr>
            <p:nvPr/>
          </p:nvCxnSpPr>
          <p:spPr>
            <a:xfrm rot="5400000">
              <a:off x="3360236" y="3417332"/>
              <a:ext cx="1447800" cy="685800"/>
            </a:xfrm>
            <a:prstGeom prst="curvedConnector4">
              <a:avLst>
                <a:gd name="adj1" fmla="val 3466"/>
                <a:gd name="adj2" fmla="val 102439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/>
            <p:cNvCxnSpPr>
              <a:stCxn id="127" idx="1"/>
              <a:endCxn id="129" idx="3"/>
            </p:cNvCxnSpPr>
            <p:nvPr/>
          </p:nvCxnSpPr>
          <p:spPr>
            <a:xfrm flipH="1">
              <a:off x="3668753" y="4484132"/>
              <a:ext cx="843269" cy="762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urved Connector 6"/>
            <p:cNvCxnSpPr>
              <a:endCxn id="122" idx="2"/>
            </p:cNvCxnSpPr>
            <p:nvPr/>
          </p:nvCxnSpPr>
          <p:spPr>
            <a:xfrm rot="16200000" flipV="1">
              <a:off x="3819976" y="3643392"/>
              <a:ext cx="1359932" cy="145812"/>
            </a:xfrm>
            <a:prstGeom prst="curvedConnector3">
              <a:avLst>
                <a:gd name="adj1" fmla="val 50000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6" name="Straight Arrow Connector 45"/>
          <p:cNvCxnSpPr/>
          <p:nvPr/>
        </p:nvCxnSpPr>
        <p:spPr>
          <a:xfrm flipH="1">
            <a:off x="4114800" y="3048000"/>
            <a:ext cx="302941" cy="5334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3810000" y="3733800"/>
            <a:ext cx="304800" cy="6858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3581400" y="4572000"/>
            <a:ext cx="228600" cy="6096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4114800" y="3733800"/>
            <a:ext cx="465986" cy="6858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4584503" y="4572000"/>
            <a:ext cx="63697" cy="5334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4434381" y="3048000"/>
            <a:ext cx="823419" cy="62261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5334000" y="3733800"/>
            <a:ext cx="384628" cy="67279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H="1">
            <a:off x="5181600" y="4495800"/>
            <a:ext cx="443088" cy="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1632875" y="1143000"/>
            <a:ext cx="5987125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721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2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224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5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DFS </a:t>
                </a:r>
                <a:r>
                  <a:rPr lang="en-US" sz="3200" b="1" dirty="0"/>
                  <a:t>from a vertex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br>
                  <a:rPr lang="en-US" sz="3200" b="1" dirty="0">
                    <a:solidFill>
                      <a:srgbClr val="7030A0"/>
                    </a:solidFill>
                  </a:rPr>
                </a:br>
                <a:endParaRPr lang="en-US" sz="32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Lemma 2</a:t>
                </a:r>
                <a:r>
                  <a:rPr lang="en-US" sz="2000" dirty="0"/>
                  <a:t>: </a:t>
                </a:r>
                <a:r>
                  <a:rPr lang="en-US" sz="2000" b="1" dirty="0"/>
                  <a:t>DFS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) computes a tree on </a:t>
                </a:r>
                <a:r>
                  <a:rPr lang="en-US" sz="2000" u="sng" dirty="0"/>
                  <a:t>all</a:t>
                </a:r>
                <a:r>
                  <a:rPr lang="en-US" sz="2000" dirty="0"/>
                  <a:t> vertices </a:t>
                </a:r>
                <a:r>
                  <a:rPr lang="en-US" sz="2000" u="sng" dirty="0"/>
                  <a:t>reachable</a:t>
                </a:r>
                <a:r>
                  <a:rPr lang="en-US" sz="2000" dirty="0"/>
                  <a:t>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Is the DFS tree unique ?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Answer:</a:t>
                </a:r>
                <a:r>
                  <a:rPr lang="en-US" sz="2000" dirty="0"/>
                  <a:t> No. But every tree is also </a:t>
                </a:r>
                <a:r>
                  <a:rPr lang="en-US" sz="2000" b="1" u="sng" dirty="0"/>
                  <a:t>not</a:t>
                </a:r>
                <a:r>
                  <a:rPr lang="en-US" sz="2000" dirty="0"/>
                  <a:t> a DFS tree.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  <a:blipFill rotWithShape="1">
                <a:blip r:embed="rId3"/>
                <a:stretch>
                  <a:fillRect l="-741" t="-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/>
          <p:cNvGrpSpPr/>
          <p:nvPr/>
        </p:nvGrpSpPr>
        <p:grpSpPr>
          <a:xfrm>
            <a:off x="3351106" y="2133600"/>
            <a:ext cx="2592494" cy="3417332"/>
            <a:chOff x="3351106" y="2133600"/>
            <a:chExt cx="2592494" cy="3417332"/>
          </a:xfrm>
        </p:grpSpPr>
        <p:cxnSp>
          <p:nvCxnSpPr>
            <p:cNvPr id="132" name="Straight Arrow Connector 131"/>
            <p:cNvCxnSpPr>
              <a:stCxn id="122" idx="2"/>
              <a:endCxn id="124" idx="0"/>
            </p:cNvCxnSpPr>
            <p:nvPr/>
          </p:nvCxnSpPr>
          <p:spPr>
            <a:xfrm flipH="1">
              <a:off x="4124095" y="3036332"/>
              <a:ext cx="302941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>
              <a:stCxn id="124" idx="2"/>
              <a:endCxn id="126" idx="0"/>
            </p:cNvCxnSpPr>
            <p:nvPr/>
          </p:nvCxnSpPr>
          <p:spPr>
            <a:xfrm flipH="1">
              <a:off x="3819295" y="3722132"/>
              <a:ext cx="304800" cy="685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/>
            <p:cNvCxnSpPr>
              <a:stCxn id="124" idx="2"/>
              <a:endCxn id="127" idx="0"/>
            </p:cNvCxnSpPr>
            <p:nvPr/>
          </p:nvCxnSpPr>
          <p:spPr>
            <a:xfrm>
              <a:off x="4124095" y="3722132"/>
              <a:ext cx="465986" cy="685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/>
            <p:cNvCxnSpPr>
              <a:stCxn id="125" idx="2"/>
              <a:endCxn id="128" idx="0"/>
            </p:cNvCxnSpPr>
            <p:nvPr/>
          </p:nvCxnSpPr>
          <p:spPr>
            <a:xfrm>
              <a:off x="5328514" y="3735142"/>
              <a:ext cx="384628" cy="67279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/>
            <p:cNvCxnSpPr>
              <a:stCxn id="122" idx="2"/>
              <a:endCxn id="125" idx="1"/>
            </p:cNvCxnSpPr>
            <p:nvPr/>
          </p:nvCxnSpPr>
          <p:spPr>
            <a:xfrm>
              <a:off x="4427036" y="3036332"/>
              <a:ext cx="823419" cy="62261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/>
            <p:cNvCxnSpPr>
              <a:stCxn id="126" idx="2"/>
              <a:endCxn id="129" idx="0"/>
            </p:cNvCxnSpPr>
            <p:nvPr/>
          </p:nvCxnSpPr>
          <p:spPr>
            <a:xfrm flipH="1">
              <a:off x="3590695" y="4560332"/>
              <a:ext cx="228600" cy="609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>
              <a:endCxn id="125" idx="0"/>
            </p:cNvCxnSpPr>
            <p:nvPr/>
          </p:nvCxnSpPr>
          <p:spPr>
            <a:xfrm>
              <a:off x="5251215" y="3112532"/>
              <a:ext cx="77299" cy="47021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>
              <a:stCxn id="127" idx="2"/>
              <a:endCxn id="145" idx="0"/>
            </p:cNvCxnSpPr>
            <p:nvPr/>
          </p:nvCxnSpPr>
          <p:spPr>
            <a:xfrm>
              <a:off x="4590081" y="4560332"/>
              <a:ext cx="63697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2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8977" y="2883932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4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46036" y="3569732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5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0455" y="3582742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6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1236" y="4407932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7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12022" y="4407932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8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35083" y="4407932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9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2636" y="5169932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1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35878" y="4407932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5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5719" y="5093732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46" name="Straight Arrow Connector 145"/>
            <p:cNvCxnSpPr>
              <a:stCxn id="128" idx="1"/>
              <a:endCxn id="131" idx="3"/>
            </p:cNvCxnSpPr>
            <p:nvPr/>
          </p:nvCxnSpPr>
          <p:spPr>
            <a:xfrm flipH="1">
              <a:off x="5191995" y="4484132"/>
              <a:ext cx="44308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TextBox 186"/>
            <p:cNvSpPr txBox="1"/>
            <p:nvPr/>
          </p:nvSpPr>
          <p:spPr>
            <a:xfrm>
              <a:off x="4953000" y="4484132"/>
              <a:ext cx="2648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4113106" y="296013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</a:t>
              </a: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4427036" y="2133600"/>
              <a:ext cx="1119626" cy="1055132"/>
              <a:chOff x="4427036" y="2133600"/>
              <a:chExt cx="1119626" cy="1055132"/>
            </a:xfrm>
          </p:grpSpPr>
          <p:cxnSp>
            <p:nvCxnSpPr>
              <p:cNvPr id="121" name="Straight Arrow Connector 120"/>
              <p:cNvCxnSpPr>
                <a:endCxn id="122" idx="0"/>
              </p:cNvCxnSpPr>
              <p:nvPr/>
            </p:nvCxnSpPr>
            <p:spPr>
              <a:xfrm flipH="1">
                <a:off x="4427036" y="2350532"/>
                <a:ext cx="411709" cy="5334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3" name="Group 102"/>
              <p:cNvGrpSpPr/>
              <p:nvPr/>
            </p:nvGrpSpPr>
            <p:grpSpPr>
              <a:xfrm>
                <a:off x="4760686" y="2198132"/>
                <a:ext cx="568587" cy="914400"/>
                <a:chOff x="2398486" y="685800"/>
                <a:chExt cx="568587" cy="914400"/>
              </a:xfrm>
            </p:grpSpPr>
            <p:pic>
              <p:nvPicPr>
                <p:cNvPr id="120" name="Picture 2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398486" y="6858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23" name="Picture 2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810956" y="14478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cxnSp>
            <p:nvCxnSpPr>
              <p:cNvPr id="130" name="Straight Arrow Connector 129"/>
              <p:cNvCxnSpPr/>
              <p:nvPr/>
            </p:nvCxnSpPr>
            <p:spPr>
              <a:xfrm>
                <a:off x="4838745" y="2350532"/>
                <a:ext cx="412470" cy="6096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Arrow Connector 139"/>
              <p:cNvCxnSpPr>
                <a:endCxn id="122" idx="3"/>
              </p:cNvCxnSpPr>
              <p:nvPr/>
            </p:nvCxnSpPr>
            <p:spPr>
              <a:xfrm flipH="1" flipV="1">
                <a:off x="4505094" y="2960132"/>
                <a:ext cx="668062" cy="762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9" name="TextBox 168"/>
              <p:cNvSpPr txBox="1"/>
              <p:nvPr/>
            </p:nvSpPr>
            <p:spPr>
              <a:xfrm>
                <a:off x="4821348" y="2133600"/>
                <a:ext cx="284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x</a:t>
                </a:r>
              </a:p>
            </p:txBody>
          </p:sp>
          <p:sp>
            <p:nvSpPr>
              <p:cNvPr id="172" name="TextBox 171"/>
              <p:cNvSpPr txBox="1"/>
              <p:nvPr/>
            </p:nvSpPr>
            <p:spPr>
              <a:xfrm>
                <a:off x="5257800" y="2819400"/>
                <a:ext cx="288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y</a:t>
                </a:r>
              </a:p>
            </p:txBody>
          </p:sp>
        </p:grpSp>
        <p:sp>
          <p:nvSpPr>
            <p:cNvPr id="181" name="TextBox 180"/>
            <p:cNvSpPr txBox="1"/>
            <p:nvPr/>
          </p:nvSpPr>
          <p:spPr>
            <a:xfrm>
              <a:off x="4359338" y="5029200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</a:t>
              </a:r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3427306" y="4267200"/>
              <a:ext cx="3497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</a:t>
              </a:r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3351106" y="5181600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</a:t>
              </a:r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3825938" y="3429000"/>
              <a:ext cx="2744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</a:t>
              </a: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5408506" y="349353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q</a:t>
              </a:r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5637106" y="44196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</a:t>
              </a:r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4267200" y="4267200"/>
              <a:ext cx="2391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</a:t>
              </a: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3512635" y="2960132"/>
              <a:ext cx="1737820" cy="2286000"/>
              <a:chOff x="3512635" y="2960132"/>
              <a:chExt cx="1737820" cy="2286000"/>
            </a:xfrm>
          </p:grpSpPr>
          <p:cxnSp>
            <p:nvCxnSpPr>
              <p:cNvPr id="135" name="Straight Arrow Connector 134"/>
              <p:cNvCxnSpPr>
                <a:stCxn id="131" idx="0"/>
                <a:endCxn id="125" idx="1"/>
              </p:cNvCxnSpPr>
              <p:nvPr/>
            </p:nvCxnSpPr>
            <p:spPr>
              <a:xfrm flipV="1">
                <a:off x="5113937" y="3658942"/>
                <a:ext cx="136518" cy="74899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Curved Connector 137"/>
              <p:cNvCxnSpPr>
                <a:stCxn id="129" idx="1"/>
                <a:endCxn id="122" idx="1"/>
              </p:cNvCxnSpPr>
              <p:nvPr/>
            </p:nvCxnSpPr>
            <p:spPr>
              <a:xfrm rot="10800000" flipH="1">
                <a:off x="3512635" y="2960132"/>
                <a:ext cx="836341" cy="2286000"/>
              </a:xfrm>
              <a:prstGeom prst="curvedConnector3">
                <a:avLst>
                  <a:gd name="adj1" fmla="val -111333"/>
                </a:avLst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Curved Connector 141"/>
              <p:cNvCxnSpPr>
                <a:stCxn id="122" idx="2"/>
                <a:endCxn id="126" idx="1"/>
              </p:cNvCxnSpPr>
              <p:nvPr/>
            </p:nvCxnSpPr>
            <p:spPr>
              <a:xfrm rot="5400000">
                <a:off x="3360236" y="3417332"/>
                <a:ext cx="1447800" cy="685800"/>
              </a:xfrm>
              <a:prstGeom prst="curvedConnector4">
                <a:avLst>
                  <a:gd name="adj1" fmla="val 3466"/>
                  <a:gd name="adj2" fmla="val 102439"/>
                </a:avLst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Arrow Connector 142"/>
              <p:cNvCxnSpPr>
                <a:stCxn id="127" idx="1"/>
                <a:endCxn id="129" idx="3"/>
              </p:cNvCxnSpPr>
              <p:nvPr/>
            </p:nvCxnSpPr>
            <p:spPr>
              <a:xfrm flipH="1">
                <a:off x="3668753" y="4484132"/>
                <a:ext cx="843269" cy="7620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Curved Connector 6"/>
              <p:cNvCxnSpPr>
                <a:endCxn id="122" idx="2"/>
              </p:cNvCxnSpPr>
              <p:nvPr/>
            </p:nvCxnSpPr>
            <p:spPr>
              <a:xfrm rot="16200000" flipV="1">
                <a:off x="3819976" y="3643392"/>
                <a:ext cx="1359932" cy="145812"/>
              </a:xfrm>
              <a:prstGeom prst="curvedConnector3">
                <a:avLst>
                  <a:gd name="adj1" fmla="val 50000"/>
                </a:avLst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5" name="Straight Arrow Connector 54"/>
            <p:cNvCxnSpPr>
              <a:stCxn id="126" idx="3"/>
              <a:endCxn id="145" idx="0"/>
            </p:cNvCxnSpPr>
            <p:nvPr/>
          </p:nvCxnSpPr>
          <p:spPr>
            <a:xfrm>
              <a:off x="3897353" y="4484132"/>
              <a:ext cx="756425" cy="609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Straight Arrow Connector 60"/>
          <p:cNvCxnSpPr/>
          <p:nvPr/>
        </p:nvCxnSpPr>
        <p:spPr>
          <a:xfrm>
            <a:off x="4114800" y="3733800"/>
            <a:ext cx="465986" cy="6858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urved Connector 61"/>
          <p:cNvCxnSpPr/>
          <p:nvPr/>
        </p:nvCxnSpPr>
        <p:spPr>
          <a:xfrm rot="5400000">
            <a:off x="3352800" y="3429001"/>
            <a:ext cx="1447800" cy="685800"/>
          </a:xfrm>
          <a:prstGeom prst="curvedConnector4">
            <a:avLst>
              <a:gd name="adj1" fmla="val 3466"/>
              <a:gd name="adj2" fmla="val 102439"/>
            </a:avLst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4584503" y="4572000"/>
            <a:ext cx="63697" cy="5334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H="1">
            <a:off x="4114800" y="3048000"/>
            <a:ext cx="302941" cy="5334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H="1">
            <a:off x="3581400" y="4572000"/>
            <a:ext cx="228600" cy="6096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4434381" y="3048000"/>
            <a:ext cx="823419" cy="62261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5334000" y="3733800"/>
            <a:ext cx="384628" cy="67279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>
            <a:off x="5181600" y="4495800"/>
            <a:ext cx="443088" cy="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H="1">
            <a:off x="3810000" y="3733800"/>
            <a:ext cx="304800" cy="6858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3886200" y="4495800"/>
            <a:ext cx="756425" cy="6096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own Ribbon 11"/>
          <p:cNvSpPr/>
          <p:nvPr/>
        </p:nvSpPr>
        <p:spPr>
          <a:xfrm>
            <a:off x="6400800" y="3303033"/>
            <a:ext cx="2133600" cy="8031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Another DFS tree</a:t>
            </a:r>
          </a:p>
        </p:txBody>
      </p:sp>
      <p:sp>
        <p:nvSpPr>
          <p:cNvPr id="73" name="Down Ribbon 72"/>
          <p:cNvSpPr/>
          <p:nvPr/>
        </p:nvSpPr>
        <p:spPr>
          <a:xfrm>
            <a:off x="6324600" y="3303032"/>
            <a:ext cx="2133600" cy="929116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NOT a DFS tree. Can you explain it?</a:t>
            </a:r>
          </a:p>
        </p:txBody>
      </p:sp>
      <p:sp>
        <p:nvSpPr>
          <p:cNvPr id="13" name="Cloud Callout 12"/>
          <p:cNvSpPr/>
          <p:nvPr/>
        </p:nvSpPr>
        <p:spPr>
          <a:xfrm>
            <a:off x="5786883" y="4568543"/>
            <a:ext cx="3201340" cy="672790"/>
          </a:xfrm>
          <a:prstGeom prst="cloudCallout">
            <a:avLst>
              <a:gd name="adj1" fmla="val -53028"/>
              <a:gd name="adj2" fmla="val 8438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Is this a DFS tree ?</a:t>
            </a:r>
          </a:p>
        </p:txBody>
      </p:sp>
    </p:spTree>
    <p:extLst>
      <p:ext uri="{BB962C8B-B14F-4D97-AF65-F5344CB8AC3E}">
        <p14:creationId xmlns:p14="http://schemas.microsoft.com/office/powerpoint/2010/main" val="38998518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12" grpId="0" animBg="1"/>
      <p:bldP spid="12" grpId="1" animBg="1"/>
      <p:bldP spid="73" grpId="0" animBg="1"/>
      <p:bldP spid="73" grpId="1" animBg="1"/>
      <p:bldP spid="13" grpId="0" animBg="1"/>
      <p:bldP spid="13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>
            <a:normAutofit/>
          </a:bodyPr>
          <a:lstStyle/>
          <a:p>
            <a:pPr algn="ctr"/>
            <a:br>
              <a:rPr lang="en-US" sz="3200" dirty="0">
                <a:solidFill>
                  <a:srgbClr val="7030A0"/>
                </a:solidFill>
              </a:rPr>
            </a:br>
            <a:r>
              <a:rPr lang="en-US" sz="3600" dirty="0">
                <a:solidFill>
                  <a:srgbClr val="7030A0"/>
                </a:solidFill>
              </a:rPr>
              <a:t>DEPTH FIRST SEARCH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For entire graph</a:t>
                </a:r>
                <a:r>
                  <a:rPr lang="en-US" sz="2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endParaRPr lang="en-US" sz="28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" name="Tex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2"/>
                <a:stretch>
                  <a:fillRect b="-11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843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DFS on the graph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57200" y="1600200"/>
                <a:ext cx="4040188" cy="4648200"/>
              </a:xfrm>
              <a:ln>
                <a:solidFill>
                  <a:schemeClr val="tx1"/>
                </a:solidFill>
              </a:ln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DFS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{  Visited[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] </a:t>
                </a:r>
                <a:r>
                  <a:rPr lang="en-US" sz="2000" dirty="0">
                    <a:sym typeface="Wingdings" pitchFamily="2" charset="2"/>
                  </a:rPr>
                  <a:t> true;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    </a:t>
                </a:r>
                <a:r>
                  <a:rPr lang="en-US" sz="2000" b="1" dirty="0">
                    <a:solidFill>
                      <a:srgbClr val="00B050"/>
                    </a:solidFill>
                    <a:sym typeface="Wingdings" pitchFamily="2" charset="2"/>
                  </a:rPr>
                  <a:t>D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] </a:t>
                </a:r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count</a:t>
                </a:r>
                <a:r>
                  <a:rPr lang="en-US" sz="2000" dirty="0">
                    <a:sym typeface="Wingdings" pitchFamily="2" charset="2"/>
                  </a:rPr>
                  <a:t>++ ;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    </a:t>
                </a:r>
                <a:r>
                  <a:rPr lang="en-US" sz="2000" dirty="0">
                    <a:sym typeface="Wingdings" pitchFamily="2" charset="2"/>
                  </a:rPr>
                  <a:t>…;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     For</a:t>
                </a:r>
                <a:r>
                  <a:rPr lang="en-US" sz="2000" dirty="0">
                    <a:sym typeface="Wingdings" pitchFamily="2" charset="2"/>
                  </a:rPr>
                  <a:t> each edge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 err="1">
                    <a:sym typeface="Wingdings" pitchFamily="2" charset="2"/>
                  </a:rPr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𝒘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{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  <a:sym typeface="Wingdings" pitchFamily="2" charset="2"/>
                  </a:rPr>
                  <a:t>	   DFS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𝒘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}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…;</a:t>
                </a:r>
                <a:endParaRPr lang="en-US" sz="2000" b="1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}</a:t>
                </a:r>
                <a:r>
                  <a:rPr lang="en-US" sz="2000" b="1" dirty="0">
                    <a:solidFill>
                      <a:srgbClr val="7030A0"/>
                    </a:solidFill>
                    <a:sym typeface="Wingdings" pitchFamily="2" charset="2"/>
                  </a:rPr>
                  <a:t> </a:t>
                </a:r>
                <a:r>
                  <a:rPr lang="en-US" sz="2000" dirty="0">
                    <a:sym typeface="Wingdings" pitchFamily="2" charset="2"/>
                  </a:rPr>
                  <a:t>   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57200" y="1600200"/>
                <a:ext cx="4040188" cy="4648200"/>
              </a:xfrm>
              <a:blipFill rotWithShape="1">
                <a:blip r:embed="rId3"/>
                <a:stretch>
                  <a:fillRect l="-1353" t="-52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4648200" y="2667000"/>
                <a:ext cx="4041775" cy="2971800"/>
              </a:xfrm>
              <a:ln>
                <a:solidFill>
                  <a:schemeClr val="tx1"/>
                </a:solidFill>
              </a:ln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2060"/>
                    </a:solidFill>
                  </a:rPr>
                  <a:t>DFS-graph(G=(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0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b="1" dirty="0">
                    <a:solidFill>
                      <a:srgbClr val="002060"/>
                    </a:solidFill>
                  </a:rPr>
                  <a:t>)){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002060"/>
                    </a:solidFill>
                  </a:rPr>
                  <a:t>      </a:t>
                </a:r>
                <a:r>
                  <a:rPr lang="en-US" sz="2000" b="1" dirty="0"/>
                  <a:t>For</a:t>
                </a:r>
                <a:r>
                  <a:rPr lang="en-US" sz="2000" dirty="0"/>
                  <a:t> each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/>
                  <a:t> do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Visited[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]</a:t>
                </a:r>
                <a:r>
                  <a:rPr lang="en-US" sz="2000" dirty="0">
                    <a:sym typeface="Wingdings" pitchFamily="2" charset="2"/>
                  </a:rPr>
                  <a:t> false; 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</a:t>
                </a:r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count</a:t>
                </a:r>
                <a:r>
                  <a:rPr lang="en-US" sz="2000" dirty="0">
                    <a:sym typeface="Wingdings" pitchFamily="2" charset="2"/>
                  </a:rPr>
                  <a:t>  1;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</a:t>
                </a:r>
                <a:r>
                  <a:rPr lang="en-US" sz="2000" b="1" dirty="0">
                    <a:sym typeface="Wingdings" pitchFamily="2" charset="2"/>
                  </a:rPr>
                  <a:t>For</a:t>
                </a:r>
                <a:r>
                  <a:rPr lang="en-US" sz="2000" dirty="0">
                    <a:sym typeface="Wingdings" pitchFamily="2" charset="2"/>
                  </a:rPr>
                  <a:t> each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do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     </a:t>
                </a:r>
                <a:r>
                  <a:rPr lang="en-US" sz="2000" b="1" dirty="0">
                    <a:sym typeface="Wingdings" pitchFamily="2" charset="2"/>
                  </a:rPr>
                  <a:t>If</a:t>
                </a:r>
                <a:r>
                  <a:rPr lang="en-US" sz="2000" dirty="0">
                    <a:sym typeface="Wingdings" pitchFamily="2" charset="2"/>
                  </a:rPr>
                  <a:t>(Visited[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 == false)  </a:t>
                </a:r>
                <a:r>
                  <a:rPr lang="en-US" sz="2000" dirty="0"/>
                  <a:t>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DFS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);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}</a:t>
                </a: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4648200" y="2667000"/>
                <a:ext cx="4041775" cy="2971800"/>
              </a:xfrm>
              <a:blipFill rotWithShape="1">
                <a:blip r:embed="rId4"/>
                <a:stretch>
                  <a:fillRect l="-1504" t="-818" b="-286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8212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" grpId="0" uiExpand="1" build="p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roup 103"/>
          <p:cNvGrpSpPr/>
          <p:nvPr/>
        </p:nvGrpSpPr>
        <p:grpSpPr>
          <a:xfrm>
            <a:off x="1752599" y="4594303"/>
            <a:ext cx="1146718" cy="1163444"/>
            <a:chOff x="6705599" y="2308303"/>
            <a:chExt cx="1146718" cy="1163444"/>
          </a:xfrm>
        </p:grpSpPr>
        <p:pic>
          <p:nvPicPr>
            <p:cNvPr id="25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600" y="2308303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6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599" y="3319347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7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6200" y="3319347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8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6198" y="2360342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73" name="Straight Arrow Connector 72"/>
          <p:cNvCxnSpPr/>
          <p:nvPr/>
        </p:nvCxnSpPr>
        <p:spPr>
          <a:xfrm flipH="1">
            <a:off x="1830658" y="4724400"/>
            <a:ext cx="24668" cy="88094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2821257" y="4798742"/>
            <a:ext cx="2" cy="80660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1908717" y="4670503"/>
            <a:ext cx="834481" cy="5203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1908717" y="4670503"/>
            <a:ext cx="834483" cy="101104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3" name="Curved Connector 1042"/>
          <p:cNvCxnSpPr/>
          <p:nvPr/>
        </p:nvCxnSpPr>
        <p:spPr>
          <a:xfrm flipH="1" flipV="1">
            <a:off x="1901282" y="4634261"/>
            <a:ext cx="998035" cy="1047286"/>
          </a:xfrm>
          <a:prstGeom prst="curvedConnector4">
            <a:avLst>
              <a:gd name="adj1" fmla="val -22905"/>
              <a:gd name="adj2" fmla="val 14414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stCxn id="120" idx="2"/>
            <a:endCxn id="122" idx="0"/>
          </p:cNvCxnSpPr>
          <p:nvPr/>
        </p:nvCxnSpPr>
        <p:spPr>
          <a:xfrm flipH="1">
            <a:off x="2064836" y="838200"/>
            <a:ext cx="411709" cy="533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Group 102"/>
          <p:cNvGrpSpPr/>
          <p:nvPr/>
        </p:nvGrpSpPr>
        <p:grpSpPr>
          <a:xfrm>
            <a:off x="2398486" y="685800"/>
            <a:ext cx="568587" cy="914400"/>
            <a:chOff x="2398486" y="685800"/>
            <a:chExt cx="568587" cy="914400"/>
          </a:xfrm>
        </p:grpSpPr>
        <p:pic>
          <p:nvPicPr>
            <p:cNvPr id="120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98486" y="6858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3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10956" y="14478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130" name="Straight Arrow Connector 129"/>
          <p:cNvCxnSpPr>
            <a:stCxn id="120" idx="2"/>
            <a:endCxn id="123" idx="0"/>
          </p:cNvCxnSpPr>
          <p:nvPr/>
        </p:nvCxnSpPr>
        <p:spPr>
          <a:xfrm>
            <a:off x="2476545" y="838200"/>
            <a:ext cx="41247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122" idx="2"/>
            <a:endCxn id="124" idx="0"/>
          </p:cNvCxnSpPr>
          <p:nvPr/>
        </p:nvCxnSpPr>
        <p:spPr>
          <a:xfrm flipH="1">
            <a:off x="1761895" y="1524000"/>
            <a:ext cx="302941" cy="533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124" idx="2"/>
            <a:endCxn id="126" idx="0"/>
          </p:cNvCxnSpPr>
          <p:nvPr/>
        </p:nvCxnSpPr>
        <p:spPr>
          <a:xfrm flipH="1">
            <a:off x="1457095" y="2209800"/>
            <a:ext cx="304800" cy="685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>
            <a:stCxn id="124" idx="2"/>
            <a:endCxn id="127" idx="0"/>
          </p:cNvCxnSpPr>
          <p:nvPr/>
        </p:nvCxnSpPr>
        <p:spPr>
          <a:xfrm>
            <a:off x="1761895" y="2209800"/>
            <a:ext cx="465986" cy="685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stCxn id="131" idx="0"/>
            <a:endCxn id="125" idx="1"/>
          </p:cNvCxnSpPr>
          <p:nvPr/>
        </p:nvCxnSpPr>
        <p:spPr>
          <a:xfrm flipV="1">
            <a:off x="2751737" y="2146610"/>
            <a:ext cx="136518" cy="7489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stCxn id="125" idx="2"/>
            <a:endCxn id="128" idx="0"/>
          </p:cNvCxnSpPr>
          <p:nvPr/>
        </p:nvCxnSpPr>
        <p:spPr>
          <a:xfrm>
            <a:off x="2966314" y="2222810"/>
            <a:ext cx="384628" cy="6727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stCxn id="122" idx="2"/>
            <a:endCxn id="125" idx="1"/>
          </p:cNvCxnSpPr>
          <p:nvPr/>
        </p:nvCxnSpPr>
        <p:spPr>
          <a:xfrm>
            <a:off x="2064836" y="1524000"/>
            <a:ext cx="823419" cy="6226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urved Connector 137"/>
          <p:cNvCxnSpPr>
            <a:stCxn id="129" idx="1"/>
            <a:endCxn id="122" idx="1"/>
          </p:cNvCxnSpPr>
          <p:nvPr/>
        </p:nvCxnSpPr>
        <p:spPr>
          <a:xfrm rot="10800000" flipH="1">
            <a:off x="1150435" y="1447800"/>
            <a:ext cx="836341" cy="2286000"/>
          </a:xfrm>
          <a:prstGeom prst="curvedConnector3">
            <a:avLst>
              <a:gd name="adj1" fmla="val -111333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126" idx="2"/>
            <a:endCxn id="129" idx="0"/>
          </p:cNvCxnSpPr>
          <p:nvPr/>
        </p:nvCxnSpPr>
        <p:spPr>
          <a:xfrm flipH="1">
            <a:off x="1228495" y="3048000"/>
            <a:ext cx="22860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stCxn id="123" idx="1"/>
            <a:endCxn id="122" idx="3"/>
          </p:cNvCxnSpPr>
          <p:nvPr/>
        </p:nvCxnSpPr>
        <p:spPr>
          <a:xfrm flipH="1" flipV="1">
            <a:off x="2142894" y="1447800"/>
            <a:ext cx="668062" cy="76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123" idx="2"/>
            <a:endCxn id="125" idx="0"/>
          </p:cNvCxnSpPr>
          <p:nvPr/>
        </p:nvCxnSpPr>
        <p:spPr>
          <a:xfrm>
            <a:off x="2889015" y="1600200"/>
            <a:ext cx="77299" cy="4702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urved Connector 141"/>
          <p:cNvCxnSpPr>
            <a:stCxn id="122" idx="2"/>
            <a:endCxn id="126" idx="1"/>
          </p:cNvCxnSpPr>
          <p:nvPr/>
        </p:nvCxnSpPr>
        <p:spPr>
          <a:xfrm rot="5400000">
            <a:off x="998036" y="1905000"/>
            <a:ext cx="1447800" cy="685800"/>
          </a:xfrm>
          <a:prstGeom prst="curvedConnector4">
            <a:avLst>
              <a:gd name="adj1" fmla="val 3466"/>
              <a:gd name="adj2" fmla="val 102439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>
            <a:stCxn id="127" idx="1"/>
            <a:endCxn id="129" idx="3"/>
          </p:cNvCxnSpPr>
          <p:nvPr/>
        </p:nvCxnSpPr>
        <p:spPr>
          <a:xfrm flipH="1">
            <a:off x="1306553" y="2971800"/>
            <a:ext cx="843269" cy="7620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127" idx="2"/>
            <a:endCxn id="145" idx="0"/>
          </p:cNvCxnSpPr>
          <p:nvPr/>
        </p:nvCxnSpPr>
        <p:spPr>
          <a:xfrm>
            <a:off x="2227881" y="3048000"/>
            <a:ext cx="63697" cy="533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Group 101"/>
          <p:cNvGrpSpPr/>
          <p:nvPr/>
        </p:nvGrpSpPr>
        <p:grpSpPr>
          <a:xfrm>
            <a:off x="1150436" y="1371600"/>
            <a:ext cx="2278564" cy="2438400"/>
            <a:chOff x="1150436" y="1371600"/>
            <a:chExt cx="2278564" cy="2438400"/>
          </a:xfrm>
        </p:grpSpPr>
        <p:pic>
          <p:nvPicPr>
            <p:cNvPr id="122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6777" y="1371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4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3836" y="20574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5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8255" y="207041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6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9036" y="2895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7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49822" y="2895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8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2883" y="2895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9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0436" y="3657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1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3678" y="2895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5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13519" y="35814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146" name="Straight Arrow Connector 145"/>
          <p:cNvCxnSpPr>
            <a:stCxn id="128" idx="1"/>
            <a:endCxn id="131" idx="3"/>
          </p:cNvCxnSpPr>
          <p:nvPr/>
        </p:nvCxnSpPr>
        <p:spPr>
          <a:xfrm flipH="1">
            <a:off x="2829795" y="2971800"/>
            <a:ext cx="44308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/>
          <p:cNvGrpSpPr/>
          <p:nvPr/>
        </p:nvGrpSpPr>
        <p:grpSpPr>
          <a:xfrm>
            <a:off x="6477000" y="4431268"/>
            <a:ext cx="1601894" cy="1436132"/>
            <a:chOff x="6477000" y="4431268"/>
            <a:chExt cx="1601894" cy="1436132"/>
          </a:xfrm>
        </p:grpSpPr>
        <p:pic>
          <p:nvPicPr>
            <p:cNvPr id="152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601" y="4551556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3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600" y="5562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4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6201" y="5562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5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6199" y="4603595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56" name="Straight Arrow Connector 155"/>
            <p:cNvCxnSpPr>
              <a:endCxn id="153" idx="0"/>
            </p:cNvCxnSpPr>
            <p:nvPr/>
          </p:nvCxnSpPr>
          <p:spPr>
            <a:xfrm flipH="1">
              <a:off x="6783659" y="4681653"/>
              <a:ext cx="24668" cy="880947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/>
            <p:cNvCxnSpPr>
              <a:stCxn id="155" idx="2"/>
              <a:endCxn id="154" idx="0"/>
            </p:cNvCxnSpPr>
            <p:nvPr/>
          </p:nvCxnSpPr>
          <p:spPr>
            <a:xfrm>
              <a:off x="7774258" y="4755995"/>
              <a:ext cx="2" cy="806605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/>
            <p:cNvCxnSpPr>
              <a:stCxn id="152" idx="3"/>
              <a:endCxn id="155" idx="1"/>
            </p:cNvCxnSpPr>
            <p:nvPr/>
          </p:nvCxnSpPr>
          <p:spPr>
            <a:xfrm>
              <a:off x="6861718" y="4627756"/>
              <a:ext cx="834481" cy="52039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TextBox 170"/>
            <p:cNvSpPr txBox="1"/>
            <p:nvPr/>
          </p:nvSpPr>
          <p:spPr>
            <a:xfrm>
              <a:off x="6477000" y="44312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7772400" y="45074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</a:t>
              </a:r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7772400" y="5421868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6477000" y="54980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</a:t>
              </a:r>
            </a:p>
          </p:txBody>
        </p:sp>
      </p:grpSp>
      <p:sp>
        <p:nvSpPr>
          <p:cNvPr id="187" name="TextBox 186"/>
          <p:cNvSpPr txBox="1"/>
          <p:nvPr/>
        </p:nvSpPr>
        <p:spPr>
          <a:xfrm>
            <a:off x="2590800" y="2971800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1979506" y="14594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</a:t>
            </a:r>
          </a:p>
        </p:txBody>
      </p:sp>
      <p:sp>
        <p:nvSpPr>
          <p:cNvPr id="169" name="TextBox 168"/>
          <p:cNvSpPr txBox="1"/>
          <p:nvPr/>
        </p:nvSpPr>
        <p:spPr>
          <a:xfrm>
            <a:off x="2459148" y="62126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1522306" y="44958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72" name="TextBox 171"/>
          <p:cNvSpPr txBox="1"/>
          <p:nvPr/>
        </p:nvSpPr>
        <p:spPr>
          <a:xfrm>
            <a:off x="2895600" y="130706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73" name="TextBox 172"/>
          <p:cNvSpPr txBox="1"/>
          <p:nvPr/>
        </p:nvSpPr>
        <p:spPr>
          <a:xfrm>
            <a:off x="1522306" y="54980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175" name="TextBox 174"/>
          <p:cNvSpPr txBox="1"/>
          <p:nvPr/>
        </p:nvSpPr>
        <p:spPr>
          <a:xfrm>
            <a:off x="2817706" y="45720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81" name="TextBox 180"/>
          <p:cNvSpPr txBox="1"/>
          <p:nvPr/>
        </p:nvSpPr>
        <p:spPr>
          <a:xfrm>
            <a:off x="1447800" y="190500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</a:p>
        </p:txBody>
      </p:sp>
      <p:sp>
        <p:nvSpPr>
          <p:cNvPr id="182" name="TextBox 181"/>
          <p:cNvSpPr txBox="1"/>
          <p:nvPr/>
        </p:nvSpPr>
        <p:spPr>
          <a:xfrm>
            <a:off x="1065106" y="2754868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</a:p>
        </p:txBody>
      </p:sp>
      <p:sp>
        <p:nvSpPr>
          <p:cNvPr id="183" name="TextBox 182"/>
          <p:cNvSpPr txBox="1"/>
          <p:nvPr/>
        </p:nvSpPr>
        <p:spPr>
          <a:xfrm>
            <a:off x="988906" y="3669268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184" name="TextBox 183"/>
          <p:cNvSpPr txBox="1"/>
          <p:nvPr/>
        </p:nvSpPr>
        <p:spPr>
          <a:xfrm>
            <a:off x="2131906" y="365760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</a:p>
        </p:txBody>
      </p:sp>
      <p:sp>
        <p:nvSpPr>
          <p:cNvPr id="185" name="TextBox 184"/>
          <p:cNvSpPr txBox="1"/>
          <p:nvPr/>
        </p:nvSpPr>
        <p:spPr>
          <a:xfrm>
            <a:off x="3046306" y="19812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</a:t>
            </a:r>
          </a:p>
        </p:txBody>
      </p:sp>
      <p:sp>
        <p:nvSpPr>
          <p:cNvPr id="186" name="TextBox 185"/>
          <p:cNvSpPr txBox="1"/>
          <p:nvPr/>
        </p:nvSpPr>
        <p:spPr>
          <a:xfrm>
            <a:off x="3274906" y="29072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188" name="TextBox 187"/>
          <p:cNvSpPr txBox="1"/>
          <p:nvPr/>
        </p:nvSpPr>
        <p:spPr>
          <a:xfrm>
            <a:off x="1905000" y="2754868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</a:t>
            </a:r>
          </a:p>
        </p:txBody>
      </p:sp>
      <p:grpSp>
        <p:nvGrpSpPr>
          <p:cNvPr id="101" name="Group 100"/>
          <p:cNvGrpSpPr/>
          <p:nvPr/>
        </p:nvGrpSpPr>
        <p:grpSpPr>
          <a:xfrm>
            <a:off x="6442296" y="1230868"/>
            <a:ext cx="2549304" cy="2731532"/>
            <a:chOff x="957590" y="4050268"/>
            <a:chExt cx="2549304" cy="2731532"/>
          </a:xfrm>
        </p:grpSpPr>
        <p:sp>
          <p:nvSpPr>
            <p:cNvPr id="190" name="TextBox 189"/>
            <p:cNvSpPr txBox="1"/>
            <p:nvPr/>
          </p:nvSpPr>
          <p:spPr>
            <a:xfrm>
              <a:off x="1752600" y="40502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</a:t>
              </a:r>
            </a:p>
          </p:txBody>
        </p:sp>
        <p:grpSp>
          <p:nvGrpSpPr>
            <p:cNvPr id="100" name="Group 99"/>
            <p:cNvGrpSpPr/>
            <p:nvPr/>
          </p:nvGrpSpPr>
          <p:grpSpPr>
            <a:xfrm>
              <a:off x="957590" y="4191000"/>
              <a:ext cx="2549304" cy="2590800"/>
              <a:chOff x="957590" y="4191000"/>
              <a:chExt cx="2549304" cy="2590800"/>
            </a:xfrm>
          </p:grpSpPr>
          <p:sp>
            <p:nvSpPr>
              <p:cNvPr id="195" name="TextBox 194"/>
              <p:cNvSpPr txBox="1"/>
              <p:nvPr/>
            </p:nvSpPr>
            <p:spPr>
              <a:xfrm>
                <a:off x="957590" y="6412468"/>
                <a:ext cx="2616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</a:t>
                </a:r>
              </a:p>
            </p:txBody>
          </p:sp>
          <p:grpSp>
            <p:nvGrpSpPr>
              <p:cNvPr id="96" name="Group 95"/>
              <p:cNvGrpSpPr/>
              <p:nvPr/>
            </p:nvGrpSpPr>
            <p:grpSpPr>
              <a:xfrm>
                <a:off x="1098024" y="4191000"/>
                <a:ext cx="2408870" cy="2438400"/>
                <a:chOff x="1098024" y="4191000"/>
                <a:chExt cx="2408870" cy="2438400"/>
              </a:xfrm>
            </p:grpSpPr>
            <p:pic>
              <p:nvPicPr>
                <p:cNvPr id="9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979341" y="41910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1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676400" y="48768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2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880819" y="488981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3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71600" y="57150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4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142386" y="57150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5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265447" y="57150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6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43000" y="64770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24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666242" y="57150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cxnSp>
              <p:nvCxnSpPr>
                <p:cNvPr id="29" name="Straight Arrow Connector 28"/>
                <p:cNvCxnSpPr>
                  <a:stCxn id="9" idx="2"/>
                  <a:endCxn id="11" idx="0"/>
                </p:cNvCxnSpPr>
                <p:nvPr/>
              </p:nvCxnSpPr>
              <p:spPr>
                <a:xfrm flipH="1">
                  <a:off x="1754459" y="4343400"/>
                  <a:ext cx="302941" cy="533400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Arrow Connector 31"/>
                <p:cNvCxnSpPr>
                  <a:stCxn id="11" idx="2"/>
                  <a:endCxn id="13" idx="0"/>
                </p:cNvCxnSpPr>
                <p:nvPr/>
              </p:nvCxnSpPr>
              <p:spPr>
                <a:xfrm flipH="1">
                  <a:off x="1449659" y="5029200"/>
                  <a:ext cx="304800" cy="685800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Arrow Connector 34"/>
                <p:cNvCxnSpPr>
                  <a:stCxn id="11" idx="2"/>
                  <a:endCxn id="14" idx="0"/>
                </p:cNvCxnSpPr>
                <p:nvPr/>
              </p:nvCxnSpPr>
              <p:spPr>
                <a:xfrm>
                  <a:off x="1754459" y="5029200"/>
                  <a:ext cx="465986" cy="685800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Arrow Connector 41"/>
                <p:cNvCxnSpPr>
                  <a:stCxn id="12" idx="2"/>
                  <a:endCxn id="15" idx="0"/>
                </p:cNvCxnSpPr>
                <p:nvPr/>
              </p:nvCxnSpPr>
              <p:spPr>
                <a:xfrm>
                  <a:off x="2958878" y="5042210"/>
                  <a:ext cx="384628" cy="672790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Arrow Connector 44"/>
                <p:cNvCxnSpPr>
                  <a:stCxn id="9" idx="2"/>
                  <a:endCxn id="12" idx="1"/>
                </p:cNvCxnSpPr>
                <p:nvPr/>
              </p:nvCxnSpPr>
              <p:spPr>
                <a:xfrm>
                  <a:off x="2057400" y="4343400"/>
                  <a:ext cx="823419" cy="622610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Arrow Connector 59"/>
                <p:cNvCxnSpPr>
                  <a:stCxn id="13" idx="2"/>
                  <a:endCxn id="16" idx="0"/>
                </p:cNvCxnSpPr>
                <p:nvPr/>
              </p:nvCxnSpPr>
              <p:spPr>
                <a:xfrm flipH="1">
                  <a:off x="1221059" y="5867400"/>
                  <a:ext cx="228600" cy="609600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Arrow Connector 110"/>
                <p:cNvCxnSpPr>
                  <a:stCxn id="14" idx="2"/>
                  <a:endCxn id="114" idx="0"/>
                </p:cNvCxnSpPr>
                <p:nvPr/>
              </p:nvCxnSpPr>
              <p:spPr>
                <a:xfrm>
                  <a:off x="2220445" y="5867400"/>
                  <a:ext cx="63697" cy="533400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114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206083" y="64008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cxnSp>
              <p:nvCxnSpPr>
                <p:cNvPr id="117" name="Straight Arrow Connector 116"/>
                <p:cNvCxnSpPr>
                  <a:stCxn id="15" idx="1"/>
                  <a:endCxn id="24" idx="3"/>
                </p:cNvCxnSpPr>
                <p:nvPr/>
              </p:nvCxnSpPr>
              <p:spPr>
                <a:xfrm flipH="1">
                  <a:off x="2822359" y="5791200"/>
                  <a:ext cx="443088" cy="0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9" name="TextBox 188"/>
                <p:cNvSpPr txBox="1"/>
                <p:nvPr/>
              </p:nvSpPr>
              <p:spPr>
                <a:xfrm>
                  <a:off x="1387538" y="4736068"/>
                  <a:ext cx="2888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v</a:t>
                  </a:r>
                </a:p>
              </p:txBody>
            </p:sp>
            <p:sp>
              <p:nvSpPr>
                <p:cNvPr id="191" name="TextBox 190"/>
                <p:cNvSpPr txBox="1"/>
                <p:nvPr/>
              </p:nvSpPr>
              <p:spPr>
                <a:xfrm>
                  <a:off x="2971800" y="4736068"/>
                  <a:ext cx="3064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q</a:t>
                  </a:r>
                </a:p>
              </p:txBody>
            </p:sp>
            <p:sp>
              <p:nvSpPr>
                <p:cNvPr id="192" name="TextBox 191"/>
                <p:cNvSpPr txBox="1"/>
                <p:nvPr/>
              </p:nvSpPr>
              <p:spPr>
                <a:xfrm>
                  <a:off x="3200400" y="5726668"/>
                  <a:ext cx="3064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p</a:t>
                  </a:r>
                </a:p>
              </p:txBody>
            </p:sp>
            <p:sp>
              <p:nvSpPr>
                <p:cNvPr id="193" name="TextBox 192"/>
                <p:cNvSpPr txBox="1"/>
                <p:nvPr/>
              </p:nvSpPr>
              <p:spPr>
                <a:xfrm>
                  <a:off x="2630784" y="5726668"/>
                  <a:ext cx="26481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r</a:t>
                  </a:r>
                </a:p>
              </p:txBody>
            </p:sp>
            <p:sp>
              <p:nvSpPr>
                <p:cNvPr id="194" name="TextBox 193"/>
                <p:cNvSpPr txBox="1"/>
                <p:nvPr/>
              </p:nvSpPr>
              <p:spPr>
                <a:xfrm>
                  <a:off x="1098024" y="5574268"/>
                  <a:ext cx="34977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w</a:t>
                  </a:r>
                </a:p>
              </p:txBody>
            </p:sp>
            <p:sp>
              <p:nvSpPr>
                <p:cNvPr id="196" name="TextBox 195"/>
                <p:cNvSpPr txBox="1"/>
                <p:nvPr/>
              </p:nvSpPr>
              <p:spPr>
                <a:xfrm>
                  <a:off x="1970632" y="5650468"/>
                  <a:ext cx="2391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j</a:t>
                  </a:r>
                </a:p>
              </p:txBody>
            </p:sp>
            <p:sp>
              <p:nvSpPr>
                <p:cNvPr id="197" name="TextBox 196"/>
                <p:cNvSpPr txBox="1"/>
                <p:nvPr/>
              </p:nvSpPr>
              <p:spPr>
                <a:xfrm>
                  <a:off x="1981200" y="6260068"/>
                  <a:ext cx="2888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k</a:t>
                  </a:r>
                </a:p>
              </p:txBody>
            </p:sp>
          </p:grpSp>
        </p:grpSp>
      </p:grpSp>
      <p:grpSp>
        <p:nvGrpSpPr>
          <p:cNvPr id="97" name="Group 96"/>
          <p:cNvGrpSpPr/>
          <p:nvPr/>
        </p:nvGrpSpPr>
        <p:grpSpPr>
          <a:xfrm>
            <a:off x="6830991" y="152400"/>
            <a:ext cx="1017609" cy="1055803"/>
            <a:chOff x="4605253" y="4571329"/>
            <a:chExt cx="1017609" cy="1055803"/>
          </a:xfrm>
        </p:grpSpPr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65069" y="54102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21" name="Straight Arrow Connector 20"/>
            <p:cNvCxnSpPr/>
            <p:nvPr/>
          </p:nvCxnSpPr>
          <p:spPr>
            <a:xfrm>
              <a:off x="4889305" y="4827549"/>
              <a:ext cx="430674" cy="60960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9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0600" y="4713249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98" name="TextBox 197"/>
            <p:cNvSpPr txBox="1"/>
            <p:nvPr/>
          </p:nvSpPr>
          <p:spPr>
            <a:xfrm>
              <a:off x="4605253" y="4571329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5334000" y="5257800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</p:grpSp>
      <p:sp>
        <p:nvSpPr>
          <p:cNvPr id="99" name="Right Arrow 98"/>
          <p:cNvSpPr/>
          <p:nvPr/>
        </p:nvSpPr>
        <p:spPr>
          <a:xfrm rot="1556459">
            <a:off x="1760117" y="1184012"/>
            <a:ext cx="250464" cy="273326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Right Arrow 204"/>
          <p:cNvSpPr/>
          <p:nvPr/>
        </p:nvSpPr>
        <p:spPr>
          <a:xfrm rot="1556459">
            <a:off x="2197446" y="495684"/>
            <a:ext cx="245977" cy="304030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Right Arrow 205"/>
          <p:cNvSpPr/>
          <p:nvPr/>
        </p:nvSpPr>
        <p:spPr>
          <a:xfrm rot="1556459">
            <a:off x="1500843" y="4315277"/>
            <a:ext cx="285418" cy="284844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" name="Straight Connector 105"/>
          <p:cNvCxnSpPr/>
          <p:nvPr/>
        </p:nvCxnSpPr>
        <p:spPr>
          <a:xfrm>
            <a:off x="1527717" y="762000"/>
            <a:ext cx="2053683" cy="1403866"/>
          </a:xfrm>
          <a:prstGeom prst="line">
            <a:avLst/>
          </a:prstGeom>
          <a:ln w="5715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798637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</a:rPr>
              <a:t>Lemma 3</a:t>
            </a:r>
            <a:r>
              <a:rPr lang="en-US" sz="2000" dirty="0"/>
              <a:t>: DFS partitions the graph into a forest of DFS trees.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15752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10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10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 tmFilter="0, 0; .2, .5; .8, .5; 1, 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" dur="250" autoRev="1" fill="hold"/>
                                        <p:tgtEl>
                                          <p:spTgt spid="10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  <p:bldP spid="205" grpId="0" animBg="1"/>
      <p:bldP spid="206" grpId="0" animBg="1"/>
      <p:bldP spid="5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DFS on the graph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57200" y="1600200"/>
                <a:ext cx="4040188" cy="4648200"/>
              </a:xfrm>
              <a:ln>
                <a:solidFill>
                  <a:schemeClr val="tx1"/>
                </a:solidFill>
              </a:ln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DFS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{  Visited[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] </a:t>
                </a:r>
                <a:r>
                  <a:rPr lang="en-US" sz="2000" dirty="0">
                    <a:sym typeface="Wingdings" pitchFamily="2" charset="2"/>
                  </a:rPr>
                  <a:t> true;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    </a:t>
                </a:r>
                <a:r>
                  <a:rPr lang="en-US" sz="2000" b="1" dirty="0">
                    <a:solidFill>
                      <a:srgbClr val="00B050"/>
                    </a:solidFill>
                    <a:sym typeface="Wingdings" pitchFamily="2" charset="2"/>
                  </a:rPr>
                  <a:t>D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] </a:t>
                </a:r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count</a:t>
                </a:r>
                <a:r>
                  <a:rPr lang="en-US" sz="2000" dirty="0">
                    <a:sym typeface="Wingdings" pitchFamily="2" charset="2"/>
                  </a:rPr>
                  <a:t>++ ;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    </a:t>
                </a:r>
                <a:r>
                  <a:rPr lang="en-US" sz="2000" dirty="0">
                    <a:sym typeface="Wingdings" pitchFamily="2" charset="2"/>
                  </a:rPr>
                  <a:t>…;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     For</a:t>
                </a:r>
                <a:r>
                  <a:rPr lang="en-US" sz="2000" dirty="0">
                    <a:sym typeface="Wingdings" pitchFamily="2" charset="2"/>
                  </a:rPr>
                  <a:t> each edge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 err="1">
                    <a:sym typeface="Wingdings" pitchFamily="2" charset="2"/>
                  </a:rPr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𝒘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{  </a:t>
                </a:r>
                <a:r>
                  <a:rPr lang="en-US" sz="2000" b="1" dirty="0">
                    <a:sym typeface="Wingdings" pitchFamily="2" charset="2"/>
                  </a:rPr>
                  <a:t>If</a:t>
                </a:r>
                <a:r>
                  <a:rPr lang="en-US" sz="2000" dirty="0">
                    <a:sym typeface="Wingdings" pitchFamily="2" charset="2"/>
                  </a:rPr>
                  <a:t>(Visited[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𝒘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 = false)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  <a:sym typeface="Wingdings" pitchFamily="2" charset="2"/>
                  </a:rPr>
                  <a:t>	   DFS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𝒘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    ….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}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…;</a:t>
                </a:r>
                <a:endParaRPr lang="en-US" sz="2000" b="1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}</a:t>
                </a:r>
                <a:r>
                  <a:rPr lang="en-US" sz="2000" b="1" dirty="0">
                    <a:solidFill>
                      <a:srgbClr val="7030A0"/>
                    </a:solidFill>
                    <a:sym typeface="Wingdings" pitchFamily="2" charset="2"/>
                  </a:rPr>
                  <a:t> </a:t>
                </a:r>
                <a:r>
                  <a:rPr lang="en-US" sz="2000" dirty="0">
                    <a:sym typeface="Wingdings" pitchFamily="2" charset="2"/>
                  </a:rPr>
                  <a:t>   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57200" y="1600200"/>
                <a:ext cx="4040188" cy="4648200"/>
              </a:xfrm>
              <a:blipFill rotWithShape="1">
                <a:blip r:embed="rId3"/>
                <a:stretch>
                  <a:fillRect l="-1353" t="-52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4648200" y="2667000"/>
                <a:ext cx="4041775" cy="2971800"/>
              </a:xfrm>
              <a:ln>
                <a:solidFill>
                  <a:schemeClr val="tx1"/>
                </a:solidFill>
              </a:ln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2060"/>
                    </a:solidFill>
                  </a:rPr>
                  <a:t>DFS-graph(G=(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0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b="1" dirty="0">
                    <a:solidFill>
                      <a:srgbClr val="002060"/>
                    </a:solidFill>
                  </a:rPr>
                  <a:t>)){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002060"/>
                    </a:solidFill>
                  </a:rPr>
                  <a:t>      </a:t>
                </a:r>
                <a:r>
                  <a:rPr lang="en-US" sz="2000" b="1" dirty="0"/>
                  <a:t>For</a:t>
                </a:r>
                <a:r>
                  <a:rPr lang="en-US" sz="2000" dirty="0"/>
                  <a:t> each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/>
                  <a:t> do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Visited[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]</a:t>
                </a:r>
                <a:r>
                  <a:rPr lang="en-US" sz="2000" dirty="0">
                    <a:sym typeface="Wingdings" pitchFamily="2" charset="2"/>
                  </a:rPr>
                  <a:t> false; 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</a:t>
                </a:r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count</a:t>
                </a:r>
                <a:r>
                  <a:rPr lang="en-US" sz="2000" dirty="0">
                    <a:sym typeface="Wingdings" pitchFamily="2" charset="2"/>
                  </a:rPr>
                  <a:t>  1;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</a:t>
                </a:r>
                <a:r>
                  <a:rPr lang="en-US" sz="2000" b="1" dirty="0">
                    <a:sym typeface="Wingdings" pitchFamily="2" charset="2"/>
                  </a:rPr>
                  <a:t>For</a:t>
                </a:r>
                <a:r>
                  <a:rPr lang="en-US" sz="2000" dirty="0">
                    <a:sym typeface="Wingdings" pitchFamily="2" charset="2"/>
                  </a:rPr>
                  <a:t> each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do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     </a:t>
                </a:r>
                <a:r>
                  <a:rPr lang="en-US" sz="2000" b="1" dirty="0">
                    <a:sym typeface="Wingdings" pitchFamily="2" charset="2"/>
                  </a:rPr>
                  <a:t>If</a:t>
                </a:r>
                <a:r>
                  <a:rPr lang="en-US" sz="2000" dirty="0">
                    <a:sym typeface="Wingdings" pitchFamily="2" charset="2"/>
                  </a:rPr>
                  <a:t>(Visited[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 == false)  </a:t>
                </a:r>
                <a:r>
                  <a:rPr lang="en-US" sz="2000" dirty="0"/>
                  <a:t>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DFS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);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}</a:t>
                </a: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4648200" y="2667000"/>
                <a:ext cx="4041775" cy="2971800"/>
              </a:xfrm>
              <a:blipFill rotWithShape="1">
                <a:blip r:embed="rId4"/>
                <a:stretch>
                  <a:fillRect l="-1504" t="-818" b="-286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838200" y="2006025"/>
            <a:ext cx="7543801" cy="584775"/>
            <a:chOff x="838200" y="2006025"/>
            <a:chExt cx="7543801" cy="584775"/>
          </a:xfrm>
        </p:grpSpPr>
        <p:sp>
          <p:nvSpPr>
            <p:cNvPr id="2" name="Bent-Up Arrow 1"/>
            <p:cNvSpPr/>
            <p:nvPr/>
          </p:nvSpPr>
          <p:spPr>
            <a:xfrm flipH="1" flipV="1">
              <a:off x="838200" y="2286000"/>
              <a:ext cx="4038600" cy="152400"/>
            </a:xfrm>
            <a:prstGeom prst="bentUpArrow">
              <a:avLst/>
            </a:prstGeom>
            <a:solidFill>
              <a:srgbClr val="FFC000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76801" y="2006025"/>
              <a:ext cx="3505200" cy="584775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i="1" dirty="0">
                  <a:solidFill>
                    <a:srgbClr val="C00000"/>
                  </a:solidFill>
                </a:rPr>
                <a:t>DFN number </a:t>
              </a:r>
              <a:r>
                <a:rPr lang="en-US" sz="1600" b="1" dirty="0"/>
                <a:t> of </a:t>
              </a:r>
              <a:r>
                <a:rPr lang="en-US" sz="1600" b="1" dirty="0">
                  <a:solidFill>
                    <a:srgbClr val="0070C0"/>
                  </a:solidFill>
                </a:rPr>
                <a:t>v</a:t>
              </a:r>
              <a:r>
                <a:rPr lang="en-US" sz="1600" b="1" dirty="0"/>
                <a:t> :</a:t>
              </a:r>
            </a:p>
            <a:p>
              <a:pPr algn="ctr"/>
              <a:r>
                <a:rPr lang="en-US" sz="1600" b="1" dirty="0"/>
                <a:t> the time when DFS starts at </a:t>
              </a:r>
              <a:r>
                <a:rPr lang="en-US" sz="1600" b="1" dirty="0">
                  <a:solidFill>
                    <a:srgbClr val="0070C0"/>
                  </a:solidFill>
                </a:rPr>
                <a:t>v</a:t>
              </a:r>
              <a:r>
                <a:rPr lang="en-US" sz="1600" b="1" dirty="0"/>
                <a:t>.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841141" y="4857690"/>
                <a:ext cx="1902059" cy="40011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C00000"/>
                    </a:solidFill>
                    <a:sym typeface="Wingdings" pitchFamily="2" charset="2"/>
                  </a:rPr>
                  <a:t>F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] </a:t>
                </a:r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count</a:t>
                </a:r>
                <a:r>
                  <a:rPr lang="en-US" sz="2000" dirty="0">
                    <a:sym typeface="Wingdings" pitchFamily="2" charset="2"/>
                  </a:rPr>
                  <a:t>++ ;</a:t>
                </a:r>
                <a:endParaRPr lang="en-US" sz="20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141" y="4857690"/>
                <a:ext cx="1902059" cy="400110"/>
              </a:xfrm>
              <a:prstGeom prst="rect">
                <a:avLst/>
              </a:prstGeom>
              <a:blipFill rotWithShape="1">
                <a:blip r:embed="rId5"/>
                <a:stretch>
                  <a:fillRect l="-3526" t="-9091" r="-5449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/>
          <p:cNvGrpSpPr/>
          <p:nvPr/>
        </p:nvGrpSpPr>
        <p:grpSpPr>
          <a:xfrm>
            <a:off x="914400" y="5257800"/>
            <a:ext cx="6705601" cy="965775"/>
            <a:chOff x="1140919" y="5478274"/>
            <a:chExt cx="6522515" cy="745304"/>
          </a:xfrm>
        </p:grpSpPr>
        <p:sp>
          <p:nvSpPr>
            <p:cNvPr id="6" name="Bent-Up Arrow 5"/>
            <p:cNvSpPr/>
            <p:nvPr/>
          </p:nvSpPr>
          <p:spPr>
            <a:xfrm flipH="1">
              <a:off x="1140919" y="5478274"/>
              <a:ext cx="3735881" cy="427227"/>
            </a:xfrm>
            <a:prstGeom prst="bentUpArrow">
              <a:avLst>
                <a:gd name="adj1" fmla="val 9056"/>
                <a:gd name="adj2" fmla="val 14371"/>
                <a:gd name="adj3" fmla="val 26329"/>
              </a:avLst>
            </a:prstGeom>
            <a:solidFill>
              <a:srgbClr val="FFC0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876800" y="5772298"/>
              <a:ext cx="2786634" cy="451280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i="1" dirty="0">
                  <a:solidFill>
                    <a:srgbClr val="C00000"/>
                  </a:solidFill>
                </a:rPr>
                <a:t>Finish number </a:t>
              </a:r>
              <a:r>
                <a:rPr lang="en-US" sz="1600" b="1" dirty="0"/>
                <a:t>of </a:t>
              </a:r>
              <a:r>
                <a:rPr lang="en-US" sz="1600" b="1" dirty="0">
                  <a:solidFill>
                    <a:srgbClr val="0070C0"/>
                  </a:solidFill>
                </a:rPr>
                <a:t>v</a:t>
              </a:r>
              <a:r>
                <a:rPr lang="en-US" sz="1600" b="1" dirty="0"/>
                <a:t> :</a:t>
              </a:r>
            </a:p>
            <a:p>
              <a:pPr algn="ctr"/>
              <a:r>
                <a:rPr lang="en-US" sz="1600" b="1" dirty="0"/>
                <a:t>the time when DFS at </a:t>
              </a:r>
              <a:r>
                <a:rPr lang="en-US" sz="1600" b="1" dirty="0">
                  <a:solidFill>
                    <a:srgbClr val="0070C0"/>
                  </a:solidFill>
                </a:rPr>
                <a:t>v</a:t>
              </a:r>
              <a:r>
                <a:rPr lang="en-US" sz="1600" b="1" dirty="0"/>
                <a:t> ends.</a:t>
              </a:r>
            </a:p>
          </p:txBody>
        </p:sp>
      </p:grpSp>
      <p:sp>
        <p:nvSpPr>
          <p:cNvPr id="13" name="Rectangle 12"/>
          <p:cNvSpPr/>
          <p:nvPr/>
        </p:nvSpPr>
        <p:spPr>
          <a:xfrm>
            <a:off x="5459009" y="1219200"/>
            <a:ext cx="30480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288214" y="2286000"/>
            <a:ext cx="2682374" cy="2923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886325" y="5914593"/>
            <a:ext cx="2682374" cy="2923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436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125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125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8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1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 uiExpand="1" build="p" animBg="1"/>
      <p:bldP spid="5" grpId="0" build="p" animBg="1"/>
      <p:bldP spid="12" grpId="0" animBg="1"/>
      <p:bldP spid="14" grpId="0" animBg="1"/>
      <p:bldP spid="1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DFS on the graph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B050"/>
                    </a:solidFill>
                    <a:sym typeface="Wingdings" pitchFamily="2" charset="2"/>
                  </a:rPr>
                  <a:t>D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]=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B050"/>
                    </a:solidFill>
                    <a:sym typeface="Wingdings" pitchFamily="2" charset="2"/>
                  </a:rPr>
                  <a:t>D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𝒔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]=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B050"/>
                    </a:solidFill>
                    <a:sym typeface="Wingdings" pitchFamily="2" charset="2"/>
                  </a:rPr>
                  <a:t>D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𝒘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]=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𝟑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B050"/>
                    </a:solidFill>
                    <a:sym typeface="Wingdings" pitchFamily="2" charset="2"/>
                  </a:rPr>
                  <a:t>D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]=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𝟒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  <a:sym typeface="Wingdings" pitchFamily="2" charset="2"/>
                  </a:rPr>
                  <a:t>F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]=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𝟓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  <a:sym typeface="Wingdings" pitchFamily="2" charset="2"/>
                  </a:rPr>
                  <a:t>F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𝒘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]=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𝟔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B050"/>
                    </a:solidFill>
                    <a:sym typeface="Wingdings" pitchFamily="2" charset="2"/>
                  </a:rPr>
                  <a:t>D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]=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𝟕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B050"/>
                    </a:solidFill>
                    <a:sym typeface="Wingdings" pitchFamily="2" charset="2"/>
                  </a:rPr>
                  <a:t>D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𝒗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]=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𝟖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  <a:sym typeface="Wingdings" pitchFamily="2" charset="2"/>
                  </a:rPr>
                  <a:t>F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]=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𝟗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  <a:sym typeface="Wingdings" pitchFamily="2" charset="2"/>
                  </a:rPr>
                  <a:t>F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]=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𝟏𝟎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  <a:sym typeface="Wingdings" pitchFamily="2" charset="2"/>
                  </a:rPr>
                  <a:t>F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]=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𝟏𝟏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: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1">
                <a:blip r:embed="rId2"/>
                <a:stretch>
                  <a:fillRect l="-1662" t="-674" b="-24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/>
          <p:cNvGrpSpPr/>
          <p:nvPr/>
        </p:nvGrpSpPr>
        <p:grpSpPr>
          <a:xfrm>
            <a:off x="1217506" y="1916668"/>
            <a:ext cx="2592494" cy="3417332"/>
            <a:chOff x="5560906" y="773668"/>
            <a:chExt cx="2592494" cy="3417332"/>
          </a:xfrm>
        </p:grpSpPr>
        <p:cxnSp>
          <p:nvCxnSpPr>
            <p:cNvPr id="121" name="Straight Arrow Connector 120"/>
            <p:cNvCxnSpPr>
              <a:endCxn id="122" idx="0"/>
            </p:cNvCxnSpPr>
            <p:nvPr/>
          </p:nvCxnSpPr>
          <p:spPr>
            <a:xfrm flipH="1">
              <a:off x="6636836" y="990600"/>
              <a:ext cx="411709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3" name="Group 102"/>
            <p:cNvGrpSpPr/>
            <p:nvPr/>
          </p:nvGrpSpPr>
          <p:grpSpPr>
            <a:xfrm>
              <a:off x="6970486" y="838200"/>
              <a:ext cx="568587" cy="914400"/>
              <a:chOff x="2398486" y="685800"/>
              <a:chExt cx="568587" cy="914400"/>
            </a:xfrm>
          </p:grpSpPr>
          <p:pic>
            <p:nvPicPr>
              <p:cNvPr id="120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98486" y="6858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23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10956" y="14478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cxnSp>
          <p:nvCxnSpPr>
            <p:cNvPr id="130" name="Straight Arrow Connector 129"/>
            <p:cNvCxnSpPr/>
            <p:nvPr/>
          </p:nvCxnSpPr>
          <p:spPr>
            <a:xfrm>
              <a:off x="7048545" y="990600"/>
              <a:ext cx="412470" cy="609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>
              <a:stCxn id="122" idx="2"/>
              <a:endCxn id="124" idx="0"/>
            </p:cNvCxnSpPr>
            <p:nvPr/>
          </p:nvCxnSpPr>
          <p:spPr>
            <a:xfrm flipH="1">
              <a:off x="6333895" y="1676400"/>
              <a:ext cx="302941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>
              <a:stCxn id="124" idx="2"/>
              <a:endCxn id="126" idx="0"/>
            </p:cNvCxnSpPr>
            <p:nvPr/>
          </p:nvCxnSpPr>
          <p:spPr>
            <a:xfrm flipH="1">
              <a:off x="6029095" y="2362200"/>
              <a:ext cx="304800" cy="685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/>
            <p:cNvCxnSpPr>
              <a:stCxn id="124" idx="2"/>
              <a:endCxn id="127" idx="0"/>
            </p:cNvCxnSpPr>
            <p:nvPr/>
          </p:nvCxnSpPr>
          <p:spPr>
            <a:xfrm>
              <a:off x="6333895" y="2362200"/>
              <a:ext cx="465986" cy="685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/>
            <p:cNvCxnSpPr>
              <a:stCxn id="131" idx="0"/>
              <a:endCxn id="125" idx="1"/>
            </p:cNvCxnSpPr>
            <p:nvPr/>
          </p:nvCxnSpPr>
          <p:spPr>
            <a:xfrm flipV="1">
              <a:off x="7323737" y="2299010"/>
              <a:ext cx="136518" cy="74899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/>
            <p:cNvCxnSpPr>
              <a:stCxn id="125" idx="2"/>
              <a:endCxn id="128" idx="0"/>
            </p:cNvCxnSpPr>
            <p:nvPr/>
          </p:nvCxnSpPr>
          <p:spPr>
            <a:xfrm>
              <a:off x="7538314" y="2375210"/>
              <a:ext cx="384628" cy="67279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/>
            <p:cNvCxnSpPr>
              <a:stCxn id="122" idx="2"/>
              <a:endCxn id="125" idx="1"/>
            </p:cNvCxnSpPr>
            <p:nvPr/>
          </p:nvCxnSpPr>
          <p:spPr>
            <a:xfrm>
              <a:off x="6636836" y="1676400"/>
              <a:ext cx="823419" cy="62261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urved Connector 137"/>
            <p:cNvCxnSpPr>
              <a:stCxn id="129" idx="1"/>
              <a:endCxn id="122" idx="1"/>
            </p:cNvCxnSpPr>
            <p:nvPr/>
          </p:nvCxnSpPr>
          <p:spPr>
            <a:xfrm rot="10800000" flipH="1">
              <a:off x="5722435" y="1600200"/>
              <a:ext cx="836341" cy="2286000"/>
            </a:xfrm>
            <a:prstGeom prst="curvedConnector3">
              <a:avLst>
                <a:gd name="adj1" fmla="val -111333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/>
            <p:cNvCxnSpPr>
              <a:stCxn id="126" idx="2"/>
              <a:endCxn id="129" idx="0"/>
            </p:cNvCxnSpPr>
            <p:nvPr/>
          </p:nvCxnSpPr>
          <p:spPr>
            <a:xfrm flipH="1">
              <a:off x="5800495" y="3200400"/>
              <a:ext cx="228600" cy="609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/>
            <p:cNvCxnSpPr>
              <a:endCxn id="122" idx="3"/>
            </p:cNvCxnSpPr>
            <p:nvPr/>
          </p:nvCxnSpPr>
          <p:spPr>
            <a:xfrm flipH="1" flipV="1">
              <a:off x="6714894" y="1600200"/>
              <a:ext cx="668062" cy="762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>
              <a:endCxn id="125" idx="0"/>
            </p:cNvCxnSpPr>
            <p:nvPr/>
          </p:nvCxnSpPr>
          <p:spPr>
            <a:xfrm>
              <a:off x="7461015" y="1752600"/>
              <a:ext cx="77299" cy="47021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urved Connector 141"/>
            <p:cNvCxnSpPr>
              <a:stCxn id="122" idx="2"/>
              <a:endCxn id="126" idx="1"/>
            </p:cNvCxnSpPr>
            <p:nvPr/>
          </p:nvCxnSpPr>
          <p:spPr>
            <a:xfrm rot="5400000">
              <a:off x="5570036" y="2057400"/>
              <a:ext cx="1447800" cy="685800"/>
            </a:xfrm>
            <a:prstGeom prst="curvedConnector4">
              <a:avLst>
                <a:gd name="adj1" fmla="val 3466"/>
                <a:gd name="adj2" fmla="val 102439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/>
            <p:cNvCxnSpPr>
              <a:stCxn id="127" idx="1"/>
              <a:endCxn id="129" idx="3"/>
            </p:cNvCxnSpPr>
            <p:nvPr/>
          </p:nvCxnSpPr>
          <p:spPr>
            <a:xfrm flipH="1">
              <a:off x="5878553" y="3124200"/>
              <a:ext cx="843269" cy="762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>
              <a:stCxn id="127" idx="2"/>
              <a:endCxn id="145" idx="0"/>
            </p:cNvCxnSpPr>
            <p:nvPr/>
          </p:nvCxnSpPr>
          <p:spPr>
            <a:xfrm>
              <a:off x="6799881" y="3200400"/>
              <a:ext cx="63697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2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58777" y="1524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4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5836" y="22098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5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0255" y="222281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6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1036" y="3048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7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1822" y="3048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8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44883" y="3048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9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22436" y="3810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1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45678" y="3048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5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5519" y="37338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46" name="Straight Arrow Connector 145"/>
            <p:cNvCxnSpPr>
              <a:stCxn id="128" idx="1"/>
              <a:endCxn id="131" idx="3"/>
            </p:cNvCxnSpPr>
            <p:nvPr/>
          </p:nvCxnSpPr>
          <p:spPr>
            <a:xfrm flipH="1">
              <a:off x="7401795" y="3124200"/>
              <a:ext cx="44308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TextBox 186"/>
            <p:cNvSpPr txBox="1"/>
            <p:nvPr/>
          </p:nvSpPr>
          <p:spPr>
            <a:xfrm>
              <a:off x="7162800" y="3124200"/>
              <a:ext cx="2648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6322906" y="16002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</a:t>
              </a:r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7031148" y="773668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7467600" y="1459468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6569138" y="3669268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</a:t>
              </a:r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5637106" y="2907268"/>
              <a:ext cx="3497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</a:t>
              </a:r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5560906" y="3821668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</a:t>
              </a:r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6035738" y="2069068"/>
              <a:ext cx="2744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</a:t>
              </a: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7618306" y="21336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q</a:t>
              </a:r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7846906" y="30596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</a:t>
              </a:r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6477000" y="2907268"/>
              <a:ext cx="2391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</a:t>
              </a:r>
            </a:p>
          </p:txBody>
        </p:sp>
        <p:cxnSp>
          <p:nvCxnSpPr>
            <p:cNvPr id="7" name="Curved Connector 6"/>
            <p:cNvCxnSpPr>
              <a:endCxn id="122" idx="2"/>
            </p:cNvCxnSpPr>
            <p:nvPr/>
          </p:nvCxnSpPr>
          <p:spPr>
            <a:xfrm rot="16200000" flipV="1">
              <a:off x="6029776" y="2283460"/>
              <a:ext cx="1359932" cy="145812"/>
            </a:xfrm>
            <a:prstGeom prst="curvedConnector3">
              <a:avLst>
                <a:gd name="adj1" fmla="val 50000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Right Arrow 74"/>
          <p:cNvSpPr/>
          <p:nvPr/>
        </p:nvSpPr>
        <p:spPr>
          <a:xfrm rot="1556459">
            <a:off x="2054113" y="2464349"/>
            <a:ext cx="191225" cy="315120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C0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1981200" y="2831068"/>
            <a:ext cx="302941" cy="5334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1676400" y="3516868"/>
            <a:ext cx="304800" cy="6858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1447800" y="4355068"/>
            <a:ext cx="228600" cy="6096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981200" y="3516868"/>
            <a:ext cx="465986" cy="6858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2450903" y="4355068"/>
            <a:ext cx="63697" cy="5334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ight Arrow 50"/>
          <p:cNvSpPr/>
          <p:nvPr/>
        </p:nvSpPr>
        <p:spPr>
          <a:xfrm rot="1556459">
            <a:off x="1730684" y="3085619"/>
            <a:ext cx="191225" cy="315120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C0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ight Arrow 51"/>
          <p:cNvSpPr/>
          <p:nvPr/>
        </p:nvSpPr>
        <p:spPr>
          <a:xfrm rot="1556459">
            <a:off x="1425884" y="3937797"/>
            <a:ext cx="191225" cy="315120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C0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ight Arrow 52"/>
          <p:cNvSpPr/>
          <p:nvPr/>
        </p:nvSpPr>
        <p:spPr>
          <a:xfrm rot="1556459">
            <a:off x="1197284" y="4762019"/>
            <a:ext cx="191225" cy="315120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C0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ight Arrow 53"/>
          <p:cNvSpPr/>
          <p:nvPr/>
        </p:nvSpPr>
        <p:spPr>
          <a:xfrm rot="1556459">
            <a:off x="1425884" y="3923819"/>
            <a:ext cx="191225" cy="315120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C0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ight Arrow 54"/>
          <p:cNvSpPr/>
          <p:nvPr/>
        </p:nvSpPr>
        <p:spPr>
          <a:xfrm rot="1556459">
            <a:off x="1730684" y="3085619"/>
            <a:ext cx="191225" cy="315120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C0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ight Arrow 55"/>
          <p:cNvSpPr/>
          <p:nvPr/>
        </p:nvSpPr>
        <p:spPr>
          <a:xfrm rot="1556459">
            <a:off x="2187884" y="3923819"/>
            <a:ext cx="191225" cy="315120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C0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ight Arrow 56"/>
          <p:cNvSpPr/>
          <p:nvPr/>
        </p:nvSpPr>
        <p:spPr>
          <a:xfrm rot="1556459">
            <a:off x="2264084" y="4685819"/>
            <a:ext cx="191225" cy="315120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C0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ight Arrow 57"/>
          <p:cNvSpPr/>
          <p:nvPr/>
        </p:nvSpPr>
        <p:spPr>
          <a:xfrm rot="1556459">
            <a:off x="2192891" y="3923819"/>
            <a:ext cx="191225" cy="315120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C0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ight Arrow 58"/>
          <p:cNvSpPr/>
          <p:nvPr/>
        </p:nvSpPr>
        <p:spPr>
          <a:xfrm rot="1556459">
            <a:off x="1735691" y="3085619"/>
            <a:ext cx="191225" cy="315120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C0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Connector 61"/>
          <p:cNvCxnSpPr/>
          <p:nvPr/>
        </p:nvCxnSpPr>
        <p:spPr>
          <a:xfrm>
            <a:off x="5791200" y="4343400"/>
            <a:ext cx="0" cy="49530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5943600" y="4050268"/>
            <a:ext cx="0" cy="113133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5943600" y="2438400"/>
            <a:ext cx="0" cy="113133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5791200" y="2819400"/>
            <a:ext cx="0" cy="49530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6324600" y="2133600"/>
            <a:ext cx="0" cy="334113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6781800" y="1752600"/>
            <a:ext cx="0" cy="449580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loud Callout 4">
            <a:extLst>
              <a:ext uri="{FF2B5EF4-FFF2-40B4-BE49-F238E27FC236}">
                <a16:creationId xmlns:a16="http://schemas.microsoft.com/office/drawing/2014/main" id="{EF67DE38-2C46-E0D9-367D-A5BD80F63EDC}"/>
              </a:ext>
            </a:extLst>
          </p:cNvPr>
          <p:cNvSpPr/>
          <p:nvPr/>
        </p:nvSpPr>
        <p:spPr>
          <a:xfrm>
            <a:off x="3807502" y="772375"/>
            <a:ext cx="5488895" cy="887968"/>
          </a:xfrm>
          <a:prstGeom prst="cloudCallout">
            <a:avLst>
              <a:gd name="adj1" fmla="val 18415"/>
              <a:gd name="adj2" fmla="val 79315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Is there any relation between</a:t>
            </a:r>
            <a:r>
              <a:rPr lang="en-US" b="1" dirty="0">
                <a:solidFill>
                  <a:srgbClr val="00B050"/>
                </a:solidFill>
                <a:sym typeface="Wingdings" pitchFamily="2" charset="2"/>
              </a:rPr>
              <a:t> D </a:t>
            </a:r>
            <a:r>
              <a:rPr lang="en-US" dirty="0">
                <a:solidFill>
                  <a:schemeClr val="tx1"/>
                </a:solidFill>
              </a:rPr>
              <a:t>and </a:t>
            </a:r>
            <a:r>
              <a:rPr lang="en-US" b="1" dirty="0">
                <a:solidFill>
                  <a:srgbClr val="C00000"/>
                </a:solidFill>
                <a:sym typeface="Wingdings" pitchFamily="2" charset="2"/>
              </a:rPr>
              <a:t>F </a:t>
            </a:r>
            <a:r>
              <a:rPr lang="en-US" dirty="0">
                <a:solidFill>
                  <a:schemeClr val="tx1"/>
                </a:solidFill>
              </a:rPr>
              <a:t>values of any pair of vertices ?</a:t>
            </a:r>
          </a:p>
        </p:txBody>
      </p:sp>
    </p:spTree>
    <p:extLst>
      <p:ext uri="{BB962C8B-B14F-4D97-AF65-F5344CB8AC3E}">
        <p14:creationId xmlns:p14="http://schemas.microsoft.com/office/powerpoint/2010/main" val="6307376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75" grpId="0" animBg="1"/>
      <p:bldP spid="75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  <p:bldP spid="57" grpId="0" animBg="1"/>
      <p:bldP spid="57" grpId="1" animBg="1"/>
      <p:bldP spid="58" grpId="0" animBg="1"/>
      <p:bldP spid="58" grpId="1" animBg="1"/>
      <p:bldP spid="59" grpId="0" animBg="1"/>
      <p:bldP spid="59" grpId="1" animBg="1"/>
      <p:bldP spid="5" grpId="0" animBg="1"/>
      <p:bldP spid="5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/>
                  <a:t>How is </a:t>
                </a:r>
                <a:r>
                  <a:rPr lang="en-US" sz="3200" dirty="0"/>
                  <a:t>(</a:t>
                </a:r>
                <a:r>
                  <a:rPr lang="en-US" sz="3200" b="1" dirty="0">
                    <a:solidFill>
                      <a:srgbClr val="00B050"/>
                    </a:solidFill>
                    <a:sym typeface="Wingdings" pitchFamily="2" charset="2"/>
                  </a:rPr>
                  <a:t>D</a:t>
                </a:r>
                <a:r>
                  <a:rPr lang="en-US" sz="32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3200" dirty="0">
                    <a:sym typeface="Wingdings" pitchFamily="2" charset="2"/>
                  </a:rPr>
                  <a:t>]</a:t>
                </a:r>
                <a:r>
                  <a:rPr lang="en-US" sz="3200" dirty="0"/>
                  <a:t>,</a:t>
                </a:r>
                <a:r>
                  <a:rPr lang="en-US" sz="32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3200" b="1" dirty="0">
                    <a:solidFill>
                      <a:srgbClr val="C00000"/>
                    </a:solidFill>
                    <a:sym typeface="Wingdings" pitchFamily="2" charset="2"/>
                  </a:rPr>
                  <a:t>F</a:t>
                </a:r>
                <a:r>
                  <a:rPr lang="en-US" sz="32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3200" dirty="0">
                    <a:sym typeface="Wingdings" pitchFamily="2" charset="2"/>
                  </a:rPr>
                  <a:t>]</a:t>
                </a:r>
                <a:r>
                  <a:rPr lang="en-US" sz="3200" dirty="0"/>
                  <a:t>)</a:t>
                </a:r>
                <a:r>
                  <a:rPr lang="en-US" sz="32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3200" b="1" dirty="0"/>
                  <a:t> related to </a:t>
                </a:r>
                <a:r>
                  <a:rPr lang="en-US" sz="3200" dirty="0"/>
                  <a:t>(</a:t>
                </a:r>
                <a:r>
                  <a:rPr lang="en-US" sz="3200" b="1" dirty="0">
                    <a:solidFill>
                      <a:srgbClr val="00B050"/>
                    </a:solidFill>
                    <a:sym typeface="Wingdings" pitchFamily="2" charset="2"/>
                  </a:rPr>
                  <a:t>D</a:t>
                </a:r>
                <a:r>
                  <a:rPr lang="en-US" sz="32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3200" dirty="0">
                    <a:sym typeface="Wingdings" pitchFamily="2" charset="2"/>
                  </a:rPr>
                  <a:t>]</a:t>
                </a:r>
                <a:r>
                  <a:rPr lang="en-US" sz="3200" dirty="0"/>
                  <a:t>,</a:t>
                </a:r>
                <a:r>
                  <a:rPr lang="en-US" sz="32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3200" b="1" dirty="0">
                    <a:solidFill>
                      <a:srgbClr val="C00000"/>
                    </a:solidFill>
                    <a:sym typeface="Wingdings" pitchFamily="2" charset="2"/>
                  </a:rPr>
                  <a:t>F</a:t>
                </a:r>
                <a:r>
                  <a:rPr lang="en-US" sz="32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3200" dirty="0">
                    <a:sym typeface="Wingdings" pitchFamily="2" charset="2"/>
                  </a:rPr>
                  <a:t>]</a:t>
                </a:r>
                <a:r>
                  <a:rPr lang="en-US" sz="3200" dirty="0"/>
                  <a:t>)</a:t>
                </a:r>
                <a:r>
                  <a:rPr lang="en-US" sz="32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3200" b="1" dirty="0"/>
                  <a:t>?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sz="2000" dirty="0"/>
                  <a:t>Disjoint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000" dirty="0"/>
                  <a:t>One enclosing another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7030A0"/>
                    </a:solidFill>
                  </a:rPr>
                  <a:t>What about </a:t>
                </a:r>
                <a:r>
                  <a:rPr lang="en-US" sz="2000" b="1" dirty="0">
                    <a:solidFill>
                      <a:srgbClr val="00B050"/>
                    </a:solidFill>
                    <a:sym typeface="Wingdings" pitchFamily="2" charset="2"/>
                  </a:rPr>
                  <a:t>D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 &lt;</a:t>
                </a:r>
                <a:r>
                  <a:rPr lang="en-US" sz="2000" b="1" dirty="0">
                    <a:solidFill>
                      <a:srgbClr val="00B050"/>
                    </a:solidFill>
                    <a:sym typeface="Wingdings" pitchFamily="2" charset="2"/>
                  </a:rPr>
                  <a:t> D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 &lt;</a:t>
                </a:r>
                <a:r>
                  <a:rPr lang="en-US" sz="2000" b="1" dirty="0">
                    <a:solidFill>
                      <a:srgbClr val="C00000"/>
                    </a:solidFill>
                    <a:sym typeface="Wingdings" pitchFamily="2" charset="2"/>
                  </a:rPr>
                  <a:t>F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b="1" dirty="0"/>
                  <a:t> &lt;</a:t>
                </a:r>
                <a:r>
                  <a:rPr lang="en-US" sz="2000" dirty="0"/>
                  <a:t> </a:t>
                </a:r>
                <a:r>
                  <a:rPr lang="en-US" sz="2000" b="1" dirty="0">
                    <a:solidFill>
                      <a:srgbClr val="C00000"/>
                    </a:solidFill>
                    <a:sym typeface="Wingdings" pitchFamily="2" charset="2"/>
                  </a:rPr>
                  <a:t>F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 </a:t>
                </a:r>
                <a:r>
                  <a:rPr lang="en-US" sz="2000" dirty="0">
                    <a:solidFill>
                      <a:srgbClr val="7030A0"/>
                    </a:solidFill>
                  </a:rPr>
                  <a:t>? 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809" b="-68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Group 26"/>
          <p:cNvGrpSpPr/>
          <p:nvPr/>
        </p:nvGrpSpPr>
        <p:grpSpPr>
          <a:xfrm>
            <a:off x="3850213" y="1905000"/>
            <a:ext cx="4905516" cy="478161"/>
            <a:chOff x="3850213" y="1905000"/>
            <a:chExt cx="4905516" cy="478161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6912571" y="1916151"/>
              <a:ext cx="1524000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3850213" y="2004536"/>
                  <a:ext cx="62068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00B050"/>
                      </a:solidFill>
                      <a:sym typeface="Wingdings" pitchFamily="2" charset="2"/>
                    </a:rPr>
                    <a:t>D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0213" y="2004536"/>
                  <a:ext cx="620683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8911" t="-8333" r="-17822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5455954" y="2013829"/>
                  <a:ext cx="58060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C00000"/>
                      </a:solidFill>
                      <a:sym typeface="Wingdings" pitchFamily="2" charset="2"/>
                    </a:rPr>
                    <a:t>F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5954" y="2013829"/>
                  <a:ext cx="580608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8421" t="-8197" r="-1894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6670519" y="1992868"/>
                  <a:ext cx="6094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00B050"/>
                      </a:solidFill>
                      <a:sym typeface="Wingdings" pitchFamily="2" charset="2"/>
                    </a:rPr>
                    <a:t>D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70519" y="1992868"/>
                  <a:ext cx="609462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l="-8000" t="-8197" r="-18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8186342" y="2013829"/>
                  <a:ext cx="5693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C00000"/>
                      </a:solidFill>
                      <a:sym typeface="Wingdings" pitchFamily="2" charset="2"/>
                    </a:rPr>
                    <a:t>F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86342" y="2013829"/>
                  <a:ext cx="569387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l="-9677" t="-8197" r="-1828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Straight Connector 11"/>
            <p:cNvCxnSpPr/>
            <p:nvPr/>
          </p:nvCxnSpPr>
          <p:spPr>
            <a:xfrm>
              <a:off x="4191000" y="1905000"/>
              <a:ext cx="1524000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4383613" y="3505200"/>
            <a:ext cx="4137104" cy="685800"/>
            <a:chOff x="4383613" y="3505200"/>
            <a:chExt cx="4137104" cy="685800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5638800" y="3810000"/>
              <a:ext cx="1524000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724400" y="3505200"/>
              <a:ext cx="3505200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4383613" y="3593068"/>
                  <a:ext cx="62068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00B050"/>
                      </a:solidFill>
                      <a:sym typeface="Wingdings" pitchFamily="2" charset="2"/>
                    </a:rPr>
                    <a:t>D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3613" y="3593068"/>
                  <a:ext cx="620683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l="-7843" t="-8197" r="-1764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7940109" y="3593068"/>
                  <a:ext cx="58060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C00000"/>
                      </a:solidFill>
                      <a:sym typeface="Wingdings" pitchFamily="2" charset="2"/>
                    </a:rPr>
                    <a:t>F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0109" y="3593068"/>
                  <a:ext cx="580608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l="-9474" t="-8197" r="-1789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5334000" y="3821668"/>
                  <a:ext cx="6094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00B050"/>
                      </a:solidFill>
                      <a:sym typeface="Wingdings" pitchFamily="2" charset="2"/>
                    </a:rPr>
                    <a:t>D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4000" y="3821668"/>
                  <a:ext cx="609462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l="-8000" t="-8197" r="-17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6822919" y="3821668"/>
                  <a:ext cx="5693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C00000"/>
                      </a:solidFill>
                      <a:sym typeface="Wingdings" pitchFamily="2" charset="2"/>
                    </a:rPr>
                    <a:t>F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2919" y="3821668"/>
                  <a:ext cx="569387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l="-8511" t="-8197" r="-1808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9" name="Group 28"/>
          <p:cNvGrpSpPr/>
          <p:nvPr/>
        </p:nvGrpSpPr>
        <p:grpSpPr>
          <a:xfrm>
            <a:off x="4343400" y="5181600"/>
            <a:ext cx="3650329" cy="762000"/>
            <a:chOff x="4343400" y="5181600"/>
            <a:chExt cx="3650329" cy="762000"/>
          </a:xfrm>
        </p:grpSpPr>
        <p:cxnSp>
          <p:nvCxnSpPr>
            <p:cNvPr id="19" name="Straight Connector 18"/>
            <p:cNvCxnSpPr/>
            <p:nvPr/>
          </p:nvCxnSpPr>
          <p:spPr>
            <a:xfrm flipV="1">
              <a:off x="4648200" y="5254083"/>
              <a:ext cx="2154044" cy="371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5790688" y="5638800"/>
              <a:ext cx="1959571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4343400" y="5181600"/>
                  <a:ext cx="62068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00B050"/>
                      </a:solidFill>
                      <a:sym typeface="Wingdings" pitchFamily="2" charset="2"/>
                    </a:rPr>
                    <a:t>D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43400" y="5181600"/>
                  <a:ext cx="620683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l="-8911" t="-8197" r="-1782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6553200" y="5181600"/>
                  <a:ext cx="58060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C00000"/>
                      </a:solidFill>
                      <a:sym typeface="Wingdings" pitchFamily="2" charset="2"/>
                    </a:rPr>
                    <a:t>F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3200" y="5181600"/>
                  <a:ext cx="580608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l="-8421" t="-8197" r="-1789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5410200" y="5574268"/>
                  <a:ext cx="6094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00B050"/>
                      </a:solidFill>
                      <a:sym typeface="Wingdings" pitchFamily="2" charset="2"/>
                    </a:rPr>
                    <a:t>D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5574268"/>
                  <a:ext cx="609462" cy="369332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l="-9091" t="-8197" r="-1818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7424342" y="5574268"/>
                  <a:ext cx="5693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C00000"/>
                      </a:solidFill>
                      <a:sym typeface="Wingdings" pitchFamily="2" charset="2"/>
                    </a:rPr>
                    <a:t>F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24342" y="5574268"/>
                  <a:ext cx="569387" cy="369332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l="-9677" t="-8197" r="-1828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0" name="&quot;No&quot; Symbol 29"/>
          <p:cNvSpPr/>
          <p:nvPr/>
        </p:nvSpPr>
        <p:spPr>
          <a:xfrm>
            <a:off x="7848600" y="5029200"/>
            <a:ext cx="914400" cy="914400"/>
          </a:xfrm>
          <a:prstGeom prst="noSmoking">
            <a:avLst>
              <a:gd name="adj" fmla="val 10316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6421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3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Application </a:t>
            </a:r>
            <a:r>
              <a:rPr lang="en-US" b="1" dirty="0"/>
              <a:t>- I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14400" y="3886200"/>
            <a:ext cx="6858000" cy="1752600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tx1"/>
                </a:solidFill>
              </a:rPr>
              <a:t>Alternate algorithm </a:t>
            </a:r>
          </a:p>
          <a:p>
            <a:r>
              <a:rPr lang="en-US" sz="2800" b="1" dirty="0">
                <a:solidFill>
                  <a:schemeClr val="tx1"/>
                </a:solidFill>
              </a:rPr>
              <a:t>for</a:t>
            </a:r>
            <a:r>
              <a:rPr lang="en-US" sz="2800" b="1" dirty="0">
                <a:solidFill>
                  <a:srgbClr val="7030A0"/>
                </a:solidFill>
              </a:rPr>
              <a:t> topological numbering </a:t>
            </a:r>
            <a:r>
              <a:rPr lang="en-US" sz="2800" b="1" dirty="0">
                <a:solidFill>
                  <a:schemeClr val="tx1"/>
                </a:solidFill>
              </a:rPr>
              <a:t>of a DAG.</a:t>
            </a:r>
          </a:p>
        </p:txBody>
      </p:sp>
    </p:spTree>
    <p:extLst>
      <p:ext uri="{BB962C8B-B14F-4D97-AF65-F5344CB8AC3E}">
        <p14:creationId xmlns:p14="http://schemas.microsoft.com/office/powerpoint/2010/main" val="3172310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CF1510B-B691-8643-8212-7378ABFE7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438400"/>
            <a:ext cx="7772400" cy="1362075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Topological Numbering </a:t>
            </a:r>
            <a:br>
              <a:rPr lang="en-US" dirty="0">
                <a:solidFill>
                  <a:srgbClr val="7030A0"/>
                </a:solidFill>
              </a:rPr>
            </a:br>
            <a:r>
              <a:rPr lang="en-US" dirty="0"/>
              <a:t>of a</a:t>
            </a:r>
            <a:r>
              <a:rPr lang="en-US" dirty="0">
                <a:solidFill>
                  <a:srgbClr val="7030A0"/>
                </a:solidFill>
              </a:rPr>
              <a:t> DAG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1EA72B0-A9F3-6748-8B44-1EFDD79E79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6B0269-570C-ED42-A2DC-522B861DC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199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DFS on a DAG</a:t>
            </a:r>
            <a:br>
              <a:rPr lang="en-US" sz="3600" b="1" dirty="0">
                <a:solidFill>
                  <a:srgbClr val="7030A0"/>
                </a:solidFill>
              </a:rPr>
            </a:br>
            <a:endParaRPr lang="en-US" sz="3600" b="1" dirty="0">
              <a:solidFill>
                <a:srgbClr val="7030A0"/>
              </a:solidFill>
            </a:endParaRPr>
          </a:p>
        </p:txBody>
      </p:sp>
      <p:sp>
        <p:nvSpPr>
          <p:cNvPr id="33" name="Content Placeholder 3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ontent Placeholder 33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000" dirty="0"/>
                  <a:t>Suppose DFS visits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before</a:t>
                </a: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: </a:t>
                </a:r>
              </a:p>
              <a:p>
                <a:endParaRPr lang="en-US" sz="2000" b="1" dirty="0">
                  <a:solidFill>
                    <a:srgbClr val="00B050"/>
                  </a:solidFill>
                  <a:sym typeface="Wingdings" pitchFamily="2" charset="2"/>
                </a:endParaRPr>
              </a:p>
              <a:p>
                <a:endParaRPr lang="en-US" sz="2000" b="1" dirty="0">
                  <a:solidFill>
                    <a:srgbClr val="00B050"/>
                  </a:solidFill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B050"/>
                    </a:solidFill>
                    <a:sym typeface="Wingdings" pitchFamily="2" charset="2"/>
                  </a:rPr>
                  <a:t>             D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</a:t>
                </a:r>
                <a:endParaRPr lang="en-US" sz="2000" b="1" dirty="0"/>
              </a:p>
              <a:p>
                <a:pPr marL="0" indent="0">
                  <a:buNone/>
                </a:pPr>
                <a:endParaRPr lang="en-US" sz="2000" dirty="0"/>
              </a:p>
              <a:p>
                <a:r>
                  <a:rPr lang="en-US" sz="2000" dirty="0"/>
                  <a:t>Suppose DFS visits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before</a:t>
                </a: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dirty="0"/>
                  <a:t>: </a:t>
                </a:r>
              </a:p>
              <a:p>
                <a:endParaRPr lang="en-US" sz="2000" b="1" dirty="0">
                  <a:solidFill>
                    <a:srgbClr val="00B050"/>
                  </a:solidFill>
                  <a:sym typeface="Wingdings" pitchFamily="2" charset="2"/>
                </a:endParaRPr>
              </a:p>
              <a:p>
                <a:endParaRPr lang="en-US" sz="2000" b="1" dirty="0">
                  <a:solidFill>
                    <a:srgbClr val="00B050"/>
                  </a:solidFill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B050"/>
                    </a:solidFill>
                    <a:sym typeface="Wingdings" pitchFamily="2" charset="2"/>
                  </a:rPr>
                  <a:t>             D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4" name="Content Placeholder 3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1">
                <a:blip r:embed="rId2"/>
                <a:stretch>
                  <a:fillRect l="-1662" t="-674" b="-32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8879" y="30480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>
            <a:stCxn id="4" idx="2"/>
            <a:endCxn id="6" idx="0"/>
          </p:cNvCxnSpPr>
          <p:nvPr/>
        </p:nvCxnSpPr>
        <p:spPr>
          <a:xfrm flipH="1">
            <a:off x="2375229" y="3200400"/>
            <a:ext cx="411709" cy="533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7170" y="37338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1349" y="38100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4229" y="44196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8648" y="443261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429" y="52578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215" y="52578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3276" y="52578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829" y="60198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4" name="Straight Arrow Connector 13"/>
          <p:cNvCxnSpPr>
            <a:stCxn id="4" idx="2"/>
            <a:endCxn id="7" idx="0"/>
          </p:cNvCxnSpPr>
          <p:nvPr/>
        </p:nvCxnSpPr>
        <p:spPr>
          <a:xfrm>
            <a:off x="2786938" y="3200400"/>
            <a:ext cx="41247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4071" y="52578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6" name="Straight Arrow Connector 15"/>
          <p:cNvCxnSpPr>
            <a:stCxn id="6" idx="2"/>
            <a:endCxn id="8" idx="0"/>
          </p:cNvCxnSpPr>
          <p:nvPr/>
        </p:nvCxnSpPr>
        <p:spPr>
          <a:xfrm flipH="1">
            <a:off x="2072288" y="3886200"/>
            <a:ext cx="302941" cy="533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2"/>
            <a:endCxn id="10" idx="0"/>
          </p:cNvCxnSpPr>
          <p:nvPr/>
        </p:nvCxnSpPr>
        <p:spPr>
          <a:xfrm flipH="1">
            <a:off x="1767488" y="4572000"/>
            <a:ext cx="304800" cy="685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2"/>
            <a:endCxn id="11" idx="0"/>
          </p:cNvCxnSpPr>
          <p:nvPr/>
        </p:nvCxnSpPr>
        <p:spPr>
          <a:xfrm>
            <a:off x="2072288" y="4572000"/>
            <a:ext cx="465986" cy="685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2"/>
            <a:endCxn id="15" idx="0"/>
          </p:cNvCxnSpPr>
          <p:nvPr/>
        </p:nvCxnSpPr>
        <p:spPr>
          <a:xfrm flipH="1">
            <a:off x="3062130" y="4585010"/>
            <a:ext cx="214577" cy="6727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2"/>
            <a:endCxn id="12" idx="0"/>
          </p:cNvCxnSpPr>
          <p:nvPr/>
        </p:nvCxnSpPr>
        <p:spPr>
          <a:xfrm>
            <a:off x="3276707" y="4585010"/>
            <a:ext cx="384628" cy="6727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2"/>
            <a:endCxn id="9" idx="1"/>
          </p:cNvCxnSpPr>
          <p:nvPr/>
        </p:nvCxnSpPr>
        <p:spPr>
          <a:xfrm>
            <a:off x="2375229" y="3886200"/>
            <a:ext cx="823419" cy="6226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4" idx="0"/>
          </p:cNvCxnSpPr>
          <p:nvPr/>
        </p:nvCxnSpPr>
        <p:spPr>
          <a:xfrm rot="16200000" flipH="1">
            <a:off x="2120164" y="3714774"/>
            <a:ext cx="2286002" cy="952455"/>
          </a:xfrm>
          <a:prstGeom prst="curvedConnector3">
            <a:avLst>
              <a:gd name="adj1" fmla="val -1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2"/>
            <a:endCxn id="13" idx="0"/>
          </p:cNvCxnSpPr>
          <p:nvPr/>
        </p:nvCxnSpPr>
        <p:spPr>
          <a:xfrm flipH="1">
            <a:off x="1538888" y="5410200"/>
            <a:ext cx="22860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" idx="1"/>
            <a:endCxn id="6" idx="3"/>
          </p:cNvCxnSpPr>
          <p:nvPr/>
        </p:nvCxnSpPr>
        <p:spPr>
          <a:xfrm flipH="1" flipV="1">
            <a:off x="2453287" y="3810000"/>
            <a:ext cx="668062" cy="76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7" idx="2"/>
            <a:endCxn id="9" idx="0"/>
          </p:cNvCxnSpPr>
          <p:nvPr/>
        </p:nvCxnSpPr>
        <p:spPr>
          <a:xfrm>
            <a:off x="3199408" y="3962400"/>
            <a:ext cx="77299" cy="4702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stCxn id="6" idx="2"/>
            <a:endCxn id="10" idx="1"/>
          </p:cNvCxnSpPr>
          <p:nvPr/>
        </p:nvCxnSpPr>
        <p:spPr>
          <a:xfrm rot="5400000">
            <a:off x="1308429" y="4267200"/>
            <a:ext cx="1447800" cy="685800"/>
          </a:xfrm>
          <a:prstGeom prst="curvedConnector4">
            <a:avLst>
              <a:gd name="adj1" fmla="val 3466"/>
              <a:gd name="adj2" fmla="val 102439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1" idx="1"/>
            <a:endCxn id="13" idx="3"/>
          </p:cNvCxnSpPr>
          <p:nvPr/>
        </p:nvCxnSpPr>
        <p:spPr>
          <a:xfrm flipH="1">
            <a:off x="1616946" y="5334000"/>
            <a:ext cx="843269" cy="7620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1" idx="2"/>
            <a:endCxn id="29" idx="0"/>
          </p:cNvCxnSpPr>
          <p:nvPr/>
        </p:nvCxnSpPr>
        <p:spPr>
          <a:xfrm>
            <a:off x="2538274" y="5410200"/>
            <a:ext cx="63697" cy="533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3912" y="59436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0" name="Straight Arrow Connector 29"/>
          <p:cNvCxnSpPr>
            <a:stCxn id="12" idx="1"/>
            <a:endCxn id="15" idx="3"/>
          </p:cNvCxnSpPr>
          <p:nvPr/>
        </p:nvCxnSpPr>
        <p:spPr>
          <a:xfrm flipH="1">
            <a:off x="3140188" y="5334000"/>
            <a:ext cx="44308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9" idx="1"/>
            <a:endCxn id="10" idx="3"/>
          </p:cNvCxnSpPr>
          <p:nvPr/>
        </p:nvCxnSpPr>
        <p:spPr>
          <a:xfrm flipH="1">
            <a:off x="1845546" y="4508810"/>
            <a:ext cx="1353102" cy="82519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/>
          <p:cNvGrpSpPr/>
          <p:nvPr/>
        </p:nvGrpSpPr>
        <p:grpSpPr>
          <a:xfrm>
            <a:off x="1447800" y="4324144"/>
            <a:ext cx="2178022" cy="1302988"/>
            <a:chOff x="3194807" y="3714544"/>
            <a:chExt cx="2178022" cy="1302988"/>
          </a:xfrm>
        </p:grpSpPr>
        <p:sp>
          <p:nvSpPr>
            <p:cNvPr id="45" name="TextBox 44"/>
            <p:cNvSpPr txBox="1"/>
            <p:nvPr/>
          </p:nvSpPr>
          <p:spPr>
            <a:xfrm>
              <a:off x="5066335" y="3714544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u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194807" y="4648200"/>
              <a:ext cx="29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v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urved Down Ribbon 37"/>
              <p:cNvSpPr/>
              <p:nvPr/>
            </p:nvSpPr>
            <p:spPr>
              <a:xfrm>
                <a:off x="5029200" y="5486400"/>
                <a:ext cx="3276600" cy="914400"/>
              </a:xfrm>
              <a:prstGeom prst="ellipseRibbon">
                <a:avLst>
                  <a:gd name="adj1" fmla="val 25000"/>
                  <a:gd name="adj2" fmla="val 75000"/>
                  <a:gd name="adj3" fmla="val 125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C00000"/>
                    </a:solidFill>
                    <a:sym typeface="Wingdings" pitchFamily="2" charset="2"/>
                  </a:rPr>
                  <a:t>F</a:t>
                </a:r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]</a:t>
                </a:r>
                <a:r>
                  <a:rPr lang="en-US" b="1" dirty="0">
                    <a:solidFill>
                      <a:srgbClr val="0070C0"/>
                    </a:solidFill>
                  </a:rPr>
                  <a:t> &gt; </a:t>
                </a:r>
                <a:r>
                  <a:rPr lang="en-US" b="1" dirty="0">
                    <a:solidFill>
                      <a:srgbClr val="C00000"/>
                    </a:solidFill>
                    <a:sym typeface="Wingdings" pitchFamily="2" charset="2"/>
                  </a:rPr>
                  <a:t>F</a:t>
                </a:r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]</a:t>
                </a:r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:r>
                  <a:rPr lang="en-US" b="1" dirty="0">
                    <a:solidFill>
                      <a:schemeClr val="tx1"/>
                    </a:solidFill>
                  </a:rPr>
                  <a:t>always !!</a:t>
                </a:r>
                <a:endParaRPr lang="en-US" dirty="0"/>
              </a:p>
            </p:txBody>
          </p:sp>
        </mc:Choice>
        <mc:Fallback xmlns="">
          <p:sp>
            <p:nvSpPr>
              <p:cNvPr id="38" name="Curved Down Ribbon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5486400"/>
                <a:ext cx="3276600" cy="914400"/>
              </a:xfrm>
              <a:prstGeom prst="ellipseRibbon">
                <a:avLst>
                  <a:gd name="adj1" fmla="val 25000"/>
                  <a:gd name="adj2" fmla="val 75000"/>
                  <a:gd name="adj3" fmla="val 12500"/>
                </a:avLst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553200" y="2718911"/>
                <a:ext cx="14061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ym typeface="Wingdings" pitchFamily="2" charset="2"/>
                  </a:rPr>
                  <a:t>&lt;</a:t>
                </a:r>
                <a:r>
                  <a:rPr lang="en-US" b="1" dirty="0">
                    <a:solidFill>
                      <a:srgbClr val="00B050"/>
                    </a:solidFill>
                    <a:sym typeface="Wingdings" pitchFamily="2" charset="2"/>
                  </a:rPr>
                  <a:t> D</a:t>
                </a:r>
                <a:r>
                  <a:rPr lang="en-US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𝒖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] &lt; </a:t>
                </a:r>
                <a:r>
                  <a:rPr lang="en-US" b="1" dirty="0">
                    <a:solidFill>
                      <a:srgbClr val="C00000"/>
                    </a:solidFill>
                    <a:sym typeface="Wingdings" pitchFamily="2" charset="2"/>
                  </a:rPr>
                  <a:t>F</a:t>
                </a:r>
                <a:r>
                  <a:rPr lang="en-US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]</a:t>
                </a:r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200" y="2718911"/>
                <a:ext cx="1406154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3463" t="-8197" r="-649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5924467" y="4545568"/>
                <a:ext cx="13837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ym typeface="Wingdings" pitchFamily="2" charset="2"/>
                  </a:rPr>
                  <a:t>&lt;</a:t>
                </a:r>
                <a:r>
                  <a:rPr lang="en-US" b="1" dirty="0">
                    <a:solidFill>
                      <a:srgbClr val="00B050"/>
                    </a:solidFill>
                    <a:sym typeface="Wingdings" pitchFamily="2" charset="2"/>
                  </a:rPr>
                  <a:t> D</a:t>
                </a:r>
                <a:r>
                  <a:rPr lang="en-US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𝒗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] &lt; </a:t>
                </a:r>
                <a:r>
                  <a:rPr lang="en-US" b="1" dirty="0">
                    <a:solidFill>
                      <a:srgbClr val="C00000"/>
                    </a:solidFill>
                    <a:sym typeface="Wingdings" pitchFamily="2" charset="2"/>
                  </a:rPr>
                  <a:t>F</a:t>
                </a:r>
                <a:r>
                  <a:rPr lang="en-US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]</a:t>
                </a:r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4467" y="4545568"/>
                <a:ext cx="1383712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3965" t="-8333" r="-6608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7210431" y="4545568"/>
                <a:ext cx="7489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ym typeface="Wingdings" pitchFamily="2" charset="2"/>
                  </a:rPr>
                  <a:t>&lt; </a:t>
                </a:r>
                <a:r>
                  <a:rPr lang="en-US" b="1" dirty="0">
                    <a:solidFill>
                      <a:srgbClr val="C00000"/>
                    </a:solidFill>
                    <a:sym typeface="Wingdings" pitchFamily="2" charset="2"/>
                  </a:rPr>
                  <a:t>F</a:t>
                </a:r>
                <a:r>
                  <a:rPr lang="en-US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]</a:t>
                </a:r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0431" y="4545568"/>
                <a:ext cx="748923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7317" t="-8333" r="-13008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5943600" y="2709386"/>
                <a:ext cx="7377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ym typeface="Wingdings" pitchFamily="2" charset="2"/>
                  </a:rPr>
                  <a:t>&lt; </a:t>
                </a:r>
                <a:r>
                  <a:rPr lang="en-US" b="1" dirty="0">
                    <a:solidFill>
                      <a:srgbClr val="C00000"/>
                    </a:solidFill>
                    <a:sym typeface="Wingdings" pitchFamily="2" charset="2"/>
                  </a:rPr>
                  <a:t>F</a:t>
                </a:r>
                <a:r>
                  <a:rPr lang="en-US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]</a:t>
                </a:r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0" y="2709386"/>
                <a:ext cx="737702" cy="369332"/>
              </a:xfrm>
              <a:prstGeom prst="rect">
                <a:avLst/>
              </a:prstGeom>
              <a:blipFill rotWithShape="1">
                <a:blip r:embed="rId9"/>
                <a:stretch>
                  <a:fillRect l="-6612" t="-8197" r="-1322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Rectangle 38"/>
          <p:cNvSpPr/>
          <p:nvPr/>
        </p:nvSpPr>
        <p:spPr>
          <a:xfrm>
            <a:off x="5410200" y="2743200"/>
            <a:ext cx="7620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6781800" y="2743200"/>
            <a:ext cx="6477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5486400" y="4502976"/>
            <a:ext cx="1328252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236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4" grpId="0" uiExpand="1" build="p"/>
      <p:bldP spid="38" grpId="0" animBg="1"/>
      <p:bldP spid="3" grpId="0"/>
      <p:bldP spid="31" grpId="0"/>
      <p:bldP spid="35" grpId="0"/>
      <p:bldP spid="36" grpId="0"/>
      <p:bldP spid="39" grpId="0" animBg="1"/>
      <p:bldP spid="48" grpId="0" animBg="1"/>
      <p:bldP spid="4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DFS on a DAG</a:t>
            </a:r>
            <a:br>
              <a:rPr lang="en-US" sz="3600" b="1" dirty="0">
                <a:solidFill>
                  <a:srgbClr val="7030A0"/>
                </a:solidFill>
              </a:rPr>
            </a:br>
            <a:endParaRPr lang="en-US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FF0000"/>
                    </a:solidFill>
                  </a:rPr>
                  <a:t>Lemma 4</a:t>
                </a:r>
                <a:r>
                  <a:rPr lang="en-US" sz="2000" b="1" dirty="0"/>
                  <a:t>: </a:t>
                </a:r>
                <a:r>
                  <a:rPr lang="en-US" sz="2000" dirty="0"/>
                  <a:t>For any edge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) , </a:t>
                </a:r>
                <a:r>
                  <a:rPr lang="en-US" sz="2000" b="1" dirty="0">
                    <a:solidFill>
                      <a:srgbClr val="C00000"/>
                    </a:solidFill>
                    <a:sym typeface="Wingdings" pitchFamily="2" charset="2"/>
                  </a:rPr>
                  <a:t>F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/>
                  <a:t> &gt; </a:t>
                </a:r>
                <a:r>
                  <a:rPr lang="en-US" sz="2000" b="1" dirty="0">
                    <a:solidFill>
                      <a:srgbClr val="C00000"/>
                    </a:solidFill>
                    <a:sym typeface="Wingdings" pitchFamily="2" charset="2"/>
                  </a:rPr>
                  <a:t> F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 </a:t>
                </a:r>
                <a:r>
                  <a:rPr lang="en-US" sz="2000" dirty="0"/>
                  <a:t> always.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Theorem</a:t>
                </a:r>
                <a:r>
                  <a:rPr lang="en-US" sz="2000" dirty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/>
                  <a:t>Vertices arranged in decreasing order of their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finish time </a:t>
                </a:r>
                <a:r>
                  <a:rPr lang="en-US" sz="2000" dirty="0"/>
                  <a:t>during DFS </a:t>
                </a:r>
              </a:p>
              <a:p>
                <a:pPr marL="0" indent="0">
                  <a:buNone/>
                </a:pPr>
                <a:r>
                  <a:rPr lang="en-US" sz="2000" dirty="0"/>
                  <a:t>is a valid topological ordering. </a:t>
                </a: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8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1371600" y="3581400"/>
            <a:ext cx="5871117" cy="159834"/>
            <a:chOff x="1447800" y="4038600"/>
            <a:chExt cx="5871117" cy="159834"/>
          </a:xfrm>
        </p:grpSpPr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77956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6800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6083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53200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3361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33800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6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4200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0800" y="4046034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8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7400" y="4046034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9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7800" y="4046034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62800" y="4046034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2" name="TextBox 81"/>
          <p:cNvSpPr txBox="1"/>
          <p:nvPr/>
        </p:nvSpPr>
        <p:spPr>
          <a:xfrm>
            <a:off x="1371600" y="3212068"/>
            <a:ext cx="6149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1        2          3        4       5          6          7         8        9        10      11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447800" y="3714749"/>
            <a:ext cx="5716859" cy="19051"/>
            <a:chOff x="1524000" y="3333749"/>
            <a:chExt cx="5716859" cy="19051"/>
          </a:xfrm>
        </p:grpSpPr>
        <p:cxnSp>
          <p:nvCxnSpPr>
            <p:cNvPr id="43" name="Curved Connector 42"/>
            <p:cNvCxnSpPr/>
            <p:nvPr/>
          </p:nvCxnSpPr>
          <p:spPr>
            <a:xfrm>
              <a:off x="6637609" y="3333749"/>
              <a:ext cx="603250" cy="13784"/>
            </a:xfrm>
            <a:prstGeom prst="curvedConnector4">
              <a:avLst>
                <a:gd name="adj1" fmla="val 1015"/>
                <a:gd name="adj2" fmla="val 2486542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urved Connector 48"/>
            <p:cNvCxnSpPr/>
            <p:nvPr/>
          </p:nvCxnSpPr>
          <p:spPr>
            <a:xfrm rot="16200000" flipH="1">
              <a:off x="4096639" y="3055318"/>
              <a:ext cx="12700" cy="569561"/>
            </a:xfrm>
            <a:prstGeom prst="curvedConnector3">
              <a:avLst>
                <a:gd name="adj1" fmla="val 2678047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urved Connector 52"/>
            <p:cNvCxnSpPr/>
            <p:nvPr/>
          </p:nvCxnSpPr>
          <p:spPr>
            <a:xfrm rot="16200000" flipH="1">
              <a:off x="4683937" y="2468021"/>
              <a:ext cx="12700" cy="1744156"/>
            </a:xfrm>
            <a:prstGeom prst="curvedConnector3">
              <a:avLst>
                <a:gd name="adj1" fmla="val 6102441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urved Connector 57"/>
            <p:cNvCxnSpPr/>
            <p:nvPr/>
          </p:nvCxnSpPr>
          <p:spPr>
            <a:xfrm rot="16200000" flipH="1">
              <a:off x="2945431" y="3061669"/>
              <a:ext cx="12700" cy="569561"/>
            </a:xfrm>
            <a:prstGeom prst="curvedConnector3">
              <a:avLst>
                <a:gd name="adj1" fmla="val 2678047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urved Connector 58"/>
            <p:cNvCxnSpPr/>
            <p:nvPr/>
          </p:nvCxnSpPr>
          <p:spPr>
            <a:xfrm rot="5400000" flipH="1" flipV="1">
              <a:off x="3541442" y="1934116"/>
              <a:ext cx="7434" cy="2819400"/>
            </a:xfrm>
            <a:prstGeom prst="curvedConnector3">
              <a:avLst>
                <a:gd name="adj1" fmla="val -11025222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urved Connector 62"/>
            <p:cNvCxnSpPr/>
            <p:nvPr/>
          </p:nvCxnSpPr>
          <p:spPr>
            <a:xfrm rot="5400000" flipH="1" flipV="1">
              <a:off x="2665142" y="2200816"/>
              <a:ext cx="7434" cy="2286000"/>
            </a:xfrm>
            <a:prstGeom prst="curvedConnector3">
              <a:avLst>
                <a:gd name="adj1" fmla="val -11175222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urved Connector 76"/>
            <p:cNvCxnSpPr/>
            <p:nvPr/>
          </p:nvCxnSpPr>
          <p:spPr>
            <a:xfrm rot="16200000" flipH="1">
              <a:off x="6663783" y="2770457"/>
              <a:ext cx="7434" cy="1146717"/>
            </a:xfrm>
            <a:prstGeom prst="curvedConnector3">
              <a:avLst>
                <a:gd name="adj1" fmla="val 8425182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urved Connector 25"/>
            <p:cNvCxnSpPr/>
            <p:nvPr/>
          </p:nvCxnSpPr>
          <p:spPr>
            <a:xfrm rot="16200000" flipH="1">
              <a:off x="2093642" y="2770458"/>
              <a:ext cx="7434" cy="1146717"/>
            </a:xfrm>
            <a:prstGeom prst="curvedConnector3">
              <a:avLst>
                <a:gd name="adj1" fmla="val 5789414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Right Arrow 64"/>
          <p:cNvSpPr/>
          <p:nvPr/>
        </p:nvSpPr>
        <p:spPr>
          <a:xfrm>
            <a:off x="2790513" y="2362200"/>
            <a:ext cx="3229287" cy="828814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Decreasing order of </a:t>
            </a:r>
            <a:r>
              <a:rPr lang="en-US" b="1" dirty="0">
                <a:solidFill>
                  <a:srgbClr val="C00000"/>
                </a:solidFill>
                <a:sym typeface="Wingdings" pitchFamily="2" charset="2"/>
              </a:rPr>
              <a:t>F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600200" y="1600200"/>
            <a:ext cx="2141809" cy="444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3733800" y="1612612"/>
            <a:ext cx="2141809" cy="444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84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82" grpId="0"/>
      <p:bldP spid="65" grpId="0" uiExpand="1" animBg="1"/>
      <p:bldP spid="27" grpId="0" animBg="1"/>
      <p:bldP spid="2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Classification of </a:t>
            </a:r>
            <a:r>
              <a:rPr lang="en-US" b="1" dirty="0">
                <a:solidFill>
                  <a:srgbClr val="7030A0"/>
                </a:solidFill>
              </a:rPr>
              <a:t>non-tree edges</a:t>
            </a:r>
            <a:br>
              <a:rPr lang="en-US" b="1" dirty="0">
                <a:solidFill>
                  <a:srgbClr val="7030A0"/>
                </a:solidFill>
              </a:rPr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using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264085" y="4641653"/>
                <a:ext cx="187262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(</a:t>
                </a:r>
                <a:r>
                  <a:rPr lang="en-US" sz="2800" b="1" dirty="0">
                    <a:solidFill>
                      <a:srgbClr val="00B050"/>
                    </a:solidFill>
                    <a:sym typeface="Wingdings" pitchFamily="2" charset="2"/>
                  </a:rPr>
                  <a:t>D</a:t>
                </a:r>
                <a:r>
                  <a:rPr lang="en-US" sz="28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8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800" dirty="0">
                    <a:sym typeface="Wingdings" pitchFamily="2" charset="2"/>
                  </a:rPr>
                  <a:t>]</a:t>
                </a:r>
                <a:r>
                  <a:rPr lang="en-US" sz="2800" dirty="0"/>
                  <a:t>,</a:t>
                </a:r>
                <a:r>
                  <a:rPr lang="en-US" sz="28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800" b="1" dirty="0">
                    <a:solidFill>
                      <a:srgbClr val="C00000"/>
                    </a:solidFill>
                    <a:sym typeface="Wingdings" pitchFamily="2" charset="2"/>
                  </a:rPr>
                  <a:t>F</a:t>
                </a:r>
                <a:r>
                  <a:rPr lang="en-US" sz="28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8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800" dirty="0">
                    <a:sym typeface="Wingdings" pitchFamily="2" charset="2"/>
                  </a:rPr>
                  <a:t>]</a:t>
                </a:r>
                <a:r>
                  <a:rPr lang="en-US" sz="2800" dirty="0"/>
                  <a:t>)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4085" y="4641653"/>
                <a:ext cx="1872629" cy="523220"/>
              </a:xfrm>
              <a:prstGeom prst="rect">
                <a:avLst/>
              </a:prstGeom>
              <a:blipFill rotWithShape="1">
                <a:blip r:embed="rId2"/>
                <a:stretch>
                  <a:fillRect l="-6494" t="-10465" r="-100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4129480" y="4658380"/>
            <a:ext cx="747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and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944438" y="4641653"/>
                <a:ext cx="183736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(</a:t>
                </a:r>
                <a:r>
                  <a:rPr lang="en-US" sz="2800" b="1" dirty="0">
                    <a:solidFill>
                      <a:srgbClr val="00B050"/>
                    </a:solidFill>
                    <a:sym typeface="Wingdings" pitchFamily="2" charset="2"/>
                  </a:rPr>
                  <a:t>D</a:t>
                </a:r>
                <a:r>
                  <a:rPr lang="en-US" sz="28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800" dirty="0">
                    <a:sym typeface="Wingdings" pitchFamily="2" charset="2"/>
                  </a:rPr>
                  <a:t>]</a:t>
                </a:r>
                <a:r>
                  <a:rPr lang="en-US" sz="2800" dirty="0"/>
                  <a:t>,</a:t>
                </a:r>
                <a:r>
                  <a:rPr lang="en-US" sz="28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800" b="1" dirty="0">
                    <a:solidFill>
                      <a:srgbClr val="C00000"/>
                    </a:solidFill>
                    <a:sym typeface="Wingdings" pitchFamily="2" charset="2"/>
                  </a:rPr>
                  <a:t>F</a:t>
                </a:r>
                <a:r>
                  <a:rPr lang="en-US" sz="28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800" dirty="0">
                    <a:sym typeface="Wingdings" pitchFamily="2" charset="2"/>
                  </a:rPr>
                  <a:t>]</a:t>
                </a:r>
                <a:r>
                  <a:rPr lang="en-US" sz="2800" dirty="0"/>
                  <a:t>)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4438" y="4641653"/>
                <a:ext cx="1837362" cy="523220"/>
              </a:xfrm>
              <a:prstGeom prst="rect">
                <a:avLst/>
              </a:prstGeom>
              <a:blipFill rotWithShape="1">
                <a:blip r:embed="rId3"/>
                <a:stretch>
                  <a:fillRect l="-6623" t="-10465" r="-102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0517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  <p:bldP spid="5" grpId="0"/>
      <p:bldP spid="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/>
              <a:t>Classification of</a:t>
            </a:r>
            <a:r>
              <a:rPr lang="en-US" sz="3200" b="1" dirty="0">
                <a:solidFill>
                  <a:srgbClr val="7030A0"/>
                </a:solidFill>
              </a:rPr>
              <a:t> non-tree edges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6096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There seems to be </a:t>
            </a:r>
            <a:r>
              <a:rPr lang="en-US" sz="2000" u="sng" dirty="0"/>
              <a:t>many</a:t>
            </a:r>
            <a:r>
              <a:rPr lang="en-US" sz="2000" dirty="0"/>
              <a:t> different types of </a:t>
            </a:r>
            <a:r>
              <a:rPr lang="en-US" sz="2000" i="1" dirty="0"/>
              <a:t>non-tree</a:t>
            </a:r>
            <a:r>
              <a:rPr lang="en-US" sz="2000" dirty="0"/>
              <a:t> edges.</a:t>
            </a:r>
          </a:p>
          <a:p>
            <a:pPr marL="0" indent="0">
              <a:buNone/>
            </a:pPr>
            <a:endParaRPr lang="en-US" sz="20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3351106" y="1295400"/>
            <a:ext cx="2592494" cy="3417332"/>
            <a:chOff x="5560906" y="773668"/>
            <a:chExt cx="2592494" cy="3417332"/>
          </a:xfrm>
        </p:grpSpPr>
        <p:cxnSp>
          <p:nvCxnSpPr>
            <p:cNvPr id="121" name="Straight Arrow Connector 120"/>
            <p:cNvCxnSpPr>
              <a:endCxn id="122" idx="0"/>
            </p:cNvCxnSpPr>
            <p:nvPr/>
          </p:nvCxnSpPr>
          <p:spPr>
            <a:xfrm flipH="1">
              <a:off x="6636836" y="990600"/>
              <a:ext cx="411709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3" name="Group 102"/>
            <p:cNvGrpSpPr/>
            <p:nvPr/>
          </p:nvGrpSpPr>
          <p:grpSpPr>
            <a:xfrm>
              <a:off x="6970486" y="838200"/>
              <a:ext cx="568587" cy="914400"/>
              <a:chOff x="2398486" y="685800"/>
              <a:chExt cx="568587" cy="914400"/>
            </a:xfrm>
          </p:grpSpPr>
          <p:pic>
            <p:nvPicPr>
              <p:cNvPr id="120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98486" y="6858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23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10956" y="14478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cxnSp>
          <p:nvCxnSpPr>
            <p:cNvPr id="130" name="Straight Arrow Connector 129"/>
            <p:cNvCxnSpPr/>
            <p:nvPr/>
          </p:nvCxnSpPr>
          <p:spPr>
            <a:xfrm>
              <a:off x="7048545" y="990600"/>
              <a:ext cx="412470" cy="609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>
              <a:stCxn id="122" idx="2"/>
              <a:endCxn id="124" idx="0"/>
            </p:cNvCxnSpPr>
            <p:nvPr/>
          </p:nvCxnSpPr>
          <p:spPr>
            <a:xfrm flipH="1">
              <a:off x="6333895" y="1676400"/>
              <a:ext cx="302941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>
              <a:stCxn id="124" idx="2"/>
              <a:endCxn id="126" idx="0"/>
            </p:cNvCxnSpPr>
            <p:nvPr/>
          </p:nvCxnSpPr>
          <p:spPr>
            <a:xfrm flipH="1">
              <a:off x="6029095" y="2362200"/>
              <a:ext cx="304800" cy="685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/>
            <p:cNvCxnSpPr>
              <a:stCxn id="124" idx="2"/>
              <a:endCxn id="127" idx="0"/>
            </p:cNvCxnSpPr>
            <p:nvPr/>
          </p:nvCxnSpPr>
          <p:spPr>
            <a:xfrm>
              <a:off x="6333895" y="2362200"/>
              <a:ext cx="465986" cy="685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/>
            <p:cNvCxnSpPr>
              <a:stCxn id="131" idx="0"/>
              <a:endCxn id="125" idx="1"/>
            </p:cNvCxnSpPr>
            <p:nvPr/>
          </p:nvCxnSpPr>
          <p:spPr>
            <a:xfrm flipV="1">
              <a:off x="7323737" y="2299010"/>
              <a:ext cx="136518" cy="74899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/>
            <p:cNvCxnSpPr>
              <a:stCxn id="125" idx="2"/>
              <a:endCxn id="128" idx="0"/>
            </p:cNvCxnSpPr>
            <p:nvPr/>
          </p:nvCxnSpPr>
          <p:spPr>
            <a:xfrm>
              <a:off x="7538314" y="2375210"/>
              <a:ext cx="384628" cy="67279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/>
            <p:cNvCxnSpPr>
              <a:stCxn id="122" idx="2"/>
              <a:endCxn id="125" idx="1"/>
            </p:cNvCxnSpPr>
            <p:nvPr/>
          </p:nvCxnSpPr>
          <p:spPr>
            <a:xfrm>
              <a:off x="6636836" y="1676400"/>
              <a:ext cx="823419" cy="62261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urved Connector 137"/>
            <p:cNvCxnSpPr>
              <a:stCxn id="129" idx="1"/>
              <a:endCxn id="122" idx="1"/>
            </p:cNvCxnSpPr>
            <p:nvPr/>
          </p:nvCxnSpPr>
          <p:spPr>
            <a:xfrm rot="10800000" flipH="1">
              <a:off x="5722435" y="1600200"/>
              <a:ext cx="836341" cy="2286000"/>
            </a:xfrm>
            <a:prstGeom prst="curvedConnector3">
              <a:avLst>
                <a:gd name="adj1" fmla="val -111333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/>
            <p:cNvCxnSpPr>
              <a:stCxn id="126" idx="2"/>
              <a:endCxn id="129" idx="0"/>
            </p:cNvCxnSpPr>
            <p:nvPr/>
          </p:nvCxnSpPr>
          <p:spPr>
            <a:xfrm flipH="1">
              <a:off x="5800495" y="3200400"/>
              <a:ext cx="228600" cy="609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/>
            <p:cNvCxnSpPr>
              <a:endCxn id="122" idx="3"/>
            </p:cNvCxnSpPr>
            <p:nvPr/>
          </p:nvCxnSpPr>
          <p:spPr>
            <a:xfrm flipH="1" flipV="1">
              <a:off x="6714894" y="1600200"/>
              <a:ext cx="668062" cy="762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>
              <a:endCxn id="125" idx="0"/>
            </p:cNvCxnSpPr>
            <p:nvPr/>
          </p:nvCxnSpPr>
          <p:spPr>
            <a:xfrm>
              <a:off x="7461015" y="1752600"/>
              <a:ext cx="77299" cy="47021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urved Connector 141"/>
            <p:cNvCxnSpPr>
              <a:stCxn id="122" idx="2"/>
              <a:endCxn id="126" idx="1"/>
            </p:cNvCxnSpPr>
            <p:nvPr/>
          </p:nvCxnSpPr>
          <p:spPr>
            <a:xfrm rot="5400000">
              <a:off x="5570036" y="2057400"/>
              <a:ext cx="1447800" cy="685800"/>
            </a:xfrm>
            <a:prstGeom prst="curvedConnector4">
              <a:avLst>
                <a:gd name="adj1" fmla="val 3466"/>
                <a:gd name="adj2" fmla="val 102439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/>
            <p:cNvCxnSpPr>
              <a:stCxn id="127" idx="1"/>
              <a:endCxn id="129" idx="3"/>
            </p:cNvCxnSpPr>
            <p:nvPr/>
          </p:nvCxnSpPr>
          <p:spPr>
            <a:xfrm flipH="1">
              <a:off x="5878553" y="3124200"/>
              <a:ext cx="843269" cy="762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>
              <a:stCxn id="127" idx="2"/>
              <a:endCxn id="145" idx="0"/>
            </p:cNvCxnSpPr>
            <p:nvPr/>
          </p:nvCxnSpPr>
          <p:spPr>
            <a:xfrm>
              <a:off x="6799881" y="3200400"/>
              <a:ext cx="63697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2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58777" y="1524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4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5836" y="22098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5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0255" y="222281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6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1036" y="3048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7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1822" y="3048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8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44883" y="3048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9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22436" y="3810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1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45678" y="3048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5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5519" y="37338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46" name="Straight Arrow Connector 145"/>
            <p:cNvCxnSpPr>
              <a:stCxn id="128" idx="1"/>
              <a:endCxn id="131" idx="3"/>
            </p:cNvCxnSpPr>
            <p:nvPr/>
          </p:nvCxnSpPr>
          <p:spPr>
            <a:xfrm flipH="1">
              <a:off x="7401795" y="3124200"/>
              <a:ext cx="44308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TextBox 186"/>
            <p:cNvSpPr txBox="1"/>
            <p:nvPr/>
          </p:nvSpPr>
          <p:spPr>
            <a:xfrm>
              <a:off x="7162800" y="3124200"/>
              <a:ext cx="2648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6322906" y="16002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</a:t>
              </a:r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7031148" y="773668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7467600" y="1459468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6569138" y="3669268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</a:t>
              </a:r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5637106" y="2907268"/>
              <a:ext cx="3497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</a:t>
              </a:r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5560906" y="3821668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</a:t>
              </a:r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6035738" y="2069068"/>
              <a:ext cx="2744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</a:t>
              </a: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7618306" y="21336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q</a:t>
              </a:r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7846906" y="30596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</a:t>
              </a:r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6477000" y="2907268"/>
              <a:ext cx="2391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</a:t>
              </a:r>
            </a:p>
          </p:txBody>
        </p:sp>
        <p:cxnSp>
          <p:nvCxnSpPr>
            <p:cNvPr id="7" name="Curved Connector 6"/>
            <p:cNvCxnSpPr>
              <a:endCxn id="122" idx="2"/>
            </p:cNvCxnSpPr>
            <p:nvPr/>
          </p:nvCxnSpPr>
          <p:spPr>
            <a:xfrm rot="16200000" flipV="1">
              <a:off x="6029776" y="2283460"/>
              <a:ext cx="1359932" cy="145812"/>
            </a:xfrm>
            <a:prstGeom prst="curvedConnector3">
              <a:avLst>
                <a:gd name="adj1" fmla="val 50000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3581400" y="2209800"/>
            <a:ext cx="2137228" cy="2133600"/>
            <a:chOff x="3581400" y="3048000"/>
            <a:chExt cx="2137228" cy="2133600"/>
          </a:xfrm>
        </p:grpSpPr>
        <p:cxnSp>
          <p:nvCxnSpPr>
            <p:cNvPr id="46" name="Straight Arrow Connector 45"/>
            <p:cNvCxnSpPr/>
            <p:nvPr/>
          </p:nvCxnSpPr>
          <p:spPr>
            <a:xfrm flipH="1">
              <a:off x="4114800" y="3048000"/>
              <a:ext cx="302941" cy="5334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flipH="1">
              <a:off x="3810000" y="3733800"/>
              <a:ext cx="304800" cy="6858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 flipH="1">
              <a:off x="3581400" y="4572000"/>
              <a:ext cx="228600" cy="6096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>
              <a:off x="4114800" y="3733800"/>
              <a:ext cx="465986" cy="6858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>
              <a:off x="4584503" y="4572000"/>
              <a:ext cx="63697" cy="5334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>
              <a:off x="4434381" y="3048000"/>
              <a:ext cx="823419" cy="62261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>
              <a:off x="5334000" y="3733800"/>
              <a:ext cx="384628" cy="67279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 flipH="1">
              <a:off x="5181600" y="4495800"/>
              <a:ext cx="443088" cy="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" name="Straight Arrow Connector 53"/>
          <p:cNvCxnSpPr/>
          <p:nvPr/>
        </p:nvCxnSpPr>
        <p:spPr>
          <a:xfrm>
            <a:off x="4845330" y="1524000"/>
            <a:ext cx="412470" cy="6096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ight Arrow 54"/>
          <p:cNvSpPr/>
          <p:nvPr/>
        </p:nvSpPr>
        <p:spPr>
          <a:xfrm rot="2898886">
            <a:off x="4171622" y="1797633"/>
            <a:ext cx="254997" cy="299642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Group 55"/>
          <p:cNvGrpSpPr/>
          <p:nvPr/>
        </p:nvGrpSpPr>
        <p:grpSpPr>
          <a:xfrm>
            <a:off x="4267199" y="5127703"/>
            <a:ext cx="1146718" cy="1163444"/>
            <a:chOff x="6705599" y="2308303"/>
            <a:chExt cx="1146718" cy="1163444"/>
          </a:xfrm>
        </p:grpSpPr>
        <p:pic>
          <p:nvPicPr>
            <p:cNvPr id="57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600" y="2308303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8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599" y="3319347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9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6200" y="3319347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1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6198" y="2360342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62" name="Straight Arrow Connector 61"/>
          <p:cNvCxnSpPr/>
          <p:nvPr/>
        </p:nvCxnSpPr>
        <p:spPr>
          <a:xfrm flipH="1">
            <a:off x="4345258" y="5257800"/>
            <a:ext cx="24668" cy="88094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5335857" y="5332142"/>
            <a:ext cx="2" cy="80660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4423317" y="5203903"/>
            <a:ext cx="834481" cy="5203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4423317" y="5203903"/>
            <a:ext cx="834483" cy="101104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urved Connector 67"/>
          <p:cNvCxnSpPr/>
          <p:nvPr/>
        </p:nvCxnSpPr>
        <p:spPr>
          <a:xfrm flipH="1" flipV="1">
            <a:off x="4415882" y="5167661"/>
            <a:ext cx="998035" cy="1047286"/>
          </a:xfrm>
          <a:prstGeom prst="curvedConnector4">
            <a:avLst>
              <a:gd name="adj1" fmla="val -22905"/>
              <a:gd name="adj2" fmla="val 14414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4036906" y="50292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036906" y="60314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5332306" y="51054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256106" y="6260068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73" name="Right Arrow 72"/>
          <p:cNvSpPr/>
          <p:nvPr/>
        </p:nvSpPr>
        <p:spPr>
          <a:xfrm rot="1556459">
            <a:off x="4103453" y="4919918"/>
            <a:ext cx="265026" cy="294764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ight Arrow 73"/>
          <p:cNvSpPr/>
          <p:nvPr/>
        </p:nvSpPr>
        <p:spPr>
          <a:xfrm rot="1556459">
            <a:off x="4546921" y="1186118"/>
            <a:ext cx="265026" cy="294764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4343400" y="5203902"/>
            <a:ext cx="990601" cy="912542"/>
            <a:chOff x="6783659" y="4650058"/>
            <a:chExt cx="990601" cy="912542"/>
          </a:xfrm>
        </p:grpSpPr>
        <p:cxnSp>
          <p:nvCxnSpPr>
            <p:cNvPr id="75" name="Straight Arrow Connector 74"/>
            <p:cNvCxnSpPr/>
            <p:nvPr/>
          </p:nvCxnSpPr>
          <p:spPr>
            <a:xfrm flipH="1">
              <a:off x="6783659" y="4681653"/>
              <a:ext cx="24668" cy="880947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7774258" y="4755995"/>
              <a:ext cx="2" cy="806605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>
              <a:off x="6934291" y="4650058"/>
              <a:ext cx="834481" cy="52039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Cloud Callout 4"/>
          <p:cNvSpPr/>
          <p:nvPr/>
        </p:nvSpPr>
        <p:spPr>
          <a:xfrm>
            <a:off x="5943600" y="2971800"/>
            <a:ext cx="3200400" cy="1295400"/>
          </a:xfrm>
          <a:prstGeom prst="cloudCallout">
            <a:avLst>
              <a:gd name="adj1" fmla="val -20833"/>
              <a:gd name="adj2" fmla="val 73532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Can we classify the non-tree edges ?</a:t>
            </a:r>
          </a:p>
        </p:txBody>
      </p:sp>
    </p:spTree>
    <p:extLst>
      <p:ext uri="{BB962C8B-B14F-4D97-AF65-F5344CB8AC3E}">
        <p14:creationId xmlns:p14="http://schemas.microsoft.com/office/powerpoint/2010/main" val="4234633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/>
      <p:bldP spid="55" grpId="0" animBg="1"/>
      <p:bldP spid="73" grpId="0" animBg="1"/>
      <p:bldP spid="74" grpId="0" animBg="1"/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) is </a:t>
                </a:r>
                <a:r>
                  <a:rPr lang="en-US" b="1" dirty="0">
                    <a:solidFill>
                      <a:schemeClr val="accent6">
                        <a:lumMod val="75000"/>
                      </a:schemeClr>
                    </a:solidFill>
                  </a:rPr>
                  <a:t>Forward</a:t>
                </a:r>
                <a:r>
                  <a:rPr lang="en-US" dirty="0"/>
                  <a:t> edge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20" name="Curved Connector 19"/>
          <p:cNvCxnSpPr>
            <a:stCxn id="23" idx="1"/>
          </p:cNvCxnSpPr>
          <p:nvPr/>
        </p:nvCxnSpPr>
        <p:spPr>
          <a:xfrm rot="10800000" flipV="1">
            <a:off x="3512637" y="2121931"/>
            <a:ext cx="836341" cy="2255283"/>
          </a:xfrm>
          <a:prstGeom prst="curved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/>
          <p:cNvGrpSpPr/>
          <p:nvPr/>
        </p:nvGrpSpPr>
        <p:grpSpPr>
          <a:xfrm>
            <a:off x="3351106" y="2045732"/>
            <a:ext cx="1153988" cy="2667000"/>
            <a:chOff x="3351106" y="2045732"/>
            <a:chExt cx="1153988" cy="2667000"/>
          </a:xfrm>
        </p:grpSpPr>
        <p:cxnSp>
          <p:nvCxnSpPr>
            <p:cNvPr id="10" name="Straight Arrow Connector 9"/>
            <p:cNvCxnSpPr>
              <a:stCxn id="23" idx="2"/>
              <a:endCxn id="24" idx="0"/>
            </p:cNvCxnSpPr>
            <p:nvPr/>
          </p:nvCxnSpPr>
          <p:spPr>
            <a:xfrm flipH="1">
              <a:off x="4124095" y="2198132"/>
              <a:ext cx="302941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24" idx="2"/>
              <a:endCxn id="26" idx="0"/>
            </p:cNvCxnSpPr>
            <p:nvPr/>
          </p:nvCxnSpPr>
          <p:spPr>
            <a:xfrm flipH="1">
              <a:off x="3819295" y="2883932"/>
              <a:ext cx="304800" cy="685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26" idx="2"/>
              <a:endCxn id="29" idx="0"/>
            </p:cNvCxnSpPr>
            <p:nvPr/>
          </p:nvCxnSpPr>
          <p:spPr>
            <a:xfrm flipH="1">
              <a:off x="3590695" y="3722132"/>
              <a:ext cx="228600" cy="609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3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8977" y="2045732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4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46036" y="2731532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6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1236" y="3569732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9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2636" y="4331732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4038600" y="2057400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8600" y="2057400"/>
                  <a:ext cx="38664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2063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3467496" y="3429000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𝒘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7496" y="3429000"/>
                  <a:ext cx="418704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 r="-1739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3351106" y="4343400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1106" y="4343400"/>
                  <a:ext cx="375423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333" r="-2131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3825938" y="2590800"/>
                  <a:ext cx="3497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5938" y="2590800"/>
                  <a:ext cx="349711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280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9" name="Straight Arrow Connector 48"/>
          <p:cNvCxnSpPr/>
          <p:nvPr/>
        </p:nvCxnSpPr>
        <p:spPr>
          <a:xfrm flipH="1">
            <a:off x="4114800" y="2209800"/>
            <a:ext cx="302941" cy="5334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3810000" y="2895600"/>
            <a:ext cx="304800" cy="6858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3581400" y="3733800"/>
            <a:ext cx="228600" cy="6096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/>
          <p:cNvGrpSpPr/>
          <p:nvPr/>
        </p:nvGrpSpPr>
        <p:grpSpPr>
          <a:xfrm>
            <a:off x="2362200" y="5257800"/>
            <a:ext cx="4137104" cy="457200"/>
            <a:chOff x="4383613" y="3505200"/>
            <a:chExt cx="4137104" cy="457200"/>
          </a:xfrm>
        </p:grpSpPr>
        <p:cxnSp>
          <p:nvCxnSpPr>
            <p:cNvPr id="58" name="Straight Connector 57"/>
            <p:cNvCxnSpPr/>
            <p:nvPr/>
          </p:nvCxnSpPr>
          <p:spPr>
            <a:xfrm>
              <a:off x="4724400" y="3505200"/>
              <a:ext cx="3505200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4383613" y="3593068"/>
                  <a:ext cx="62068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00B050"/>
                      </a:solidFill>
                      <a:sym typeface="Wingdings" pitchFamily="2" charset="2"/>
                    </a:rPr>
                    <a:t>D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3613" y="3593068"/>
                  <a:ext cx="620683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l="-7843" t="-8197" r="-1764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7940109" y="3593068"/>
                  <a:ext cx="58060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C00000"/>
                      </a:solidFill>
                      <a:sym typeface="Wingdings" pitchFamily="2" charset="2"/>
                    </a:rPr>
                    <a:t>F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0109" y="3593068"/>
                  <a:ext cx="580608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l="-9474" t="-8197" r="-1789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Group 3"/>
          <p:cNvGrpSpPr/>
          <p:nvPr/>
        </p:nvGrpSpPr>
        <p:grpSpPr>
          <a:xfrm>
            <a:off x="3312587" y="5562600"/>
            <a:ext cx="2058306" cy="381000"/>
            <a:chOff x="3312587" y="5562600"/>
            <a:chExt cx="2058306" cy="381000"/>
          </a:xfrm>
        </p:grpSpPr>
        <p:cxnSp>
          <p:nvCxnSpPr>
            <p:cNvPr id="27" name="Straight Connector 26"/>
            <p:cNvCxnSpPr/>
            <p:nvPr/>
          </p:nvCxnSpPr>
          <p:spPr>
            <a:xfrm>
              <a:off x="3617387" y="5562600"/>
              <a:ext cx="1524000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3312587" y="5574268"/>
                  <a:ext cx="6094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00B050"/>
                      </a:solidFill>
                      <a:sym typeface="Wingdings" pitchFamily="2" charset="2"/>
                    </a:rPr>
                    <a:t>D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2587" y="5574268"/>
                  <a:ext cx="609462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l="-8000" t="-8197" r="-18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4801506" y="5574268"/>
                  <a:ext cx="5693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C00000"/>
                      </a:solidFill>
                      <a:sym typeface="Wingdings" pitchFamily="2" charset="2"/>
                    </a:rPr>
                    <a:t>F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1506" y="5574268"/>
                  <a:ext cx="569387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l="-9677" t="-8197" r="-1828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089863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) is </a:t>
                </a:r>
                <a:r>
                  <a:rPr lang="en-US" b="1" dirty="0">
                    <a:solidFill>
                      <a:srgbClr val="C00000"/>
                    </a:solidFill>
                  </a:rPr>
                  <a:t>Backward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edge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600200"/>
                <a:ext cx="8839200" cy="4525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Till now, we considered the situations in which either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 is ancestor of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  or vice versa.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600200"/>
                <a:ext cx="8839200" cy="4525963"/>
              </a:xfrm>
              <a:blipFill rotWithShape="1">
                <a:blip r:embed="rId3"/>
                <a:stretch>
                  <a:fillRect l="-759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urved Connector 19"/>
          <p:cNvCxnSpPr>
            <a:stCxn id="39" idx="0"/>
            <a:endCxn id="23" idx="1"/>
          </p:cNvCxnSpPr>
          <p:nvPr/>
        </p:nvCxnSpPr>
        <p:spPr>
          <a:xfrm rot="5400000" flipH="1" flipV="1">
            <a:off x="2835968" y="2830392"/>
            <a:ext cx="2221468" cy="804549"/>
          </a:xfrm>
          <a:prstGeom prst="curved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/>
          <p:cNvGrpSpPr/>
          <p:nvPr/>
        </p:nvGrpSpPr>
        <p:grpSpPr>
          <a:xfrm>
            <a:off x="3351106" y="2045732"/>
            <a:ext cx="1153988" cy="2667000"/>
            <a:chOff x="3351106" y="2045732"/>
            <a:chExt cx="1153988" cy="2667000"/>
          </a:xfrm>
        </p:grpSpPr>
        <p:cxnSp>
          <p:nvCxnSpPr>
            <p:cNvPr id="10" name="Straight Arrow Connector 9"/>
            <p:cNvCxnSpPr>
              <a:stCxn id="23" idx="2"/>
              <a:endCxn id="24" idx="0"/>
            </p:cNvCxnSpPr>
            <p:nvPr/>
          </p:nvCxnSpPr>
          <p:spPr>
            <a:xfrm flipH="1">
              <a:off x="4124095" y="2198132"/>
              <a:ext cx="302941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24" idx="2"/>
              <a:endCxn id="26" idx="0"/>
            </p:cNvCxnSpPr>
            <p:nvPr/>
          </p:nvCxnSpPr>
          <p:spPr>
            <a:xfrm flipH="1">
              <a:off x="3819295" y="2883932"/>
              <a:ext cx="304800" cy="685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26" idx="2"/>
              <a:endCxn id="29" idx="0"/>
            </p:cNvCxnSpPr>
            <p:nvPr/>
          </p:nvCxnSpPr>
          <p:spPr>
            <a:xfrm flipH="1">
              <a:off x="3590695" y="3722132"/>
              <a:ext cx="228600" cy="609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3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8977" y="2045732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4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46036" y="2731532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6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1236" y="3569732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9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2636" y="4331732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4038600" y="2057400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8600" y="2057400"/>
                  <a:ext cx="375424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 r="-2131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3429000" y="3429000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𝒘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9000" y="3429000"/>
                  <a:ext cx="418704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333" r="-19118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3351106" y="4343400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1106" y="4343400"/>
                  <a:ext cx="386644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333" r="-2063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3810000" y="2590800"/>
                  <a:ext cx="3529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0000" y="2590800"/>
                  <a:ext cx="352982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9" name="Straight Arrow Connector 48"/>
          <p:cNvCxnSpPr/>
          <p:nvPr/>
        </p:nvCxnSpPr>
        <p:spPr>
          <a:xfrm flipH="1">
            <a:off x="4114800" y="2209800"/>
            <a:ext cx="302941" cy="5334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3810000" y="2895600"/>
            <a:ext cx="304800" cy="6858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3581400" y="3733800"/>
            <a:ext cx="228600" cy="6096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/>
          <p:cNvGrpSpPr/>
          <p:nvPr/>
        </p:nvGrpSpPr>
        <p:grpSpPr>
          <a:xfrm>
            <a:off x="2362200" y="5257800"/>
            <a:ext cx="4125883" cy="457200"/>
            <a:chOff x="4383613" y="3505200"/>
            <a:chExt cx="4125883" cy="457200"/>
          </a:xfrm>
        </p:grpSpPr>
        <p:cxnSp>
          <p:nvCxnSpPr>
            <p:cNvPr id="58" name="Straight Connector 57"/>
            <p:cNvCxnSpPr/>
            <p:nvPr/>
          </p:nvCxnSpPr>
          <p:spPr>
            <a:xfrm>
              <a:off x="4724400" y="3505200"/>
              <a:ext cx="3505200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4383613" y="3593068"/>
                  <a:ext cx="6094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00B050"/>
                      </a:solidFill>
                      <a:sym typeface="Wingdings" pitchFamily="2" charset="2"/>
                    </a:rPr>
                    <a:t>D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3613" y="3593068"/>
                  <a:ext cx="609462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l="-9091" t="-8197" r="-1818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7940109" y="3593068"/>
                  <a:ext cx="5693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C00000"/>
                      </a:solidFill>
                      <a:sym typeface="Wingdings" pitchFamily="2" charset="2"/>
                    </a:rPr>
                    <a:t>F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0109" y="3593068"/>
                  <a:ext cx="569387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l="-9677" t="-8197" r="-1828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loud Callout 26"/>
              <p:cNvSpPr/>
              <p:nvPr/>
            </p:nvSpPr>
            <p:spPr>
              <a:xfrm>
                <a:off x="4348977" y="2590800"/>
                <a:ext cx="4795023" cy="1740932"/>
              </a:xfrm>
              <a:prstGeom prst="cloudCallout">
                <a:avLst>
                  <a:gd name="adj1" fmla="val -20833"/>
                  <a:gd name="adj2" fmla="val 73532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Is it possible to have a DFS traversal where no such relationship exists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between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and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though we have edge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) </a:t>
                </a:r>
                <a:r>
                  <a:rPr lang="en-US" dirty="0">
                    <a:solidFill>
                      <a:schemeClr val="tx1"/>
                    </a:solidFill>
                  </a:rPr>
                  <a:t>?</a:t>
                </a:r>
              </a:p>
            </p:txBody>
          </p:sp>
        </mc:Choice>
        <mc:Fallback xmlns="">
          <p:sp>
            <p:nvSpPr>
              <p:cNvPr id="27" name="Cloud Callout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8977" y="2590800"/>
                <a:ext cx="4795023" cy="1740932"/>
              </a:xfrm>
              <a:prstGeom prst="cloudCallout">
                <a:avLst>
                  <a:gd name="adj1" fmla="val -20833"/>
                  <a:gd name="adj2" fmla="val 73532"/>
                </a:avLst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own Ribbon 3"/>
          <p:cNvSpPr/>
          <p:nvPr/>
        </p:nvSpPr>
        <p:spPr>
          <a:xfrm>
            <a:off x="6094169" y="4114800"/>
            <a:ext cx="3049832" cy="123086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Yes, indeed. 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Think over it before coming to the next lecture.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312587" y="5562600"/>
            <a:ext cx="2069527" cy="381000"/>
            <a:chOff x="3312587" y="5562600"/>
            <a:chExt cx="2069527" cy="381000"/>
          </a:xfrm>
        </p:grpSpPr>
        <p:cxnSp>
          <p:nvCxnSpPr>
            <p:cNvPr id="30" name="Straight Connector 29"/>
            <p:cNvCxnSpPr/>
            <p:nvPr/>
          </p:nvCxnSpPr>
          <p:spPr>
            <a:xfrm>
              <a:off x="3617387" y="5562600"/>
              <a:ext cx="1524000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3312587" y="5574268"/>
                  <a:ext cx="62068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00B050"/>
                      </a:solidFill>
                      <a:sym typeface="Wingdings" pitchFamily="2" charset="2"/>
                    </a:rPr>
                    <a:t>D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2587" y="5574268"/>
                  <a:ext cx="620683" cy="369332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l="-7843" t="-8197" r="-1764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4801506" y="5574268"/>
                  <a:ext cx="58060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C00000"/>
                      </a:solidFill>
                      <a:sym typeface="Wingdings" pitchFamily="2" charset="2"/>
                    </a:rPr>
                    <a:t>F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1506" y="5574268"/>
                  <a:ext cx="580608" cy="369332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l="-9474" t="-8197" r="-1789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5487722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27" grpId="0" animBg="1"/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</a:rPr>
              <a:t>Algorithm </a:t>
            </a:r>
            <a:r>
              <a:rPr lang="en-US" sz="3200" b="1" dirty="0"/>
              <a:t>for</a:t>
            </a:r>
            <a:r>
              <a:rPr lang="en-US" sz="3200" b="1" dirty="0">
                <a:solidFill>
                  <a:srgbClr val="7030A0"/>
                </a:solidFill>
              </a:rPr>
              <a:t> Topological ordering 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0" y="1798637"/>
                <a:ext cx="4816546" cy="4525963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1800" b="1" dirty="0"/>
                  <a:t>Topological-ordering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/>
                  <a:t>)</a:t>
                </a:r>
              </a:p>
              <a:p>
                <a:pPr marL="0" indent="0">
                  <a:buNone/>
                </a:pPr>
                <a:r>
                  <a:rPr lang="en-US" sz="1800" dirty="0"/>
                  <a:t>{ </a:t>
                </a:r>
                <a:r>
                  <a:rPr lang="en-US" sz="1800" b="1" dirty="0"/>
                  <a:t>Create-queue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𝑸</m:t>
                    </m:r>
                  </m:oMath>
                </a14:m>
                <a:r>
                  <a:rPr lang="en-US" sz="1800" dirty="0"/>
                  <a:t>);</a:t>
                </a:r>
              </a:p>
              <a:p>
                <a:pPr marL="0" indent="0">
                  <a:buNone/>
                </a:pPr>
                <a:r>
                  <a:rPr lang="en-US" sz="1800" dirty="0"/>
                  <a:t>  </a:t>
                </a:r>
                <a:r>
                  <a:rPr lang="en-US" sz="1800" b="1" dirty="0">
                    <a:sym typeface="Wingdings" pitchFamily="2" charset="2"/>
                  </a:rPr>
                  <a:t>For each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sz="1800" b="1" i="1" dirty="0">
                        <a:latin typeface="Cambria Math"/>
                      </a:rPr>
                      <m:t>∈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1800" dirty="0"/>
                  <a:t> {     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</a:t>
                </a:r>
                <a:r>
                  <a:rPr lang="en-US" sz="1800" b="1" dirty="0">
                    <a:sym typeface="Wingdings" pitchFamily="2" charset="2"/>
                  </a:rPr>
                  <a:t>if</a:t>
                </a:r>
                <a:r>
                  <a:rPr lang="en-US" sz="1800" dirty="0">
                    <a:sym typeface="Wingdings" pitchFamily="2" charset="2"/>
                  </a:rPr>
                  <a:t> (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in-degree</a:t>
                </a:r>
                <a:r>
                  <a:rPr lang="en-US" sz="1800" dirty="0"/>
                  <a:t>[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] = </a:t>
                </a:r>
                <a:r>
                  <a:rPr lang="en-US" sz="1800" dirty="0">
                    <a:solidFill>
                      <a:srgbClr val="0070C0"/>
                    </a:solidFill>
                  </a:rPr>
                  <a:t>0</a:t>
                </a:r>
                <a:r>
                  <a:rPr lang="en-US" sz="1800" dirty="0">
                    <a:sym typeface="Wingdings" pitchFamily="2" charset="2"/>
                  </a:rPr>
                  <a:t>) </a:t>
                </a:r>
                <a:r>
                  <a:rPr lang="en-US" sz="1800" b="1" dirty="0">
                    <a:sym typeface="Wingdings" pitchFamily="2" charset="2"/>
                  </a:rPr>
                  <a:t>  </a:t>
                </a:r>
                <a:r>
                  <a:rPr lang="en-US" sz="1800" b="1" dirty="0"/>
                  <a:t>En-queue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𝑸</m:t>
                    </m:r>
                  </m:oMath>
                </a14:m>
                <a:r>
                  <a:rPr lang="en-US" sz="1800" dirty="0"/>
                  <a:t>)   }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   num</a:t>
                </a:r>
                <a:r>
                  <a:rPr lang="en-US" sz="1800" dirty="0"/>
                  <a:t> </a:t>
                </a:r>
                <a:r>
                  <a:rPr lang="en-US" sz="1800" dirty="0">
                    <a:sym typeface="Wingdings" pitchFamily="2" charset="2"/>
                  </a:rPr>
                  <a:t> </a:t>
                </a:r>
                <a:r>
                  <a:rPr lang="en-US" sz="1800" dirty="0">
                    <a:solidFill>
                      <a:srgbClr val="0070C0"/>
                    </a:solidFill>
                    <a:sym typeface="Wingdings" pitchFamily="2" charset="2"/>
                  </a:rPr>
                  <a:t>1</a:t>
                </a:r>
                <a:r>
                  <a:rPr lang="en-US" sz="1800" dirty="0">
                    <a:sym typeface="Wingdings" pitchFamily="2" charset="2"/>
                  </a:rPr>
                  <a:t>;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   </a:t>
                </a:r>
                <a:r>
                  <a:rPr lang="en-US" sz="1800" b="1" dirty="0"/>
                  <a:t>While</a:t>
                </a:r>
                <a:r>
                  <a:rPr lang="en-US" sz="1800" dirty="0"/>
                  <a:t>(             </a:t>
                </a:r>
                <a:r>
                  <a:rPr lang="en-US" sz="1800" dirty="0">
                    <a:solidFill>
                      <a:srgbClr val="C00000"/>
                    </a:solidFill>
                  </a:rPr>
                  <a:t>?</a:t>
                </a:r>
                <a:r>
                  <a:rPr lang="en-US" sz="1800" dirty="0"/>
                  <a:t>             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 </a:t>
                </a:r>
                <a:r>
                  <a:rPr lang="en-US" sz="1800" b="1" dirty="0"/>
                  <a:t>De-queue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𝑸</m:t>
                    </m:r>
                  </m:oMath>
                </a14:m>
                <a:r>
                  <a:rPr lang="en-US" sz="1800" dirty="0"/>
                  <a:t>);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7030A0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)  </a:t>
                </a:r>
                <a:r>
                  <a:rPr lang="en-US" sz="1800" b="1" dirty="0" err="1"/>
                  <a:t>num</a:t>
                </a:r>
                <a:r>
                  <a:rPr lang="en-US" sz="1800" dirty="0"/>
                  <a:t>;</a:t>
                </a:r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b="1" dirty="0">
                    <a:sym typeface="Wingdings" pitchFamily="2" charset="2"/>
                  </a:rPr>
                  <a:t>          </a:t>
                </a:r>
                <a:r>
                  <a:rPr lang="en-US" sz="1800" b="1" dirty="0" err="1"/>
                  <a:t>num</a:t>
                </a:r>
                <a:r>
                  <a:rPr lang="en-US" sz="1800" b="1" dirty="0"/>
                  <a:t> </a:t>
                </a:r>
                <a:r>
                  <a:rPr lang="en-US" sz="1800" dirty="0">
                    <a:sym typeface="Wingdings" pitchFamily="2" charset="2"/>
                  </a:rPr>
                  <a:t></a:t>
                </a:r>
                <a:r>
                  <a:rPr lang="en-US" sz="1800" b="1" dirty="0">
                    <a:sym typeface="Wingdings" pitchFamily="2" charset="2"/>
                  </a:rPr>
                  <a:t> </a:t>
                </a:r>
                <a:r>
                  <a:rPr lang="en-US" sz="1800" b="1" dirty="0" err="1"/>
                  <a:t>num</a:t>
                </a:r>
                <a:r>
                  <a:rPr lang="en-US" sz="1800" b="1" dirty="0"/>
                  <a:t> </a:t>
                </a:r>
                <a:r>
                  <a:rPr lang="en-US" sz="1800" dirty="0"/>
                  <a:t>+ </a:t>
                </a:r>
                <a:r>
                  <a:rPr lang="en-US" sz="1800" dirty="0">
                    <a:solidFill>
                      <a:srgbClr val="0070C0"/>
                    </a:solidFill>
                  </a:rPr>
                  <a:t>1</a:t>
                </a:r>
                <a:r>
                  <a:rPr lang="en-US" sz="1800" dirty="0"/>
                  <a:t>;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         </a:t>
                </a:r>
                <a:r>
                  <a:rPr lang="en-US" sz="1800" b="1" dirty="0">
                    <a:sym typeface="Wingdings" pitchFamily="2" charset="2"/>
                  </a:rPr>
                  <a:t>For each </a:t>
                </a:r>
                <a:r>
                  <a:rPr lang="en-US" sz="18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sz="18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)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 do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               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in-degree</a:t>
                </a:r>
                <a:r>
                  <a:rPr lang="en-US" sz="1800" dirty="0"/>
                  <a:t>[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]  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 in-degree</a:t>
                </a:r>
                <a:r>
                  <a:rPr lang="en-US" sz="1800" dirty="0"/>
                  <a:t>[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] – </a:t>
                </a:r>
                <a:r>
                  <a:rPr lang="en-US" sz="1800" dirty="0">
                    <a:solidFill>
                      <a:srgbClr val="0070C0"/>
                    </a:solidFill>
                    <a:sym typeface="Wingdings" pitchFamily="2" charset="2"/>
                  </a:rPr>
                  <a:t>1</a:t>
                </a:r>
                <a:r>
                  <a:rPr lang="en-US" sz="1800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               </a:t>
                </a:r>
                <a:r>
                  <a:rPr lang="en-US" sz="1800" b="1" dirty="0">
                    <a:sym typeface="Wingdings" pitchFamily="2" charset="2"/>
                  </a:rPr>
                  <a:t>if</a:t>
                </a:r>
                <a:r>
                  <a:rPr lang="en-US" sz="1800" dirty="0">
                    <a:sym typeface="Wingdings" pitchFamily="2" charset="2"/>
                  </a:rPr>
                  <a:t> (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in-degree</a:t>
                </a:r>
                <a:r>
                  <a:rPr lang="en-US" sz="1800" dirty="0"/>
                  <a:t>[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] = </a:t>
                </a:r>
                <a:r>
                  <a:rPr lang="en-US" sz="1800" dirty="0">
                    <a:solidFill>
                      <a:srgbClr val="0070C0"/>
                    </a:solidFill>
                  </a:rPr>
                  <a:t>0</a:t>
                </a:r>
                <a:r>
                  <a:rPr lang="en-US" sz="1800" dirty="0">
                    <a:sym typeface="Wingdings" pitchFamily="2" charset="2"/>
                  </a:rPr>
                  <a:t>) </a:t>
                </a:r>
                <a:r>
                  <a:rPr lang="en-US" sz="1800" b="1" dirty="0"/>
                  <a:t>En-queue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𝑸</m:t>
                    </m:r>
                  </m:oMath>
                </a14:m>
                <a:r>
                  <a:rPr lang="en-US" sz="1800" dirty="0"/>
                  <a:t>);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</a:t>
                </a:r>
              </a:p>
              <a:p>
                <a:pPr marL="0" indent="0">
                  <a:buNone/>
                </a:pPr>
                <a:r>
                  <a:rPr lang="en-US" sz="1800" dirty="0"/>
                  <a:t>   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0" y="1798637"/>
                <a:ext cx="4816546" cy="4525963"/>
              </a:xfrm>
              <a:blipFill>
                <a:blip r:embed="rId2"/>
                <a:stretch>
                  <a:fillRect l="-1013" t="-12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15">
                <a:extLst>
                  <a:ext uri="{FF2B5EF4-FFF2-40B4-BE49-F238E27FC236}">
                    <a16:creationId xmlns:a16="http://schemas.microsoft.com/office/drawing/2014/main" id="{A3A2D241-C676-7548-92BF-C059CC81B4EB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Assertion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/>
                  <a:t>:</a:t>
                </a:r>
              </a:p>
              <a:p>
                <a:pPr marL="0" indent="0">
                  <a:buNone/>
                </a:pPr>
                <a:r>
                  <a:rPr lang="en-US" sz="2000" dirty="0"/>
                  <a:t>For each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sz="2000" dirty="0"/>
                  <a:t>)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𝑬</m:t>
                    </m:r>
                  </m:oMath>
                </a14:m>
                <a:r>
                  <a:rPr lang="en-US" sz="2000" dirty="0"/>
                  <a:t>,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 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).</a:t>
                </a: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For each vertex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en-US" sz="2000" dirty="0"/>
                  <a:t>,</a:t>
                </a:r>
              </a:p>
            </p:txBody>
          </p:sp>
        </mc:Choice>
        <mc:Fallback xmlns="">
          <p:sp>
            <p:nvSpPr>
              <p:cNvPr id="16" name="Content Placeholder 15">
                <a:extLst>
                  <a:ext uri="{FF2B5EF4-FFF2-40B4-BE49-F238E27FC236}">
                    <a16:creationId xmlns:a16="http://schemas.microsoft.com/office/drawing/2014/main" id="{A3A2D241-C676-7548-92BF-C059CC81B4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1662" t="-148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33400" y="5467290"/>
            <a:ext cx="2648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26491" y="4476690"/>
            <a:ext cx="2648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{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27365" y="5848290"/>
                <a:ext cx="135492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} return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sz="2000" dirty="0"/>
                  <a:t> ; 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365" y="5848290"/>
                <a:ext cx="1354923" cy="400110"/>
              </a:xfrm>
              <a:prstGeom prst="rect">
                <a:avLst/>
              </a:prstGeom>
              <a:blipFill>
                <a:blip r:embed="rId4"/>
                <a:stretch>
                  <a:fillRect l="-4630" t="-9091" r="-3704"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01268" y="3282127"/>
                <a:ext cx="1362040" cy="338554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not-empty</a:t>
                </a:r>
                <a:r>
                  <a:rPr lang="en-US" sz="1600" dirty="0"/>
                  <a:t>(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𝑸</m:t>
                    </m:r>
                  </m:oMath>
                </a14:m>
                <a:r>
                  <a:rPr lang="en-US" sz="1600" dirty="0"/>
                  <a:t>)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268" y="3282127"/>
                <a:ext cx="1362040" cy="338554"/>
              </a:xfrm>
              <a:prstGeom prst="rect">
                <a:avLst/>
              </a:prstGeom>
              <a:blipFill>
                <a:blip r:embed="rId5"/>
                <a:stretch>
                  <a:fillRect l="-2778" t="-3571" r="-926" b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2400899" y="3244334"/>
            <a:ext cx="256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38200" y="4888468"/>
            <a:ext cx="3489501" cy="5979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86C0F32-CA67-5B46-993B-0F8BC9FAF96A}"/>
              </a:ext>
            </a:extLst>
          </p:cNvPr>
          <p:cNvSpPr txBox="1"/>
          <p:nvPr/>
        </p:nvSpPr>
        <p:spPr>
          <a:xfrm>
            <a:off x="-36216" y="6248400"/>
            <a:ext cx="2648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}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C3A1BCA-C7E8-9C42-9859-E1A6E9FE634B}"/>
              </a:ext>
            </a:extLst>
          </p:cNvPr>
          <p:cNvSpPr/>
          <p:nvPr/>
        </p:nvSpPr>
        <p:spPr>
          <a:xfrm>
            <a:off x="6807045" y="1905000"/>
            <a:ext cx="2058461" cy="39845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C3E2DFB-1D51-D749-8FB6-B5B1C091C1A9}"/>
              </a:ext>
            </a:extLst>
          </p:cNvPr>
          <p:cNvSpPr/>
          <p:nvPr/>
        </p:nvSpPr>
        <p:spPr>
          <a:xfrm>
            <a:off x="2263308" y="2649545"/>
            <a:ext cx="2058461" cy="39845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BA09F223-90E0-1141-8341-DBE1D2AC135D}"/>
              </a:ext>
            </a:extLst>
          </p:cNvPr>
          <p:cNvSpPr/>
          <p:nvPr/>
        </p:nvSpPr>
        <p:spPr>
          <a:xfrm>
            <a:off x="4581832" y="1600200"/>
            <a:ext cx="4084698" cy="804522"/>
          </a:xfrm>
          <a:prstGeom prst="roundRect">
            <a:avLst/>
          </a:prstGeom>
          <a:noFill/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1449121-28E3-CB4B-94DC-C1B934C8A73D}"/>
                  </a:ext>
                </a:extLst>
              </p:cNvPr>
              <p:cNvSpPr txBox="1"/>
              <p:nvPr/>
            </p:nvSpPr>
            <p:spPr>
              <a:xfrm>
                <a:off x="5763689" y="3373630"/>
                <a:ext cx="1836400" cy="36933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7030A0"/>
                    </a:solidFill>
                  </a:rPr>
                  <a:t>In-degree</a:t>
                </a:r>
                <a:r>
                  <a:rPr lang="en-US" dirty="0"/>
                  <a:t>[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]  </a:t>
                </a:r>
                <a:r>
                  <a:rPr lang="en-US" dirty="0">
                    <a:solidFill>
                      <a:srgbClr val="0070C0"/>
                    </a:solidFill>
                  </a:rPr>
                  <a:t>0</a:t>
                </a:r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1449121-28E3-CB4B-94DC-C1B934C8A7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3689" y="3373630"/>
                <a:ext cx="1836400" cy="369332"/>
              </a:xfrm>
              <a:prstGeom prst="rect">
                <a:avLst/>
              </a:prstGeom>
              <a:blipFill>
                <a:blip r:embed="rId6"/>
                <a:stretch>
                  <a:fillRect l="-2721" t="-3125" r="-680" b="-2187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B50ECE8-C158-7949-B508-37C906B962F6}"/>
                  </a:ext>
                </a:extLst>
              </p:cNvPr>
              <p:cNvSpPr txBox="1"/>
              <p:nvPr/>
            </p:nvSpPr>
            <p:spPr>
              <a:xfrm>
                <a:off x="5779276" y="4143538"/>
                <a:ext cx="1776448" cy="36933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 err="1"/>
                  <a:t>En</a:t>
                </a:r>
                <a:r>
                  <a:rPr lang="en-US" b="1" dirty="0"/>
                  <a:t>-queue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,</a:t>
                </a:r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𝑸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);</a:t>
                </a:r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B50ECE8-C158-7949-B508-37C906B962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9276" y="4143538"/>
                <a:ext cx="1776448" cy="369332"/>
              </a:xfrm>
              <a:prstGeom prst="rect">
                <a:avLst/>
              </a:prstGeom>
              <a:blipFill>
                <a:blip r:embed="rId7"/>
                <a:stretch>
                  <a:fillRect l="-2113" t="-3226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4D5A984-EE8A-6747-8E03-8CB040B543A4}"/>
                  </a:ext>
                </a:extLst>
              </p:cNvPr>
              <p:cNvSpPr txBox="1"/>
              <p:nvPr/>
            </p:nvSpPr>
            <p:spPr>
              <a:xfrm>
                <a:off x="5777315" y="4903840"/>
                <a:ext cx="2021707" cy="36933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  </a:t>
                </a:r>
                <a:r>
                  <a:rPr lang="en-US" b="1" dirty="0"/>
                  <a:t>De-queue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𝑸</m:t>
                    </m:r>
                  </m:oMath>
                </a14:m>
                <a:r>
                  <a:rPr lang="en-US" dirty="0"/>
                  <a:t>);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4D5A984-EE8A-6747-8E03-8CB040B543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7315" y="4903840"/>
                <a:ext cx="2021707" cy="369332"/>
              </a:xfrm>
              <a:prstGeom prst="rect">
                <a:avLst/>
              </a:prstGeom>
              <a:blipFill>
                <a:blip r:embed="rId8"/>
                <a:stretch>
                  <a:fillRect t="-3226" r="-1242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CBE92B1-F77A-8449-A694-FA7B23722738}"/>
                  </a:ext>
                </a:extLst>
              </p:cNvPr>
              <p:cNvSpPr txBox="1"/>
              <p:nvPr/>
            </p:nvSpPr>
            <p:spPr>
              <a:xfrm>
                <a:off x="5780856" y="5660016"/>
                <a:ext cx="1420582" cy="36933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)  </a:t>
                </a:r>
                <a:r>
                  <a:rPr lang="en-US" b="1" dirty="0" err="1"/>
                  <a:t>num</a:t>
                </a:r>
                <a:r>
                  <a:rPr lang="en-US" dirty="0"/>
                  <a:t>;</a:t>
                </a:r>
                <a:endParaRPr lang="en-US" b="1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CBE92B1-F77A-8449-A694-FA7B237227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0856" y="5660016"/>
                <a:ext cx="1420582" cy="369332"/>
              </a:xfrm>
              <a:prstGeom prst="rect">
                <a:avLst/>
              </a:prstGeom>
              <a:blipFill>
                <a:blip r:embed="rId9"/>
                <a:stretch>
                  <a:fillRect t="-3125" r="-2632" b="-2187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Down Arrow 25">
            <a:extLst>
              <a:ext uri="{FF2B5EF4-FFF2-40B4-BE49-F238E27FC236}">
                <a16:creationId xmlns:a16="http://schemas.microsoft.com/office/drawing/2014/main" id="{7F855C1A-5ED2-1A48-9495-851F5B5A4FC3}"/>
              </a:ext>
            </a:extLst>
          </p:cNvPr>
          <p:cNvSpPr/>
          <p:nvPr/>
        </p:nvSpPr>
        <p:spPr>
          <a:xfrm>
            <a:off x="6436109" y="3762812"/>
            <a:ext cx="486629" cy="382830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own Arrow 26">
            <a:extLst>
              <a:ext uri="{FF2B5EF4-FFF2-40B4-BE49-F238E27FC236}">
                <a16:creationId xmlns:a16="http://schemas.microsoft.com/office/drawing/2014/main" id="{EB9AE41C-4AAF-7147-9C4E-EFE8FA64BDBE}"/>
              </a:ext>
            </a:extLst>
          </p:cNvPr>
          <p:cNvSpPr/>
          <p:nvPr/>
        </p:nvSpPr>
        <p:spPr>
          <a:xfrm>
            <a:off x="6436109" y="4519709"/>
            <a:ext cx="486629" cy="382830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Down Arrow 27">
            <a:extLst>
              <a:ext uri="{FF2B5EF4-FFF2-40B4-BE49-F238E27FC236}">
                <a16:creationId xmlns:a16="http://schemas.microsoft.com/office/drawing/2014/main" id="{9F7EDFCE-DAAA-4F44-8F93-BE4558D2F8B9}"/>
              </a:ext>
            </a:extLst>
          </p:cNvPr>
          <p:cNvSpPr/>
          <p:nvPr/>
        </p:nvSpPr>
        <p:spPr>
          <a:xfrm>
            <a:off x="6469278" y="5286556"/>
            <a:ext cx="486629" cy="382830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74DDDB6F-A5CA-1543-A62D-485AB2856987}"/>
              </a:ext>
            </a:extLst>
          </p:cNvPr>
          <p:cNvSpPr/>
          <p:nvPr/>
        </p:nvSpPr>
        <p:spPr>
          <a:xfrm>
            <a:off x="562849" y="3928645"/>
            <a:ext cx="1418351" cy="33855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74DDDB6F-A5CA-1543-A62D-485AB2856987}"/>
              </a:ext>
            </a:extLst>
          </p:cNvPr>
          <p:cNvSpPr/>
          <p:nvPr/>
        </p:nvSpPr>
        <p:spPr>
          <a:xfrm>
            <a:off x="838200" y="5181600"/>
            <a:ext cx="3367282" cy="360829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32">
            <a:extLst>
              <a:ext uri="{FF2B5EF4-FFF2-40B4-BE49-F238E27FC236}">
                <a16:creationId xmlns:a16="http://schemas.microsoft.com/office/drawing/2014/main" id="{3F2C206F-4337-6F70-3A3D-641323771425}"/>
              </a:ext>
            </a:extLst>
          </p:cNvPr>
          <p:cNvSpPr/>
          <p:nvPr/>
        </p:nvSpPr>
        <p:spPr>
          <a:xfrm>
            <a:off x="6436108" y="3750677"/>
            <a:ext cx="486629" cy="1916668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1">
            <a:extLst>
              <a:ext uri="{FF2B5EF4-FFF2-40B4-BE49-F238E27FC236}">
                <a16:creationId xmlns:a16="http://schemas.microsoft.com/office/drawing/2014/main" id="{FC66118F-47BD-44D6-E866-CAA937A0972D}"/>
              </a:ext>
            </a:extLst>
          </p:cNvPr>
          <p:cNvSpPr/>
          <p:nvPr/>
        </p:nvSpPr>
        <p:spPr>
          <a:xfrm>
            <a:off x="5517798" y="4275341"/>
            <a:ext cx="2433394" cy="9144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What is the order in which these 2 events happen ?</a:t>
            </a:r>
          </a:p>
        </p:txBody>
      </p:sp>
      <p:sp>
        <p:nvSpPr>
          <p:cNvPr id="20" name="Cloud Callout 9">
            <a:extLst>
              <a:ext uri="{FF2B5EF4-FFF2-40B4-BE49-F238E27FC236}">
                <a16:creationId xmlns:a16="http://schemas.microsoft.com/office/drawing/2014/main" id="{A90827F6-56E8-4A72-F491-455C3A39842E}"/>
              </a:ext>
            </a:extLst>
          </p:cNvPr>
          <p:cNvSpPr/>
          <p:nvPr/>
        </p:nvSpPr>
        <p:spPr>
          <a:xfrm>
            <a:off x="3309003" y="5827559"/>
            <a:ext cx="3201340" cy="672790"/>
          </a:xfrm>
          <a:prstGeom prst="cloudCallout">
            <a:avLst>
              <a:gd name="adj1" fmla="val -53028"/>
              <a:gd name="adj2" fmla="val 8438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What is the proof of correctness ?</a:t>
            </a:r>
          </a:p>
        </p:txBody>
      </p:sp>
    </p:spTree>
    <p:extLst>
      <p:ext uri="{BB962C8B-B14F-4D97-AF65-F5344CB8AC3E}">
        <p14:creationId xmlns:p14="http://schemas.microsoft.com/office/powerpoint/2010/main" val="2686418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1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1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500"/>
                            </p:stCondLst>
                            <p:childTnLst>
                              <p:par>
                                <p:cTn id="17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1000"/>
                            </p:stCondLst>
                            <p:childTnLst>
                              <p:par>
                                <p:cTn id="18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1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500"/>
                            </p:stCondLst>
                            <p:childTnLst>
                              <p:par>
                                <p:cTn id="19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" fill="hold">
                            <p:stCondLst>
                              <p:cond delay="500"/>
                            </p:stCondLst>
                            <p:childTnLst>
                              <p:par>
                                <p:cTn id="2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6" grpId="0" uiExpand="1" build="p"/>
      <p:bldP spid="6" grpId="0"/>
      <p:bldP spid="7" grpId="0"/>
      <p:bldP spid="8" grpId="0"/>
      <p:bldP spid="9" grpId="0" animBg="1"/>
      <p:bldP spid="5" grpId="0"/>
      <p:bldP spid="15" grpId="0" animBg="1"/>
      <p:bldP spid="15" grpId="1" animBg="1"/>
      <p:bldP spid="18" grpId="0"/>
      <p:bldP spid="19" grpId="0" animBg="1"/>
      <p:bldP spid="21" grpId="0" animBg="1"/>
      <p:bldP spid="17" grpId="0" animBg="1"/>
      <p:bldP spid="22" grpId="0" animBg="1"/>
      <p:bldP spid="23" grpId="0" animBg="1"/>
      <p:bldP spid="23" grpId="1" animBg="1"/>
      <p:bldP spid="24" grpId="0" animBg="1"/>
      <p:bldP spid="24" grpId="1" animBg="1"/>
      <p:bldP spid="25" grpId="0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10" grpId="0" animBg="1"/>
      <p:bldP spid="11" grpId="0" animBg="1"/>
      <p:bldP spid="11" grpId="1" animBg="1"/>
      <p:bldP spid="20" grpId="0" animBg="1"/>
      <p:bldP spid="20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</a:rPr>
              <a:t>Algorithm </a:t>
            </a:r>
            <a:r>
              <a:rPr lang="en-US" sz="3200" b="1" dirty="0"/>
              <a:t>for</a:t>
            </a:r>
            <a:r>
              <a:rPr lang="en-US" sz="3200" b="1" dirty="0">
                <a:solidFill>
                  <a:srgbClr val="7030A0"/>
                </a:solidFill>
              </a:rPr>
              <a:t> Topological ordering 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0" y="1798637"/>
                <a:ext cx="4816546" cy="4525963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1800" b="1" dirty="0"/>
                  <a:t>Topological-ordering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/>
                  <a:t>)</a:t>
                </a:r>
              </a:p>
              <a:p>
                <a:pPr marL="0" indent="0">
                  <a:buNone/>
                </a:pPr>
                <a:r>
                  <a:rPr lang="en-US" sz="1800" dirty="0"/>
                  <a:t>{ </a:t>
                </a:r>
                <a:r>
                  <a:rPr lang="en-US" sz="1800" b="1" dirty="0"/>
                  <a:t>Create-queue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𝑸</m:t>
                    </m:r>
                  </m:oMath>
                </a14:m>
                <a:r>
                  <a:rPr lang="en-US" sz="1800" dirty="0"/>
                  <a:t>);</a:t>
                </a:r>
              </a:p>
              <a:p>
                <a:pPr marL="0" indent="0">
                  <a:buNone/>
                </a:pPr>
                <a:r>
                  <a:rPr lang="en-US" sz="1800" dirty="0"/>
                  <a:t>  </a:t>
                </a:r>
                <a:r>
                  <a:rPr lang="en-US" sz="1800" b="1" dirty="0">
                    <a:sym typeface="Wingdings" pitchFamily="2" charset="2"/>
                  </a:rPr>
                  <a:t>For each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sz="1800" b="1" i="1" dirty="0">
                        <a:latin typeface="Cambria Math"/>
                      </a:rPr>
                      <m:t>∈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1800" dirty="0"/>
                  <a:t> {     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</a:t>
                </a:r>
                <a:r>
                  <a:rPr lang="en-US" sz="1800" b="1" dirty="0">
                    <a:sym typeface="Wingdings" pitchFamily="2" charset="2"/>
                  </a:rPr>
                  <a:t>if</a:t>
                </a:r>
                <a:r>
                  <a:rPr lang="en-US" sz="1800" dirty="0">
                    <a:sym typeface="Wingdings" pitchFamily="2" charset="2"/>
                  </a:rPr>
                  <a:t> (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in-degree</a:t>
                </a:r>
                <a:r>
                  <a:rPr lang="en-US" sz="1800" dirty="0"/>
                  <a:t>[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] = </a:t>
                </a:r>
                <a:r>
                  <a:rPr lang="en-US" sz="1800" dirty="0">
                    <a:solidFill>
                      <a:srgbClr val="0070C0"/>
                    </a:solidFill>
                  </a:rPr>
                  <a:t>0</a:t>
                </a:r>
                <a:r>
                  <a:rPr lang="en-US" sz="1800" dirty="0">
                    <a:sym typeface="Wingdings" pitchFamily="2" charset="2"/>
                  </a:rPr>
                  <a:t>) </a:t>
                </a:r>
                <a:r>
                  <a:rPr lang="en-US" sz="1800" b="1" dirty="0">
                    <a:sym typeface="Wingdings" pitchFamily="2" charset="2"/>
                  </a:rPr>
                  <a:t>  </a:t>
                </a:r>
                <a:r>
                  <a:rPr lang="en-US" sz="1800" b="1" dirty="0"/>
                  <a:t>En-queue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𝑸</m:t>
                    </m:r>
                  </m:oMath>
                </a14:m>
                <a:r>
                  <a:rPr lang="en-US" sz="1800" dirty="0"/>
                  <a:t>)   }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   num</a:t>
                </a:r>
                <a:r>
                  <a:rPr lang="en-US" sz="1800" dirty="0"/>
                  <a:t> </a:t>
                </a:r>
                <a:r>
                  <a:rPr lang="en-US" sz="1800" dirty="0">
                    <a:sym typeface="Wingdings" pitchFamily="2" charset="2"/>
                  </a:rPr>
                  <a:t> </a:t>
                </a:r>
                <a:r>
                  <a:rPr lang="en-US" sz="1800" dirty="0">
                    <a:solidFill>
                      <a:srgbClr val="0070C0"/>
                    </a:solidFill>
                    <a:sym typeface="Wingdings" pitchFamily="2" charset="2"/>
                  </a:rPr>
                  <a:t>1</a:t>
                </a:r>
                <a:r>
                  <a:rPr lang="en-US" sz="1800" dirty="0">
                    <a:sym typeface="Wingdings" pitchFamily="2" charset="2"/>
                  </a:rPr>
                  <a:t>;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   </a:t>
                </a:r>
                <a:r>
                  <a:rPr lang="en-US" sz="1800" b="1" dirty="0"/>
                  <a:t>While</a:t>
                </a:r>
                <a:r>
                  <a:rPr lang="en-US" sz="1800" dirty="0"/>
                  <a:t>(             </a:t>
                </a:r>
                <a:r>
                  <a:rPr lang="en-US" sz="1800" dirty="0">
                    <a:solidFill>
                      <a:srgbClr val="C00000"/>
                    </a:solidFill>
                  </a:rPr>
                  <a:t>?</a:t>
                </a:r>
                <a:r>
                  <a:rPr lang="en-US" sz="1800" dirty="0"/>
                  <a:t>             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 </a:t>
                </a:r>
                <a:r>
                  <a:rPr lang="en-US" sz="1800" b="1" dirty="0"/>
                  <a:t>De-queue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𝑸</m:t>
                    </m:r>
                  </m:oMath>
                </a14:m>
                <a:r>
                  <a:rPr lang="en-US" sz="1800" dirty="0"/>
                  <a:t>);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7030A0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)  </a:t>
                </a:r>
                <a:r>
                  <a:rPr lang="en-US" sz="1800" b="1" dirty="0" err="1"/>
                  <a:t>num</a:t>
                </a:r>
                <a:r>
                  <a:rPr lang="en-US" sz="1800" dirty="0"/>
                  <a:t>;</a:t>
                </a:r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b="1" dirty="0">
                    <a:sym typeface="Wingdings" pitchFamily="2" charset="2"/>
                  </a:rPr>
                  <a:t>          </a:t>
                </a:r>
                <a:r>
                  <a:rPr lang="en-US" sz="1800" b="1" dirty="0" err="1"/>
                  <a:t>num</a:t>
                </a:r>
                <a:r>
                  <a:rPr lang="en-US" sz="1800" b="1" dirty="0"/>
                  <a:t> </a:t>
                </a:r>
                <a:r>
                  <a:rPr lang="en-US" sz="1800" dirty="0">
                    <a:sym typeface="Wingdings" pitchFamily="2" charset="2"/>
                  </a:rPr>
                  <a:t></a:t>
                </a:r>
                <a:r>
                  <a:rPr lang="en-US" sz="1800" b="1" dirty="0">
                    <a:sym typeface="Wingdings" pitchFamily="2" charset="2"/>
                  </a:rPr>
                  <a:t> </a:t>
                </a:r>
                <a:r>
                  <a:rPr lang="en-US" sz="1800" b="1" dirty="0" err="1"/>
                  <a:t>num</a:t>
                </a:r>
                <a:r>
                  <a:rPr lang="en-US" sz="1800" b="1" dirty="0"/>
                  <a:t> </a:t>
                </a:r>
                <a:r>
                  <a:rPr lang="en-US" sz="1800" dirty="0"/>
                  <a:t>+ </a:t>
                </a:r>
                <a:r>
                  <a:rPr lang="en-US" sz="1800" dirty="0">
                    <a:solidFill>
                      <a:srgbClr val="0070C0"/>
                    </a:solidFill>
                  </a:rPr>
                  <a:t>1</a:t>
                </a:r>
                <a:r>
                  <a:rPr lang="en-US" sz="1800" dirty="0"/>
                  <a:t>;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         </a:t>
                </a:r>
                <a:r>
                  <a:rPr lang="en-US" sz="1800" b="1" dirty="0">
                    <a:sym typeface="Wingdings" pitchFamily="2" charset="2"/>
                  </a:rPr>
                  <a:t>For each </a:t>
                </a:r>
                <a:r>
                  <a:rPr lang="en-US" sz="18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sz="18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)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 do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               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in-degree</a:t>
                </a:r>
                <a:r>
                  <a:rPr lang="en-US" sz="1800" dirty="0"/>
                  <a:t>[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]  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 in-degree</a:t>
                </a:r>
                <a:r>
                  <a:rPr lang="en-US" sz="1800" dirty="0"/>
                  <a:t>[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] – </a:t>
                </a:r>
                <a:r>
                  <a:rPr lang="en-US" sz="1800" dirty="0">
                    <a:solidFill>
                      <a:srgbClr val="0070C0"/>
                    </a:solidFill>
                    <a:sym typeface="Wingdings" pitchFamily="2" charset="2"/>
                  </a:rPr>
                  <a:t>1</a:t>
                </a:r>
                <a:r>
                  <a:rPr lang="en-US" sz="1800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               </a:t>
                </a:r>
                <a:r>
                  <a:rPr lang="en-US" sz="1800" b="1" dirty="0">
                    <a:sym typeface="Wingdings" pitchFamily="2" charset="2"/>
                  </a:rPr>
                  <a:t>if</a:t>
                </a:r>
                <a:r>
                  <a:rPr lang="en-US" sz="1800" dirty="0">
                    <a:sym typeface="Wingdings" pitchFamily="2" charset="2"/>
                  </a:rPr>
                  <a:t> (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in-degree</a:t>
                </a:r>
                <a:r>
                  <a:rPr lang="en-US" sz="1800" dirty="0"/>
                  <a:t>[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] = </a:t>
                </a:r>
                <a:r>
                  <a:rPr lang="en-US" sz="1800" dirty="0">
                    <a:solidFill>
                      <a:srgbClr val="0070C0"/>
                    </a:solidFill>
                  </a:rPr>
                  <a:t>0</a:t>
                </a:r>
                <a:r>
                  <a:rPr lang="en-US" sz="1800" dirty="0">
                    <a:sym typeface="Wingdings" pitchFamily="2" charset="2"/>
                  </a:rPr>
                  <a:t>) </a:t>
                </a:r>
                <a:r>
                  <a:rPr lang="en-US" sz="1800" b="1" dirty="0"/>
                  <a:t>En-queue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𝑸</m:t>
                    </m:r>
                  </m:oMath>
                </a14:m>
                <a:r>
                  <a:rPr lang="en-US" sz="1800" dirty="0"/>
                  <a:t>);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</a:t>
                </a:r>
              </a:p>
              <a:p>
                <a:pPr marL="0" indent="0">
                  <a:buNone/>
                </a:pPr>
                <a:r>
                  <a:rPr lang="en-US" sz="1800" dirty="0"/>
                  <a:t>   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0" y="1798637"/>
                <a:ext cx="4816546" cy="4525963"/>
              </a:xfrm>
              <a:blipFill>
                <a:blip r:embed="rId2"/>
                <a:stretch>
                  <a:fillRect l="-1013" t="-12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15">
                <a:extLst>
                  <a:ext uri="{FF2B5EF4-FFF2-40B4-BE49-F238E27FC236}">
                    <a16:creationId xmlns:a16="http://schemas.microsoft.com/office/drawing/2014/main" id="{A3A2D241-C676-7548-92BF-C059CC81B4EB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8200" y="1600200"/>
                <a:ext cx="4495800" cy="4525963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Assertion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/>
                  <a:t>:</a:t>
                </a:r>
              </a:p>
              <a:p>
                <a:pPr marL="0" indent="0">
                  <a:buNone/>
                </a:pPr>
                <a:r>
                  <a:rPr lang="en-US" sz="2000" dirty="0"/>
                  <a:t>For each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sz="2000" dirty="0"/>
                  <a:t>)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𝑬</m:t>
                    </m:r>
                  </m:oMath>
                </a14:m>
                <a:r>
                  <a:rPr lang="en-US" sz="2000" dirty="0"/>
                  <a:t>,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 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).</a:t>
                </a: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6C31"/>
                    </a:solidFill>
                    <a:sym typeface="Wingdings" pitchFamily="2" charset="2"/>
                  </a:rPr>
                  <a:t>Facts</a:t>
                </a:r>
                <a:r>
                  <a:rPr lang="en-US" sz="2000" dirty="0">
                    <a:sym typeface="Wingdings" pitchFamily="2" charset="2"/>
                  </a:rPr>
                  <a:t>: 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(follow immediately from the code)</a:t>
                </a:r>
              </a:p>
              <a:p>
                <a:pPr marL="457200" indent="-457200">
                  <a:buAutoNum type="arabicPeriod"/>
                </a:pPr>
                <a:r>
                  <a:rPr lang="en-US" sz="2000" dirty="0">
                    <a:sym typeface="Wingdings" pitchFamily="2" charset="2"/>
                  </a:rPr>
                  <a:t>For each edge 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), it is vertex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 only who is responsible for reducing the corresponding in-degree of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sz="2000" dirty="0"/>
                  <a:t> by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/>
                  <a:t>. </a:t>
                </a:r>
              </a:p>
              <a:p>
                <a:pPr marL="457200" indent="-457200">
                  <a:buFont typeface="Arial" charset="0"/>
                  <a:buAutoNum type="arabicPeriod"/>
                </a:pPr>
                <a:r>
                  <a:rPr lang="en-US" sz="2000" dirty="0">
                    <a:sym typeface="Wingdings" pitchFamily="2" charset="2"/>
                  </a:rPr>
                  <a:t>A vertex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000" dirty="0"/>
                  <a:t>, once de-queued, is never </a:t>
                </a:r>
                <a:r>
                  <a:rPr lang="en-US" sz="2000" dirty="0" err="1"/>
                  <a:t>en</a:t>
                </a:r>
                <a:r>
                  <a:rPr lang="en-US" sz="2000" dirty="0"/>
                  <a:t>-queued in future.</a:t>
                </a:r>
              </a:p>
              <a:p>
                <a:pPr marL="457200" indent="-457200">
                  <a:buAutoNum type="arabicPeriod"/>
                </a:pP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000" dirty="0"/>
                  <a:t> enters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𝑸</m:t>
                    </m:r>
                  </m:oMath>
                </a14:m>
                <a:r>
                  <a:rPr lang="en-US" sz="2000" dirty="0"/>
                  <a:t> before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sz="2000" dirty="0"/>
                  <a:t> then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 </a:t>
                </a:r>
                <a14:m>
                  <m:oMath xmlns:m="http://schemas.openxmlformats.org/officeDocument/2006/math">
                    <m:r>
                      <a:rPr lang="en-US" sz="2000" dirty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).</a:t>
                </a:r>
              </a:p>
            </p:txBody>
          </p:sp>
        </mc:Choice>
        <mc:Fallback xmlns="">
          <p:sp>
            <p:nvSpPr>
              <p:cNvPr id="16" name="Content Placeholder 15">
                <a:extLst>
                  <a:ext uri="{FF2B5EF4-FFF2-40B4-BE49-F238E27FC236}">
                    <a16:creationId xmlns:a16="http://schemas.microsoft.com/office/drawing/2014/main" id="{A3A2D241-C676-7548-92BF-C059CC81B4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8200" y="1600200"/>
                <a:ext cx="4495800" cy="4525963"/>
              </a:xfrm>
              <a:blipFill>
                <a:blip r:embed="rId3"/>
                <a:stretch>
                  <a:fillRect l="-1493" t="-1482" r="-95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33400" y="5467290"/>
            <a:ext cx="2648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26491" y="4476690"/>
            <a:ext cx="2648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{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27365" y="5848290"/>
                <a:ext cx="135492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} return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sz="2000" dirty="0"/>
                  <a:t> ; 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365" y="5848290"/>
                <a:ext cx="1354923" cy="400110"/>
              </a:xfrm>
              <a:prstGeom prst="rect">
                <a:avLst/>
              </a:prstGeom>
              <a:blipFill>
                <a:blip r:embed="rId4"/>
                <a:stretch>
                  <a:fillRect l="-4630" t="-9091" r="-3704"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01268" y="3282127"/>
                <a:ext cx="1362040" cy="338554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not-empty</a:t>
                </a:r>
                <a:r>
                  <a:rPr lang="en-US" sz="1600" dirty="0"/>
                  <a:t>(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𝑸</m:t>
                    </m:r>
                  </m:oMath>
                </a14:m>
                <a:r>
                  <a:rPr lang="en-US" sz="1600" dirty="0"/>
                  <a:t>)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268" y="3282127"/>
                <a:ext cx="1362040" cy="338554"/>
              </a:xfrm>
              <a:prstGeom prst="rect">
                <a:avLst/>
              </a:prstGeom>
              <a:blipFill>
                <a:blip r:embed="rId5"/>
                <a:stretch>
                  <a:fillRect l="-2778" t="-3571" r="-926" b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2400899" y="3244334"/>
            <a:ext cx="256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86C0F32-CA67-5B46-993B-0F8BC9FAF96A}"/>
              </a:ext>
            </a:extLst>
          </p:cNvPr>
          <p:cNvSpPr txBox="1"/>
          <p:nvPr/>
        </p:nvSpPr>
        <p:spPr>
          <a:xfrm>
            <a:off x="-36216" y="6248400"/>
            <a:ext cx="2648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}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BA09F223-90E0-1141-8341-DBE1D2AC135D}"/>
              </a:ext>
            </a:extLst>
          </p:cNvPr>
          <p:cNvSpPr/>
          <p:nvPr/>
        </p:nvSpPr>
        <p:spPr>
          <a:xfrm>
            <a:off x="4581832" y="1600200"/>
            <a:ext cx="4084698" cy="804522"/>
          </a:xfrm>
          <a:prstGeom prst="roundRect">
            <a:avLst/>
          </a:prstGeom>
          <a:noFill/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8FF5A22B-8A62-9342-8221-6B45E9F3C594}"/>
              </a:ext>
            </a:extLst>
          </p:cNvPr>
          <p:cNvSpPr/>
          <p:nvPr/>
        </p:nvSpPr>
        <p:spPr>
          <a:xfrm>
            <a:off x="400287" y="4495800"/>
            <a:ext cx="4038600" cy="624223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B69617BC-80A6-DA4D-A5FD-6CD990303522}"/>
              </a:ext>
            </a:extLst>
          </p:cNvPr>
          <p:cNvSpPr/>
          <p:nvPr/>
        </p:nvSpPr>
        <p:spPr>
          <a:xfrm>
            <a:off x="4438887" y="5410200"/>
            <a:ext cx="4600584" cy="80452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 vertex is enqueued only when it loses its last edge (causing its in-degree to become 0). So it is enqueued at most once.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39F33DA7-635F-CE47-9EA9-3CAF3A6B61C8}"/>
              </a:ext>
            </a:extLst>
          </p:cNvPr>
          <p:cNvSpPr/>
          <p:nvPr/>
        </p:nvSpPr>
        <p:spPr>
          <a:xfrm>
            <a:off x="381000" y="5105400"/>
            <a:ext cx="4038600" cy="361764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BACCB940-7B70-1245-AA68-776081999594}"/>
              </a:ext>
            </a:extLst>
          </p:cNvPr>
          <p:cNvSpPr/>
          <p:nvPr/>
        </p:nvSpPr>
        <p:spPr>
          <a:xfrm>
            <a:off x="4421132" y="6204131"/>
            <a:ext cx="4600584" cy="62422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Due to FIFO nature of Queue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loud Callout 18">
                <a:extLst>
                  <a:ext uri="{FF2B5EF4-FFF2-40B4-BE49-F238E27FC236}">
                    <a16:creationId xmlns:a16="http://schemas.microsoft.com/office/drawing/2014/main" id="{42DC5371-B7CD-0F44-3727-4ED02FE7C6EF}"/>
                  </a:ext>
                </a:extLst>
              </p:cNvPr>
              <p:cNvSpPr/>
              <p:nvPr/>
            </p:nvSpPr>
            <p:spPr>
              <a:xfrm>
                <a:off x="1259455" y="5922402"/>
                <a:ext cx="3128493" cy="804522"/>
              </a:xfrm>
              <a:prstGeom prst="cloudCallout">
                <a:avLst>
                  <a:gd name="adj1" fmla="val -35349"/>
                  <a:gd name="adj2" fmla="val 81758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How to show that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rgbClr val="002060"/>
                    </a:solidFill>
                  </a:rPr>
                  <a:t>enters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𝑸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rgbClr val="002060"/>
                    </a:solidFill>
                  </a:rPr>
                  <a:t>before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? </a:t>
                </a:r>
              </a:p>
            </p:txBody>
          </p:sp>
        </mc:Choice>
        <mc:Fallback>
          <p:sp>
            <p:nvSpPr>
              <p:cNvPr id="11" name="Cloud Callout 18">
                <a:extLst>
                  <a:ext uri="{FF2B5EF4-FFF2-40B4-BE49-F238E27FC236}">
                    <a16:creationId xmlns:a16="http://schemas.microsoft.com/office/drawing/2014/main" id="{42DC5371-B7CD-0F44-3727-4ED02FE7C6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455" y="5922402"/>
                <a:ext cx="3128493" cy="804522"/>
              </a:xfrm>
              <a:prstGeom prst="cloudCallout">
                <a:avLst>
                  <a:gd name="adj1" fmla="val -35349"/>
                  <a:gd name="adj2" fmla="val 81758"/>
                </a:avLst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61427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8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uiExpand="1" build="p"/>
      <p:bldP spid="14" grpId="0" animBg="1"/>
      <p:bldP spid="14" grpId="1" animBg="1"/>
      <p:bldP spid="10" grpId="0" animBg="1"/>
      <p:bldP spid="10" grpId="1" animBg="1"/>
      <p:bldP spid="19" grpId="0" animBg="1"/>
      <p:bldP spid="19" grpId="1" animBg="1"/>
      <p:bldP spid="20" grpId="0" animBg="1"/>
      <p:bldP spid="20" grpId="1" animBg="1"/>
      <p:bldP spid="11" grpId="0" animBg="1"/>
      <p:bldP spid="11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</a:rPr>
              <a:t>Algorithm </a:t>
            </a:r>
            <a:r>
              <a:rPr lang="en-US" sz="3200" b="1" dirty="0"/>
              <a:t>for</a:t>
            </a:r>
            <a:r>
              <a:rPr lang="en-US" sz="3200" b="1" dirty="0">
                <a:solidFill>
                  <a:srgbClr val="7030A0"/>
                </a:solidFill>
              </a:rPr>
              <a:t> Topological ordering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0" y="1798637"/>
                <a:ext cx="4816546" cy="4525963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1800" b="1" dirty="0"/>
                  <a:t>Topological-ordering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/>
                  <a:t>)</a:t>
                </a:r>
              </a:p>
              <a:p>
                <a:pPr marL="0" indent="0">
                  <a:buNone/>
                </a:pPr>
                <a:r>
                  <a:rPr lang="en-US" sz="1800" dirty="0"/>
                  <a:t>{ </a:t>
                </a:r>
                <a:r>
                  <a:rPr lang="en-US" sz="1800" b="1" dirty="0"/>
                  <a:t>Create-queue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𝑸</m:t>
                    </m:r>
                  </m:oMath>
                </a14:m>
                <a:r>
                  <a:rPr lang="en-US" sz="1800" dirty="0"/>
                  <a:t>);</a:t>
                </a:r>
              </a:p>
              <a:p>
                <a:pPr marL="0" indent="0">
                  <a:buNone/>
                </a:pPr>
                <a:r>
                  <a:rPr lang="en-US" sz="1800" dirty="0"/>
                  <a:t>  </a:t>
                </a:r>
                <a:r>
                  <a:rPr lang="en-US" sz="1800" b="1" dirty="0">
                    <a:sym typeface="Wingdings" pitchFamily="2" charset="2"/>
                  </a:rPr>
                  <a:t>For each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sz="1800" b="1" i="1" dirty="0">
                        <a:latin typeface="Cambria Math"/>
                      </a:rPr>
                      <m:t>∈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1800" dirty="0"/>
                  <a:t> {     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</a:t>
                </a:r>
                <a:r>
                  <a:rPr lang="en-US" sz="1800" b="1" dirty="0">
                    <a:sym typeface="Wingdings" pitchFamily="2" charset="2"/>
                  </a:rPr>
                  <a:t>if</a:t>
                </a:r>
                <a:r>
                  <a:rPr lang="en-US" sz="1800" dirty="0">
                    <a:sym typeface="Wingdings" pitchFamily="2" charset="2"/>
                  </a:rPr>
                  <a:t> (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in-degree</a:t>
                </a:r>
                <a:r>
                  <a:rPr lang="en-US" sz="1800" dirty="0"/>
                  <a:t>[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] = </a:t>
                </a:r>
                <a:r>
                  <a:rPr lang="en-US" sz="1800" dirty="0">
                    <a:solidFill>
                      <a:srgbClr val="0070C0"/>
                    </a:solidFill>
                  </a:rPr>
                  <a:t>0</a:t>
                </a:r>
                <a:r>
                  <a:rPr lang="en-US" sz="1800" dirty="0">
                    <a:sym typeface="Wingdings" pitchFamily="2" charset="2"/>
                  </a:rPr>
                  <a:t>) </a:t>
                </a:r>
                <a:r>
                  <a:rPr lang="en-US" sz="1800" b="1" dirty="0">
                    <a:sym typeface="Wingdings" pitchFamily="2" charset="2"/>
                  </a:rPr>
                  <a:t>  </a:t>
                </a:r>
                <a:r>
                  <a:rPr lang="en-US" sz="1800" b="1" dirty="0"/>
                  <a:t>En-queue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𝑸</m:t>
                    </m:r>
                  </m:oMath>
                </a14:m>
                <a:r>
                  <a:rPr lang="en-US" sz="1800" dirty="0"/>
                  <a:t>)   }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   num</a:t>
                </a:r>
                <a:r>
                  <a:rPr lang="en-US" sz="1800" dirty="0"/>
                  <a:t> </a:t>
                </a:r>
                <a:r>
                  <a:rPr lang="en-US" sz="1800" dirty="0">
                    <a:sym typeface="Wingdings" pitchFamily="2" charset="2"/>
                  </a:rPr>
                  <a:t> </a:t>
                </a:r>
                <a:r>
                  <a:rPr lang="en-US" sz="1800" dirty="0">
                    <a:solidFill>
                      <a:srgbClr val="0070C0"/>
                    </a:solidFill>
                    <a:sym typeface="Wingdings" pitchFamily="2" charset="2"/>
                  </a:rPr>
                  <a:t>1</a:t>
                </a:r>
                <a:r>
                  <a:rPr lang="en-US" sz="1800" dirty="0">
                    <a:sym typeface="Wingdings" pitchFamily="2" charset="2"/>
                  </a:rPr>
                  <a:t>;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   </a:t>
                </a:r>
                <a:r>
                  <a:rPr lang="en-US" sz="1800" b="1" dirty="0"/>
                  <a:t>While</a:t>
                </a:r>
                <a:r>
                  <a:rPr lang="en-US" sz="1800" dirty="0"/>
                  <a:t>(             </a:t>
                </a:r>
                <a:r>
                  <a:rPr lang="en-US" sz="1800" dirty="0">
                    <a:solidFill>
                      <a:srgbClr val="C00000"/>
                    </a:solidFill>
                  </a:rPr>
                  <a:t>?</a:t>
                </a:r>
                <a:r>
                  <a:rPr lang="en-US" sz="1800" dirty="0"/>
                  <a:t>             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 </a:t>
                </a:r>
                <a:r>
                  <a:rPr lang="en-US" sz="1800" b="1" dirty="0"/>
                  <a:t>De-queue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𝑸</m:t>
                    </m:r>
                  </m:oMath>
                </a14:m>
                <a:r>
                  <a:rPr lang="en-US" sz="1800" dirty="0"/>
                  <a:t>);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7030A0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)  </a:t>
                </a:r>
                <a:r>
                  <a:rPr lang="en-US" sz="1800" b="1" dirty="0" err="1"/>
                  <a:t>num</a:t>
                </a:r>
                <a:r>
                  <a:rPr lang="en-US" sz="1800" dirty="0"/>
                  <a:t>;</a:t>
                </a:r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b="1" dirty="0">
                    <a:sym typeface="Wingdings" pitchFamily="2" charset="2"/>
                  </a:rPr>
                  <a:t>          </a:t>
                </a:r>
                <a:r>
                  <a:rPr lang="en-US" sz="1800" b="1" dirty="0" err="1"/>
                  <a:t>num</a:t>
                </a:r>
                <a:r>
                  <a:rPr lang="en-US" sz="1800" b="1" dirty="0"/>
                  <a:t> </a:t>
                </a:r>
                <a:r>
                  <a:rPr lang="en-US" sz="1800" dirty="0">
                    <a:sym typeface="Wingdings" pitchFamily="2" charset="2"/>
                  </a:rPr>
                  <a:t></a:t>
                </a:r>
                <a:r>
                  <a:rPr lang="en-US" sz="1800" b="1" dirty="0">
                    <a:sym typeface="Wingdings" pitchFamily="2" charset="2"/>
                  </a:rPr>
                  <a:t> </a:t>
                </a:r>
                <a:r>
                  <a:rPr lang="en-US" sz="1800" b="1" dirty="0" err="1"/>
                  <a:t>num</a:t>
                </a:r>
                <a:r>
                  <a:rPr lang="en-US" sz="1800" b="1" dirty="0"/>
                  <a:t> </a:t>
                </a:r>
                <a:r>
                  <a:rPr lang="en-US" sz="1800" dirty="0"/>
                  <a:t>+ </a:t>
                </a:r>
                <a:r>
                  <a:rPr lang="en-US" sz="1800" dirty="0">
                    <a:solidFill>
                      <a:srgbClr val="0070C0"/>
                    </a:solidFill>
                  </a:rPr>
                  <a:t>1</a:t>
                </a:r>
                <a:r>
                  <a:rPr lang="en-US" sz="1800" dirty="0"/>
                  <a:t>;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         </a:t>
                </a:r>
                <a:r>
                  <a:rPr lang="en-US" sz="1800" b="1" dirty="0">
                    <a:sym typeface="Wingdings" pitchFamily="2" charset="2"/>
                  </a:rPr>
                  <a:t>For each </a:t>
                </a:r>
                <a:r>
                  <a:rPr lang="en-US" sz="18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sz="18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)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 do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               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in-degree</a:t>
                </a:r>
                <a:r>
                  <a:rPr lang="en-US" sz="1800" dirty="0"/>
                  <a:t>[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]  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 in-degree</a:t>
                </a:r>
                <a:r>
                  <a:rPr lang="en-US" sz="1800" dirty="0"/>
                  <a:t>[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] – </a:t>
                </a:r>
                <a:r>
                  <a:rPr lang="en-US" sz="1800" dirty="0">
                    <a:solidFill>
                      <a:srgbClr val="0070C0"/>
                    </a:solidFill>
                    <a:sym typeface="Wingdings" pitchFamily="2" charset="2"/>
                  </a:rPr>
                  <a:t>1</a:t>
                </a:r>
                <a:r>
                  <a:rPr lang="en-US" sz="1800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               </a:t>
                </a:r>
                <a:r>
                  <a:rPr lang="en-US" sz="1800" b="1" dirty="0">
                    <a:sym typeface="Wingdings" pitchFamily="2" charset="2"/>
                  </a:rPr>
                  <a:t>if</a:t>
                </a:r>
                <a:r>
                  <a:rPr lang="en-US" sz="1800" dirty="0">
                    <a:sym typeface="Wingdings" pitchFamily="2" charset="2"/>
                  </a:rPr>
                  <a:t> (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in-degree</a:t>
                </a:r>
                <a:r>
                  <a:rPr lang="en-US" sz="1800" dirty="0"/>
                  <a:t>[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] = </a:t>
                </a:r>
                <a:r>
                  <a:rPr lang="en-US" sz="1800" dirty="0">
                    <a:solidFill>
                      <a:srgbClr val="0070C0"/>
                    </a:solidFill>
                  </a:rPr>
                  <a:t>0</a:t>
                </a:r>
                <a:r>
                  <a:rPr lang="en-US" sz="1800" dirty="0">
                    <a:sym typeface="Wingdings" pitchFamily="2" charset="2"/>
                  </a:rPr>
                  <a:t>) </a:t>
                </a:r>
                <a:r>
                  <a:rPr lang="en-US" sz="1800" b="1" dirty="0"/>
                  <a:t>En-queue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𝑸</m:t>
                    </m:r>
                  </m:oMath>
                </a14:m>
                <a:r>
                  <a:rPr lang="en-US" sz="1800" dirty="0"/>
                  <a:t>);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</a:t>
                </a:r>
              </a:p>
              <a:p>
                <a:pPr marL="0" indent="0">
                  <a:buNone/>
                </a:pPr>
                <a:r>
                  <a:rPr lang="en-US" sz="1800" dirty="0"/>
                  <a:t>   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0" y="1798637"/>
                <a:ext cx="4816546" cy="4525963"/>
              </a:xfrm>
              <a:blipFill>
                <a:blip r:embed="rId2"/>
                <a:stretch>
                  <a:fillRect l="-1013" t="-12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15">
                <a:extLst>
                  <a:ext uri="{FF2B5EF4-FFF2-40B4-BE49-F238E27FC236}">
                    <a16:creationId xmlns:a16="http://schemas.microsoft.com/office/drawing/2014/main" id="{A3A2D241-C676-7548-92BF-C059CC81B4EB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Assertion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/>
                  <a:t>:</a:t>
                </a:r>
              </a:p>
              <a:p>
                <a:pPr marL="0" indent="0">
                  <a:buNone/>
                </a:pPr>
                <a:r>
                  <a:rPr lang="en-US" sz="2000" dirty="0"/>
                  <a:t>For each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sz="2000" dirty="0"/>
                  <a:t>)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𝑬</m:t>
                    </m:r>
                  </m:oMath>
                </a14:m>
                <a:r>
                  <a:rPr lang="en-US" sz="2000" dirty="0"/>
                  <a:t>,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 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).</a:t>
                </a: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</p:txBody>
          </p:sp>
        </mc:Choice>
        <mc:Fallback xmlns="">
          <p:sp>
            <p:nvSpPr>
              <p:cNvPr id="16" name="Content Placeholder 15">
                <a:extLst>
                  <a:ext uri="{FF2B5EF4-FFF2-40B4-BE49-F238E27FC236}">
                    <a16:creationId xmlns:a16="http://schemas.microsoft.com/office/drawing/2014/main" id="{A3A2D241-C676-7548-92BF-C059CC81B4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1662" t="-148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33400" y="5467290"/>
            <a:ext cx="2648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26491" y="4476690"/>
            <a:ext cx="2648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{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27365" y="5848290"/>
                <a:ext cx="135492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} return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sz="2000" dirty="0"/>
                  <a:t> ; 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365" y="5848290"/>
                <a:ext cx="1354923" cy="400110"/>
              </a:xfrm>
              <a:prstGeom prst="rect">
                <a:avLst/>
              </a:prstGeom>
              <a:blipFill>
                <a:blip r:embed="rId4"/>
                <a:stretch>
                  <a:fillRect l="-4630" t="-9091" r="-3704"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01268" y="3282127"/>
                <a:ext cx="1362040" cy="338554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not-empty</a:t>
                </a:r>
                <a:r>
                  <a:rPr lang="en-US" sz="1600" dirty="0"/>
                  <a:t>(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𝑸</m:t>
                    </m:r>
                  </m:oMath>
                </a14:m>
                <a:r>
                  <a:rPr lang="en-US" sz="1600" dirty="0"/>
                  <a:t>)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268" y="3282127"/>
                <a:ext cx="1362040" cy="338554"/>
              </a:xfrm>
              <a:prstGeom prst="rect">
                <a:avLst/>
              </a:prstGeom>
              <a:blipFill>
                <a:blip r:embed="rId5"/>
                <a:stretch>
                  <a:fillRect l="-2778" t="-3571" r="-926" b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2400899" y="3244334"/>
            <a:ext cx="256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86C0F32-CA67-5B46-993B-0F8BC9FAF96A}"/>
              </a:ext>
            </a:extLst>
          </p:cNvPr>
          <p:cNvSpPr txBox="1"/>
          <p:nvPr/>
        </p:nvSpPr>
        <p:spPr>
          <a:xfrm>
            <a:off x="-36216" y="6248400"/>
            <a:ext cx="2648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}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BA09F223-90E0-1141-8341-DBE1D2AC135D}"/>
              </a:ext>
            </a:extLst>
          </p:cNvPr>
          <p:cNvSpPr/>
          <p:nvPr/>
        </p:nvSpPr>
        <p:spPr>
          <a:xfrm>
            <a:off x="4581832" y="1600200"/>
            <a:ext cx="4084698" cy="804522"/>
          </a:xfrm>
          <a:prstGeom prst="roundRect">
            <a:avLst/>
          </a:prstGeom>
          <a:noFill/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1449121-28E3-CB4B-94DC-C1B934C8A73D}"/>
                  </a:ext>
                </a:extLst>
              </p:cNvPr>
              <p:cNvSpPr txBox="1"/>
              <p:nvPr/>
            </p:nvSpPr>
            <p:spPr>
              <a:xfrm>
                <a:off x="5763689" y="4499560"/>
                <a:ext cx="1825180" cy="36933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7030A0"/>
                    </a:solidFill>
                  </a:rPr>
                  <a:t>In-degree</a:t>
                </a:r>
                <a:r>
                  <a:rPr lang="en-US" dirty="0"/>
                  <a:t>[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]  </a:t>
                </a:r>
                <a:r>
                  <a:rPr lang="en-US" dirty="0">
                    <a:solidFill>
                      <a:srgbClr val="0070C0"/>
                    </a:solidFill>
                  </a:rPr>
                  <a:t>0</a:t>
                </a:r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1449121-28E3-CB4B-94DC-C1B934C8A7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3689" y="4499560"/>
                <a:ext cx="1825180" cy="369332"/>
              </a:xfrm>
              <a:prstGeom prst="rect">
                <a:avLst/>
              </a:prstGeom>
              <a:blipFill>
                <a:blip r:embed="rId6"/>
                <a:stretch>
                  <a:fillRect l="-2740" t="-3226" r="-685" b="-2580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B50ECE8-C158-7949-B508-37C906B962F6}"/>
                  </a:ext>
                </a:extLst>
              </p:cNvPr>
              <p:cNvSpPr txBox="1"/>
              <p:nvPr/>
            </p:nvSpPr>
            <p:spPr>
              <a:xfrm>
                <a:off x="5779276" y="5269468"/>
                <a:ext cx="1712328" cy="36933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En-queue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,</a:t>
                </a:r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𝑸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);</a:t>
                </a:r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B50ECE8-C158-7949-B508-37C906B962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9276" y="5269468"/>
                <a:ext cx="1712328" cy="369332"/>
              </a:xfrm>
              <a:prstGeom prst="rect">
                <a:avLst/>
              </a:prstGeom>
              <a:blipFill>
                <a:blip r:embed="rId7"/>
                <a:stretch>
                  <a:fillRect l="-2190" t="-6452" r="-1460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Down Arrow 25">
            <a:extLst>
              <a:ext uri="{FF2B5EF4-FFF2-40B4-BE49-F238E27FC236}">
                <a16:creationId xmlns:a16="http://schemas.microsoft.com/office/drawing/2014/main" id="{7F855C1A-5ED2-1A48-9495-851F5B5A4FC3}"/>
              </a:ext>
            </a:extLst>
          </p:cNvPr>
          <p:cNvSpPr/>
          <p:nvPr/>
        </p:nvSpPr>
        <p:spPr>
          <a:xfrm>
            <a:off x="6436109" y="4888742"/>
            <a:ext cx="486629" cy="382830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DD88BEF-C8D3-3747-A3CE-8C4DCD4D1125}"/>
                  </a:ext>
                </a:extLst>
              </p:cNvPr>
              <p:cNvSpPr txBox="1"/>
              <p:nvPr/>
            </p:nvSpPr>
            <p:spPr>
              <a:xfrm>
                <a:off x="5779276" y="3729846"/>
                <a:ext cx="2005677" cy="36933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  </a:t>
                </a:r>
                <a:r>
                  <a:rPr lang="en-US" b="1" dirty="0"/>
                  <a:t>De-queue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𝑸</m:t>
                    </m:r>
                  </m:oMath>
                </a14:m>
                <a:r>
                  <a:rPr lang="en-US" dirty="0"/>
                  <a:t>);</a:t>
                </a: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DD88BEF-C8D3-3747-A3CE-8C4DCD4D11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9276" y="3729846"/>
                <a:ext cx="2005677" cy="369332"/>
              </a:xfrm>
              <a:prstGeom prst="rect">
                <a:avLst/>
              </a:prstGeom>
              <a:blipFill>
                <a:blip r:embed="rId8"/>
                <a:stretch>
                  <a:fillRect t="-6452" r="-1250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Down Arrow 29">
            <a:extLst>
              <a:ext uri="{FF2B5EF4-FFF2-40B4-BE49-F238E27FC236}">
                <a16:creationId xmlns:a16="http://schemas.microsoft.com/office/drawing/2014/main" id="{08ADD83B-3A41-B748-A4A5-138EF4CF52F7}"/>
              </a:ext>
            </a:extLst>
          </p:cNvPr>
          <p:cNvSpPr/>
          <p:nvPr/>
        </p:nvSpPr>
        <p:spPr>
          <a:xfrm>
            <a:off x="6400800" y="4114800"/>
            <a:ext cx="486629" cy="382830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CE0ABD0-C5B4-A14C-80CB-314D692DA2D6}"/>
                  </a:ext>
                </a:extLst>
              </p:cNvPr>
              <p:cNvSpPr txBox="1"/>
              <p:nvPr/>
            </p:nvSpPr>
            <p:spPr>
              <a:xfrm>
                <a:off x="5779276" y="2971800"/>
                <a:ext cx="1707519" cy="36933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En-queue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,</a:t>
                </a:r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𝑸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);</a:t>
                </a:r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CE0ABD0-C5B4-A14C-80CB-314D692DA2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9276" y="2971800"/>
                <a:ext cx="1707519" cy="369332"/>
              </a:xfrm>
              <a:prstGeom prst="rect">
                <a:avLst/>
              </a:prstGeom>
              <a:blipFill>
                <a:blip r:embed="rId9"/>
                <a:stretch>
                  <a:fillRect l="-2206" t="-6452" r="-2206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Down Arrow 31">
            <a:extLst>
              <a:ext uri="{FF2B5EF4-FFF2-40B4-BE49-F238E27FC236}">
                <a16:creationId xmlns:a16="http://schemas.microsoft.com/office/drawing/2014/main" id="{C9F6630C-BC25-A841-80B7-21D989391CE2}"/>
              </a:ext>
            </a:extLst>
          </p:cNvPr>
          <p:cNvSpPr/>
          <p:nvPr/>
        </p:nvSpPr>
        <p:spPr>
          <a:xfrm>
            <a:off x="6371371" y="3352800"/>
            <a:ext cx="486629" cy="382830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Down Arrow 32">
            <a:extLst>
              <a:ext uri="{FF2B5EF4-FFF2-40B4-BE49-F238E27FC236}">
                <a16:creationId xmlns:a16="http://schemas.microsoft.com/office/drawing/2014/main" id="{4C1724E7-CCE9-EC46-B4BE-E30CC0518813}"/>
              </a:ext>
            </a:extLst>
          </p:cNvPr>
          <p:cNvSpPr/>
          <p:nvPr/>
        </p:nvSpPr>
        <p:spPr>
          <a:xfrm>
            <a:off x="6371371" y="3352800"/>
            <a:ext cx="486629" cy="1916668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4DF8562A-4B9C-0949-AB47-5962E106E243}"/>
              </a:ext>
            </a:extLst>
          </p:cNvPr>
          <p:cNvSpPr/>
          <p:nvPr/>
        </p:nvSpPr>
        <p:spPr>
          <a:xfrm>
            <a:off x="400287" y="4800600"/>
            <a:ext cx="4038600" cy="624223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74DDDB6F-A5CA-1543-A62D-485AB2856987}"/>
              </a:ext>
            </a:extLst>
          </p:cNvPr>
          <p:cNvSpPr/>
          <p:nvPr/>
        </p:nvSpPr>
        <p:spPr>
          <a:xfrm>
            <a:off x="562849" y="3613666"/>
            <a:ext cx="1951751" cy="306289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337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2" grpId="1" animBg="1"/>
      <p:bldP spid="23" grpId="0" animBg="1"/>
      <p:bldP spid="26" grpId="0" animBg="1"/>
      <p:bldP spid="26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2" grpId="0" animBg="1"/>
      <p:bldP spid="32" grpId="1" animBg="1"/>
      <p:bldP spid="33" grpId="0" animBg="1"/>
      <p:bldP spid="34" grpId="0" animBg="1"/>
      <p:bldP spid="24" grpId="0" animBg="1"/>
      <p:bldP spid="24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</a:rPr>
              <a:t>Algorithm </a:t>
            </a:r>
            <a:r>
              <a:rPr lang="en-US" sz="3200" b="1" dirty="0"/>
              <a:t>for</a:t>
            </a:r>
            <a:r>
              <a:rPr lang="en-US" sz="3200" b="1" dirty="0">
                <a:solidFill>
                  <a:srgbClr val="7030A0"/>
                </a:solidFill>
              </a:rPr>
              <a:t> Topological ordering 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0" y="1798637"/>
                <a:ext cx="4816546" cy="4525963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1800" b="1" dirty="0"/>
                  <a:t>Topological-ordering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/>
                  <a:t>)</a:t>
                </a:r>
              </a:p>
              <a:p>
                <a:pPr marL="0" indent="0">
                  <a:buNone/>
                </a:pPr>
                <a:r>
                  <a:rPr lang="en-US" sz="1800" dirty="0"/>
                  <a:t>{ </a:t>
                </a:r>
                <a:r>
                  <a:rPr lang="en-US" sz="1800" b="1" dirty="0"/>
                  <a:t>Create-queue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𝑸</m:t>
                    </m:r>
                  </m:oMath>
                </a14:m>
                <a:r>
                  <a:rPr lang="en-US" sz="1800" dirty="0"/>
                  <a:t>);</a:t>
                </a:r>
              </a:p>
              <a:p>
                <a:pPr marL="0" indent="0">
                  <a:buNone/>
                </a:pPr>
                <a:r>
                  <a:rPr lang="en-US" sz="1800" dirty="0"/>
                  <a:t>  </a:t>
                </a:r>
                <a:r>
                  <a:rPr lang="en-US" sz="1800" b="1" dirty="0">
                    <a:sym typeface="Wingdings" pitchFamily="2" charset="2"/>
                  </a:rPr>
                  <a:t>For each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sz="1800" b="1" i="1" dirty="0">
                        <a:latin typeface="Cambria Math"/>
                      </a:rPr>
                      <m:t>∈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1800" dirty="0"/>
                  <a:t> {     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</a:t>
                </a:r>
                <a:r>
                  <a:rPr lang="en-US" sz="1800" b="1" dirty="0">
                    <a:sym typeface="Wingdings" pitchFamily="2" charset="2"/>
                  </a:rPr>
                  <a:t>if</a:t>
                </a:r>
                <a:r>
                  <a:rPr lang="en-US" sz="1800" dirty="0">
                    <a:sym typeface="Wingdings" pitchFamily="2" charset="2"/>
                  </a:rPr>
                  <a:t> (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in-degree</a:t>
                </a:r>
                <a:r>
                  <a:rPr lang="en-US" sz="1800" dirty="0"/>
                  <a:t>[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] = </a:t>
                </a:r>
                <a:r>
                  <a:rPr lang="en-US" sz="1800" dirty="0">
                    <a:solidFill>
                      <a:srgbClr val="0070C0"/>
                    </a:solidFill>
                  </a:rPr>
                  <a:t>0</a:t>
                </a:r>
                <a:r>
                  <a:rPr lang="en-US" sz="1800" dirty="0">
                    <a:sym typeface="Wingdings" pitchFamily="2" charset="2"/>
                  </a:rPr>
                  <a:t>) </a:t>
                </a:r>
                <a:r>
                  <a:rPr lang="en-US" sz="1800" b="1" dirty="0">
                    <a:sym typeface="Wingdings" pitchFamily="2" charset="2"/>
                  </a:rPr>
                  <a:t>  </a:t>
                </a:r>
                <a:r>
                  <a:rPr lang="en-US" sz="1800" b="1" dirty="0"/>
                  <a:t>En-queue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𝑸</m:t>
                    </m:r>
                  </m:oMath>
                </a14:m>
                <a:r>
                  <a:rPr lang="en-US" sz="1800" dirty="0"/>
                  <a:t>)   }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   num</a:t>
                </a:r>
                <a:r>
                  <a:rPr lang="en-US" sz="1800" dirty="0"/>
                  <a:t> </a:t>
                </a:r>
                <a:r>
                  <a:rPr lang="en-US" sz="1800" dirty="0">
                    <a:sym typeface="Wingdings" pitchFamily="2" charset="2"/>
                  </a:rPr>
                  <a:t> </a:t>
                </a:r>
                <a:r>
                  <a:rPr lang="en-US" sz="1800" dirty="0">
                    <a:solidFill>
                      <a:srgbClr val="0070C0"/>
                    </a:solidFill>
                    <a:sym typeface="Wingdings" pitchFamily="2" charset="2"/>
                  </a:rPr>
                  <a:t>1</a:t>
                </a:r>
                <a:r>
                  <a:rPr lang="en-US" sz="1800" dirty="0">
                    <a:sym typeface="Wingdings" pitchFamily="2" charset="2"/>
                  </a:rPr>
                  <a:t>;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   </a:t>
                </a:r>
                <a:r>
                  <a:rPr lang="en-US" sz="1800" b="1" dirty="0"/>
                  <a:t>While</a:t>
                </a:r>
                <a:r>
                  <a:rPr lang="en-US" sz="1800" dirty="0"/>
                  <a:t>(             </a:t>
                </a:r>
                <a:r>
                  <a:rPr lang="en-US" sz="1800" dirty="0">
                    <a:solidFill>
                      <a:srgbClr val="C00000"/>
                    </a:solidFill>
                  </a:rPr>
                  <a:t>?</a:t>
                </a:r>
                <a:r>
                  <a:rPr lang="en-US" sz="1800" dirty="0"/>
                  <a:t>             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 </a:t>
                </a:r>
                <a:r>
                  <a:rPr lang="en-US" sz="1800" b="1" dirty="0"/>
                  <a:t>De-queue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𝑸</m:t>
                    </m:r>
                  </m:oMath>
                </a14:m>
                <a:r>
                  <a:rPr lang="en-US" sz="1800" dirty="0"/>
                  <a:t>);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7030A0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)  </a:t>
                </a:r>
                <a:r>
                  <a:rPr lang="en-US" sz="1800" b="1" dirty="0" err="1"/>
                  <a:t>num</a:t>
                </a:r>
                <a:r>
                  <a:rPr lang="en-US" sz="1800" dirty="0"/>
                  <a:t>;</a:t>
                </a:r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b="1" dirty="0">
                    <a:sym typeface="Wingdings" pitchFamily="2" charset="2"/>
                  </a:rPr>
                  <a:t>          </a:t>
                </a:r>
                <a:r>
                  <a:rPr lang="en-US" sz="1800" b="1" dirty="0" err="1"/>
                  <a:t>num</a:t>
                </a:r>
                <a:r>
                  <a:rPr lang="en-US" sz="1800" b="1" dirty="0"/>
                  <a:t> </a:t>
                </a:r>
                <a:r>
                  <a:rPr lang="en-US" sz="1800" dirty="0">
                    <a:sym typeface="Wingdings" pitchFamily="2" charset="2"/>
                  </a:rPr>
                  <a:t></a:t>
                </a:r>
                <a:r>
                  <a:rPr lang="en-US" sz="1800" b="1" dirty="0">
                    <a:sym typeface="Wingdings" pitchFamily="2" charset="2"/>
                  </a:rPr>
                  <a:t> </a:t>
                </a:r>
                <a:r>
                  <a:rPr lang="en-US" sz="1800" b="1" dirty="0" err="1"/>
                  <a:t>num</a:t>
                </a:r>
                <a:r>
                  <a:rPr lang="en-US" sz="1800" b="1" dirty="0"/>
                  <a:t> </a:t>
                </a:r>
                <a:r>
                  <a:rPr lang="en-US" sz="1800" dirty="0"/>
                  <a:t>+ </a:t>
                </a:r>
                <a:r>
                  <a:rPr lang="en-US" sz="1800" dirty="0">
                    <a:solidFill>
                      <a:srgbClr val="0070C0"/>
                    </a:solidFill>
                  </a:rPr>
                  <a:t>1</a:t>
                </a:r>
                <a:r>
                  <a:rPr lang="en-US" sz="1800" dirty="0"/>
                  <a:t>;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         </a:t>
                </a:r>
                <a:r>
                  <a:rPr lang="en-US" sz="1800" b="1" dirty="0">
                    <a:sym typeface="Wingdings" pitchFamily="2" charset="2"/>
                  </a:rPr>
                  <a:t>For each </a:t>
                </a:r>
                <a:r>
                  <a:rPr lang="en-US" sz="18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sz="18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)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 do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               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in-degree</a:t>
                </a:r>
                <a:r>
                  <a:rPr lang="en-US" sz="1800" dirty="0"/>
                  <a:t>[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]  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 in-degree</a:t>
                </a:r>
                <a:r>
                  <a:rPr lang="en-US" sz="1800" dirty="0"/>
                  <a:t>[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] – </a:t>
                </a:r>
                <a:r>
                  <a:rPr lang="en-US" sz="1800" dirty="0">
                    <a:solidFill>
                      <a:srgbClr val="0070C0"/>
                    </a:solidFill>
                    <a:sym typeface="Wingdings" pitchFamily="2" charset="2"/>
                  </a:rPr>
                  <a:t>1</a:t>
                </a:r>
                <a:r>
                  <a:rPr lang="en-US" sz="1800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               </a:t>
                </a:r>
                <a:r>
                  <a:rPr lang="en-US" sz="1800" b="1" dirty="0">
                    <a:sym typeface="Wingdings" pitchFamily="2" charset="2"/>
                  </a:rPr>
                  <a:t>if</a:t>
                </a:r>
                <a:r>
                  <a:rPr lang="en-US" sz="1800" dirty="0">
                    <a:sym typeface="Wingdings" pitchFamily="2" charset="2"/>
                  </a:rPr>
                  <a:t> (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in-degree</a:t>
                </a:r>
                <a:r>
                  <a:rPr lang="en-US" sz="1800" dirty="0"/>
                  <a:t>[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] = </a:t>
                </a:r>
                <a:r>
                  <a:rPr lang="en-US" sz="1800" dirty="0">
                    <a:solidFill>
                      <a:srgbClr val="0070C0"/>
                    </a:solidFill>
                  </a:rPr>
                  <a:t>0</a:t>
                </a:r>
                <a:r>
                  <a:rPr lang="en-US" sz="1800" dirty="0">
                    <a:sym typeface="Wingdings" pitchFamily="2" charset="2"/>
                  </a:rPr>
                  <a:t>) </a:t>
                </a:r>
                <a:r>
                  <a:rPr lang="en-US" sz="1800" b="1" dirty="0"/>
                  <a:t>En-queue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𝑸</m:t>
                    </m:r>
                  </m:oMath>
                </a14:m>
                <a:r>
                  <a:rPr lang="en-US" sz="1800" dirty="0"/>
                  <a:t>);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</a:t>
                </a:r>
              </a:p>
              <a:p>
                <a:pPr marL="0" indent="0">
                  <a:buNone/>
                </a:pPr>
                <a:r>
                  <a:rPr lang="en-US" sz="1800" dirty="0"/>
                  <a:t>   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0" y="1798637"/>
                <a:ext cx="4816546" cy="4525963"/>
              </a:xfrm>
              <a:blipFill>
                <a:blip r:embed="rId2"/>
                <a:stretch>
                  <a:fillRect l="-1013" t="-12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15">
                <a:extLst>
                  <a:ext uri="{FF2B5EF4-FFF2-40B4-BE49-F238E27FC236}">
                    <a16:creationId xmlns:a16="http://schemas.microsoft.com/office/drawing/2014/main" id="{A3A2D241-C676-7548-92BF-C059CC81B4EB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8200" y="1600200"/>
                <a:ext cx="4495800" cy="4525963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Assertion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/>
                  <a:t>:</a:t>
                </a:r>
              </a:p>
              <a:p>
                <a:pPr marL="0" indent="0">
                  <a:buNone/>
                </a:pPr>
                <a:r>
                  <a:rPr lang="en-US" sz="2000" dirty="0"/>
                  <a:t>For each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sz="2000" dirty="0"/>
                  <a:t>)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𝑬</m:t>
                    </m:r>
                  </m:oMath>
                </a14:m>
                <a:r>
                  <a:rPr lang="en-US" sz="2000" dirty="0"/>
                  <a:t>,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 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).</a:t>
                </a: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Assertion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2</a:t>
                </a:r>
                <a:r>
                  <a:rPr lang="en-US" sz="2000" dirty="0"/>
                  <a:t>:</a:t>
                </a:r>
              </a:p>
              <a:p>
                <a:pPr marL="0" indent="0">
                  <a:buNone/>
                </a:pPr>
                <a:r>
                  <a:rPr lang="en-US" sz="2000" dirty="0"/>
                  <a:t>For each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  is </a:t>
                </a:r>
                <a:r>
                  <a:rPr lang="en-US" sz="2000" dirty="0"/>
                  <a:t>assigned a </a:t>
                </a:r>
              </a:p>
              <a:p>
                <a:pPr marL="0" indent="0">
                  <a:buNone/>
                </a:pPr>
                <a:r>
                  <a:rPr lang="en-US" sz="2000" dirty="0"/>
                  <a:t>number.</a:t>
                </a: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Proof: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𝝉</m:t>
                        </m:r>
                      </m:e>
                      <m:sup>
                        <m:r>
                          <a:rPr lang="en-US" sz="2000" b="1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dirty="0">
                    <a:sym typeface="Wingdings" pitchFamily="2" charset="2"/>
                  </a:rPr>
                  <a:t> be any topological numbering of 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vertices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. </a:t>
                </a:r>
              </a:p>
            </p:txBody>
          </p:sp>
        </mc:Choice>
        <mc:Fallback xmlns="">
          <p:sp>
            <p:nvSpPr>
              <p:cNvPr id="16" name="Content Placeholder 15">
                <a:extLst>
                  <a:ext uri="{FF2B5EF4-FFF2-40B4-BE49-F238E27FC236}">
                    <a16:creationId xmlns:a16="http://schemas.microsoft.com/office/drawing/2014/main" id="{A3A2D241-C676-7548-92BF-C059CC81B4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8200" y="1600200"/>
                <a:ext cx="4495800" cy="4525963"/>
              </a:xfrm>
              <a:blipFill>
                <a:blip r:embed="rId3"/>
                <a:stretch>
                  <a:fillRect l="-1493" t="-148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33400" y="5467290"/>
            <a:ext cx="2648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26491" y="4476690"/>
            <a:ext cx="2648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{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27365" y="5848290"/>
                <a:ext cx="135492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} return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sz="2000" dirty="0"/>
                  <a:t> ; 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365" y="5848290"/>
                <a:ext cx="1354923" cy="400110"/>
              </a:xfrm>
              <a:prstGeom prst="rect">
                <a:avLst/>
              </a:prstGeom>
              <a:blipFill>
                <a:blip r:embed="rId4"/>
                <a:stretch>
                  <a:fillRect l="-4630" t="-9091" r="-3704"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01268" y="3282127"/>
                <a:ext cx="1362040" cy="338554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not-empty</a:t>
                </a:r>
                <a:r>
                  <a:rPr lang="en-US" sz="1600" dirty="0"/>
                  <a:t>(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𝑸</m:t>
                    </m:r>
                  </m:oMath>
                </a14:m>
                <a:r>
                  <a:rPr lang="en-US" sz="1600" dirty="0"/>
                  <a:t>)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268" y="3282127"/>
                <a:ext cx="1362040" cy="338554"/>
              </a:xfrm>
              <a:prstGeom prst="rect">
                <a:avLst/>
              </a:prstGeom>
              <a:blipFill>
                <a:blip r:embed="rId5"/>
                <a:stretch>
                  <a:fillRect l="-2778" t="-3571" r="-926" b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2400899" y="3244334"/>
            <a:ext cx="256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86C0F32-CA67-5B46-993B-0F8BC9FAF96A}"/>
              </a:ext>
            </a:extLst>
          </p:cNvPr>
          <p:cNvSpPr txBox="1"/>
          <p:nvPr/>
        </p:nvSpPr>
        <p:spPr>
          <a:xfrm>
            <a:off x="-36216" y="6248400"/>
            <a:ext cx="2648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}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BA09F223-90E0-1141-8341-DBE1D2AC135D}"/>
              </a:ext>
            </a:extLst>
          </p:cNvPr>
          <p:cNvSpPr/>
          <p:nvPr/>
        </p:nvSpPr>
        <p:spPr>
          <a:xfrm>
            <a:off x="4581832" y="1600200"/>
            <a:ext cx="4084698" cy="804522"/>
          </a:xfrm>
          <a:prstGeom prst="roundRect">
            <a:avLst/>
          </a:prstGeom>
          <a:noFill/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051AF1E8-4D76-2A49-8C5F-9954FC9893D1}"/>
              </a:ext>
            </a:extLst>
          </p:cNvPr>
          <p:cNvSpPr/>
          <p:nvPr/>
        </p:nvSpPr>
        <p:spPr>
          <a:xfrm>
            <a:off x="4572000" y="2590800"/>
            <a:ext cx="4084698" cy="1137005"/>
          </a:xfrm>
          <a:prstGeom prst="roundRect">
            <a:avLst/>
          </a:prstGeom>
          <a:noFill/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181600" y="1524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736470" y="5298013"/>
                <a:ext cx="4036554" cy="64633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marL="0" indent="0">
                  <a:buNone/>
                </a:pPr>
                <a:r>
                  <a:rPr lang="en-US" dirty="0">
                    <a:sym typeface="Wingdings" pitchFamily="2" charset="2"/>
                  </a:rPr>
                  <a:t>(by </a:t>
                </a:r>
                <a:r>
                  <a:rPr lang="en-US" b="1" dirty="0">
                    <a:sym typeface="Wingdings" pitchFamily="2" charset="2"/>
                  </a:rPr>
                  <a:t>induction</a:t>
                </a:r>
                <a:r>
                  <a:rPr lang="en-US" dirty="0">
                    <a:sym typeface="Wingdings" pitchFamily="2" charset="2"/>
                  </a:rPr>
                  <a:t> on the ordering of vertices </a:t>
                </a:r>
              </a:p>
              <a:p>
                <a:pPr marL="0" indent="0">
                  <a:buNone/>
                </a:pPr>
                <a:r>
                  <a:rPr lang="en-US" dirty="0">
                    <a:sym typeface="Wingdings" pitchFamily="2" charset="2"/>
                  </a:rPr>
                  <a:t>as established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𝝉</m:t>
                        </m:r>
                      </m:e>
                      <m:sup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>
                    <a:sym typeface="Wingdings" pitchFamily="2" charset="2"/>
                  </a:rPr>
                  <a:t>.)</a:t>
                </a:r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6470" y="5298013"/>
                <a:ext cx="4036554" cy="646331"/>
              </a:xfrm>
              <a:prstGeom prst="rect">
                <a:avLst/>
              </a:prstGeom>
              <a:blipFill>
                <a:blip r:embed="rId6"/>
                <a:stretch>
                  <a:fillRect l="-938" t="-1887" b="-150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Cloud Callout 18">
            <a:extLst>
              <a:ext uri="{FF2B5EF4-FFF2-40B4-BE49-F238E27FC236}">
                <a16:creationId xmlns:a16="http://schemas.microsoft.com/office/drawing/2014/main" id="{E6ED2C90-5026-E247-97B8-7A8314E4FCF3}"/>
              </a:ext>
            </a:extLst>
          </p:cNvPr>
          <p:cNvSpPr/>
          <p:nvPr/>
        </p:nvSpPr>
        <p:spPr>
          <a:xfrm>
            <a:off x="6653678" y="2404722"/>
            <a:ext cx="2362200" cy="804522"/>
          </a:xfrm>
          <a:prstGeom prst="cloudCallout">
            <a:avLst>
              <a:gd name="adj1" fmla="val -35349"/>
              <a:gd name="adj2" fmla="val 81758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Are we done ?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E392BF-F270-C64C-9365-8CCCB7E415AF}"/>
              </a:ext>
            </a:extLst>
          </p:cNvPr>
          <p:cNvSpPr txBox="1"/>
          <p:nvPr/>
        </p:nvSpPr>
        <p:spPr>
          <a:xfrm>
            <a:off x="7730623" y="3247347"/>
            <a:ext cx="513282" cy="369332"/>
          </a:xfrm>
          <a:prstGeom prst="rect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Down Ribbon 12">
                <a:extLst>
                  <a:ext uri="{FF2B5EF4-FFF2-40B4-BE49-F238E27FC236}">
                    <a16:creationId xmlns:a16="http://schemas.microsoft.com/office/drawing/2014/main" id="{521B405F-7DB6-4648-BFFE-850E0C8B0F16}"/>
                  </a:ext>
                </a:extLst>
              </p:cNvPr>
              <p:cNvSpPr/>
              <p:nvPr/>
            </p:nvSpPr>
            <p:spPr>
              <a:xfrm>
                <a:off x="3805815" y="3837683"/>
                <a:ext cx="5317290" cy="876812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What is the guarantee that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)  is assigned a number during the algorithm.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Down Ribbon 12">
                <a:extLst>
                  <a:ext uri="{FF2B5EF4-FFF2-40B4-BE49-F238E27FC236}">
                    <a16:creationId xmlns:a16="http://schemas.microsoft.com/office/drawing/2014/main" id="{521B405F-7DB6-4648-BFFE-850E0C8B0F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5815" y="3837683"/>
                <a:ext cx="5317290" cy="876812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>
                <a:blip r:embed="rId7"/>
                <a:stretch>
                  <a:fillRect b="-42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1DFFE8BA-345C-23C8-9947-7C78000C3E04}"/>
              </a:ext>
            </a:extLst>
          </p:cNvPr>
          <p:cNvSpPr txBox="1"/>
          <p:nvPr/>
        </p:nvSpPr>
        <p:spPr>
          <a:xfrm>
            <a:off x="2468617" y="6322496"/>
            <a:ext cx="4640501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Make sincere attempts to complete the proof. </a:t>
            </a:r>
          </a:p>
        </p:txBody>
      </p:sp>
    </p:spTree>
    <p:extLst>
      <p:ext uri="{BB962C8B-B14F-4D97-AF65-F5344CB8AC3E}">
        <p14:creationId xmlns:p14="http://schemas.microsoft.com/office/powerpoint/2010/main" val="39410768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1500"/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uiExpand="1" build="p"/>
      <p:bldP spid="14" grpId="0" animBg="1"/>
      <p:bldP spid="11" grpId="0" animBg="1"/>
      <p:bldP spid="19" grpId="0" animBg="1"/>
      <p:bldP spid="19" grpId="1" animBg="1"/>
      <p:bldP spid="12" grpId="0" animBg="1"/>
      <p:bldP spid="12" grpId="1" animBg="1"/>
      <p:bldP spid="13" grpId="0" animBg="1"/>
      <p:bldP spid="13" grpId="1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>
            <a:normAutofit/>
          </a:bodyPr>
          <a:lstStyle/>
          <a:p>
            <a:pPr algn="ctr"/>
            <a:br>
              <a:rPr lang="en-US" sz="3200" dirty="0">
                <a:solidFill>
                  <a:srgbClr val="7030A0"/>
                </a:solidFill>
              </a:rPr>
            </a:br>
            <a:r>
              <a:rPr lang="en-US" sz="3600" dirty="0">
                <a:solidFill>
                  <a:srgbClr val="7030A0"/>
                </a:solidFill>
              </a:rPr>
              <a:t>DEPTH FIRST SEARCH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From a vertex </a:t>
                </a:r>
                <a14:m>
                  <m:oMath xmlns:m="http://schemas.openxmlformats.org/officeDocument/2006/math">
                    <m:r>
                      <a:rPr lang="en-US" sz="28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800" b="1" dirty="0">
                    <a:solidFill>
                      <a:srgbClr val="0070C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6" name="Tex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2"/>
                <a:stretch>
                  <a:fillRect b="-11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627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Searching </a:t>
                </a:r>
                <a:r>
                  <a:rPr lang="en-US" sz="3200" b="1" dirty="0"/>
                  <a:t>path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3200" b="1" dirty="0"/>
                  <a:t>from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3200" b="1" dirty="0"/>
                  <a:t> to</a:t>
                </a:r>
                <a:r>
                  <a:rPr lang="en-US" sz="32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𝒛</m:t>
                    </m:r>
                  </m:oMath>
                </a14:m>
                <a:br>
                  <a:rPr lang="en-US" sz="3200" b="1" dirty="0">
                    <a:solidFill>
                      <a:srgbClr val="7030A0"/>
                    </a:solidFill>
                  </a:rPr>
                </a:br>
                <a:endParaRPr lang="en-US" sz="32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1219200"/>
                <a:ext cx="4038600" cy="53340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Search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{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    If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=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𝒛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  print “</a:t>
                </a:r>
                <a:r>
                  <a:rPr lang="en-US" sz="2000" dirty="0">
                    <a:solidFill>
                      <a:srgbClr val="00B050"/>
                    </a:solidFill>
                    <a:sym typeface="Wingdings" pitchFamily="2" charset="2"/>
                  </a:rPr>
                  <a:t>path-found</a:t>
                </a:r>
                <a:r>
                  <a:rPr lang="en-US" sz="2000" dirty="0">
                    <a:sym typeface="Wingdings" pitchFamily="2" charset="2"/>
                  </a:rPr>
                  <a:t>”;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    Else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    {For</a:t>
                </a:r>
                <a:r>
                  <a:rPr lang="en-US" sz="2000" dirty="0">
                    <a:sym typeface="Wingdings" pitchFamily="2" charset="2"/>
                  </a:rPr>
                  <a:t> each edge 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 err="1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𝒘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{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  <a:sym typeface="Wingdings" pitchFamily="2" charset="2"/>
                  </a:rPr>
                  <a:t>	   Search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𝒘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}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</a:t>
                </a:r>
                <a:r>
                  <a:rPr lang="en-US" sz="2000" b="1" dirty="0">
                    <a:sym typeface="Wingdings" pitchFamily="2" charset="2"/>
                  </a:rPr>
                  <a:t>}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}</a:t>
                </a:r>
                <a:r>
                  <a:rPr lang="en-US" sz="2000" b="1" dirty="0">
                    <a:solidFill>
                      <a:srgbClr val="7030A0"/>
                    </a:solidFill>
                    <a:sym typeface="Wingdings" pitchFamily="2" charset="2"/>
                  </a:rPr>
                  <a:t> </a:t>
                </a:r>
                <a:r>
                  <a:rPr lang="en-US" sz="2000" dirty="0">
                    <a:sym typeface="Wingdings" pitchFamily="2" charset="2"/>
                  </a:rPr>
                  <a:t>    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Main</a:t>
                </a:r>
                <a:r>
                  <a:rPr lang="en-US" sz="2000" dirty="0"/>
                  <a:t>()</a:t>
                </a:r>
              </a:p>
              <a:p>
                <a:pPr marL="0" indent="0">
                  <a:buNone/>
                </a:pPr>
                <a:r>
                  <a:rPr lang="en-US" sz="2000" dirty="0"/>
                  <a:t>{   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   Search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);</a:t>
                </a:r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1219200"/>
                <a:ext cx="4038600" cy="5334000"/>
              </a:xfrm>
              <a:blipFill rotWithShape="1">
                <a:blip r:embed="rId3"/>
                <a:stretch>
                  <a:fillRect l="-1508" t="-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1143000" y="3048000"/>
                <a:ext cx="20243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ym typeface="Wingdings" pitchFamily="2" charset="2"/>
                  </a:rPr>
                  <a:t>If</a:t>
                </a:r>
                <a:r>
                  <a:rPr lang="en-US" dirty="0">
                    <a:sym typeface="Wingdings" pitchFamily="2" charset="2"/>
                  </a:rPr>
                  <a:t> (Visited[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𝒘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]=false)</a:t>
                </a:r>
                <a:endParaRPr lang="en-US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3048000"/>
                <a:ext cx="2024337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2711" t="-8197" r="-481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657297" y="1600200"/>
                <a:ext cx="18909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Visited[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dirty="0"/>
                  <a:t>] </a:t>
                </a:r>
                <a:r>
                  <a:rPr lang="en-US" dirty="0">
                    <a:sym typeface="Wingdings" pitchFamily="2" charset="2"/>
                  </a:rPr>
                  <a:t> true;</a:t>
                </a:r>
                <a:endParaRPr lang="en-US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297" y="1600200"/>
                <a:ext cx="1890967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2903" t="-10000" r="-4839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57315" y="5257800"/>
                <a:ext cx="36565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ym typeface="Wingdings" pitchFamily="2" charset="2"/>
                  </a:rPr>
                  <a:t>For</a:t>
                </a:r>
                <a:r>
                  <a:rPr lang="en-US" dirty="0">
                    <a:sym typeface="Wingdings" pitchFamily="2" charset="2"/>
                  </a:rPr>
                  <a:t> each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      </a:t>
                </a:r>
                <a:r>
                  <a:rPr lang="en-US" dirty="0"/>
                  <a:t>Visited[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dirty="0"/>
                  <a:t>] </a:t>
                </a:r>
                <a:r>
                  <a:rPr lang="en-US" dirty="0">
                    <a:sym typeface="Wingdings" pitchFamily="2" charset="2"/>
                  </a:rPr>
                  <a:t> false;</a:t>
                </a:r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315" y="5257800"/>
                <a:ext cx="3656578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1500" t="-10000" r="-183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/>
          <p:cNvGrpSpPr/>
          <p:nvPr/>
        </p:nvGrpSpPr>
        <p:grpSpPr>
          <a:xfrm>
            <a:off x="5560906" y="1143000"/>
            <a:ext cx="2592494" cy="5474732"/>
            <a:chOff x="5560906" y="773668"/>
            <a:chExt cx="2592494" cy="5474732"/>
          </a:xfrm>
        </p:grpSpPr>
        <p:grpSp>
          <p:nvGrpSpPr>
            <p:cNvPr id="15" name="Group 14"/>
            <p:cNvGrpSpPr/>
            <p:nvPr/>
          </p:nvGrpSpPr>
          <p:grpSpPr>
            <a:xfrm>
              <a:off x="6172200" y="4812268"/>
              <a:ext cx="1601894" cy="1436132"/>
              <a:chOff x="6172200" y="4812268"/>
              <a:chExt cx="1601894" cy="1436132"/>
            </a:xfrm>
          </p:grpSpPr>
          <p:grpSp>
            <p:nvGrpSpPr>
              <p:cNvPr id="104" name="Group 103"/>
              <p:cNvGrpSpPr/>
              <p:nvPr/>
            </p:nvGrpSpPr>
            <p:grpSpPr>
              <a:xfrm>
                <a:off x="6402493" y="4910771"/>
                <a:ext cx="1146718" cy="1163444"/>
                <a:chOff x="6705599" y="2308303"/>
                <a:chExt cx="1146718" cy="1163444"/>
              </a:xfrm>
            </p:grpSpPr>
            <p:pic>
              <p:nvPicPr>
                <p:cNvPr id="25" name="Picture 2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705600" y="2308303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26" name="Picture 2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705599" y="3319347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27" name="Picture 2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96200" y="3319347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28" name="Picture 2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96198" y="2360342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cxnSp>
            <p:nvCxnSpPr>
              <p:cNvPr id="73" name="Straight Arrow Connector 72"/>
              <p:cNvCxnSpPr/>
              <p:nvPr/>
            </p:nvCxnSpPr>
            <p:spPr>
              <a:xfrm flipH="1">
                <a:off x="6480552" y="5040868"/>
                <a:ext cx="24668" cy="88094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/>
              <p:cNvCxnSpPr/>
              <p:nvPr/>
            </p:nvCxnSpPr>
            <p:spPr>
              <a:xfrm>
                <a:off x="7471151" y="5115210"/>
                <a:ext cx="2" cy="806605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/>
              <p:cNvCxnSpPr/>
              <p:nvPr/>
            </p:nvCxnSpPr>
            <p:spPr>
              <a:xfrm>
                <a:off x="6558611" y="4986971"/>
                <a:ext cx="834481" cy="52039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/>
              <p:cNvCxnSpPr/>
              <p:nvPr/>
            </p:nvCxnSpPr>
            <p:spPr>
              <a:xfrm>
                <a:off x="6558611" y="4986971"/>
                <a:ext cx="834483" cy="101104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3" name="Curved Connector 1042"/>
              <p:cNvCxnSpPr/>
              <p:nvPr/>
            </p:nvCxnSpPr>
            <p:spPr>
              <a:xfrm flipH="1" flipV="1">
                <a:off x="6551176" y="4950729"/>
                <a:ext cx="998035" cy="1047286"/>
              </a:xfrm>
              <a:prstGeom prst="curvedConnector4">
                <a:avLst>
                  <a:gd name="adj1" fmla="val -22905"/>
                  <a:gd name="adj2" fmla="val 144144"/>
                </a:avLst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0" name="TextBox 169"/>
              <p:cNvSpPr txBox="1"/>
              <p:nvPr/>
            </p:nvSpPr>
            <p:spPr>
              <a:xfrm>
                <a:off x="6172200" y="4812268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b</a:t>
                </a:r>
              </a:p>
            </p:txBody>
          </p:sp>
          <p:sp>
            <p:nvSpPr>
              <p:cNvPr id="173" name="TextBox 172"/>
              <p:cNvSpPr txBox="1"/>
              <p:nvPr/>
            </p:nvSpPr>
            <p:spPr>
              <a:xfrm>
                <a:off x="6172200" y="5814536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h</a:t>
                </a:r>
              </a:p>
            </p:txBody>
          </p:sp>
          <p:sp>
            <p:nvSpPr>
              <p:cNvPr id="175" name="TextBox 174"/>
              <p:cNvSpPr txBox="1"/>
              <p:nvPr/>
            </p:nvSpPr>
            <p:spPr>
              <a:xfrm>
                <a:off x="7467600" y="4888468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</a:t>
                </a:r>
              </a:p>
            </p:txBody>
          </p:sp>
          <p:sp>
            <p:nvSpPr>
              <p:cNvPr id="176" name="TextBox 175"/>
              <p:cNvSpPr txBox="1"/>
              <p:nvPr/>
            </p:nvSpPr>
            <p:spPr>
              <a:xfrm>
                <a:off x="7162800" y="5879068"/>
                <a:ext cx="2824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</a:t>
                </a:r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5560906" y="773668"/>
              <a:ext cx="2592494" cy="3417332"/>
              <a:chOff x="5560906" y="773668"/>
              <a:chExt cx="2592494" cy="3417332"/>
            </a:xfrm>
          </p:grpSpPr>
          <p:cxnSp>
            <p:nvCxnSpPr>
              <p:cNvPr id="121" name="Straight Arrow Connector 120"/>
              <p:cNvCxnSpPr>
                <a:endCxn id="122" idx="0"/>
              </p:cNvCxnSpPr>
              <p:nvPr/>
            </p:nvCxnSpPr>
            <p:spPr>
              <a:xfrm flipH="1">
                <a:off x="6636836" y="990600"/>
                <a:ext cx="411709" cy="5334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3" name="Group 102"/>
              <p:cNvGrpSpPr/>
              <p:nvPr/>
            </p:nvGrpSpPr>
            <p:grpSpPr>
              <a:xfrm>
                <a:off x="6970486" y="838200"/>
                <a:ext cx="568587" cy="914400"/>
                <a:chOff x="2398486" y="685800"/>
                <a:chExt cx="568587" cy="914400"/>
              </a:xfrm>
            </p:grpSpPr>
            <p:pic>
              <p:nvPicPr>
                <p:cNvPr id="120" name="Picture 2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398486" y="6858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23" name="Picture 2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810956" y="14478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cxnSp>
            <p:nvCxnSpPr>
              <p:cNvPr id="130" name="Straight Arrow Connector 129"/>
              <p:cNvCxnSpPr/>
              <p:nvPr/>
            </p:nvCxnSpPr>
            <p:spPr>
              <a:xfrm>
                <a:off x="7048545" y="990600"/>
                <a:ext cx="412470" cy="6096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Arrow Connector 131"/>
              <p:cNvCxnSpPr>
                <a:stCxn id="122" idx="2"/>
                <a:endCxn id="124" idx="0"/>
              </p:cNvCxnSpPr>
              <p:nvPr/>
            </p:nvCxnSpPr>
            <p:spPr>
              <a:xfrm flipH="1">
                <a:off x="6333895" y="1676400"/>
                <a:ext cx="302941" cy="5334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Arrow Connector 132"/>
              <p:cNvCxnSpPr>
                <a:stCxn id="124" idx="2"/>
                <a:endCxn id="126" idx="0"/>
              </p:cNvCxnSpPr>
              <p:nvPr/>
            </p:nvCxnSpPr>
            <p:spPr>
              <a:xfrm flipH="1">
                <a:off x="6029095" y="2362200"/>
                <a:ext cx="304800" cy="6858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Arrow Connector 133"/>
              <p:cNvCxnSpPr>
                <a:stCxn id="124" idx="2"/>
                <a:endCxn id="127" idx="0"/>
              </p:cNvCxnSpPr>
              <p:nvPr/>
            </p:nvCxnSpPr>
            <p:spPr>
              <a:xfrm>
                <a:off x="6333895" y="2362200"/>
                <a:ext cx="465986" cy="6858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Arrow Connector 134"/>
              <p:cNvCxnSpPr>
                <a:stCxn id="131" idx="0"/>
                <a:endCxn id="125" idx="1"/>
              </p:cNvCxnSpPr>
              <p:nvPr/>
            </p:nvCxnSpPr>
            <p:spPr>
              <a:xfrm flipV="1">
                <a:off x="7323737" y="2299010"/>
                <a:ext cx="136518" cy="74899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Arrow Connector 135"/>
              <p:cNvCxnSpPr>
                <a:stCxn id="125" idx="2"/>
                <a:endCxn id="128" idx="0"/>
              </p:cNvCxnSpPr>
              <p:nvPr/>
            </p:nvCxnSpPr>
            <p:spPr>
              <a:xfrm>
                <a:off x="7538314" y="2375210"/>
                <a:ext cx="384628" cy="67279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Arrow Connector 136"/>
              <p:cNvCxnSpPr>
                <a:stCxn id="122" idx="2"/>
                <a:endCxn id="125" idx="1"/>
              </p:cNvCxnSpPr>
              <p:nvPr/>
            </p:nvCxnSpPr>
            <p:spPr>
              <a:xfrm>
                <a:off x="6636836" y="1676400"/>
                <a:ext cx="823419" cy="62261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Curved Connector 137"/>
              <p:cNvCxnSpPr>
                <a:stCxn id="129" idx="1"/>
                <a:endCxn id="122" idx="1"/>
              </p:cNvCxnSpPr>
              <p:nvPr/>
            </p:nvCxnSpPr>
            <p:spPr>
              <a:xfrm rot="10800000" flipH="1">
                <a:off x="5722435" y="1600200"/>
                <a:ext cx="836341" cy="2286000"/>
              </a:xfrm>
              <a:prstGeom prst="curvedConnector3">
                <a:avLst>
                  <a:gd name="adj1" fmla="val -111333"/>
                </a:avLst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Arrow Connector 138"/>
              <p:cNvCxnSpPr>
                <a:stCxn id="126" idx="2"/>
                <a:endCxn id="129" idx="0"/>
              </p:cNvCxnSpPr>
              <p:nvPr/>
            </p:nvCxnSpPr>
            <p:spPr>
              <a:xfrm flipH="1">
                <a:off x="5800495" y="3200400"/>
                <a:ext cx="228600" cy="6096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Arrow Connector 139"/>
              <p:cNvCxnSpPr>
                <a:endCxn id="122" idx="3"/>
              </p:cNvCxnSpPr>
              <p:nvPr/>
            </p:nvCxnSpPr>
            <p:spPr>
              <a:xfrm flipH="1" flipV="1">
                <a:off x="6714894" y="1600200"/>
                <a:ext cx="668062" cy="762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Arrow Connector 140"/>
              <p:cNvCxnSpPr>
                <a:endCxn id="125" idx="0"/>
              </p:cNvCxnSpPr>
              <p:nvPr/>
            </p:nvCxnSpPr>
            <p:spPr>
              <a:xfrm>
                <a:off x="7461015" y="1752600"/>
                <a:ext cx="77299" cy="47021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Curved Connector 141"/>
              <p:cNvCxnSpPr>
                <a:stCxn id="122" idx="2"/>
                <a:endCxn id="126" idx="1"/>
              </p:cNvCxnSpPr>
              <p:nvPr/>
            </p:nvCxnSpPr>
            <p:spPr>
              <a:xfrm rot="5400000">
                <a:off x="5570036" y="2057400"/>
                <a:ext cx="1447800" cy="685800"/>
              </a:xfrm>
              <a:prstGeom prst="curvedConnector4">
                <a:avLst>
                  <a:gd name="adj1" fmla="val 3466"/>
                  <a:gd name="adj2" fmla="val 102439"/>
                </a:avLst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Arrow Connector 142"/>
              <p:cNvCxnSpPr>
                <a:stCxn id="127" idx="1"/>
                <a:endCxn id="129" idx="3"/>
              </p:cNvCxnSpPr>
              <p:nvPr/>
            </p:nvCxnSpPr>
            <p:spPr>
              <a:xfrm flipH="1">
                <a:off x="5878553" y="3124200"/>
                <a:ext cx="843269" cy="7620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Arrow Connector 143"/>
              <p:cNvCxnSpPr>
                <a:stCxn id="127" idx="2"/>
                <a:endCxn id="145" idx="0"/>
              </p:cNvCxnSpPr>
              <p:nvPr/>
            </p:nvCxnSpPr>
            <p:spPr>
              <a:xfrm>
                <a:off x="6799881" y="3200400"/>
                <a:ext cx="63697" cy="5334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22" name="Picture 2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58777" y="15240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24" name="Picture 2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55836" y="22098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25" name="Picture 2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60255" y="222281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26" name="Picture 2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51036" y="30480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27" name="Picture 2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21822" y="30480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28" name="Picture 2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44883" y="30480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29" name="Picture 2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22436" y="38100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31" name="Picture 2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45678" y="30480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45" name="Picture 2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85519" y="37338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cxnSp>
            <p:nvCxnSpPr>
              <p:cNvPr id="146" name="Straight Arrow Connector 145"/>
              <p:cNvCxnSpPr>
                <a:stCxn id="128" idx="1"/>
                <a:endCxn id="131" idx="3"/>
              </p:cNvCxnSpPr>
              <p:nvPr/>
            </p:nvCxnSpPr>
            <p:spPr>
              <a:xfrm flipH="1">
                <a:off x="7401795" y="3124200"/>
                <a:ext cx="443088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7" name="TextBox 186"/>
              <p:cNvSpPr txBox="1"/>
              <p:nvPr/>
            </p:nvSpPr>
            <p:spPr>
              <a:xfrm>
                <a:off x="7162800" y="3124200"/>
                <a:ext cx="2648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</a:t>
                </a:r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6322906" y="1600200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u</a:t>
                </a:r>
              </a:p>
            </p:txBody>
          </p:sp>
          <p:sp>
            <p:nvSpPr>
              <p:cNvPr id="169" name="TextBox 168"/>
              <p:cNvSpPr txBox="1"/>
              <p:nvPr/>
            </p:nvSpPr>
            <p:spPr>
              <a:xfrm>
                <a:off x="7031148" y="773668"/>
                <a:ext cx="284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x</a:t>
                </a:r>
              </a:p>
            </p:txBody>
          </p:sp>
          <p:sp>
            <p:nvSpPr>
              <p:cNvPr id="172" name="TextBox 171"/>
              <p:cNvSpPr txBox="1"/>
              <p:nvPr/>
            </p:nvSpPr>
            <p:spPr>
              <a:xfrm>
                <a:off x="7467600" y="1459468"/>
                <a:ext cx="288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y</a:t>
                </a:r>
              </a:p>
            </p:txBody>
          </p:sp>
          <p:sp>
            <p:nvSpPr>
              <p:cNvPr id="181" name="TextBox 180"/>
              <p:cNvSpPr txBox="1"/>
              <p:nvPr/>
            </p:nvSpPr>
            <p:spPr>
              <a:xfrm>
                <a:off x="6569138" y="3669268"/>
                <a:ext cx="2760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z</a:t>
                </a:r>
              </a:p>
            </p:txBody>
          </p:sp>
          <p:sp>
            <p:nvSpPr>
              <p:cNvPr id="182" name="TextBox 181"/>
              <p:cNvSpPr txBox="1"/>
              <p:nvPr/>
            </p:nvSpPr>
            <p:spPr>
              <a:xfrm>
                <a:off x="5637106" y="2907268"/>
                <a:ext cx="3497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</a:t>
                </a:r>
              </a:p>
            </p:txBody>
          </p:sp>
          <p:sp>
            <p:nvSpPr>
              <p:cNvPr id="183" name="TextBox 182"/>
              <p:cNvSpPr txBox="1"/>
              <p:nvPr/>
            </p:nvSpPr>
            <p:spPr>
              <a:xfrm>
                <a:off x="5560906" y="3821668"/>
                <a:ext cx="2616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</a:t>
                </a:r>
              </a:p>
            </p:txBody>
          </p:sp>
          <p:sp>
            <p:nvSpPr>
              <p:cNvPr id="184" name="TextBox 183"/>
              <p:cNvSpPr txBox="1"/>
              <p:nvPr/>
            </p:nvSpPr>
            <p:spPr>
              <a:xfrm>
                <a:off x="6035738" y="2069068"/>
                <a:ext cx="2744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</a:t>
                </a:r>
              </a:p>
            </p:txBody>
          </p:sp>
          <p:sp>
            <p:nvSpPr>
              <p:cNvPr id="185" name="TextBox 184"/>
              <p:cNvSpPr txBox="1"/>
              <p:nvPr/>
            </p:nvSpPr>
            <p:spPr>
              <a:xfrm>
                <a:off x="7618306" y="2133600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q</a:t>
                </a:r>
              </a:p>
            </p:txBody>
          </p:sp>
          <p:sp>
            <p:nvSpPr>
              <p:cNvPr id="186" name="TextBox 185"/>
              <p:cNvSpPr txBox="1"/>
              <p:nvPr/>
            </p:nvSpPr>
            <p:spPr>
              <a:xfrm>
                <a:off x="7846906" y="3059668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</a:t>
                </a:r>
              </a:p>
            </p:txBody>
          </p:sp>
          <p:sp>
            <p:nvSpPr>
              <p:cNvPr id="188" name="TextBox 187"/>
              <p:cNvSpPr txBox="1"/>
              <p:nvPr/>
            </p:nvSpPr>
            <p:spPr>
              <a:xfrm>
                <a:off x="6477000" y="2907268"/>
                <a:ext cx="2391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j</a:t>
                </a:r>
              </a:p>
            </p:txBody>
          </p:sp>
          <p:cxnSp>
            <p:nvCxnSpPr>
              <p:cNvPr id="7" name="Curved Connector 6"/>
              <p:cNvCxnSpPr>
                <a:endCxn id="122" idx="2"/>
              </p:cNvCxnSpPr>
              <p:nvPr/>
            </p:nvCxnSpPr>
            <p:spPr>
              <a:xfrm rot="16200000" flipV="1">
                <a:off x="6029776" y="2283460"/>
                <a:ext cx="1359932" cy="145812"/>
              </a:xfrm>
              <a:prstGeom prst="curvedConnector3">
                <a:avLst>
                  <a:gd name="adj1" fmla="val 50000"/>
                </a:avLst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5" name="Right Arrow 74"/>
          <p:cNvSpPr/>
          <p:nvPr/>
        </p:nvSpPr>
        <p:spPr>
          <a:xfrm rot="1556459">
            <a:off x="6322033" y="1708066"/>
            <a:ext cx="268608" cy="305997"/>
          </a:xfrm>
          <a:prstGeom prst="rightArrow">
            <a:avLst>
              <a:gd name="adj1" fmla="val 50000"/>
              <a:gd name="adj2" fmla="val 52301"/>
            </a:avLst>
          </a:prstGeom>
          <a:solidFill>
            <a:schemeClr val="accent2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373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61" grpId="0"/>
      <p:bldP spid="62" grpId="0"/>
      <p:bldP spid="5" grpId="0"/>
      <p:bldP spid="75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4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5256</TotalTime>
  <Words>2835</Words>
  <Application>Microsoft Office PowerPoint</Application>
  <PresentationFormat>On-screen Show (4:3)</PresentationFormat>
  <Paragraphs>665</Paragraphs>
  <Slides>35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Cambria Math</vt:lpstr>
      <vt:lpstr>Wingdings</vt:lpstr>
      <vt:lpstr>Office Theme</vt:lpstr>
      <vt:lpstr>Design and Analysis of Algorithms </vt:lpstr>
      <vt:lpstr>Recap of last lecture</vt:lpstr>
      <vt:lpstr>Topological Numbering  of a DAG</vt:lpstr>
      <vt:lpstr>Algorithm for Topological ordering  </vt:lpstr>
      <vt:lpstr>Algorithm for Topological ordering  </vt:lpstr>
      <vt:lpstr>Algorithm for Topological ordering </vt:lpstr>
      <vt:lpstr>Algorithm for Topological ordering  </vt:lpstr>
      <vt:lpstr> DEPTH FIRST SEARCH </vt:lpstr>
      <vt:lpstr>Searching path from u to z </vt:lpstr>
      <vt:lpstr>DFS from a vertex u </vt:lpstr>
      <vt:lpstr>Relation among various DFS() calls</vt:lpstr>
      <vt:lpstr>DFS from a vertex u </vt:lpstr>
      <vt:lpstr>DFS from a vertex u </vt:lpstr>
      <vt:lpstr>DFS from a vertex u </vt:lpstr>
      <vt:lpstr>DFS from a vertex u </vt:lpstr>
      <vt:lpstr>DFS from a vertex u </vt:lpstr>
      <vt:lpstr>DFS from a vertex u </vt:lpstr>
      <vt:lpstr> More insights ABOUT DFS(u) </vt:lpstr>
      <vt:lpstr>DFS from a vertex u </vt:lpstr>
      <vt:lpstr>DFS from a vertex u </vt:lpstr>
      <vt:lpstr>DFS from a vertex u </vt:lpstr>
      <vt:lpstr>DFS from a vertex u </vt:lpstr>
      <vt:lpstr> DEPTH FIRST SEARCH </vt:lpstr>
      <vt:lpstr>DFS on the graph </vt:lpstr>
      <vt:lpstr>PowerPoint Presentation</vt:lpstr>
      <vt:lpstr>DFS on the graph </vt:lpstr>
      <vt:lpstr>DFS on the graph </vt:lpstr>
      <vt:lpstr>How is (D[u], F[u])  related to (D[v], F[v]) ?</vt:lpstr>
      <vt:lpstr>Application - I</vt:lpstr>
      <vt:lpstr>DFS on a DAG </vt:lpstr>
      <vt:lpstr>DFS on a DAG </vt:lpstr>
      <vt:lpstr>Classification of non-tree edges </vt:lpstr>
      <vt:lpstr>Classification of non-tree edges </vt:lpstr>
      <vt:lpstr>(u,v) is Forward edge</vt:lpstr>
      <vt:lpstr>(u,v) is Backward edge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Surender Baswana</cp:lastModifiedBy>
  <cp:revision>413</cp:revision>
  <dcterms:created xsi:type="dcterms:W3CDTF">2011-12-03T04:13:03Z</dcterms:created>
  <dcterms:modified xsi:type="dcterms:W3CDTF">2024-09-09T07:46:32Z</dcterms:modified>
</cp:coreProperties>
</file>