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28" r:id="rId2"/>
    <p:sldId id="617" r:id="rId3"/>
    <p:sldId id="264" r:id="rId4"/>
    <p:sldId id="267" r:id="rId5"/>
    <p:sldId id="618" r:id="rId6"/>
    <p:sldId id="469" r:id="rId7"/>
    <p:sldId id="463" r:id="rId8"/>
    <p:sldId id="619" r:id="rId9"/>
    <p:sldId id="515" r:id="rId10"/>
    <p:sldId id="548" r:id="rId11"/>
    <p:sldId id="535" r:id="rId12"/>
    <p:sldId id="575" r:id="rId13"/>
    <p:sldId id="442" r:id="rId14"/>
    <p:sldId id="583" r:id="rId15"/>
    <p:sldId id="452" r:id="rId16"/>
    <p:sldId id="578" r:id="rId17"/>
    <p:sldId id="597" r:id="rId18"/>
    <p:sldId id="621" r:id="rId19"/>
    <p:sldId id="546" r:id="rId20"/>
    <p:sldId id="579" r:id="rId21"/>
    <p:sldId id="587" r:id="rId22"/>
    <p:sldId id="589" r:id="rId23"/>
    <p:sldId id="590" r:id="rId24"/>
    <p:sldId id="592" r:id="rId25"/>
    <p:sldId id="591" r:id="rId26"/>
    <p:sldId id="543" r:id="rId27"/>
    <p:sldId id="518" r:id="rId28"/>
    <p:sldId id="517" r:id="rId29"/>
    <p:sldId id="596" r:id="rId30"/>
    <p:sldId id="595" r:id="rId31"/>
    <p:sldId id="584" r:id="rId32"/>
    <p:sldId id="523" r:id="rId33"/>
    <p:sldId id="538" r:id="rId34"/>
    <p:sldId id="56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2" autoAdjust="0"/>
    <p:restoredTop sz="89328" autoAdjust="0"/>
  </p:normalViewPr>
  <p:slideViewPr>
    <p:cSldViewPr>
      <p:cViewPr varScale="1">
        <p:scale>
          <a:sx n="100" d="100"/>
          <a:sy n="100" d="100"/>
        </p:scale>
        <p:origin x="18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solve any problem in this paradigm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step (</a:t>
            </a:r>
            <a:r>
              <a:rPr lang="en-US" b="1" baseline="0" dirty="0"/>
              <a:t>Combine</a:t>
            </a:r>
            <a:r>
              <a:rPr lang="en-US" baseline="0" dirty="0"/>
              <a:t> step)</a:t>
            </a:r>
            <a:r>
              <a:rPr lang="en-US" dirty="0"/>
              <a:t> is usually the main </a:t>
            </a:r>
            <a:r>
              <a:rPr lang="en-US" b="1" dirty="0"/>
              <a:t>nontrivial</a:t>
            </a:r>
            <a:r>
              <a:rPr lang="en-US" dirty="0"/>
              <a:t> step in the design of an algorithm using divide and conquer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4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1200" dirty="0">
                <a:solidFill>
                  <a:schemeClr val="tx1"/>
                </a:solidFill>
              </a:rPr>
              <a:t>Compute the closest pair distance of the </a:t>
            </a:r>
            <a:r>
              <a:rPr lang="en-US" sz="1200" b="1" dirty="0">
                <a:solidFill>
                  <a:schemeClr val="tx1"/>
                </a:solidFill>
              </a:rPr>
              <a:t>left half </a:t>
            </a:r>
            <a:r>
              <a:rPr lang="en-US" sz="1200" dirty="0">
                <a:solidFill>
                  <a:schemeClr val="tx1"/>
                </a:solidFill>
              </a:rPr>
              <a:t>set</a:t>
            </a:r>
          </a:p>
          <a:p>
            <a:r>
              <a:rPr lang="en-US" dirty="0"/>
              <a:t>2. Let it be </a:t>
            </a:r>
            <a:r>
              <a:rPr lang="en-US" dirty="0" err="1"/>
              <a:t>Delta_L</a:t>
            </a:r>
            <a:r>
              <a:rPr lang="en-US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3.Compute the closest pair distance of the </a:t>
            </a:r>
            <a:r>
              <a:rPr lang="en-US" sz="1200" b="1" dirty="0">
                <a:solidFill>
                  <a:schemeClr val="tx1"/>
                </a:solidFill>
              </a:rPr>
              <a:t>right half </a:t>
            </a:r>
            <a:r>
              <a:rPr lang="en-US" sz="1200" dirty="0">
                <a:solidFill>
                  <a:schemeClr val="tx1"/>
                </a:solidFill>
              </a:rPr>
              <a:t>set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4. Let it be </a:t>
            </a:r>
            <a:r>
              <a:rPr lang="en-US" sz="1200" dirty="0" err="1">
                <a:solidFill>
                  <a:schemeClr val="tx1"/>
                </a:solidFill>
              </a:rPr>
              <a:t>Delta_R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Which points do we need to focus on for the closest pairs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</a:t>
            </a:r>
            <a:r>
              <a:rPr lang="en-US" sz="1200" baseline="0" dirty="0">
                <a:solidFill>
                  <a:schemeClr val="tx1"/>
                </a:solidFill>
              </a:rPr>
              <a:t> total number of these pairs are Theta(n^2).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How to do it efficiently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Exploit the geometric aspect of the problem.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Time to use Hint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For a point in the left half set, if its distance to any point in the right set is less than delta, can we infer anything about its x-coordinate.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: Its x-coordinate can not be less than the x-coordinate of the other point by more than delta.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points in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So what to do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But there may still be 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Θ(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points in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So </a:t>
                </a:r>
                <a:r>
                  <a:rPr lang="en-US" sz="1200" dirty="0">
                    <a:solidFill>
                      <a:schemeClr val="tx1"/>
                    </a:solidFill>
                  </a:rPr>
                  <a:t>what to do ?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is concerned.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2</a:t>
                </a:r>
              </a:p>
              <a:p>
                <a:r>
                  <a:rPr lang="en-US" sz="1200" baseline="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/>
                  <a:t>Surely not more than 8.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dirty="0">
                    <a:solidFill>
                      <a:schemeClr val="tx1"/>
                    </a:solidFill>
                  </a:rPr>
                  <a:t>  is concerned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1200" baseline="0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smtClean="0"/>
                  <a:t>Surely not more than 8.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8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is concerned.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2</a:t>
                </a:r>
              </a:p>
              <a:p>
                <a:r>
                  <a:rPr lang="en-US" sz="1200" baseline="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/>
                  <a:t>Surely not more than 8.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dirty="0">
                    <a:solidFill>
                      <a:schemeClr val="tx1"/>
                    </a:solidFill>
                  </a:rPr>
                  <a:t>  is concerned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1200" baseline="0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smtClean="0"/>
                  <a:t>Surely not more than 8.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0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is concerned.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2</a:t>
                </a:r>
              </a:p>
              <a:p>
                <a:r>
                  <a:rPr lang="en-US" sz="1200" baseline="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/>
                  <a:t>Surely not more than 8.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dirty="0">
                    <a:solidFill>
                      <a:schemeClr val="tx1"/>
                    </a:solidFill>
                  </a:rPr>
                  <a:t>  is concerned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1200" baseline="0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smtClean="0"/>
                  <a:t>Surely not more than 8.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If there are more than 4 points in the unit square,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at least one of the four small squares will have more than 1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If there are more than 4 points in the unit square,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at least one of the four small squares will have more than 1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For example, it is worth sorting an array only if there are going to be many search queries on it.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Let us see if you can use this principle to</a:t>
            </a:r>
            <a:r>
              <a:rPr lang="en-US" sz="1200" baseline="0" dirty="0"/>
              <a:t> solve this problem.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10" Type="http://schemas.openxmlformats.org/officeDocument/2006/relationships/image" Target="../media/image42.png"/><Relationship Id="rId9" Type="http://schemas.openxmlformats.org/officeDocument/2006/relationships/image" Target="../media/image21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32.png"/><Relationship Id="rId9" Type="http://schemas.openxmlformats.org/officeDocument/2006/relationships/image" Target="../media/image1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2.png"/><Relationship Id="rId5" Type="http://schemas.openxmlformats.org/officeDocument/2006/relationships/image" Target="../media/image113.png"/><Relationship Id="rId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2.png"/><Relationship Id="rId5" Type="http://schemas.openxmlformats.org/officeDocument/2006/relationships/image" Target="../media/image72.png"/><Relationship Id="rId10" Type="http://schemas.openxmlformats.org/officeDocument/2006/relationships/image" Target="../media/image20.png"/><Relationship Id="rId4" Type="http://schemas.openxmlformats.org/officeDocument/2006/relationships/image" Target="../media/image101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3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901.png"/><Relationship Id="rId10" Type="http://schemas.openxmlformats.org/officeDocument/2006/relationships/image" Target="../media/image72.pn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901.png"/><Relationship Id="rId11" Type="http://schemas.openxmlformats.org/officeDocument/2006/relationships/image" Target="../media/image91.png"/><Relationship Id="rId10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901.png"/><Relationship Id="rId11" Type="http://schemas.openxmlformats.org/officeDocument/2006/relationships/image" Target="../media/image142.png"/><Relationship Id="rId10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png"/><Relationship Id="rId1" Type="http://schemas.openxmlformats.org/officeDocument/2006/relationships/tags" Target="../tags/tag22.xml"/><Relationship Id="rId6" Type="http://schemas.openxmlformats.org/officeDocument/2006/relationships/image" Target="../media/image901.png"/><Relationship Id="rId11" Type="http://schemas.openxmlformats.org/officeDocument/2006/relationships/image" Target="../media/image272.png"/><Relationship Id="rId15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1" Type="http://schemas.openxmlformats.org/officeDocument/2006/relationships/tags" Target="../tags/tag23.xml"/><Relationship Id="rId6" Type="http://schemas.openxmlformats.org/officeDocument/2006/relationships/image" Target="../media/image901.png"/><Relationship Id="rId11" Type="http://schemas.openxmlformats.org/officeDocument/2006/relationships/image" Target="../media/image272.png"/><Relationship Id="rId15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8" Type="http://schemas.openxmlformats.org/officeDocument/2006/relationships/image" Target="../media/image16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00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1" Type="http://schemas.openxmlformats.org/officeDocument/2006/relationships/tags" Target="../tags/tag24.xml"/><Relationship Id="rId6" Type="http://schemas.openxmlformats.org/officeDocument/2006/relationships/image" Target="../media/image901.png"/><Relationship Id="rId11" Type="http://schemas.openxmlformats.org/officeDocument/2006/relationships/image" Target="../media/image272.png"/><Relationship Id="rId15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png"/><Relationship Id="rId13" Type="http://schemas.openxmlformats.org/officeDocument/2006/relationships/image" Target="../media/image192.png"/><Relationship Id="rId18" Type="http://schemas.openxmlformats.org/officeDocument/2006/relationships/image" Target="../media/image23.png"/><Relationship Id="rId3" Type="http://schemas.openxmlformats.org/officeDocument/2006/relationships/notesSlide" Target="../notesSlides/notesSlide17.xml"/><Relationship Id="rId12" Type="http://schemas.openxmlformats.org/officeDocument/2006/relationships/image" Target="../media/image71.png"/><Relationship Id="rId17" Type="http://schemas.openxmlformats.org/officeDocument/2006/relationships/image" Target="../media/image22.png"/><Relationship Id="rId7" Type="http://schemas.openxmlformats.org/officeDocument/2006/relationships/image" Target="../media/image2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tags" Target="../tags/tag25.xml"/><Relationship Id="rId11" Type="http://schemas.openxmlformats.org/officeDocument/2006/relationships/image" Target="../media/image1810.png"/><Relationship Id="rId6" Type="http://schemas.openxmlformats.org/officeDocument/2006/relationships/image" Target="../media/image81.png"/><Relationship Id="rId15" Type="http://schemas.openxmlformats.org/officeDocument/2006/relationships/image" Target="../media/image21.png"/><Relationship Id="rId10" Type="http://schemas.openxmlformats.org/officeDocument/2006/relationships/image" Target="../media/image161.png"/><Relationship Id="rId19" Type="http://schemas.openxmlformats.org/officeDocument/2006/relationships/image" Target="../media/image210.png"/><Relationship Id="rId9" Type="http://schemas.openxmlformats.org/officeDocument/2006/relationships/image" Target="../media/image1000.png"/><Relationship Id="rId1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1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       Divide and Conquer Paradigm – I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            -  </a:t>
            </a:r>
            <a:r>
              <a:rPr lang="en-US" sz="2000" b="1" dirty="0">
                <a:solidFill>
                  <a:schemeClr val="tx1"/>
                </a:solidFill>
              </a:rPr>
              <a:t>Closest Pair of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89B921-D39E-5EA7-8282-67E580B12C0C}"/>
              </a:ext>
            </a:extLst>
          </p:cNvPr>
          <p:cNvSpPr/>
          <p:nvPr/>
        </p:nvSpPr>
        <p:spPr>
          <a:xfrm>
            <a:off x="0" y="2590800"/>
            <a:ext cx="457200" cy="6843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0C1738-4DB1-BE48-BC13-798AEF7476A2}"/>
              </a:ext>
            </a:extLst>
          </p:cNvPr>
          <p:cNvSpPr/>
          <p:nvPr/>
        </p:nvSpPr>
        <p:spPr>
          <a:xfrm>
            <a:off x="0" y="4040030"/>
            <a:ext cx="457200" cy="6843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into two or more instances  of the same problem.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dirty="0"/>
              <a:t>Solve each smaller instance  </a:t>
            </a:r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1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505200"/>
            <a:ext cx="12212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5052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3886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F95D2-BB53-9447-82B5-0D2C548F01AF}"/>
              </a:ext>
            </a:extLst>
          </p:cNvPr>
          <p:cNvSpPr/>
          <p:nvPr/>
        </p:nvSpPr>
        <p:spPr>
          <a:xfrm>
            <a:off x="683779" y="2842419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BB239-6358-AB4E-90EA-3552CF7F4D2F}"/>
              </a:ext>
            </a:extLst>
          </p:cNvPr>
          <p:cNvSpPr/>
          <p:nvPr/>
        </p:nvSpPr>
        <p:spPr>
          <a:xfrm>
            <a:off x="609600" y="34290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59B59-A57C-854C-9BA1-86C2BBB8812D}"/>
              </a:ext>
            </a:extLst>
          </p:cNvPr>
          <p:cNvSpPr/>
          <p:nvPr/>
        </p:nvSpPr>
        <p:spPr>
          <a:xfrm>
            <a:off x="609601" y="4191000"/>
            <a:ext cx="1219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9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 Problems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Merge</a:t>
                </a:r>
                <a:r>
                  <a:rPr lang="en-US" sz="2000" dirty="0"/>
                  <a:t> Sort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Multiplication</a:t>
                </a:r>
                <a:r>
                  <a:rPr lang="en-US" sz="2000" dirty="0"/>
                  <a:t> of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integers.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:r>
                  <a:rPr lang="en-US" sz="2000" dirty="0"/>
                  <a:t>Counting the number of </a:t>
                </a:r>
                <a:r>
                  <a:rPr lang="en-US" sz="2000" b="1" dirty="0"/>
                  <a:t>inversions</a:t>
                </a:r>
                <a:r>
                  <a:rPr lang="en-US" sz="2000" dirty="0"/>
                  <a:t> in an array.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 </a:t>
                </a:r>
                <a:r>
                  <a:rPr lang="en-US" sz="2000" dirty="0"/>
                  <a:t>Finding  </a:t>
                </a:r>
                <a:r>
                  <a:rPr lang="en-US" sz="2000" b="1" dirty="0"/>
                  <a:t>median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in linear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>
                <a:blip r:embed="rId6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3BBA8B-71AD-E1F1-0EFC-1ECD7C11C309}"/>
              </a:ext>
            </a:extLst>
          </p:cNvPr>
          <p:cNvSpPr/>
          <p:nvPr/>
        </p:nvSpPr>
        <p:spPr>
          <a:xfrm>
            <a:off x="762000" y="2743200"/>
            <a:ext cx="30480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Paradigm</a:t>
            </a:r>
            <a:br>
              <a:rPr lang="en-US" sz="3200" b="1" dirty="0"/>
            </a:br>
            <a:r>
              <a:rPr lang="en-US" sz="2400" b="1" dirty="0">
                <a:solidFill>
                  <a:srgbClr val="006C31"/>
                </a:solidFill>
              </a:rPr>
              <a:t>(Advanced Problems)</a:t>
            </a:r>
            <a:endParaRPr lang="en-US" sz="2400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Geometric Problems: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Closest Pair Distance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Non-dominated Points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Convex Hull </a:t>
            </a:r>
          </a:p>
          <a:p>
            <a:pPr marL="400050" lvl="1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Number theoretic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Multiplication of 2 Polynomials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Distance </a:t>
            </a:r>
            <a:r>
              <a:rPr lang="en-US" sz="4000" b="1" dirty="0"/>
              <a:t>between 2 points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6EB3D0-F47D-BB40-92DD-497891EFAB6E}"/>
              </a:ext>
            </a:extLst>
          </p:cNvPr>
          <p:cNvGrpSpPr/>
          <p:nvPr/>
        </p:nvGrpSpPr>
        <p:grpSpPr>
          <a:xfrm>
            <a:off x="3022921" y="4308812"/>
            <a:ext cx="909801" cy="491788"/>
            <a:chOff x="3022921" y="3048000"/>
            <a:chExt cx="909801" cy="491788"/>
          </a:xfrm>
        </p:grpSpPr>
        <p:sp>
          <p:nvSpPr>
            <p:cNvPr id="79" name="Oval 78"/>
            <p:cNvSpPr/>
            <p:nvPr/>
          </p:nvSpPr>
          <p:spPr>
            <a:xfrm>
              <a:off x="35052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/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41348-AFE1-D44C-A755-E199D684B66C}"/>
              </a:ext>
            </a:extLst>
          </p:cNvPr>
          <p:cNvGrpSpPr/>
          <p:nvPr/>
        </p:nvGrpSpPr>
        <p:grpSpPr>
          <a:xfrm>
            <a:off x="5029200" y="3242012"/>
            <a:ext cx="914481" cy="533400"/>
            <a:chOff x="5029200" y="1981200"/>
            <a:chExt cx="914481" cy="533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D01E57-3DEE-2242-B726-404F570020C3}"/>
                </a:ext>
              </a:extLst>
            </p:cNvPr>
            <p:cNvSpPr/>
            <p:nvPr/>
          </p:nvSpPr>
          <p:spPr>
            <a:xfrm>
              <a:off x="5257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/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817D3-E357-9C4B-8720-6BBA16358C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81400" y="3307053"/>
            <a:ext cx="1687559" cy="10017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/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blipFill>
                <a:blip r:embed="rId10"/>
                <a:stretch>
                  <a:fillRect l="-5208" t="-9091" r="-312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715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minimum Euclidean distance among all pairs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EAC7E3-DB65-0BAC-0EEB-822806A53167}"/>
              </a:ext>
            </a:extLst>
          </p:cNvPr>
          <p:cNvSpPr/>
          <p:nvPr/>
        </p:nvSpPr>
        <p:spPr>
          <a:xfrm>
            <a:off x="1905000" y="4802187"/>
            <a:ext cx="49530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use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 tools</a:t>
            </a:r>
            <a:r>
              <a:rPr lang="en-US" dirty="0">
                <a:solidFill>
                  <a:schemeClr val="tx1"/>
                </a:solidFill>
              </a:rPr>
              <a:t> to design this algorithm. Please make sure you internalize them well.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Question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Fact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any two points.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      distance(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      distance(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0261" y="85080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fact from high school geometry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40261" y="1752600"/>
            <a:ext cx="1798339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1752600"/>
            <a:ext cx="1981200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4960" y="2711591"/>
            <a:ext cx="2021840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864EF7-AC40-ED48-AC13-0EAB257237ED}"/>
              </a:ext>
            </a:extLst>
          </p:cNvPr>
          <p:cNvSpPr/>
          <p:nvPr/>
        </p:nvSpPr>
        <p:spPr>
          <a:xfrm>
            <a:off x="-31630" y="884238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1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each pair of them is separated by distance at least </a:t>
            </a:r>
            <a:r>
              <a:rPr lang="en-US" sz="2000" dirty="0">
                <a:solidFill>
                  <a:srgbClr val="0070C0"/>
                </a:solidFill>
              </a:rPr>
              <a:t>1   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0629" y="597932"/>
            <a:ext cx="328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discrete math exercise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3296" y="1905000"/>
            <a:ext cx="35825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8999" y="2362200"/>
            <a:ext cx="3886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67100" y="339883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24500" y="340625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4D318-0FCB-8BF1-F6FE-19722AFA5217}"/>
              </a:ext>
            </a:extLst>
          </p:cNvPr>
          <p:cNvSpPr/>
          <p:nvPr/>
        </p:nvSpPr>
        <p:spPr>
          <a:xfrm>
            <a:off x="3467100" y="519112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B19CA9-FC4C-0F41-33C2-72062FDB7F9A}"/>
              </a:ext>
            </a:extLst>
          </p:cNvPr>
          <p:cNvSpPr/>
          <p:nvPr/>
        </p:nvSpPr>
        <p:spPr>
          <a:xfrm>
            <a:off x="5524500" y="522922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7565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8" grpId="0"/>
      <p:bldP spid="9" grpId="0" animBg="1"/>
      <p:bldP spid="17" grpId="0" animBg="1"/>
      <p:bldP spid="19" grpId="0" animBg="1"/>
      <p:bldP spid="2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each pair of them is separated by distance at least </a:t>
            </a:r>
            <a:r>
              <a:rPr lang="en-US" sz="2000" dirty="0">
                <a:solidFill>
                  <a:srgbClr val="0070C0"/>
                </a:solidFill>
              </a:rPr>
              <a:t>1   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0629" y="597932"/>
            <a:ext cx="328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discrete math exercise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F850FF-F076-1443-AE3D-44787AE909E7}"/>
              </a:ext>
            </a:extLst>
          </p:cNvPr>
          <p:cNvSpPr/>
          <p:nvPr/>
        </p:nvSpPr>
        <p:spPr>
          <a:xfrm>
            <a:off x="11152" y="7620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B5DCF-372C-0C16-A50F-3024F14768DD}"/>
                  </a:ext>
                </a:extLst>
              </p:cNvPr>
              <p:cNvSpPr txBox="1"/>
              <p:nvPr/>
            </p:nvSpPr>
            <p:spPr>
              <a:xfrm>
                <a:off x="6063848" y="4082534"/>
                <a:ext cx="3722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B5DCF-372C-0C16-A50F-3024F147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48" y="4082534"/>
                <a:ext cx="372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2B94A9-8DF1-D2E8-EF26-04E6D36903D2}"/>
                  </a:ext>
                </a:extLst>
              </p:cNvPr>
              <p:cNvSpPr txBox="1"/>
              <p:nvPr/>
            </p:nvSpPr>
            <p:spPr>
              <a:xfrm>
                <a:off x="6938005" y="2033831"/>
                <a:ext cx="5966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2B94A9-8DF1-D2E8-EF26-04E6D369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005" y="2033831"/>
                <a:ext cx="5966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D035D5-A681-6019-A20E-A30975F6664C}"/>
                  </a:ext>
                </a:extLst>
              </p:cNvPr>
              <p:cNvSpPr txBox="1"/>
              <p:nvPr/>
            </p:nvSpPr>
            <p:spPr>
              <a:xfrm>
                <a:off x="6760102" y="2378599"/>
                <a:ext cx="3722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D035D5-A681-6019-A20E-A30975F6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02" y="2378599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C8512CC-AF44-3249-666C-C07ED77FB128}"/>
              </a:ext>
            </a:extLst>
          </p:cNvPr>
          <p:cNvSpPr txBox="1"/>
          <p:nvPr/>
        </p:nvSpPr>
        <p:spPr>
          <a:xfrm>
            <a:off x="428625" y="2895600"/>
            <a:ext cx="11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Answer: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4</a:t>
            </a:r>
            <a:r>
              <a:rPr lang="en-US" sz="1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36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3" grpId="0" animBg="1"/>
      <p:bldP spid="6" grpId="0" animBg="1"/>
      <p:bldP spid="22" grpId="0" animBg="1"/>
      <p:bldP spid="25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Question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While solving an algorithmic problem, when do we feel the need  of an </a:t>
            </a:r>
          </a:p>
          <a:p>
            <a:pPr marL="0" indent="0">
              <a:buNone/>
            </a:pPr>
            <a:r>
              <a:rPr lang="en-US" sz="2000" dirty="0"/>
              <a:t>efficient data structure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Answer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when the algorithm involves “</a:t>
            </a:r>
            <a:r>
              <a:rPr lang="en-US" sz="2000" b="1" dirty="0"/>
              <a:t>many</a:t>
            </a:r>
            <a:r>
              <a:rPr lang="en-US" sz="2000" dirty="0"/>
              <a:t>” operations of </a:t>
            </a:r>
            <a:r>
              <a:rPr lang="en-US" sz="2000" b="1" dirty="0"/>
              <a:t>same</a:t>
            </a:r>
            <a:r>
              <a:rPr lang="en-US" sz="2000" dirty="0"/>
              <a:t> type on a given data.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850802"/>
            <a:ext cx="618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fundamental question about data structure 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4864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B6767-57A9-2549-8441-BF9993E970CA}"/>
              </a:ext>
            </a:extLst>
          </p:cNvPr>
          <p:cNvSpPr/>
          <p:nvPr/>
        </p:nvSpPr>
        <p:spPr>
          <a:xfrm>
            <a:off x="44196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B6767-57A9-2549-8441-BF9993E970CA}"/>
              </a:ext>
            </a:extLst>
          </p:cNvPr>
          <p:cNvSpPr/>
          <p:nvPr/>
        </p:nvSpPr>
        <p:spPr>
          <a:xfrm>
            <a:off x="2514600" y="3429000"/>
            <a:ext cx="29718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96555B-D864-F841-B911-1606F7F527BB}"/>
              </a:ext>
            </a:extLst>
          </p:cNvPr>
          <p:cNvSpPr/>
          <p:nvPr/>
        </p:nvSpPr>
        <p:spPr>
          <a:xfrm>
            <a:off x="11152" y="8382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8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/>
              <a:t>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seat allocation algorithm for the </a:t>
            </a:r>
            <a:r>
              <a:rPr lang="en-US" sz="2400" b="1" dirty="0"/>
              <a:t>single merit list</a:t>
            </a:r>
            <a:r>
              <a:rPr lang="en-US" sz="2400" dirty="0"/>
              <a:t>.?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you now </a:t>
            </a:r>
            <a:r>
              <a:rPr lang="en-US" sz="2400" u="sng" dirty="0"/>
              <a:t>tackle the problem</a:t>
            </a:r>
            <a:r>
              <a:rPr lang="en-US" sz="2400" dirty="0"/>
              <a:t> of multiple merit lists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4384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Closest Pair Distance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2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>
            <a:off x="-152400" y="6126163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F6AE9D-1AAD-574D-A68D-2F88674A9816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4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94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4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6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  <p:bldP spid="47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74" grpId="0" animBg="1"/>
      <p:bldP spid="88" grpId="0" animBg="1"/>
      <p:bldP spid="89" grpId="0" animBg="1"/>
      <p:bldP spid="73" grpId="0" animBg="1"/>
      <p:bldP spid="117" grpId="0"/>
      <p:bldP spid="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 flipV="1">
            <a:off x="-228600" y="6126163"/>
            <a:ext cx="8915400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86874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9162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32110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54188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0835" y="605319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731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3453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65546" y="606374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3944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08415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139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73114" y="6064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742200" y="603951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01683" y="60437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543800" y="604199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35854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65599" y="60695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49530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59148" y="60677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70902" y="60460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8317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99143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5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DF356A-011F-3D0F-5FF4-EC8DDCF3C50C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3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6C86A-321E-9135-1596-49FE37B73880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355F13-701B-BC89-6B28-640182AD46F4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619202-C862-B114-14AF-62009AECEA7E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8B306F-B308-89FD-DA8C-47B919BD8B47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2AB2B866-FA00-0CE0-EF8C-3FE8109B529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4224D3A-52EB-E12C-392E-D2AB7FE72CAB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B6A287-FE29-8F0A-1A95-68CF0A6A18D6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ABFABE8B-4F3B-9BF0-9CDA-FD47B9A9E697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314FB0B-DC55-2C1B-B2AA-8CD99250A5E1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7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7FFDAE03-FE9E-B45D-A698-D4BF8F50FFC7}"/>
              </a:ext>
            </a:extLst>
          </p:cNvPr>
          <p:cNvSpPr/>
          <p:nvPr/>
        </p:nvSpPr>
        <p:spPr>
          <a:xfrm>
            <a:off x="4312687" y="5985018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48B5B3E-437A-01E1-57FC-F0F28D80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/>
              <a:t>Solving the problem in </a:t>
            </a:r>
            <a:r>
              <a:rPr lang="en-US" sz="4000" b="1" dirty="0">
                <a:solidFill>
                  <a:srgbClr val="7030A0"/>
                </a:solidFill>
              </a:rPr>
              <a:t>1-dimension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llout: Line 1">
                <a:extLst>
                  <a:ext uri="{FF2B5EF4-FFF2-40B4-BE49-F238E27FC236}">
                    <a16:creationId xmlns:a16="http://schemas.microsoft.com/office/drawing/2014/main" id="{F42FF86F-CA13-2E3A-A57D-CF2C8564AD97}"/>
                  </a:ext>
                </a:extLst>
              </p:cNvPr>
              <p:cNvSpPr/>
              <p:nvPr/>
            </p:nvSpPr>
            <p:spPr>
              <a:xfrm>
                <a:off x="5454188" y="5029199"/>
                <a:ext cx="2611854" cy="683855"/>
              </a:xfrm>
              <a:prstGeom prst="borderCallout1">
                <a:avLst>
                  <a:gd name="adj1" fmla="val 51063"/>
                  <a:gd name="adj2" fmla="val 945"/>
                  <a:gd name="adj3" fmla="val 142826"/>
                  <a:gd name="adj4" fmla="val -3725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Median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points.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llout: Line 1">
                <a:extLst>
                  <a:ext uri="{FF2B5EF4-FFF2-40B4-BE49-F238E27FC236}">
                    <a16:creationId xmlns:a16="http://schemas.microsoft.com/office/drawing/2014/main" id="{F42FF86F-CA13-2E3A-A57D-CF2C8564A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88" y="5029199"/>
                <a:ext cx="2611854" cy="683855"/>
              </a:xfrm>
              <a:prstGeom prst="borderCallout1">
                <a:avLst>
                  <a:gd name="adj1" fmla="val 51063"/>
                  <a:gd name="adj2" fmla="val 945"/>
                  <a:gd name="adj3" fmla="val 142826"/>
                  <a:gd name="adj4" fmla="val -3725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39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70" grpId="0" animBg="1"/>
      <p:bldP spid="71" grpId="0" animBg="1"/>
      <p:bldP spid="97" grpId="0" animBg="1"/>
      <p:bldP spid="97" grpId="1" animBg="1"/>
      <p:bldP spid="44" grpId="0"/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 flipV="1">
            <a:off x="-228600" y="6126163"/>
            <a:ext cx="8915400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Solving the problem in </a:t>
            </a:r>
            <a:r>
              <a:rPr lang="en-US" sz="4000" b="1" dirty="0">
                <a:solidFill>
                  <a:srgbClr val="7030A0"/>
                </a:solidFill>
              </a:rPr>
              <a:t>1-dimension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9162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32110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54188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0835" y="605319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731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3453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65546" y="606374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3944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139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73114" y="6064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01683" y="60437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543800" y="604199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35854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65599" y="60695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4059148" y="60677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70527" y="60369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8317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99143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6316C86A-321E-9135-1596-49FE37B73880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355F13-701B-BC89-6B28-640182AD46F4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619202-C862-B114-14AF-62009AECEA7E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8B306F-B308-89FD-DA8C-47B919BD8B47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2AB2B866-FA00-0CE0-EF8C-3FE8109B529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4224D3A-52EB-E12C-392E-D2AB7FE72CAB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B6A287-FE29-8F0A-1A95-68CF0A6A18D6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ABFABE8B-4F3B-9BF0-9CDA-FD47B9A9E697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314FB0B-DC55-2C1B-B2AA-8CD99250A5E1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7FFDAE03-FE9E-B45D-A698-D4BF8F50FFC7}"/>
              </a:ext>
            </a:extLst>
          </p:cNvPr>
          <p:cNvSpPr/>
          <p:nvPr/>
        </p:nvSpPr>
        <p:spPr>
          <a:xfrm>
            <a:off x="4334195" y="5993419"/>
            <a:ext cx="218537" cy="195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24EB33-A991-8830-5B95-675524EE1FB4}"/>
              </a:ext>
            </a:extLst>
          </p:cNvPr>
          <p:cNvSpPr/>
          <p:nvPr/>
        </p:nvSpPr>
        <p:spPr>
          <a:xfrm>
            <a:off x="4620275" y="6010670"/>
            <a:ext cx="218537" cy="195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9191A5-5952-953D-51A6-EEAD783DA8CF}"/>
              </a:ext>
            </a:extLst>
          </p:cNvPr>
          <p:cNvSpPr/>
          <p:nvPr/>
        </p:nvSpPr>
        <p:spPr>
          <a:xfrm>
            <a:off x="49530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5C4D5A-4E3B-AD93-0155-6B2B9636D0B9}"/>
              </a:ext>
            </a:extLst>
          </p:cNvPr>
          <p:cNvSpPr/>
          <p:nvPr/>
        </p:nvSpPr>
        <p:spPr>
          <a:xfrm>
            <a:off x="6742200" y="603951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B4D5AC-E448-95CB-1527-CD75672D60F0}"/>
              </a:ext>
            </a:extLst>
          </p:cNvPr>
          <p:cNvCxnSpPr>
            <a:cxnSpLocks/>
          </p:cNvCxnSpPr>
          <p:nvPr/>
        </p:nvCxnSpPr>
        <p:spPr>
          <a:xfrm>
            <a:off x="1964773" y="434021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F4CD08-6E10-6AA2-0813-DD8746F2F3C9}"/>
              </a:ext>
            </a:extLst>
          </p:cNvPr>
          <p:cNvCxnSpPr>
            <a:cxnSpLocks/>
          </p:cNvCxnSpPr>
          <p:nvPr/>
        </p:nvCxnSpPr>
        <p:spPr>
          <a:xfrm>
            <a:off x="6781800" y="4343400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722922-8405-D0C8-FA3C-0C33D6B97281}"/>
              </a:ext>
            </a:extLst>
          </p:cNvPr>
          <p:cNvCxnSpPr>
            <a:cxnSpLocks/>
          </p:cNvCxnSpPr>
          <p:nvPr/>
        </p:nvCxnSpPr>
        <p:spPr>
          <a:xfrm>
            <a:off x="6966305" y="4343400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856CC19-F540-5AEC-4469-F2F6F7687D99}"/>
              </a:ext>
            </a:extLst>
          </p:cNvPr>
          <p:cNvSpPr/>
          <p:nvPr/>
        </p:nvSpPr>
        <p:spPr>
          <a:xfrm>
            <a:off x="208415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A695B-DF08-5E05-761D-B3AEDB7DDB43}"/>
              </a:ext>
            </a:extLst>
          </p:cNvPr>
          <p:cNvCxnSpPr>
            <a:cxnSpLocks/>
          </p:cNvCxnSpPr>
          <p:nvPr/>
        </p:nvCxnSpPr>
        <p:spPr>
          <a:xfrm>
            <a:off x="2107485" y="434021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949773-4DA2-939E-39E4-6B30733EBBA9}"/>
              </a:ext>
            </a:extLst>
          </p:cNvPr>
          <p:cNvCxnSpPr>
            <a:cxnSpLocks/>
          </p:cNvCxnSpPr>
          <p:nvPr/>
        </p:nvCxnSpPr>
        <p:spPr>
          <a:xfrm>
            <a:off x="4418317" y="435506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31A4EC-512E-895E-320C-57E5702258DE}"/>
              </a:ext>
            </a:extLst>
          </p:cNvPr>
          <p:cNvCxnSpPr>
            <a:cxnSpLocks/>
          </p:cNvCxnSpPr>
          <p:nvPr/>
        </p:nvCxnSpPr>
        <p:spPr>
          <a:xfrm>
            <a:off x="4724400" y="434021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40829E-25B3-ACD1-39A2-0875C425F1E5}"/>
              </a:ext>
            </a:extLst>
          </p:cNvPr>
          <p:cNvCxnSpPr>
            <a:cxnSpLocks/>
          </p:cNvCxnSpPr>
          <p:nvPr/>
        </p:nvCxnSpPr>
        <p:spPr>
          <a:xfrm flipH="1">
            <a:off x="1939445" y="4316503"/>
            <a:ext cx="182810" cy="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FA7F65-C461-9120-8340-87DA20E956AE}"/>
              </a:ext>
            </a:extLst>
          </p:cNvPr>
          <p:cNvCxnSpPr>
            <a:cxnSpLocks/>
          </p:cNvCxnSpPr>
          <p:nvPr/>
        </p:nvCxnSpPr>
        <p:spPr>
          <a:xfrm flipH="1">
            <a:off x="6742200" y="4363812"/>
            <a:ext cx="224105" cy="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CD1558-528B-A170-B501-BDA97DC62AC3}"/>
              </a:ext>
            </a:extLst>
          </p:cNvPr>
          <p:cNvCxnSpPr>
            <a:cxnSpLocks/>
          </p:cNvCxnSpPr>
          <p:nvPr/>
        </p:nvCxnSpPr>
        <p:spPr>
          <a:xfrm flipH="1" flipV="1">
            <a:off x="4418317" y="4355068"/>
            <a:ext cx="316172" cy="8744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5F315-5881-5209-B8A4-42C4AAF4F67B}"/>
                  </a:ext>
                </a:extLst>
              </p:cNvPr>
              <p:cNvSpPr txBox="1"/>
              <p:nvPr/>
            </p:nvSpPr>
            <p:spPr>
              <a:xfrm>
                <a:off x="1797551" y="3938383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5F315-5881-5209-B8A4-42C4AAF4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51" y="3938383"/>
                <a:ext cx="476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A693FA-BE24-118F-4061-5D3827E48FA3}"/>
                  </a:ext>
                </a:extLst>
              </p:cNvPr>
              <p:cNvSpPr txBox="1"/>
              <p:nvPr/>
            </p:nvSpPr>
            <p:spPr>
              <a:xfrm>
                <a:off x="6616077" y="3994480"/>
                <a:ext cx="498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A693FA-BE24-118F-4061-5D3827E4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77" y="3994480"/>
                <a:ext cx="4987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95F4527-8AE3-BF22-CA4A-5C7003419F14}"/>
              </a:ext>
            </a:extLst>
          </p:cNvPr>
          <p:cNvSpPr/>
          <p:nvPr/>
        </p:nvSpPr>
        <p:spPr>
          <a:xfrm>
            <a:off x="2752402" y="5732487"/>
            <a:ext cx="2745555" cy="752344"/>
          </a:xfrm>
          <a:prstGeom prst="arc">
            <a:avLst>
              <a:gd name="adj1" fmla="val 10810403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DB927E5-DB39-83A3-AAAC-27D1BBD5141C}"/>
              </a:ext>
            </a:extLst>
          </p:cNvPr>
          <p:cNvSpPr/>
          <p:nvPr/>
        </p:nvSpPr>
        <p:spPr>
          <a:xfrm>
            <a:off x="3745362" y="5649652"/>
            <a:ext cx="1448548" cy="827348"/>
          </a:xfrm>
          <a:prstGeom prst="arc">
            <a:avLst>
              <a:gd name="adj1" fmla="val 10810403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22465B-B1B5-2F12-537F-38540F055481}"/>
                  </a:ext>
                </a:extLst>
              </p:cNvPr>
              <p:cNvSpPr txBox="1"/>
              <p:nvPr/>
            </p:nvSpPr>
            <p:spPr>
              <a:xfrm>
                <a:off x="152400" y="1905000"/>
                <a:ext cx="22340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 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c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+  2 </a:t>
                </a:r>
                <a:r>
                  <a:rPr lang="en-US" sz="1800" b="1" dirty="0"/>
                  <a:t>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/2)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22465B-B1B5-2F12-537F-38540F05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05000"/>
                <a:ext cx="2234010" cy="369332"/>
              </a:xfrm>
              <a:prstGeom prst="rect">
                <a:avLst/>
              </a:prstGeom>
              <a:blipFill>
                <a:blip r:embed="rId9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CA700-EAA6-6453-E42B-3D8B0680D196}"/>
                  </a:ext>
                </a:extLst>
              </p:cNvPr>
              <p:cNvSpPr txBox="1"/>
              <p:nvPr/>
            </p:nvSpPr>
            <p:spPr>
              <a:xfrm>
                <a:off x="2597336" y="1905000"/>
                <a:ext cx="1380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CA700-EAA6-6453-E42B-3D8B0680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36" y="1905000"/>
                <a:ext cx="1380443" cy="369332"/>
              </a:xfrm>
              <a:prstGeom prst="rect">
                <a:avLst/>
              </a:prstGeom>
              <a:blipFill>
                <a:blip r:embed="rId10"/>
                <a:stretch>
                  <a:fillRect t="-10000" r="-27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059F086-AF3C-3267-1B44-649646A5BEB3}"/>
              </a:ext>
            </a:extLst>
          </p:cNvPr>
          <p:cNvSpPr/>
          <p:nvPr/>
        </p:nvSpPr>
        <p:spPr>
          <a:xfrm>
            <a:off x="4156546" y="1149239"/>
            <a:ext cx="4770400" cy="1672012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not afford to compute distance between each point of the left half set and each point of the right half set.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F91E1-9E7D-5A0A-BDC1-E96C21E41EFB}"/>
              </a:ext>
            </a:extLst>
          </p:cNvPr>
          <p:cNvSpPr txBox="1"/>
          <p:nvPr/>
        </p:nvSpPr>
        <p:spPr>
          <a:xfrm>
            <a:off x="3200400" y="1639669"/>
            <a:ext cx="564385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We need to consider only one point from the left half set </a:t>
            </a:r>
          </a:p>
          <a:p>
            <a:r>
              <a:rPr lang="en-US" dirty="0"/>
              <a:t>and one point from the right half set. Can you spot them ?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28328455-F337-C2B6-67B2-AA044E6069B6}"/>
              </a:ext>
            </a:extLst>
          </p:cNvPr>
          <p:cNvSpPr/>
          <p:nvPr/>
        </p:nvSpPr>
        <p:spPr>
          <a:xfrm>
            <a:off x="5613060" y="1083607"/>
            <a:ext cx="457200" cy="479863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87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41" grpId="0" animBg="1"/>
      <p:bldP spid="54" grpId="0"/>
      <p:bldP spid="55" grpId="0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 flipV="1">
            <a:off x="-228600" y="6126163"/>
            <a:ext cx="8915400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How to extend to </a:t>
            </a:r>
            <a:r>
              <a:rPr lang="en-US" sz="4000" b="1" dirty="0">
                <a:solidFill>
                  <a:srgbClr val="7030A0"/>
                </a:solidFill>
              </a:rPr>
              <a:t>2-dimensions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9162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32110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54188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0835" y="605319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731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3453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65546" y="606374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3944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139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73114" y="6064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01683" y="60437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543800" y="604199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35854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65599" y="60695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4059148" y="60677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70527" y="60369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8317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99143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D79191A5-5952-953D-51A6-EEAD783DA8CF}"/>
              </a:ext>
            </a:extLst>
          </p:cNvPr>
          <p:cNvSpPr/>
          <p:nvPr/>
        </p:nvSpPr>
        <p:spPr>
          <a:xfrm>
            <a:off x="49530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5C4D5A-4E3B-AD93-0155-6B2B9636D0B9}"/>
              </a:ext>
            </a:extLst>
          </p:cNvPr>
          <p:cNvSpPr/>
          <p:nvPr/>
        </p:nvSpPr>
        <p:spPr>
          <a:xfrm>
            <a:off x="6742200" y="603951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56CC19-F540-5AEC-4469-F2F6F7687D99}"/>
              </a:ext>
            </a:extLst>
          </p:cNvPr>
          <p:cNvSpPr/>
          <p:nvPr/>
        </p:nvSpPr>
        <p:spPr>
          <a:xfrm>
            <a:off x="208415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7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>
            <a:off x="-152400" y="6126163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F6AE9D-1AAD-574D-A68D-2F88674A9816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4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5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7C0739-8AE9-5CBB-C32B-29FAFBB8F01A}"/>
              </a:ext>
            </a:extLst>
          </p:cNvPr>
          <p:cNvCxnSpPr>
            <a:cxnSpLocks/>
          </p:cNvCxnSpPr>
          <p:nvPr/>
        </p:nvCxnSpPr>
        <p:spPr>
          <a:xfrm>
            <a:off x="1783991" y="2547743"/>
            <a:ext cx="0" cy="357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3AE4D5-D881-A8A7-6926-4C1DDF38D88B}"/>
              </a:ext>
            </a:extLst>
          </p:cNvPr>
          <p:cNvCxnSpPr>
            <a:cxnSpLocks/>
          </p:cNvCxnSpPr>
          <p:nvPr/>
        </p:nvCxnSpPr>
        <p:spPr>
          <a:xfrm>
            <a:off x="2015945" y="3314700"/>
            <a:ext cx="0" cy="281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E674C6-CB20-ACE7-FF16-64143ABC7F9C}"/>
              </a:ext>
            </a:extLst>
          </p:cNvPr>
          <p:cNvCxnSpPr>
            <a:cxnSpLocks/>
          </p:cNvCxnSpPr>
          <p:nvPr/>
        </p:nvCxnSpPr>
        <p:spPr>
          <a:xfrm>
            <a:off x="2171700" y="4038600"/>
            <a:ext cx="0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F728F3-D540-EB13-E91A-D5457087EEE8}"/>
              </a:ext>
            </a:extLst>
          </p:cNvPr>
          <p:cNvCxnSpPr>
            <a:cxnSpLocks/>
          </p:cNvCxnSpPr>
          <p:nvPr/>
        </p:nvCxnSpPr>
        <p:spPr>
          <a:xfrm flipH="1">
            <a:off x="2764568" y="3726443"/>
            <a:ext cx="16733" cy="23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6C463E8-B8FC-6C67-6AAB-3B83EBF29664}"/>
              </a:ext>
            </a:extLst>
          </p:cNvPr>
          <p:cNvCxnSpPr>
            <a:cxnSpLocks/>
          </p:cNvCxnSpPr>
          <p:nvPr/>
        </p:nvCxnSpPr>
        <p:spPr>
          <a:xfrm>
            <a:off x="2477316" y="2734043"/>
            <a:ext cx="8635" cy="337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CB9333-7E01-4F56-A005-6796EE3F6D82}"/>
              </a:ext>
            </a:extLst>
          </p:cNvPr>
          <p:cNvCxnSpPr>
            <a:cxnSpLocks/>
          </p:cNvCxnSpPr>
          <p:nvPr/>
        </p:nvCxnSpPr>
        <p:spPr>
          <a:xfrm>
            <a:off x="3312160" y="2941638"/>
            <a:ext cx="0" cy="316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33DF9D9-7437-0948-3598-8CA7B7E9947B}"/>
              </a:ext>
            </a:extLst>
          </p:cNvPr>
          <p:cNvCxnSpPr>
            <a:cxnSpLocks/>
          </p:cNvCxnSpPr>
          <p:nvPr/>
        </p:nvCxnSpPr>
        <p:spPr>
          <a:xfrm>
            <a:off x="3688580" y="3930473"/>
            <a:ext cx="7120" cy="219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A38051E-562C-A699-ECA2-8A87D2AA5E02}"/>
              </a:ext>
            </a:extLst>
          </p:cNvPr>
          <p:cNvCxnSpPr/>
          <p:nvPr/>
        </p:nvCxnSpPr>
        <p:spPr>
          <a:xfrm flipH="1">
            <a:off x="4052070" y="3456940"/>
            <a:ext cx="31750" cy="267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F44CA6-2DCE-8DF3-E6E9-6378F0701D01}"/>
              </a:ext>
            </a:extLst>
          </p:cNvPr>
          <p:cNvCxnSpPr>
            <a:cxnSpLocks/>
          </p:cNvCxnSpPr>
          <p:nvPr/>
        </p:nvCxnSpPr>
        <p:spPr>
          <a:xfrm>
            <a:off x="3162300" y="5334000"/>
            <a:ext cx="0" cy="77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8CDE8B-1ECF-F6F8-359F-455B4A0FB529}"/>
              </a:ext>
            </a:extLst>
          </p:cNvPr>
          <p:cNvCxnSpPr/>
          <p:nvPr/>
        </p:nvCxnSpPr>
        <p:spPr>
          <a:xfrm flipH="1">
            <a:off x="4203702" y="4988052"/>
            <a:ext cx="1542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03CA33-89FB-833F-D71F-EBCEF6610F2F}"/>
              </a:ext>
            </a:extLst>
          </p:cNvPr>
          <p:cNvCxnSpPr>
            <a:cxnSpLocks/>
          </p:cNvCxnSpPr>
          <p:nvPr/>
        </p:nvCxnSpPr>
        <p:spPr>
          <a:xfrm>
            <a:off x="5845040" y="1845331"/>
            <a:ext cx="29362" cy="426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BA7690-F656-74AB-DF06-7D1FAD07CEBD}"/>
              </a:ext>
            </a:extLst>
          </p:cNvPr>
          <p:cNvCxnSpPr/>
          <p:nvPr/>
        </p:nvCxnSpPr>
        <p:spPr>
          <a:xfrm>
            <a:off x="7977120" y="2080065"/>
            <a:ext cx="12700" cy="406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2A210D-266C-99B7-E4E2-8434F4454613}"/>
              </a:ext>
            </a:extLst>
          </p:cNvPr>
          <p:cNvCxnSpPr/>
          <p:nvPr/>
        </p:nvCxnSpPr>
        <p:spPr>
          <a:xfrm>
            <a:off x="6978661" y="4571406"/>
            <a:ext cx="631" cy="155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92E8BEE-6272-02AE-492C-800A091D592E}"/>
              </a:ext>
            </a:extLst>
          </p:cNvPr>
          <p:cNvCxnSpPr>
            <a:cxnSpLocks/>
          </p:cNvCxnSpPr>
          <p:nvPr/>
        </p:nvCxnSpPr>
        <p:spPr>
          <a:xfrm>
            <a:off x="7776460" y="5364625"/>
            <a:ext cx="0" cy="7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B1180C-6DE2-2D37-D6BD-52188FC5811E}"/>
              </a:ext>
            </a:extLst>
          </p:cNvPr>
          <p:cNvCxnSpPr/>
          <p:nvPr/>
        </p:nvCxnSpPr>
        <p:spPr>
          <a:xfrm>
            <a:off x="7817675" y="3124200"/>
            <a:ext cx="30925" cy="299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61AACE-C9D5-B951-486C-1ED293FF40A8}"/>
              </a:ext>
            </a:extLst>
          </p:cNvPr>
          <p:cNvCxnSpPr/>
          <p:nvPr/>
        </p:nvCxnSpPr>
        <p:spPr>
          <a:xfrm>
            <a:off x="7945317" y="4073572"/>
            <a:ext cx="20623" cy="208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4C80AF-5289-B24B-54F7-EBF8F3D474D2}"/>
              </a:ext>
            </a:extLst>
          </p:cNvPr>
          <p:cNvCxnSpPr>
            <a:cxnSpLocks/>
          </p:cNvCxnSpPr>
          <p:nvPr/>
        </p:nvCxnSpPr>
        <p:spPr>
          <a:xfrm>
            <a:off x="4876800" y="4267200"/>
            <a:ext cx="0" cy="185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BDD2A34-AC64-AD43-847E-136750D19227}"/>
              </a:ext>
            </a:extLst>
          </p:cNvPr>
          <p:cNvCxnSpPr>
            <a:cxnSpLocks/>
          </p:cNvCxnSpPr>
          <p:nvPr/>
        </p:nvCxnSpPr>
        <p:spPr>
          <a:xfrm flipH="1">
            <a:off x="6626742" y="1828800"/>
            <a:ext cx="2658" cy="428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8997E3E-A1CF-913C-F855-FCEFEE5E97EA}"/>
              </a:ext>
            </a:extLst>
          </p:cNvPr>
          <p:cNvCxnSpPr>
            <a:cxnSpLocks/>
          </p:cNvCxnSpPr>
          <p:nvPr/>
        </p:nvCxnSpPr>
        <p:spPr>
          <a:xfrm>
            <a:off x="6686280" y="3543300"/>
            <a:ext cx="9941" cy="25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913E3A-034D-6945-8D23-E4D679D1FD1B}"/>
              </a:ext>
            </a:extLst>
          </p:cNvPr>
          <p:cNvCxnSpPr>
            <a:cxnSpLocks/>
          </p:cNvCxnSpPr>
          <p:nvPr/>
        </p:nvCxnSpPr>
        <p:spPr>
          <a:xfrm>
            <a:off x="6057900" y="3962400"/>
            <a:ext cx="36633" cy="216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671CBC-6FEB-7C88-340F-9DEDA99D5B05}"/>
              </a:ext>
            </a:extLst>
          </p:cNvPr>
          <p:cNvCxnSpPr>
            <a:cxnSpLocks/>
          </p:cNvCxnSpPr>
          <p:nvPr/>
        </p:nvCxnSpPr>
        <p:spPr>
          <a:xfrm>
            <a:off x="6513365" y="2641756"/>
            <a:ext cx="31858" cy="346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92AB306-1EFF-6BD3-4DDD-6D4784F6BA40}"/>
              </a:ext>
            </a:extLst>
          </p:cNvPr>
          <p:cNvCxnSpPr>
            <a:cxnSpLocks/>
          </p:cNvCxnSpPr>
          <p:nvPr/>
        </p:nvCxnSpPr>
        <p:spPr>
          <a:xfrm>
            <a:off x="5511686" y="3110223"/>
            <a:ext cx="47613" cy="30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E341D8-DE61-7D25-B243-EE61ADE95FA6}"/>
              </a:ext>
            </a:extLst>
          </p:cNvPr>
          <p:cNvCxnSpPr>
            <a:cxnSpLocks/>
          </p:cNvCxnSpPr>
          <p:nvPr/>
        </p:nvCxnSpPr>
        <p:spPr>
          <a:xfrm>
            <a:off x="5531783" y="2504706"/>
            <a:ext cx="67182" cy="360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345A9CF-6AE1-6AB4-953D-52DD3CD7684C}"/>
              </a:ext>
            </a:extLst>
          </p:cNvPr>
          <p:cNvCxnSpPr>
            <a:cxnSpLocks/>
          </p:cNvCxnSpPr>
          <p:nvPr/>
        </p:nvCxnSpPr>
        <p:spPr>
          <a:xfrm>
            <a:off x="4305300" y="2781300"/>
            <a:ext cx="0" cy="332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C04355-0CE1-0460-65E3-7F77A0E8EC31}"/>
              </a:ext>
            </a:extLst>
          </p:cNvPr>
          <p:cNvCxnSpPr>
            <a:cxnSpLocks/>
          </p:cNvCxnSpPr>
          <p:nvPr/>
        </p:nvCxnSpPr>
        <p:spPr>
          <a:xfrm flipH="1">
            <a:off x="4307403" y="2216184"/>
            <a:ext cx="8912" cy="391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6EFA2A-54E2-5AD6-C49B-4AA351ED7A6F}"/>
              </a:ext>
            </a:extLst>
          </p:cNvPr>
          <p:cNvCxnSpPr>
            <a:cxnSpLocks/>
          </p:cNvCxnSpPr>
          <p:nvPr/>
        </p:nvCxnSpPr>
        <p:spPr>
          <a:xfrm>
            <a:off x="5248350" y="3637228"/>
            <a:ext cx="14891" cy="247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ED6D72D-055D-E43B-9C02-094F85C08600}"/>
              </a:ext>
            </a:extLst>
          </p:cNvPr>
          <p:cNvCxnSpPr>
            <a:cxnSpLocks/>
          </p:cNvCxnSpPr>
          <p:nvPr/>
        </p:nvCxnSpPr>
        <p:spPr>
          <a:xfrm>
            <a:off x="4687376" y="1790700"/>
            <a:ext cx="16282" cy="431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19E2A9-C0D6-EBCB-FD95-DFB974994136}"/>
              </a:ext>
            </a:extLst>
          </p:cNvPr>
          <p:cNvCxnSpPr>
            <a:cxnSpLocks/>
          </p:cNvCxnSpPr>
          <p:nvPr/>
        </p:nvCxnSpPr>
        <p:spPr>
          <a:xfrm>
            <a:off x="4800600" y="2438400"/>
            <a:ext cx="0" cy="366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1C59C9-3D22-C973-3E29-7D568034A57C}"/>
              </a:ext>
            </a:extLst>
          </p:cNvPr>
          <p:cNvCxnSpPr>
            <a:cxnSpLocks/>
          </p:cNvCxnSpPr>
          <p:nvPr/>
        </p:nvCxnSpPr>
        <p:spPr>
          <a:xfrm>
            <a:off x="1395594" y="5084826"/>
            <a:ext cx="0" cy="102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D5622A-FD8F-56E5-72AD-BA04551B63A2}"/>
              </a:ext>
            </a:extLst>
          </p:cNvPr>
          <p:cNvCxnSpPr>
            <a:cxnSpLocks/>
          </p:cNvCxnSpPr>
          <p:nvPr/>
        </p:nvCxnSpPr>
        <p:spPr>
          <a:xfrm>
            <a:off x="1934493" y="5045365"/>
            <a:ext cx="0" cy="108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653858A-D500-483C-6C82-C14CCE60CC42}"/>
              </a:ext>
            </a:extLst>
          </p:cNvPr>
          <p:cNvCxnSpPr/>
          <p:nvPr/>
        </p:nvCxnSpPr>
        <p:spPr>
          <a:xfrm>
            <a:off x="849359" y="5802359"/>
            <a:ext cx="15033" cy="32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30D4FF-38DE-A32F-DEBD-0984341D7B91}"/>
              </a:ext>
            </a:extLst>
          </p:cNvPr>
          <p:cNvCxnSpPr>
            <a:cxnSpLocks/>
          </p:cNvCxnSpPr>
          <p:nvPr/>
        </p:nvCxnSpPr>
        <p:spPr>
          <a:xfrm>
            <a:off x="1711568" y="3231849"/>
            <a:ext cx="0" cy="289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5B84AB-4E88-97E2-9EBC-CFF69EC06DFF}"/>
              </a:ext>
            </a:extLst>
          </p:cNvPr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3D35D00-731E-69BF-7F40-D7EB7746E3A3}"/>
              </a:ext>
            </a:extLst>
          </p:cNvPr>
          <p:cNvSpPr/>
          <p:nvPr/>
        </p:nvSpPr>
        <p:spPr>
          <a:xfrm>
            <a:off x="4419599" y="3328451"/>
            <a:ext cx="304800" cy="282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72F4-8B2A-38F1-E615-F3FDB5426512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4495800" y="1790700"/>
            <a:ext cx="6852" cy="434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18FC257-5C5B-15C6-E94A-205AB9B4C0D7}"/>
              </a:ext>
            </a:extLst>
          </p:cNvPr>
          <p:cNvCxnSpPr>
            <a:cxnSpLocks/>
            <a:stCxn id="77" idx="7"/>
          </p:cNvCxnSpPr>
          <p:nvPr/>
        </p:nvCxnSpPr>
        <p:spPr>
          <a:xfrm flipH="1">
            <a:off x="4386820" y="3897359"/>
            <a:ext cx="21621" cy="222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FE641D3-5504-8DCC-A97F-2A656C30E275}"/>
              </a:ext>
            </a:extLst>
          </p:cNvPr>
          <p:cNvCxnSpPr>
            <a:cxnSpLocks/>
          </p:cNvCxnSpPr>
          <p:nvPr/>
        </p:nvCxnSpPr>
        <p:spPr>
          <a:xfrm>
            <a:off x="4572000" y="3456940"/>
            <a:ext cx="1897" cy="267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2B01499-8FF1-BA02-1179-83ABD6E13867}"/>
              </a:ext>
            </a:extLst>
          </p:cNvPr>
          <p:cNvCxnSpPr>
            <a:cxnSpLocks/>
          </p:cNvCxnSpPr>
          <p:nvPr/>
        </p:nvCxnSpPr>
        <p:spPr>
          <a:xfrm>
            <a:off x="4686300" y="4762500"/>
            <a:ext cx="0" cy="137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625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Solving the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smaller instances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8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E334FD-7203-CD62-B249-D4739183216F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3DA898-8854-3F63-915C-036673DE840A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49A50A-B173-BD4C-4887-45907DF64595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5FE2AC4-6F9C-95CD-6183-8B1A052F79D0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6CA69985-848C-689D-EC2C-53CCD556EB5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F132CA3-5D6A-C910-5E02-9D1026E275A4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857AD-B8CD-E682-9AC2-A24FA4983585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BBBFDA6C-2173-D0F0-FFE2-17B1A916B10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15B0012-6819-86C9-8FF8-35409A4CA05F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4482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71" grpId="0"/>
      <p:bldP spid="6" grpId="0" animBg="1"/>
      <p:bldP spid="69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</a:t>
            </a:r>
            <a:r>
              <a:rPr lang="en-US" sz="4000" b="1" dirty="0">
                <a:solidFill>
                  <a:srgbClr val="7030A0"/>
                </a:solidFill>
              </a:rPr>
              <a:t> 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15280"/>
            <a:ext cx="0" cy="44958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2000" y="1579880"/>
            <a:ext cx="0" cy="44958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91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912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36" idx="0"/>
          </p:cNvCxnSpPr>
          <p:nvPr/>
        </p:nvCxnSpPr>
        <p:spPr>
          <a:xfrm flipV="1">
            <a:off x="2209800" y="3505200"/>
            <a:ext cx="445770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7"/>
            <a:endCxn id="42" idx="3"/>
          </p:cNvCxnSpPr>
          <p:nvPr/>
        </p:nvCxnSpPr>
        <p:spPr>
          <a:xfrm flipV="1">
            <a:off x="4332241" y="2503441"/>
            <a:ext cx="1165318" cy="250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0"/>
            <a:endCxn id="82" idx="3"/>
          </p:cNvCxnSpPr>
          <p:nvPr/>
        </p:nvCxnSpPr>
        <p:spPr>
          <a:xfrm flipV="1">
            <a:off x="1943100" y="4256041"/>
            <a:ext cx="2944859" cy="77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3301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27701" y="15239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AEB15CC-D29F-3D4E-942F-25FCC1050D82}"/>
              </a:ext>
            </a:extLst>
          </p:cNvPr>
          <p:cNvSpPr/>
          <p:nvPr/>
        </p:nvSpPr>
        <p:spPr>
          <a:xfrm>
            <a:off x="4305300" y="1668982"/>
            <a:ext cx="571500" cy="312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341649" y="2926080"/>
            <a:ext cx="1199871" cy="76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151149" y="28194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276600" y="2895600"/>
                <a:ext cx="79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7944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81FE6-977A-CF5A-B082-6F459B1BF1A3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3341649" y="2503441"/>
            <a:ext cx="1393910" cy="42263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894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3872 -0.0016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4219 -0.0025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89" grpId="0"/>
      <p:bldP spid="96" grpId="0" animBg="1"/>
      <p:bldP spid="5" grpId="0" animBg="1"/>
      <p:bldP spid="92" grpId="0" animBg="1"/>
      <p:bldP spid="97" grpId="0" animBg="1"/>
      <p:bldP spid="97" grpId="1" animBg="1"/>
      <p:bldP spid="98" grpId="0" animBg="1"/>
      <p:bldP spid="98" grpId="1" animBg="1"/>
      <p:bldP spid="100" grpId="0" animBg="1"/>
      <p:bldP spid="100" grpId="1" animBg="1"/>
      <p:bldP spid="101" grpId="0"/>
      <p:bldP spid="10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16200000">
            <a:off x="4496562" y="1104138"/>
            <a:ext cx="190500" cy="8016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73792" y="1096963"/>
                <a:ext cx="3612399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Potentially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points in each strip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792" y="1096963"/>
                <a:ext cx="3612399" cy="369332"/>
              </a:xfrm>
              <a:prstGeom prst="rect">
                <a:avLst/>
              </a:prstGeom>
              <a:blipFill>
                <a:blip r:embed="rId11"/>
                <a:stretch>
                  <a:fillRect l="-1049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8" idx="1"/>
            <a:endCxn id="10" idx="1"/>
          </p:cNvCxnSpPr>
          <p:nvPr/>
        </p:nvCxnSpPr>
        <p:spPr>
          <a:xfrm flipV="1">
            <a:off x="4591812" y="1281629"/>
            <a:ext cx="681980" cy="128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29200" y="1600200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189176" y="2199528"/>
            <a:ext cx="446049" cy="480218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1474" y="1600199"/>
            <a:ext cx="388999" cy="3389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5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5400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F09037E-523C-E792-CCDB-D3C5BD62DF8E}"/>
              </a:ext>
            </a:extLst>
          </p:cNvPr>
          <p:cNvSpPr/>
          <p:nvPr/>
        </p:nvSpPr>
        <p:spPr>
          <a:xfrm>
            <a:off x="4627180" y="4114800"/>
            <a:ext cx="304800" cy="3048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101">
            <a:extLst>
              <a:ext uri="{FF2B5EF4-FFF2-40B4-BE49-F238E27FC236}">
                <a16:creationId xmlns:a16="http://schemas.microsoft.com/office/drawing/2014/main" id="{2156AE6E-1191-2307-0A42-EF0CFEE352E3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1290D369-408B-8430-2013-A903D1F9D166}"/>
                  </a:ext>
                </a:extLst>
              </p:cNvPr>
              <p:cNvSpPr/>
              <p:nvPr/>
            </p:nvSpPr>
            <p:spPr>
              <a:xfrm>
                <a:off x="2971804" y="1154159"/>
                <a:ext cx="6092350" cy="913071"/>
              </a:xfrm>
              <a:prstGeom prst="cloudCallout">
                <a:avLst>
                  <a:gd name="adj1" fmla="val 49270"/>
                  <a:gd name="adj2" fmla="val 594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to compute distance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 each point of the red strip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1290D369-408B-8430-2013-A903D1F9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4" y="1154159"/>
                <a:ext cx="6092350" cy="913071"/>
              </a:xfrm>
              <a:prstGeom prst="cloudCallout">
                <a:avLst>
                  <a:gd name="adj1" fmla="val 49270"/>
                  <a:gd name="adj2" fmla="val 59423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31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3" grpId="0"/>
      <p:bldP spid="94" grpId="0" animBg="1"/>
      <p:bldP spid="3" grpId="0" animBg="1"/>
      <p:bldP spid="3" grpId="1" animBg="1"/>
      <p:bldP spid="6" grpId="0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 </a:t>
            </a:r>
          </a:p>
        </p:txBody>
      </p:sp>
      <p:pic>
        <p:nvPicPr>
          <p:cNvPr id="368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343368" y="1985665"/>
            <a:ext cx="905032" cy="136713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370" name="image5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39000" y="2630700"/>
            <a:ext cx="990600" cy="146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6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3000375" y="2833686"/>
            <a:ext cx="1495425" cy="14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7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3657600" y="3200400"/>
            <a:ext cx="533400" cy="533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4572000" y="3200400"/>
            <a:ext cx="2438400" cy="53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6C31"/>
          </a:solidFill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8" name="Group 378"/>
          <p:cNvGrpSpPr/>
          <p:nvPr/>
        </p:nvGrpSpPr>
        <p:grpSpPr>
          <a:xfrm>
            <a:off x="1523999" y="2436166"/>
            <a:ext cx="1219202" cy="2804758"/>
            <a:chOff x="0" y="0"/>
            <a:chExt cx="1219200" cy="2804756"/>
          </a:xfrm>
        </p:grpSpPr>
        <p:sp>
          <p:nvSpPr>
            <p:cNvPr id="374" name="Shape 374"/>
            <p:cNvSpPr/>
            <p:nvPr/>
          </p:nvSpPr>
          <p:spPr>
            <a:xfrm>
              <a:off x="152400" y="-1"/>
              <a:ext cx="1066801" cy="94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rot="10800000" flipH="1">
              <a:off x="-1" y="1554034"/>
              <a:ext cx="1200498" cy="125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8026" y="759766"/>
              <a:ext cx="990948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66" y="0"/>
                  </a:lnTo>
                  <a:lnTo>
                    <a:pt x="6466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rot="10800000" flipH="1">
              <a:off x="179553" y="1293166"/>
              <a:ext cx="1029420" cy="45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644" y="0"/>
                  </a:lnTo>
                  <a:lnTo>
                    <a:pt x="6644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79" name="Shape 379"/>
          <p:cNvSpPr/>
          <p:nvPr/>
        </p:nvSpPr>
        <p:spPr>
          <a:xfrm>
            <a:off x="4724400" y="1611867"/>
            <a:ext cx="2155327" cy="367666"/>
          </a:xfrm>
          <a:prstGeom prst="rect">
            <a:avLst/>
          </a:prstGeom>
          <a:solidFill>
            <a:srgbClr val="F2DCDB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00000"/>
                </a:solidFill>
              </a:rPr>
              <a:t>Multiple Merit Lists</a:t>
            </a:r>
          </a:p>
        </p:txBody>
      </p:sp>
      <p:sp>
        <p:nvSpPr>
          <p:cNvPr id="380" name="Shape 380"/>
          <p:cNvSpPr/>
          <p:nvPr/>
        </p:nvSpPr>
        <p:spPr>
          <a:xfrm>
            <a:off x="1000882" y="2246629"/>
            <a:ext cx="754533" cy="370841"/>
          </a:xfrm>
          <a:prstGeom prst="rect">
            <a:avLst/>
          </a:prstGeom>
          <a:solidFill>
            <a:srgbClr val="CDDDAC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t> </a:t>
            </a:r>
            <a:r>
              <a:rPr b="1">
                <a:solidFill>
                  <a:srgbClr val="2B8B22"/>
                </a:solidFill>
              </a:rPr>
              <a:t>IITs</a:t>
            </a:r>
          </a:p>
        </p:txBody>
      </p:sp>
      <p:sp>
        <p:nvSpPr>
          <p:cNvPr id="381" name="Shape 381"/>
          <p:cNvSpPr/>
          <p:nvPr/>
        </p:nvSpPr>
        <p:spPr>
          <a:xfrm>
            <a:off x="937382" y="3008629"/>
            <a:ext cx="843495" cy="370841"/>
          </a:xfrm>
          <a:prstGeom prst="rect">
            <a:avLst/>
          </a:prstGeom>
          <a:solidFill>
            <a:srgbClr val="A5D6E3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t> </a:t>
            </a:r>
            <a:r>
              <a:rPr b="1">
                <a:solidFill>
                  <a:srgbClr val="0F48F9"/>
                </a:solidFill>
              </a:rPr>
              <a:t>NITs</a:t>
            </a:r>
          </a:p>
        </p:txBody>
      </p:sp>
      <p:sp>
        <p:nvSpPr>
          <p:cNvPr id="382" name="Shape 382"/>
          <p:cNvSpPr/>
          <p:nvPr/>
        </p:nvSpPr>
        <p:spPr>
          <a:xfrm>
            <a:off x="950082" y="3999229"/>
            <a:ext cx="818157" cy="370841"/>
          </a:xfrm>
          <a:prstGeom prst="rect">
            <a:avLst/>
          </a:prstGeom>
          <a:solidFill>
            <a:srgbClr val="CDDDAC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t> </a:t>
            </a:r>
            <a:r>
              <a:rPr b="1">
                <a:solidFill>
                  <a:srgbClr val="0D31F9"/>
                </a:solidFill>
              </a:rPr>
              <a:t>IIITs</a:t>
            </a:r>
          </a:p>
        </p:txBody>
      </p:sp>
      <p:sp>
        <p:nvSpPr>
          <p:cNvPr id="383" name="Shape 383"/>
          <p:cNvSpPr/>
          <p:nvPr/>
        </p:nvSpPr>
        <p:spPr>
          <a:xfrm>
            <a:off x="149982" y="5053329"/>
            <a:ext cx="1619038" cy="370841"/>
          </a:xfrm>
          <a:prstGeom prst="rect">
            <a:avLst/>
          </a:prstGeom>
          <a:solidFill>
            <a:srgbClr val="A5D6E3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t> </a:t>
            </a:r>
            <a:r>
              <a:rPr b="1">
                <a:solidFill>
                  <a:srgbClr val="0F48F9"/>
                </a:solidFill>
              </a:rPr>
              <a:t>OtherGFTIs</a:t>
            </a:r>
          </a:p>
        </p:txBody>
      </p:sp>
      <p:sp>
        <p:nvSpPr>
          <p:cNvPr id="384" name="Shape 384"/>
          <p:cNvSpPr/>
          <p:nvPr/>
        </p:nvSpPr>
        <p:spPr>
          <a:xfrm>
            <a:off x="3115587" y="4133264"/>
            <a:ext cx="1274526" cy="36766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33989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3F6797"/>
                </a:solidFill>
              </a:rPr>
              <a:t>seats</a:t>
            </a:r>
          </a:p>
        </p:txBody>
      </p:sp>
      <p:sp>
        <p:nvSpPr>
          <p:cNvPr id="385" name="Shape 385"/>
          <p:cNvSpPr/>
          <p:nvPr/>
        </p:nvSpPr>
        <p:spPr>
          <a:xfrm>
            <a:off x="6689955" y="4133264"/>
            <a:ext cx="2088690" cy="3676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1304127</a:t>
            </a:r>
            <a:r>
              <a:t> </a:t>
            </a:r>
            <a:r>
              <a:rPr>
                <a:solidFill>
                  <a:srgbClr val="3F6797"/>
                </a:solidFill>
              </a:rPr>
              <a:t>candidates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  <p:bldP spid="368" grpId="0" animBg="1" advAuto="0"/>
      <p:bldP spid="370" grpId="0" animBg="1" advAuto="0"/>
      <p:bldP spid="371" grpId="0" animBg="1" advAuto="0"/>
      <p:bldP spid="372" grpId="0" animBg="1" advAuto="0"/>
      <p:bldP spid="373" grpId="0" animBg="1" advAuto="0"/>
      <p:bldP spid="378" grpId="0" animBg="1" advAuto="0"/>
      <p:bldP spid="379" grpId="0" animBg="1" advAuto="0"/>
      <p:bldP spid="380" grpId="0" animBg="1" advAuto="0"/>
      <p:bldP spid="381" grpId="0" animBg="1" advAuto="0"/>
      <p:bldP spid="382" grpId="0" animBg="1" advAuto="0"/>
      <p:bldP spid="383" grpId="0" animBg="1" advAuto="0"/>
      <p:bldP spid="384" grpId="0" animBg="1" advAuto="0"/>
      <p:bldP spid="385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88999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5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5400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/>
          <p:cNvCxnSpPr/>
          <p:nvPr/>
        </p:nvCxnSpPr>
        <p:spPr>
          <a:xfrm>
            <a:off x="4560849" y="4572000"/>
            <a:ext cx="4302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C09AAB-6203-216A-A085-34FF23861303}"/>
              </a:ext>
            </a:extLst>
          </p:cNvPr>
          <p:cNvSpPr/>
          <p:nvPr/>
        </p:nvSpPr>
        <p:spPr>
          <a:xfrm>
            <a:off x="4578099" y="4990159"/>
            <a:ext cx="388999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B1DB517D-6495-A7E4-40EB-5DCCC63667C5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56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  <p:bldP spid="10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88999" cy="82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5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5400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88021" y="4230469"/>
                <a:ext cx="336252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will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time to compute </a:t>
                </a:r>
              </a:p>
              <a:p>
                <a:r>
                  <a:rPr lang="en-US" dirty="0"/>
                  <a:t>these points for a given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1" y="4230469"/>
                <a:ext cx="3362524" cy="646331"/>
              </a:xfrm>
              <a:prstGeom prst="rect">
                <a:avLst/>
              </a:prstGeom>
              <a:blipFill>
                <a:blip r:embed="rId17"/>
                <a:stretch>
                  <a:fillRect l="-1264" t="-4630" r="-36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miley Face 106"/>
          <p:cNvSpPr/>
          <p:nvPr/>
        </p:nvSpPr>
        <p:spPr>
          <a:xfrm>
            <a:off x="1469365" y="49530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4560849" y="4572000"/>
            <a:ext cx="4302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72000" y="5394960"/>
            <a:ext cx="4302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CDEBA6E0-4B8E-4348-9C3C-969C9777B8A6}"/>
              </a:ext>
            </a:extLst>
          </p:cNvPr>
          <p:cNvSpPr/>
          <p:nvPr/>
        </p:nvSpPr>
        <p:spPr>
          <a:xfrm>
            <a:off x="4504581" y="4525962"/>
            <a:ext cx="513465" cy="923280"/>
          </a:xfrm>
          <a:prstGeom prst="frame">
            <a:avLst>
              <a:gd name="adj1" fmla="val 692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381FB44-60D2-F94F-9E20-4185265E4655}"/>
                  </a:ext>
                </a:extLst>
              </p:cNvPr>
              <p:cNvSpPr txBox="1"/>
              <p:nvPr/>
            </p:nvSpPr>
            <p:spPr>
              <a:xfrm>
                <a:off x="6011175" y="4313116"/>
                <a:ext cx="180639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points only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381FB44-60D2-F94F-9E20-4185265E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75" y="4313116"/>
                <a:ext cx="1806392" cy="369332"/>
              </a:xfrm>
              <a:prstGeom prst="rect">
                <a:avLst/>
              </a:prstGeom>
              <a:blipFill>
                <a:blip r:embed="rId18"/>
                <a:stretch>
                  <a:fillRect t="-6452" r="-208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Smiley Face 107">
            <a:extLst>
              <a:ext uri="{FF2B5EF4-FFF2-40B4-BE49-F238E27FC236}">
                <a16:creationId xmlns:a16="http://schemas.microsoft.com/office/drawing/2014/main" id="{9003FA4C-AC63-7248-9E29-DEABF870F66A}"/>
              </a:ext>
            </a:extLst>
          </p:cNvPr>
          <p:cNvSpPr/>
          <p:nvPr/>
        </p:nvSpPr>
        <p:spPr>
          <a:xfrm>
            <a:off x="6705600" y="3711137"/>
            <a:ext cx="457200" cy="479863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0717B00-EA39-7B64-97AA-3FEFE66D4776}"/>
              </a:ext>
            </a:extLst>
          </p:cNvPr>
          <p:cNvSpPr/>
          <p:nvPr/>
        </p:nvSpPr>
        <p:spPr>
          <a:xfrm>
            <a:off x="4932139" y="1116288"/>
            <a:ext cx="4168699" cy="739029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need to do this task for </a:t>
            </a:r>
            <a:r>
              <a:rPr lang="en-US" u="sng" dirty="0">
                <a:solidFill>
                  <a:schemeClr val="tx1"/>
                </a:solidFill>
              </a:rPr>
              <a:t>each</a:t>
            </a:r>
            <a:r>
              <a:rPr lang="en-US" dirty="0">
                <a:solidFill>
                  <a:schemeClr val="tx1"/>
                </a:solidFill>
              </a:rPr>
              <a:t> point of left strip.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le 101">
            <a:extLst>
              <a:ext uri="{FF2B5EF4-FFF2-40B4-BE49-F238E27FC236}">
                <a16:creationId xmlns:a16="http://schemas.microsoft.com/office/drawing/2014/main" id="{C47E0D7F-6920-C40B-2B9C-0FF64BCF29E2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348C4AD-3CC9-880D-67B3-30E3C13EAE93}"/>
              </a:ext>
            </a:extLst>
          </p:cNvPr>
          <p:cNvSpPr/>
          <p:nvPr/>
        </p:nvSpPr>
        <p:spPr>
          <a:xfrm>
            <a:off x="4855938" y="1118679"/>
            <a:ext cx="4168699" cy="735882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points lie in these 2 squares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4597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7" grpId="0" animBg="1"/>
      <p:bldP spid="3" grpId="0" animBg="1"/>
      <p:bldP spid="3" grpId="1" animBg="1"/>
      <p:bldP spid="102" grpId="0" animBg="1"/>
      <p:bldP spid="102" grpId="1" animBg="1"/>
      <p:bldP spid="108" grpId="0" animBg="1"/>
      <p:bldP spid="108" grpId="1" animBg="1"/>
      <p:bldP spid="6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572000" y="4572000"/>
            <a:ext cx="388999" cy="82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Oval 121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2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05400" y="157225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0" y="17526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Sort all points of the right strip in</a:t>
                </a:r>
              </a:p>
              <a:p>
                <a:r>
                  <a:rPr lang="en-US" dirty="0"/>
                  <a:t> increasing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-coordinate.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blipFill>
                <a:blip r:embed="rId13"/>
                <a:stretch>
                  <a:fillRect l="-1460" t="-3704" r="-912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blipFill>
                <a:blip r:embed="rId15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blipFill>
                <a:blip r:embed="rId18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4275982" y="1828800"/>
            <a:ext cx="1134218" cy="876300"/>
            <a:chOff x="4267200" y="2362200"/>
            <a:chExt cx="1134218" cy="8763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75982" y="2362200"/>
            <a:ext cx="1134218" cy="876300"/>
            <a:chOff x="4267200" y="2362200"/>
            <a:chExt cx="1134218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4419600" y="4038600"/>
            <a:ext cx="981818" cy="876300"/>
            <a:chOff x="4419600" y="2362200"/>
            <a:chExt cx="981818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81" idx="6"/>
            </p:cNvCxnSpPr>
            <p:nvPr/>
          </p:nvCxnSpPr>
          <p:spPr>
            <a:xfrm>
              <a:off x="4419600" y="2781300"/>
              <a:ext cx="5445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E860F3C-3BA3-B514-6273-E35562AF0F09}"/>
              </a:ext>
            </a:extLst>
          </p:cNvPr>
          <p:cNvSpPr/>
          <p:nvPr/>
        </p:nvSpPr>
        <p:spPr>
          <a:xfrm>
            <a:off x="4932139" y="1116288"/>
            <a:ext cx="4168699" cy="739029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need to do this task for </a:t>
            </a:r>
            <a:r>
              <a:rPr lang="en-US" u="sng" dirty="0">
                <a:solidFill>
                  <a:schemeClr val="tx1"/>
                </a:solidFill>
              </a:rPr>
              <a:t>each</a:t>
            </a:r>
            <a:r>
              <a:rPr lang="en-US" dirty="0">
                <a:solidFill>
                  <a:schemeClr val="tx1"/>
                </a:solidFill>
              </a:rPr>
              <a:t> point of left strip.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3" grpId="0" animBg="1"/>
      <p:bldP spid="123" grpId="1" animBg="1"/>
      <p:bldP spid="103" grpId="0" animBg="1"/>
      <p:bldP spid="125" grpId="0"/>
      <p:bldP spid="126" grpId="0" animBg="1"/>
      <p:bldP spid="127" grpId="0" animBg="1"/>
      <p:bldP spid="130" grpId="0"/>
      <p:bldP spid="131" grpId="0"/>
      <p:bldP spid="10" grpId="0"/>
      <p:bldP spid="13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</a:t>
                </a:r>
                <a:r>
                  <a:rPr lang="en-US" sz="1600" dirty="0">
                    <a:sym typeface="Wingdings" pitchFamily="2" charset="2"/>
                  </a:rPr>
                  <a:t>For each 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𝒑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5"/>
                <a:stretch>
                  <a:fillRect l="-463" t="-510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blipFill>
                <a:blip r:embed="rId6"/>
                <a:stretch>
                  <a:fillRect t="-6452" r="-124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  <a:r>
                  <a:rPr lang="en-US" sz="2000" dirty="0"/>
                  <a:t>Try to improve the time complexity of the algorithm to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714" t="-809" r="-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rgbClr val="7030A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7030A0"/>
                </a:solidFill>
              </a:rPr>
              <a:t>Fairness</a:t>
            </a:r>
          </a:p>
        </p:txBody>
      </p:sp>
      <p:graphicFrame>
        <p:nvGraphicFramePr>
          <p:cNvPr id="407" name="Table 407"/>
          <p:cNvGraphicFramePr/>
          <p:nvPr/>
        </p:nvGraphicFramePr>
        <p:xfrm>
          <a:off x="3225800" y="1864878"/>
          <a:ext cx="5633030" cy="480610"/>
        </p:xfrm>
        <a:graphic>
          <a:graphicData uri="http://schemas.openxmlformats.org/drawingml/2006/table">
            <a:tbl>
              <a:tblPr bandRow="1"/>
              <a:tblGrid>
                <a:gridCol w="56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061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8" name="Shape 408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409" name="image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100" y="1779432"/>
            <a:ext cx="381000" cy="562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 412"/>
          <p:cNvGrpSpPr/>
          <p:nvPr/>
        </p:nvGrpSpPr>
        <p:grpSpPr>
          <a:xfrm>
            <a:off x="1527499" y="3035775"/>
            <a:ext cx="304801" cy="533401"/>
            <a:chOff x="0" y="0"/>
            <a:chExt cx="304800" cy="533400"/>
          </a:xfrm>
        </p:grpSpPr>
        <p:sp>
          <p:nvSpPr>
            <p:cNvPr id="410" name="Shape 410"/>
            <p:cNvSpPr/>
            <p:nvPr/>
          </p:nvSpPr>
          <p:spPr>
            <a:xfrm>
              <a:off x="38100" y="-1"/>
              <a:ext cx="228600" cy="22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228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aphicFrame>
        <p:nvGraphicFramePr>
          <p:cNvPr id="413" name="Table 413"/>
          <p:cNvGraphicFramePr/>
          <p:nvPr/>
        </p:nvGraphicFramePr>
        <p:xfrm>
          <a:off x="3156530" y="4496353"/>
          <a:ext cx="5771560" cy="533400"/>
        </p:xfrm>
        <a:graphic>
          <a:graphicData uri="http://schemas.openxmlformats.org/drawingml/2006/table">
            <a:tbl>
              <a:tblPr bandRow="1"/>
              <a:tblGrid>
                <a:gridCol w="57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" name="Shape 414"/>
          <p:cNvSpPr/>
          <p:nvPr/>
        </p:nvSpPr>
        <p:spPr>
          <a:xfrm>
            <a:off x="5077593" y="3999865"/>
            <a:ext cx="10203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Merit list</a:t>
            </a:r>
          </a:p>
        </p:txBody>
      </p:sp>
      <p:sp>
        <p:nvSpPr>
          <p:cNvPr id="415" name="Shape 415"/>
          <p:cNvSpPr/>
          <p:nvPr/>
        </p:nvSpPr>
        <p:spPr>
          <a:xfrm>
            <a:off x="712282" y="3200121"/>
            <a:ext cx="25536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q</a:t>
            </a:r>
          </a:p>
        </p:txBody>
      </p:sp>
      <p:sp>
        <p:nvSpPr>
          <p:cNvPr id="416" name="Shape 416"/>
          <p:cNvSpPr/>
          <p:nvPr/>
        </p:nvSpPr>
        <p:spPr>
          <a:xfrm flipV="1">
            <a:off x="1006328" y="2156618"/>
            <a:ext cx="413897" cy="1"/>
          </a:xfrm>
          <a:prstGeom prst="line">
            <a:avLst/>
          </a:prstGeom>
          <a:ln w="28575">
            <a:solidFill/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36628" y="1914049"/>
            <a:ext cx="25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p</a:t>
            </a:r>
          </a:p>
        </p:txBody>
      </p:sp>
      <p:sp>
        <p:nvSpPr>
          <p:cNvPr id="418" name="Shape 418"/>
          <p:cNvSpPr/>
          <p:nvPr/>
        </p:nvSpPr>
        <p:spPr>
          <a:xfrm>
            <a:off x="1024174" y="3449041"/>
            <a:ext cx="413897" cy="1"/>
          </a:xfrm>
          <a:prstGeom prst="line">
            <a:avLst/>
          </a:prstGeom>
          <a:ln w="28575">
            <a:solidFill/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600543" y="1863608"/>
            <a:ext cx="25536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q</a:t>
            </a:r>
          </a:p>
        </p:txBody>
      </p:sp>
      <p:sp>
        <p:nvSpPr>
          <p:cNvPr id="420" name="Shape 420"/>
          <p:cNvSpPr/>
          <p:nvPr/>
        </p:nvSpPr>
        <p:spPr>
          <a:xfrm>
            <a:off x="7267592" y="1863608"/>
            <a:ext cx="25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p</a:t>
            </a:r>
          </a:p>
        </p:txBody>
      </p:sp>
      <p:sp>
        <p:nvSpPr>
          <p:cNvPr id="421" name="Shape 421"/>
          <p:cNvSpPr/>
          <p:nvPr/>
        </p:nvSpPr>
        <p:spPr>
          <a:xfrm>
            <a:off x="1406373" y="3544453"/>
            <a:ext cx="4856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Ram</a:t>
            </a:r>
          </a:p>
        </p:txBody>
      </p:sp>
      <p:sp>
        <p:nvSpPr>
          <p:cNvPr id="422" name="Shape 422"/>
          <p:cNvSpPr/>
          <p:nvPr/>
        </p:nvSpPr>
        <p:spPr>
          <a:xfrm>
            <a:off x="1246145" y="2366641"/>
            <a:ext cx="6807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Mohan</a:t>
            </a:r>
          </a:p>
        </p:txBody>
      </p:sp>
      <p:sp>
        <p:nvSpPr>
          <p:cNvPr id="423" name="Shape 423"/>
          <p:cNvSpPr/>
          <p:nvPr/>
        </p:nvSpPr>
        <p:spPr>
          <a:xfrm>
            <a:off x="5268093" y="1447800"/>
            <a:ext cx="2136117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Choice list of </a:t>
            </a:r>
            <a:r>
              <a:rPr sz="1600" b="1"/>
              <a:t>Mohan</a:t>
            </a:r>
          </a:p>
        </p:txBody>
      </p:sp>
      <p:sp>
        <p:nvSpPr>
          <p:cNvPr id="424" name="Shape 424"/>
          <p:cNvSpPr/>
          <p:nvPr/>
        </p:nvSpPr>
        <p:spPr>
          <a:xfrm>
            <a:off x="6186688" y="4043209"/>
            <a:ext cx="1814312" cy="37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dirty="0"/>
              <a:t>of </a:t>
            </a:r>
            <a:r>
              <a:rPr dirty="0" err="1"/>
              <a:t>programme</a:t>
            </a:r>
            <a:r>
              <a:rPr dirty="0"/>
              <a:t> </a:t>
            </a:r>
            <a:r>
              <a:rPr b="1" i="1" dirty="0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rPr>
              <a:t>q</a:t>
            </a:r>
            <a:r>
              <a:rPr dirty="0"/>
              <a:t> </a:t>
            </a:r>
          </a:p>
        </p:txBody>
      </p:sp>
      <p:sp>
        <p:nvSpPr>
          <p:cNvPr id="425" name="Shape 425"/>
          <p:cNvSpPr/>
          <p:nvPr/>
        </p:nvSpPr>
        <p:spPr>
          <a:xfrm>
            <a:off x="5485374" y="4615732"/>
            <a:ext cx="4856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Ram</a:t>
            </a:r>
          </a:p>
        </p:txBody>
      </p:sp>
      <p:sp>
        <p:nvSpPr>
          <p:cNvPr id="426" name="Shape 426"/>
          <p:cNvSpPr/>
          <p:nvPr/>
        </p:nvSpPr>
        <p:spPr>
          <a:xfrm>
            <a:off x="7158983" y="4591603"/>
            <a:ext cx="6807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Mohan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6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6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  <p:bldP spid="409" grpId="0" animBg="1" advAuto="0"/>
      <p:bldP spid="412" grpId="0" animBg="1" advAuto="0"/>
      <p:bldP spid="413" grpId="0" animBg="1" advAuto="0"/>
      <p:bldP spid="414" grpId="0" animBg="1" advAuto="0"/>
      <p:bldP spid="415" grpId="0" animBg="1" advAuto="0"/>
      <p:bldP spid="416" grpId="0" animBg="1" advAuto="0"/>
      <p:bldP spid="417" grpId="0" animBg="1" advAuto="0"/>
      <p:bldP spid="418" grpId="0" animBg="1" advAuto="0"/>
      <p:bldP spid="419" grpId="0" animBg="1" advAuto="0"/>
      <p:bldP spid="420" grpId="0" animBg="1" advAuto="0"/>
      <p:bldP spid="421" grpId="0" animBg="1" advAuto="0"/>
      <p:bldP spid="422" grpId="0" animBg="1" advAuto="0"/>
      <p:bldP spid="423" grpId="0" animBg="1" advAuto="0"/>
      <p:bldP spid="424" grpId="0" animBg="1" advAuto="0"/>
      <p:bldP spid="425" grpId="0" animBg="1" advAuto="0"/>
      <p:bldP spid="42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2379EE-C3A1-C79F-61EF-263959F41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How to tackle </a:t>
            </a:r>
            <a:r>
              <a:rPr lang="en-US" sz="3200" b="1" dirty="0">
                <a:solidFill>
                  <a:srgbClr val="7030A0"/>
                </a:solidFill>
              </a:rPr>
              <a:t>Multiple Merit Lists </a:t>
            </a:r>
            <a:r>
              <a:rPr lang="en-US" sz="3200" b="1" dirty="0"/>
              <a:t>using “</a:t>
            </a:r>
            <a:r>
              <a:rPr lang="en-US" sz="3200" b="1" dirty="0">
                <a:solidFill>
                  <a:srgbClr val="006C31"/>
                </a:solidFill>
              </a:rPr>
              <a:t>Single Merit list algorithm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B2DBB-6325-2541-ACEB-230FC43F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006C31"/>
                </a:solidFill>
              </a:rPr>
              <a:t>common man</a:t>
            </a:r>
            <a:r>
              <a:rPr lang="en-US" sz="3600" b="1" dirty="0"/>
              <a:t>’s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graphicFrame>
        <p:nvGraphicFramePr>
          <p:cNvPr id="104" name="Content Placeholder 103"/>
          <p:cNvGraphicFramePr>
            <a:graphicFrameLocks noGrp="1"/>
          </p:cNvGraphicFramePr>
          <p:nvPr>
            <p:ph idx="1"/>
          </p:nvPr>
        </p:nvGraphicFramePr>
        <p:xfrm>
          <a:off x="536740" y="6253163"/>
          <a:ext cx="1369930" cy="365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1783080"/>
          <a:ext cx="914400" cy="438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69836" y="1752600"/>
          <a:ext cx="914400" cy="438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9689" y="1260157"/>
            <a:ext cx="912111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Allocation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IITs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25" y="1260157"/>
            <a:ext cx="912111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Allocation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NITs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267200" y="914400"/>
            <a:ext cx="0" cy="5216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81200" y="4278868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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78868"/>
                <a:ext cx="60625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9836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00" y="2819400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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81940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0000" r="-171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Content Placeholder 103"/>
          <p:cNvGraphicFramePr>
            <a:graphicFrameLocks/>
          </p:cNvGraphicFramePr>
          <p:nvPr/>
        </p:nvGraphicFramePr>
        <p:xfrm>
          <a:off x="1906670" y="6248400"/>
          <a:ext cx="1369930" cy="37052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Content Placeholder 103"/>
          <p:cNvGraphicFramePr>
            <a:graphicFrameLocks/>
          </p:cNvGraphicFramePr>
          <p:nvPr/>
        </p:nvGraphicFramePr>
        <p:xfrm>
          <a:off x="6081426" y="6248400"/>
          <a:ext cx="1614774" cy="38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9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Content Placeholder 103"/>
          <p:cNvGraphicFramePr>
            <a:graphicFrameLocks/>
          </p:cNvGraphicFramePr>
          <p:nvPr/>
        </p:nvGraphicFramePr>
        <p:xfrm>
          <a:off x="5257802" y="6248400"/>
          <a:ext cx="821958" cy="38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019802" y="61838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𝒒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2" y="6183868"/>
                <a:ext cx="377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600200" y="61838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183868"/>
                <a:ext cx="3802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667000" y="1828800"/>
            <a:ext cx="152400" cy="4267200"/>
            <a:chOff x="2667000" y="1828800"/>
            <a:chExt cx="152400" cy="42672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2667000" y="21662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26" name="Oval 25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67000" y="25472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667000" y="29282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667000" y="3276600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35" name="Oval 34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667000" y="36140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9950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41" name="Oval 40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667000" y="4724400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44" name="Oval 43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667000" y="5105400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47" name="Oval 46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667000" y="5486400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67000" y="58238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53" name="Oval 52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667000" y="1828800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92" name="Oval 91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667000" y="4376057"/>
              <a:ext cx="152400" cy="272143"/>
              <a:chOff x="2895600" y="2743200"/>
              <a:chExt cx="304800" cy="533400"/>
            </a:xfrm>
            <a:grpFill/>
          </p:grpSpPr>
          <p:sp>
            <p:nvSpPr>
              <p:cNvPr id="95" name="Oval 94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667000" y="4376057"/>
            <a:ext cx="152400" cy="272143"/>
            <a:chOff x="2895600" y="2743200"/>
            <a:chExt cx="304800" cy="533400"/>
          </a:xfrm>
          <a:solidFill>
            <a:srgbClr val="0070C0"/>
          </a:solidFill>
        </p:grpSpPr>
        <p:sp>
          <p:nvSpPr>
            <p:cNvPr id="20" name="Oval 19"/>
            <p:cNvSpPr/>
            <p:nvPr/>
          </p:nvSpPr>
          <p:spPr>
            <a:xfrm>
              <a:off x="2933700" y="2743200"/>
              <a:ext cx="228600" cy="2286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95600" y="2971800"/>
              <a:ext cx="304800" cy="304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72200" y="1828800"/>
            <a:ext cx="159636" cy="4267200"/>
            <a:chOff x="6172200" y="1828800"/>
            <a:chExt cx="159636" cy="426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179436" y="1828800"/>
              <a:ext cx="152400" cy="272143"/>
              <a:chOff x="2895600" y="2743200"/>
              <a:chExt cx="304800" cy="5334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79436" y="2166257"/>
              <a:ext cx="152400" cy="272143"/>
              <a:chOff x="2895600" y="2743200"/>
              <a:chExt cx="304800" cy="5334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9" name="Oval 58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79436" y="2547257"/>
              <a:ext cx="152400" cy="272143"/>
              <a:chOff x="2895600" y="2743200"/>
              <a:chExt cx="304800" cy="5334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179436" y="3276600"/>
              <a:ext cx="152400" cy="272143"/>
              <a:chOff x="2895600" y="2743200"/>
              <a:chExt cx="304800" cy="5334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179436" y="3657600"/>
              <a:ext cx="152400" cy="272143"/>
              <a:chOff x="2895600" y="2743200"/>
              <a:chExt cx="304800" cy="5334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179436" y="3995057"/>
              <a:ext cx="152400" cy="272143"/>
              <a:chOff x="2895600" y="2743200"/>
              <a:chExt cx="304800" cy="5334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4" name="Oval 73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179436" y="4343400"/>
              <a:ext cx="152400" cy="272143"/>
              <a:chOff x="2895600" y="2743200"/>
              <a:chExt cx="304800" cy="5334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179436" y="4724400"/>
              <a:ext cx="152400" cy="272143"/>
              <a:chOff x="2895600" y="2743200"/>
              <a:chExt cx="304800" cy="5334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0" name="Oval 79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179436" y="5105400"/>
              <a:ext cx="152400" cy="272143"/>
              <a:chOff x="2895600" y="2743200"/>
              <a:chExt cx="304800" cy="5334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179436" y="5486400"/>
              <a:ext cx="152400" cy="272143"/>
              <a:chOff x="2895600" y="2743200"/>
              <a:chExt cx="304800" cy="5334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6" name="Oval 85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179436" y="5823857"/>
              <a:ext cx="152400" cy="272143"/>
              <a:chOff x="2895600" y="2743200"/>
              <a:chExt cx="304800" cy="5334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02" name="Oval 101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6172200" y="2895600"/>
              <a:ext cx="152400" cy="272143"/>
              <a:chOff x="2895600" y="2743200"/>
              <a:chExt cx="304800" cy="5334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2933700" y="2743200"/>
                <a:ext cx="228600" cy="2286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2895600" y="2971800"/>
                <a:ext cx="304800" cy="304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172200" y="2895600"/>
            <a:ext cx="152400" cy="272143"/>
            <a:chOff x="2895600" y="2743200"/>
            <a:chExt cx="304800" cy="533400"/>
          </a:xfrm>
          <a:solidFill>
            <a:srgbClr val="0070C0"/>
          </a:solidFill>
        </p:grpSpPr>
        <p:sp>
          <p:nvSpPr>
            <p:cNvPr id="89" name="Oval 88"/>
            <p:cNvSpPr/>
            <p:nvPr/>
          </p:nvSpPr>
          <p:spPr>
            <a:xfrm>
              <a:off x="2933700" y="2743200"/>
              <a:ext cx="228600" cy="2286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895600" y="2971800"/>
              <a:ext cx="304800" cy="304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086599" y="4757057"/>
            <a:ext cx="287365" cy="542731"/>
            <a:chOff x="2895600" y="2743200"/>
            <a:chExt cx="304800" cy="533400"/>
          </a:xfrm>
          <a:solidFill>
            <a:srgbClr val="0070C0"/>
          </a:solidFill>
        </p:grpSpPr>
        <p:sp>
          <p:nvSpPr>
            <p:cNvPr id="115" name="Oval 114"/>
            <p:cNvSpPr/>
            <p:nvPr/>
          </p:nvSpPr>
          <p:spPr>
            <a:xfrm>
              <a:off x="2933700" y="2743200"/>
              <a:ext cx="228600" cy="2286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895600" y="2971800"/>
              <a:ext cx="304800" cy="304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80586" y="6553200"/>
            <a:ext cx="145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Choice list for </a:t>
            </a:r>
            <a:r>
              <a:rPr lang="en-US" sz="1400" b="1" dirty="0">
                <a:solidFill>
                  <a:srgbClr val="C00000"/>
                </a:solidFill>
              </a:rPr>
              <a:t>IITs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938695" y="6553200"/>
            <a:ext cx="1523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Choice list for </a:t>
            </a:r>
            <a:r>
              <a:rPr lang="en-US" sz="1400" b="1" dirty="0">
                <a:solidFill>
                  <a:srgbClr val="0070C0"/>
                </a:solidFill>
              </a:rPr>
              <a:t>NITs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0" y="2883932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580891" y="2166257"/>
            <a:ext cx="304800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96000" y="4343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96000" y="54102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590800" y="3276600"/>
            <a:ext cx="304800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590800" y="5867400"/>
            <a:ext cx="304800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629400" y="1600200"/>
            <a:ext cx="2438400" cy="1035636"/>
            <a:chOff x="6629400" y="1600200"/>
            <a:chExt cx="2438400" cy="1035636"/>
          </a:xfrm>
        </p:grpSpPr>
        <p:sp>
          <p:nvSpPr>
            <p:cNvPr id="23" name="Cloud Callout 22"/>
            <p:cNvSpPr/>
            <p:nvPr/>
          </p:nvSpPr>
          <p:spPr>
            <a:xfrm>
              <a:off x="6629400" y="1600200"/>
              <a:ext cx="2438400" cy="1035636"/>
            </a:xfrm>
            <a:prstGeom prst="cloudCallout">
              <a:avLst>
                <a:gd name="adj1" fmla="val 32292"/>
                <a:gd name="adj2" fmla="val 8582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Should we remove      from </a:t>
              </a:r>
              <a:r>
                <a:rPr lang="en-US" sz="1600" b="1" dirty="0">
                  <a:solidFill>
                    <a:srgbClr val="0070C0"/>
                  </a:solidFill>
                </a:rPr>
                <a:t>NIT</a:t>
              </a:r>
              <a:r>
                <a:rPr lang="en-US" sz="1600" dirty="0">
                  <a:solidFill>
                    <a:schemeClr val="tx1"/>
                  </a:solidFill>
                </a:rPr>
                <a:t>s for future ?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7772400" y="1981197"/>
              <a:ext cx="152400" cy="272143"/>
              <a:chOff x="2895600" y="2743192"/>
              <a:chExt cx="304800" cy="533400"/>
            </a:xfrm>
            <a:solidFill>
              <a:srgbClr val="0070C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2933700" y="2743192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895600" y="2971793"/>
                <a:ext cx="304800" cy="3047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620813" y="1137046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506263" y="6246257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63" y="6246257"/>
                <a:ext cx="36099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37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486400" y="2133600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</a:t>
                </a:r>
                <a:endParaRPr 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133600"/>
                <a:ext cx="58702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9836" r="-17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/>
          <p:cNvSpPr/>
          <p:nvPr/>
        </p:nvSpPr>
        <p:spPr>
          <a:xfrm>
            <a:off x="6096000" y="2165866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Callout 65"/>
              <p:cNvSpPr/>
              <p:nvPr/>
            </p:nvSpPr>
            <p:spPr>
              <a:xfrm>
                <a:off x="6858000" y="3806952"/>
                <a:ext cx="1980432" cy="609538"/>
              </a:xfrm>
              <a:prstGeom prst="wedgeEllipseCallout">
                <a:avLst>
                  <a:gd name="adj1" fmla="val -36939"/>
                  <a:gd name="adj2" fmla="val 9052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 prefer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𝒑</m:t>
                    </m:r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6C31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6" name="Oval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06952"/>
                <a:ext cx="1980432" cy="609538"/>
              </a:xfrm>
              <a:prstGeom prst="wedgeEllipseCallout">
                <a:avLst>
                  <a:gd name="adj1" fmla="val -36939"/>
                  <a:gd name="adj2" fmla="val 9052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2883932"/>
            <a:ext cx="8437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01642"/>
            <a:ext cx="1085988" cy="846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6600" y="3886200"/>
                <a:ext cx="68480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C3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C31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200" dirty="0"/>
                  <a:t> 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886200"/>
                <a:ext cx="684803" cy="276999"/>
              </a:xfrm>
              <a:prstGeom prst="rect">
                <a:avLst/>
              </a:prstGeom>
              <a:blipFill rotWithShape="1">
                <a:blip r:embed="rId10"/>
                <a:stretch>
                  <a:fillRect r="-535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08" grpId="0"/>
      <p:bldP spid="108" grpId="1"/>
      <p:bldP spid="129" grpId="0"/>
      <p:bldP spid="12" grpId="0"/>
      <p:bldP spid="120" grpId="0"/>
      <p:bldP spid="15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64" grpId="0" animBg="1"/>
      <p:bldP spid="64" grpId="1" animBg="1"/>
      <p:bldP spid="131" grpId="0"/>
      <p:bldP spid="132" grpId="0"/>
      <p:bldP spid="133" grpId="0" animBg="1"/>
      <p:bldP spid="66" grpId="0" animBg="1"/>
      <p:bldP spid="3" grpId="0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006C31"/>
                </a:solidFill>
              </a:rPr>
              <a:t>common man</a:t>
            </a:r>
            <a:r>
              <a:rPr lang="en-US" sz="3600" b="1" dirty="0"/>
              <a:t>’s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ym typeface="Wingdings" pitchFamily="2" charset="2"/>
                  </a:rPr>
                  <a:t>Allocation_</a:t>
                </a:r>
                <a:r>
                  <a:rPr lang="en-US" sz="2000" dirty="0" err="1">
                    <a:solidFill>
                      <a:srgbClr val="C00000"/>
                    </a:solidFill>
                    <a:sym typeface="Wingdings" pitchFamily="2" charset="2"/>
                  </a:rPr>
                  <a:t>IIT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ym typeface="Wingdings" pitchFamily="2" charset="2"/>
                  </a:rPr>
                  <a:t>Allocation_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NIT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Candidates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)∩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Candidates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(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𝑆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2000" dirty="0"/>
                  <a:t>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6C31"/>
                        </a:solidFill>
                        <a:latin typeface="Cambria Math"/>
                        <a:sym typeface="Wingdings" pitchFamily="2" charset="2"/>
                      </a:rPr>
                      <m:t>𝐜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{	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  <a:sym typeface="Wingdings" pitchFamily="2" charset="2"/>
                      </a:rPr>
                      <m:t>𝐜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is asked to choose between the </a:t>
                </a:r>
                <a:r>
                  <a:rPr lang="en-US" sz="2000" b="1" u="sng" dirty="0"/>
                  <a:t>two</a:t>
                </a:r>
                <a:r>
                  <a:rPr lang="en-US" sz="2000" dirty="0"/>
                  <a:t> choices;</a:t>
                </a:r>
              </a:p>
              <a:p>
                <a:pPr marL="0" indent="0">
                  <a:buNone/>
                </a:pPr>
                <a:r>
                  <a:rPr lang="en-US" sz="2000" dirty="0"/>
                  <a:t>	The preference list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  <a:sym typeface="Wingdings" pitchFamily="2" charset="2"/>
                      </a:rPr>
                      <m:t>𝐜</m:t>
                    </m:r>
                  </m:oMath>
                </a14:m>
                <a:r>
                  <a:rPr lang="en-US" sz="2000" dirty="0"/>
                  <a:t> is trimmed accordingly;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ym typeface="Wingdings" pitchFamily="2" charset="2"/>
                  </a:rPr>
                  <a:t>Allocation_</a:t>
                </a:r>
                <a:r>
                  <a:rPr lang="en-US" sz="2000" dirty="0" err="1">
                    <a:solidFill>
                      <a:srgbClr val="C00000"/>
                    </a:solidFill>
                    <a:sym typeface="Wingdings" pitchFamily="2" charset="2"/>
                  </a:rPr>
                  <a:t>IIT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ym typeface="Wingdings" pitchFamily="2" charset="2"/>
                  </a:rPr>
                  <a:t>Allocation_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NIT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𝐶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  <a:sym typeface="Wingdings" pitchFamily="2" charset="2"/>
                      </a:rPr>
                      <m:t>Candidates</m:t>
                    </m:r>
                    <m:r>
                      <a:rPr lang="en-US" sz="2000"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)∩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sym typeface="Wingdings" pitchFamily="2" charset="2"/>
                      </a:rPr>
                      <m:t>Candidates</m:t>
                    </m:r>
                    <m:r>
                      <a:rPr lang="en-US" sz="2000"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0" y="2373868"/>
                <a:ext cx="12411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Round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373868"/>
                <a:ext cx="1241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33" t="-9836" r="-8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400" y="4953000"/>
                <a:ext cx="20811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Round </a:t>
                </a:r>
                <a:r>
                  <a:rPr lang="en-US" dirty="0">
                    <a:sym typeface="Wingdings" pitchFamily="2" charset="2"/>
                  </a:rPr>
                  <a:t> Round +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953000"/>
                <a:ext cx="20811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39" t="-10000" r="-41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2743200"/>
                <a:ext cx="121065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≤5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43200"/>
                <a:ext cx="12106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545" t="-8197" r="-75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0" y="2743200"/>
            <a:ext cx="5389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7432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94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Transform the common man’s algorithm to just 1 round 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Analyse</a:t>
            </a:r>
            <a:r>
              <a:rPr lang="en-US" sz="2400" dirty="0"/>
              <a:t> the common man’s algorithm. In particular, try to prove its correctness.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r>
              <a:rPr lang="en-US" sz="3600" b="1" dirty="0"/>
              <a:t>paradigm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3.9|0.9|1.1|1.6|2.7|2.1|1.8|14.3|8.7|15.3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3.9|0.9|1.1|1.6|2.7|2.1|1.8|14.3|8.7|15.3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|5.7|0.7|2.3|2.1|4.2|0.9|1.3|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1.3|1.9|5.4|1.8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8|6.4|0.8|8.6|11.2|1.1|6.2|8.6|1.2|9.2|10.8|0.8|1.8|5.7|1.2|6.4|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.2|7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5|21.9|8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5|21.9|8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5|21.9|8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|0.8|0.7|0.8|0.7|4.2|16.4|1.4|4.8|9.4|6.9|2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2|5.2|4.3|7.1|5.2|6.2|4.4|2|3.6|9.1|3.4|3.4|10.8|8.7|2.6|1.5|4.5|1.6|21.7|23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1.2|4.5|15.9|0.9|3.5|1.6|11.6|12.2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8|1.9|1.6|1.5|2.2|1.3|3.9|2.5|3.4|0.8|1.3|1.7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7.7|1.8|2.7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.4|3.5|2.9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2.5|3.5|15.4|0.7|5.6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1|4.9|1.8|1|1.9|5.5|8.2|2.6|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1838</Words>
  <Application>Microsoft Office PowerPoint</Application>
  <PresentationFormat>On-screen Show (4:3)</PresentationFormat>
  <Paragraphs>430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Seravek</vt:lpstr>
      <vt:lpstr>Times New Roman</vt:lpstr>
      <vt:lpstr>Wingdings</vt:lpstr>
      <vt:lpstr>Office Theme</vt:lpstr>
      <vt:lpstr>Design and Analysis of Algorithms </vt:lpstr>
      <vt:lpstr>Homework from last class</vt:lpstr>
      <vt:lpstr> </vt:lpstr>
      <vt:lpstr>Fairness</vt:lpstr>
      <vt:lpstr>How to tackle Multiple Merit Lists using “Single Merit list algorithm”</vt:lpstr>
      <vt:lpstr>A common man’s algorithm </vt:lpstr>
      <vt:lpstr>A common man’s algorithm </vt:lpstr>
      <vt:lpstr>Homework</vt:lpstr>
      <vt:lpstr>Divide and Conquer paradigm  </vt:lpstr>
      <vt:lpstr>An Overview</vt:lpstr>
      <vt:lpstr>Example Problems</vt:lpstr>
      <vt:lpstr>Divide and Conquer Paradigm (Advanced Problems)</vt:lpstr>
      <vt:lpstr>Distance between 2 points</vt:lpstr>
      <vt:lpstr>The Closest Pair Distance Problem</vt:lpstr>
      <vt:lpstr>The Closest Pair Distance Problem</vt:lpstr>
      <vt:lpstr>Question 1 </vt:lpstr>
      <vt:lpstr> </vt:lpstr>
      <vt:lpstr> </vt:lpstr>
      <vt:lpstr>Question 2 </vt:lpstr>
      <vt:lpstr>a Divide and Conquer algorithm for </vt:lpstr>
      <vt:lpstr>The divide step</vt:lpstr>
      <vt:lpstr>Solving the problem in 1-dimension</vt:lpstr>
      <vt:lpstr>Solving the problem in 1-dimension</vt:lpstr>
      <vt:lpstr>How to extend to 2-dimensions</vt:lpstr>
      <vt:lpstr>The divide step</vt:lpstr>
      <vt:lpstr>Solving the 2 smaller instances</vt:lpstr>
      <vt:lpstr>The combine step</vt:lpstr>
      <vt:lpstr>The combine step</vt:lpstr>
      <vt:lpstr>The combine step</vt:lpstr>
      <vt:lpstr>The combine step</vt:lpstr>
      <vt:lpstr>The combine step</vt:lpstr>
      <vt:lpstr>The combine step</vt:lpstr>
      <vt:lpstr>Divide and Conquer based algorithm </vt:lpstr>
      <vt:lpstr>Running time of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799</cp:revision>
  <dcterms:created xsi:type="dcterms:W3CDTF">2011-12-03T04:13:03Z</dcterms:created>
  <dcterms:modified xsi:type="dcterms:W3CDTF">2024-08-05T07:06:05Z</dcterms:modified>
</cp:coreProperties>
</file>