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649" r:id="rId2"/>
    <p:sldId id="648" r:id="rId3"/>
    <p:sldId id="523" r:id="rId4"/>
    <p:sldId id="538" r:id="rId5"/>
    <p:sldId id="563" r:id="rId6"/>
    <p:sldId id="650" r:id="rId7"/>
    <p:sldId id="564" r:id="rId8"/>
    <p:sldId id="565" r:id="rId9"/>
    <p:sldId id="582" r:id="rId10"/>
    <p:sldId id="566" r:id="rId11"/>
    <p:sldId id="567" r:id="rId12"/>
    <p:sldId id="569" r:id="rId13"/>
    <p:sldId id="570" r:id="rId14"/>
    <p:sldId id="571" r:id="rId15"/>
    <p:sldId id="572" r:id="rId16"/>
    <p:sldId id="598" r:id="rId17"/>
    <p:sldId id="599" r:id="rId18"/>
    <p:sldId id="652" r:id="rId19"/>
    <p:sldId id="605" r:id="rId20"/>
    <p:sldId id="653" r:id="rId21"/>
    <p:sldId id="654" r:id="rId22"/>
    <p:sldId id="607" r:id="rId23"/>
    <p:sldId id="608" r:id="rId24"/>
    <p:sldId id="609" r:id="rId25"/>
    <p:sldId id="610" r:id="rId26"/>
    <p:sldId id="611" r:id="rId27"/>
    <p:sldId id="612" r:id="rId28"/>
    <p:sldId id="617" r:id="rId29"/>
    <p:sldId id="602" r:id="rId30"/>
    <p:sldId id="613" r:id="rId31"/>
    <p:sldId id="603" r:id="rId32"/>
    <p:sldId id="642" r:id="rId33"/>
    <p:sldId id="604" r:id="rId34"/>
    <p:sldId id="655" r:id="rId35"/>
    <p:sldId id="656" r:id="rId36"/>
    <p:sldId id="68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89372" autoAdjust="0"/>
  </p:normalViewPr>
  <p:slideViewPr>
    <p:cSldViewPr>
      <p:cViewPr varScale="1">
        <p:scale>
          <a:sx n="100" d="100"/>
          <a:sy n="100" d="100"/>
        </p:scale>
        <p:origin x="21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For each point in one strip, we need to find distance to points 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       in the </a:t>
            </a:r>
            <a:r>
              <a:rPr lang="en-US" sz="1200" b="1" dirty="0">
                <a:solidFill>
                  <a:schemeClr val="tx1"/>
                </a:solidFill>
              </a:rPr>
              <a:t>upper</a:t>
            </a:r>
            <a:r>
              <a:rPr lang="en-US" sz="1200" dirty="0">
                <a:solidFill>
                  <a:schemeClr val="tx1"/>
                </a:solidFill>
              </a:rPr>
              <a:t> red- square in the other strip.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2.   How to do it  efficiently using the fact that the strips  are sorted ?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merge sort, the two recursive calls return sorted lists.</a:t>
            </a:r>
          </a:p>
          <a:p>
            <a:pP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So creating the sorted list requires only </a:t>
            </a:r>
            <a:r>
              <a:rPr lang="en-US" sz="1200" b="1" dirty="0">
                <a:sym typeface="Wingdings" pitchFamily="2" charset="2"/>
              </a:rPr>
              <a:t>merging</a:t>
            </a:r>
            <a:r>
              <a:rPr lang="en-US" sz="1200" dirty="0">
                <a:sym typeface="Wingdings" pitchFamily="2" charset="2"/>
              </a:rPr>
              <a:t>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200" dirty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the strips sorted according to y-coordinate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𝑃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/>
                  <a:t>sorted by merging them</a:t>
                </a:r>
              </a:p>
              <a:p>
                <a:r>
                  <a:rPr lang="en-US" sz="1200" dirty="0"/>
                  <a:t>takes </a:t>
                </a:r>
                <a:r>
                  <a:rPr lang="en-US" sz="1200" b="1" i="1" dirty="0"/>
                  <a:t>O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200" dirty="0"/>
                  <a:t>)  time. </a:t>
                </a:r>
                <a:r>
                  <a:rPr lang="en-US" sz="1200" dirty="0">
                    <a:sym typeface="Wingdings" pitchFamily="2" charset="2"/>
                  </a:rPr>
                  <a:t>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If </a:t>
                </a:r>
                <a:r>
                  <a:rPr lang="en-US" sz="1200" i="0">
                    <a:latin typeface="Cambria Math"/>
                  </a:rPr>
                  <a:t>𝑃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𝐿</a:t>
                </a:r>
                <a:r>
                  <a:rPr lang="en-US" sz="1200" dirty="0"/>
                  <a:t> and </a:t>
                </a:r>
                <a:r>
                  <a:rPr lang="en-US" sz="1200" i="0">
                    <a:latin typeface="Cambria Math"/>
                  </a:rPr>
                  <a:t>𝑃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latin typeface="Cambria Math"/>
                  </a:rPr>
                  <a:t>𝑅</a:t>
                </a:r>
                <a:r>
                  <a:rPr lang="en-US" sz="1200" dirty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the strips sorted according to y-coordinate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200" dirty="0"/>
                  <a:t>Getting </a:t>
                </a:r>
                <a:r>
                  <a:rPr lang="en-US" sz="1200" i="0">
                    <a:latin typeface="Cambria Math"/>
                  </a:rPr>
                  <a:t>𝑃 </a:t>
                </a:r>
                <a:r>
                  <a:rPr lang="en-US" sz="1200" dirty="0"/>
                  <a:t>sorted by merging them</a:t>
                </a:r>
              </a:p>
              <a:p>
                <a:r>
                  <a:rPr lang="en-US" sz="1200" dirty="0"/>
                  <a:t>takes </a:t>
                </a:r>
                <a:r>
                  <a:rPr lang="en-US" sz="1200" b="1" i="1" dirty="0"/>
                  <a:t>O</a:t>
                </a:r>
                <a:r>
                  <a:rPr lang="en-US" sz="1200" dirty="0"/>
                  <a:t>(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r>
                  <a:rPr lang="en-US" sz="1200" dirty="0"/>
                  <a:t>)  time. </a:t>
                </a:r>
                <a:r>
                  <a:rPr lang="en-US" sz="1200" dirty="0">
                    <a:sym typeface="Wingdings" pitchFamily="2" charset="2"/>
                  </a:rPr>
                  <a:t>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7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00.png"/><Relationship Id="rId10" Type="http://schemas.openxmlformats.org/officeDocument/2006/relationships/image" Target="../media/image26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7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00.png"/><Relationship Id="rId10" Type="http://schemas.openxmlformats.org/officeDocument/2006/relationships/image" Target="../media/image26.png"/><Relationship Id="rId9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10" Type="http://schemas.openxmlformats.org/officeDocument/2006/relationships/image" Target="../media/image700.png"/><Relationship Id="rId4" Type="http://schemas.openxmlformats.org/officeDocument/2006/relationships/image" Target="../media/image17.png"/><Relationship Id="rId9" Type="http://schemas.openxmlformats.org/officeDocument/2006/relationships/image" Target="../media/image60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11.png"/><Relationship Id="rId5" Type="http://schemas.openxmlformats.org/officeDocument/2006/relationships/image" Target="../media/image1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0.png"/><Relationship Id="rId5" Type="http://schemas.openxmlformats.org/officeDocument/2006/relationships/image" Target="../media/image300.png"/><Relationship Id="rId9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1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6000.png"/><Relationship Id="rId5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10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40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image" Target="../media/image2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1.png"/><Relationship Id="rId13" Type="http://schemas.openxmlformats.org/officeDocument/2006/relationships/image" Target="../media/image192.png"/><Relationship Id="rId18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71.png"/><Relationship Id="rId17" Type="http://schemas.openxmlformats.org/officeDocument/2006/relationships/image" Target="../media/image22.png"/><Relationship Id="rId7" Type="http://schemas.openxmlformats.org/officeDocument/2006/relationships/image" Target="../media/image2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tags" Target="../tags/tag2.xml"/><Relationship Id="rId11" Type="http://schemas.openxmlformats.org/officeDocument/2006/relationships/image" Target="../media/image1810.png"/><Relationship Id="rId6" Type="http://schemas.openxmlformats.org/officeDocument/2006/relationships/image" Target="../media/image81.png"/><Relationship Id="rId15" Type="http://schemas.openxmlformats.org/officeDocument/2006/relationships/image" Target="../media/image21.png"/><Relationship Id="rId10" Type="http://schemas.openxmlformats.org/officeDocument/2006/relationships/image" Target="../media/image161.png"/><Relationship Id="rId19" Type="http://schemas.openxmlformats.org/officeDocument/2006/relationships/image" Target="../media/image210.png"/><Relationship Id="rId9" Type="http://schemas.openxmlformats.org/officeDocument/2006/relationships/image" Target="../media/image1000.png"/><Relationship Id="rId14" Type="http://schemas.openxmlformats.org/officeDocument/2006/relationships/image" Target="../media/image20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82.png"/><Relationship Id="rId5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82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11" Type="http://schemas.openxmlformats.org/officeDocument/2006/relationships/image" Target="../media/image112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0.png"/><Relationship Id="rId5" Type="http://schemas.openxmlformats.org/officeDocument/2006/relationships/image" Target="../media/image2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7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00.png"/><Relationship Id="rId10" Type="http://schemas.openxmlformats.org/officeDocument/2006/relationships/image" Target="../media/image2500.png"/><Relationship Id="rId9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00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200.png"/><Relationship Id="rId15" Type="http://schemas.openxmlformats.org/officeDocument/2006/relationships/image" Target="../media/image320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1600.png"/><Relationship Id="rId1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10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Divide and Conquer Paradigm – II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-  </a:t>
            </a:r>
            <a:r>
              <a:rPr lang="en-US" sz="2400" b="1" dirty="0">
                <a:solidFill>
                  <a:schemeClr val="tx1"/>
                </a:solidFill>
              </a:rPr>
              <a:t>Closest Pair of Points (</a:t>
            </a:r>
            <a:r>
              <a:rPr lang="en-US" sz="2400" b="1" dirty="0">
                <a:solidFill>
                  <a:srgbClr val="006C31"/>
                </a:solidFill>
              </a:rPr>
              <a:t>Final algorithm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  -  Non-Dominated Points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79" idx="0"/>
            <a:endCxn id="80" idx="4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7244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91000" y="50292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3434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152900" y="38100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082585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7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8" idx="0"/>
            <a:endCxn id="38" idx="4"/>
          </p:cNvCxnSpPr>
          <p:nvPr/>
        </p:nvCxnSpPr>
        <p:spPr>
          <a:xfrm flipH="1" flipV="1">
            <a:off x="4305300" y="5181600"/>
            <a:ext cx="15240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7"/>
            <a:endCxn id="81" idx="3"/>
          </p:cNvCxnSpPr>
          <p:nvPr/>
        </p:nvCxnSpPr>
        <p:spPr>
          <a:xfrm flipV="1">
            <a:off x="4332241" y="4560841"/>
            <a:ext cx="98518" cy="555718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62500" y="5181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33900" y="4648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82585" y="1582354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D9F9C-E4C9-678B-9C31-64C5D0E853C2}"/>
              </a:ext>
            </a:extLst>
          </p:cNvPr>
          <p:cNvSpPr txBox="1"/>
          <p:nvPr/>
        </p:nvSpPr>
        <p:spPr>
          <a:xfrm>
            <a:off x="6502066" y="111147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81E0A-25D4-C197-E914-C35BBA4A9BE9}"/>
              </a:ext>
            </a:extLst>
          </p:cNvPr>
          <p:cNvSpPr/>
          <p:nvPr/>
        </p:nvSpPr>
        <p:spPr>
          <a:xfrm>
            <a:off x="3036840" y="1196181"/>
            <a:ext cx="3413177" cy="37777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4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Inspiration</a:t>
            </a:r>
            <a:r>
              <a:rPr lang="en-US" sz="3600" b="1" dirty="0"/>
              <a:t> from </a:t>
            </a:r>
            <a:r>
              <a:rPr lang="en-US" sz="3600" b="1" dirty="0">
                <a:solidFill>
                  <a:srgbClr val="006C31"/>
                </a:solidFill>
              </a:rPr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eft-Right Arrow 8"/>
          <p:cNvSpPr/>
          <p:nvPr/>
        </p:nvSpPr>
        <p:spPr>
          <a:xfrm>
            <a:off x="3660648" y="3674046"/>
            <a:ext cx="1978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6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4713241" y="1687559"/>
            <a:ext cx="3276600" cy="4179841"/>
            <a:chOff x="4713241" y="1687559"/>
            <a:chExt cx="3276600" cy="4179841"/>
          </a:xfrm>
        </p:grpSpPr>
        <p:cxnSp>
          <p:nvCxnSpPr>
            <p:cNvPr id="125" name="Straight Connector 124"/>
            <p:cNvCxnSpPr>
              <a:stCxn id="79" idx="0"/>
              <a:endCxn id="62" idx="3"/>
            </p:cNvCxnSpPr>
            <p:nvPr/>
          </p:nvCxnSpPr>
          <p:spPr>
            <a:xfrm flipV="1">
              <a:off x="4838700" y="5627641"/>
              <a:ext cx="811259" cy="239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66" idx="2"/>
            </p:cNvCxnSpPr>
            <p:nvPr/>
          </p:nvCxnSpPr>
          <p:spPr>
            <a:xfrm flipV="1">
              <a:off x="4887959" y="4076700"/>
              <a:ext cx="3036841" cy="12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0" idx="3"/>
              <a:endCxn id="94" idx="5"/>
            </p:cNvCxnSpPr>
            <p:nvPr/>
          </p:nvCxnSpPr>
          <p:spPr>
            <a:xfrm flipH="1">
              <a:off x="4789441" y="3113041"/>
              <a:ext cx="7081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  <a:endCxn id="53" idx="2"/>
            </p:cNvCxnSpPr>
            <p:nvPr/>
          </p:nvCxnSpPr>
          <p:spPr>
            <a:xfrm flipV="1">
              <a:off x="4762500" y="2628900"/>
              <a:ext cx="17145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42" idx="1"/>
            </p:cNvCxnSpPr>
            <p:nvPr/>
          </p:nvCxnSpPr>
          <p:spPr>
            <a:xfrm>
              <a:off x="4762500" y="2438400"/>
              <a:ext cx="430259" cy="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93" idx="7"/>
            </p:cNvCxnSpPr>
            <p:nvPr/>
          </p:nvCxnSpPr>
          <p:spPr>
            <a:xfrm flipH="1">
              <a:off x="4789441" y="2122441"/>
              <a:ext cx="98518" cy="327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62" idx="5"/>
              <a:endCxn id="54" idx="5"/>
            </p:cNvCxnSpPr>
            <p:nvPr/>
          </p:nvCxnSpPr>
          <p:spPr>
            <a:xfrm flipH="1" flipV="1">
              <a:off x="5170441" y="5475241"/>
              <a:ext cx="533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4" idx="2"/>
              <a:endCxn id="80" idx="5"/>
            </p:cNvCxnSpPr>
            <p:nvPr/>
          </p:nvCxnSpPr>
          <p:spPr>
            <a:xfrm flipH="1" flipV="1">
              <a:off x="4903741" y="5322841"/>
              <a:ext cx="201659" cy="125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41" idx="2"/>
              <a:endCxn id="80" idx="5"/>
            </p:cNvCxnSpPr>
            <p:nvPr/>
          </p:nvCxnSpPr>
          <p:spPr>
            <a:xfrm flipH="1">
              <a:off x="4903741" y="5295900"/>
              <a:ext cx="1116059" cy="26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8" idx="1"/>
              <a:endCxn id="41" idx="7"/>
            </p:cNvCxnSpPr>
            <p:nvPr/>
          </p:nvCxnSpPr>
          <p:spPr>
            <a:xfrm flipH="1">
              <a:off x="6084841" y="5040359"/>
              <a:ext cx="169871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68" idx="7"/>
              <a:endCxn id="119" idx="5"/>
            </p:cNvCxnSpPr>
            <p:nvPr/>
          </p:nvCxnSpPr>
          <p:spPr>
            <a:xfrm flipH="1" flipV="1">
              <a:off x="4713241" y="4789441"/>
              <a:ext cx="3124200" cy="250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52" idx="3"/>
              <a:endCxn id="119" idx="6"/>
            </p:cNvCxnSpPr>
            <p:nvPr/>
          </p:nvCxnSpPr>
          <p:spPr>
            <a:xfrm flipH="1">
              <a:off x="4724400" y="4560841"/>
              <a:ext cx="2220959" cy="201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61" idx="7"/>
            </p:cNvCxnSpPr>
            <p:nvPr/>
          </p:nvCxnSpPr>
          <p:spPr>
            <a:xfrm flipH="1" flipV="1">
              <a:off x="5551441" y="4506959"/>
              <a:ext cx="1458959" cy="26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61" idx="2"/>
              <a:endCxn id="117" idx="5"/>
            </p:cNvCxnSpPr>
            <p:nvPr/>
          </p:nvCxnSpPr>
          <p:spPr>
            <a:xfrm flipH="1" flipV="1">
              <a:off x="4941841" y="4256041"/>
              <a:ext cx="544559" cy="277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0" idx="6"/>
              <a:endCxn id="66" idx="5"/>
            </p:cNvCxnSpPr>
            <p:nvPr/>
          </p:nvCxnSpPr>
          <p:spPr>
            <a:xfrm>
              <a:off x="6096000" y="3924300"/>
              <a:ext cx="1893841" cy="179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5" idx="7"/>
              <a:endCxn id="40" idx="6"/>
            </p:cNvCxnSpPr>
            <p:nvPr/>
          </p:nvCxnSpPr>
          <p:spPr>
            <a:xfrm>
              <a:off x="4789441" y="3744959"/>
              <a:ext cx="1306559" cy="179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5" idx="0"/>
              <a:endCxn id="87" idx="4"/>
            </p:cNvCxnSpPr>
            <p:nvPr/>
          </p:nvCxnSpPr>
          <p:spPr>
            <a:xfrm flipV="1">
              <a:off x="4762500" y="3657600"/>
              <a:ext cx="457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36" idx="7"/>
              <a:endCxn id="87" idx="4"/>
            </p:cNvCxnSpPr>
            <p:nvPr/>
          </p:nvCxnSpPr>
          <p:spPr>
            <a:xfrm flipH="1">
              <a:off x="5219700" y="3516359"/>
              <a:ext cx="1474741" cy="141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5" idx="2"/>
              <a:endCxn id="36" idx="7"/>
            </p:cNvCxnSpPr>
            <p:nvPr/>
          </p:nvCxnSpPr>
          <p:spPr>
            <a:xfrm flipH="1">
              <a:off x="6694441" y="3162300"/>
              <a:ext cx="1077959" cy="354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65" idx="5"/>
              <a:endCxn id="60" idx="7"/>
            </p:cNvCxnSpPr>
            <p:nvPr/>
          </p:nvCxnSpPr>
          <p:spPr>
            <a:xfrm flipH="1" flipV="1">
              <a:off x="5551441" y="3059159"/>
              <a:ext cx="2286000" cy="130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  <a:stCxn id="42" idx="6"/>
              <a:endCxn id="53" idx="1"/>
            </p:cNvCxnSpPr>
            <p:nvPr/>
          </p:nvCxnSpPr>
          <p:spPr>
            <a:xfrm>
              <a:off x="5257800" y="2552700"/>
              <a:ext cx="12303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67" idx="1"/>
              <a:endCxn id="106" idx="7"/>
            </p:cNvCxnSpPr>
            <p:nvPr/>
          </p:nvCxnSpPr>
          <p:spPr>
            <a:xfrm flipH="1">
              <a:off x="4941841" y="2068559"/>
              <a:ext cx="29941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67" idx="7"/>
              <a:endCxn id="64" idx="6"/>
            </p:cNvCxnSpPr>
            <p:nvPr/>
          </p:nvCxnSpPr>
          <p:spPr>
            <a:xfrm flipH="1" flipV="1">
              <a:off x="6705600" y="1866900"/>
              <a:ext cx="1284241" cy="201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64" idx="4"/>
              <a:endCxn id="63" idx="7"/>
            </p:cNvCxnSpPr>
            <p:nvPr/>
          </p:nvCxnSpPr>
          <p:spPr>
            <a:xfrm flipH="1" flipV="1">
              <a:off x="5856241" y="1839959"/>
              <a:ext cx="811259" cy="65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63" idx="1"/>
              <a:endCxn id="107" idx="7"/>
            </p:cNvCxnSpPr>
            <p:nvPr/>
          </p:nvCxnSpPr>
          <p:spPr>
            <a:xfrm flipH="1" flipV="1">
              <a:off x="4713241" y="1687559"/>
              <a:ext cx="108911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903241" y="1741441"/>
            <a:ext cx="3592559" cy="4114800"/>
            <a:chOff x="903241" y="1741441"/>
            <a:chExt cx="3592559" cy="4114800"/>
          </a:xfrm>
        </p:grpSpPr>
        <p:cxnSp>
          <p:nvCxnSpPr>
            <p:cNvPr id="136" name="Straight Connector 135"/>
            <p:cNvCxnSpPr>
              <a:stCxn id="49" idx="6"/>
              <a:endCxn id="109" idx="6"/>
            </p:cNvCxnSpPr>
            <p:nvPr/>
          </p:nvCxnSpPr>
          <p:spPr>
            <a:xfrm>
              <a:off x="2057400" y="3314700"/>
              <a:ext cx="2438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903241" y="1741441"/>
              <a:ext cx="3592559" cy="4114800"/>
              <a:chOff x="903241" y="1741441"/>
              <a:chExt cx="3592559" cy="4114800"/>
            </a:xfrm>
          </p:grpSpPr>
          <p:cxnSp>
            <p:nvCxnSpPr>
              <p:cNvPr id="96" name="Straight Connector 95"/>
              <p:cNvCxnSpPr>
                <a:cxnSpLocks/>
                <a:stCxn id="76" idx="5"/>
                <a:endCxn id="78" idx="1"/>
              </p:cNvCxnSpPr>
              <p:nvPr/>
            </p:nvCxnSpPr>
            <p:spPr>
              <a:xfrm flipV="1">
                <a:off x="903241" y="5649959"/>
                <a:ext cx="3527518" cy="206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  <a:stCxn id="50" idx="5"/>
                <a:endCxn id="78" idx="1"/>
              </p:cNvCxnSpPr>
              <p:nvPr/>
            </p:nvCxnSpPr>
            <p:spPr>
              <a:xfrm>
                <a:off x="3189241" y="5399041"/>
                <a:ext cx="1241518" cy="250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38" idx="2"/>
                <a:endCxn id="50" idx="7"/>
              </p:cNvCxnSpPr>
              <p:nvPr/>
            </p:nvCxnSpPr>
            <p:spPr>
              <a:xfrm flipH="1">
                <a:off x="3189241" y="5143500"/>
                <a:ext cx="1077959" cy="2016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8" idx="1"/>
                <a:endCxn id="57" idx="5"/>
              </p:cNvCxnSpPr>
              <p:nvPr/>
            </p:nvCxnSpPr>
            <p:spPr>
              <a:xfrm flipH="1" flipV="1">
                <a:off x="1970041" y="5018041"/>
                <a:ext cx="2308318" cy="98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57" idx="2"/>
                <a:endCxn id="75" idx="2"/>
              </p:cNvCxnSpPr>
              <p:nvPr/>
            </p:nvCxnSpPr>
            <p:spPr>
              <a:xfrm flipH="1" flipV="1">
                <a:off x="1371600" y="4838700"/>
                <a:ext cx="5334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5" idx="6"/>
                <a:endCxn id="81" idx="2"/>
              </p:cNvCxnSpPr>
              <p:nvPr/>
            </p:nvCxnSpPr>
            <p:spPr>
              <a:xfrm flipV="1">
                <a:off x="1447800" y="4533900"/>
                <a:ext cx="29718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55" idx="6"/>
                <a:endCxn id="81" idx="6"/>
              </p:cNvCxnSpPr>
              <p:nvPr/>
            </p:nvCxnSpPr>
            <p:spPr>
              <a:xfrm>
                <a:off x="2209800" y="4000500"/>
                <a:ext cx="22860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55" idx="6"/>
                <a:endCxn id="35" idx="3"/>
              </p:cNvCxnSpPr>
              <p:nvPr/>
            </p:nvCxnSpPr>
            <p:spPr>
              <a:xfrm flipV="1">
                <a:off x="2209800" y="39512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77" idx="2"/>
              </p:cNvCxnSpPr>
              <p:nvPr/>
            </p:nvCxnSpPr>
            <p:spPr>
              <a:xfrm>
                <a:off x="3728220" y="3924300"/>
                <a:ext cx="5389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51" idx="7"/>
                <a:endCxn id="77" idx="6"/>
              </p:cNvCxnSpPr>
              <p:nvPr/>
            </p:nvCxnSpPr>
            <p:spPr>
              <a:xfrm>
                <a:off x="2808241" y="3668759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51" idx="7"/>
                <a:endCxn id="86" idx="3"/>
              </p:cNvCxnSpPr>
              <p:nvPr/>
            </p:nvCxnSpPr>
            <p:spPr>
              <a:xfrm flipV="1">
                <a:off x="2808241" y="3494041"/>
                <a:ext cx="1241518" cy="174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34" idx="3"/>
              </p:cNvCxnSpPr>
              <p:nvPr/>
            </p:nvCxnSpPr>
            <p:spPr>
              <a:xfrm flipV="1">
                <a:off x="1752600" y="2960641"/>
                <a:ext cx="1535159" cy="250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34" idx="7"/>
                <a:endCxn id="85" idx="2"/>
              </p:cNvCxnSpPr>
              <p:nvPr/>
            </p:nvCxnSpPr>
            <p:spPr>
              <a:xfrm flipV="1">
                <a:off x="3341641" y="2781300"/>
                <a:ext cx="925559" cy="1254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47" idx="6"/>
                <a:endCxn id="85" idx="7"/>
              </p:cNvCxnSpPr>
              <p:nvPr/>
            </p:nvCxnSpPr>
            <p:spPr>
              <a:xfrm>
                <a:off x="2514600" y="2705100"/>
                <a:ext cx="1817641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58" idx="6"/>
                <a:endCxn id="47" idx="7"/>
              </p:cNvCxnSpPr>
              <p:nvPr/>
            </p:nvCxnSpPr>
            <p:spPr>
              <a:xfrm>
                <a:off x="1828800" y="2552700"/>
                <a:ext cx="674641" cy="1254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58" idx="7"/>
                <a:endCxn id="59" idx="4"/>
              </p:cNvCxnSpPr>
              <p:nvPr/>
            </p:nvCxnSpPr>
            <p:spPr>
              <a:xfrm flipV="1">
                <a:off x="1817641" y="2286000"/>
                <a:ext cx="2487659" cy="239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9" idx="0"/>
                <a:endCxn id="108" idx="5"/>
              </p:cNvCxnSpPr>
              <p:nvPr/>
            </p:nvCxnSpPr>
            <p:spPr>
              <a:xfrm flipV="1">
                <a:off x="4305300" y="1741441"/>
                <a:ext cx="103141" cy="468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 flipV="1">
              <a:off x="4049759" y="3390900"/>
              <a:ext cx="369841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2B30EB-E318-730D-41C7-D88CFDB47031}"/>
              </a:ext>
            </a:extLst>
          </p:cNvPr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FE7F8F-EB7D-E255-D1CB-ED59EAD57DA8}"/>
                </a:ext>
              </a:extLst>
            </p:cNvPr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1A00D4-B684-29E9-0568-AB932CFF5277}"/>
                </a:ext>
              </a:extLst>
            </p:cNvPr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B87D6-D921-B715-E470-39ABBBC7551A}"/>
                </a:ext>
              </a:extLst>
            </p:cNvPr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FC3773-8D74-94F8-2B16-FFB72E4D3129}"/>
                </a:ext>
              </a:extLst>
            </p:cNvPr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DDE5C6-1251-9D7A-576D-EEE6071A1531}"/>
                </a:ext>
              </a:extLst>
            </p:cNvPr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FEDDCC-0061-693F-98D7-649282104E5E}"/>
                </a:ext>
              </a:extLst>
            </p:cNvPr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12D38C-ACC7-3FB1-CBFE-4B5F1B3C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0" y="2122441"/>
              <a:ext cx="87359" cy="3159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F83D8A-D8DD-BB9E-45CF-2847BB799703}"/>
                </a:ext>
              </a:extLst>
            </p:cNvPr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68AA9-7F6B-57D1-5864-5BAABC87594D}"/>
              </a:ext>
            </a:extLst>
          </p:cNvPr>
          <p:cNvGrpSpPr/>
          <p:nvPr/>
        </p:nvGrpSpPr>
        <p:grpSpPr>
          <a:xfrm>
            <a:off x="4305300" y="1752600"/>
            <a:ext cx="152400" cy="3886200"/>
            <a:chOff x="4305300" y="1752600"/>
            <a:chExt cx="152400" cy="3886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322B4B-78ED-AC51-4D39-26B8624957E7}"/>
                </a:ext>
              </a:extLst>
            </p:cNvPr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0BCF4-FD62-38B7-004F-C880DD09FD95}"/>
                </a:ext>
              </a:extLst>
            </p:cNvPr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D31DD7-AF81-6C15-E01B-D84A7DEF2E3B}"/>
                </a:ext>
              </a:extLst>
            </p:cNvPr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D3CB2A-0360-4E8D-1939-B61FF6BD4063}"/>
                </a:ext>
              </a:extLst>
            </p:cNvPr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1E6B73-98FD-DCC2-9E37-5D7D34C055F4}"/>
                </a:ext>
              </a:extLst>
            </p:cNvPr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410374-D719-A812-9F7E-75DC65E5D677}"/>
                </a:ext>
              </a:extLst>
            </p:cNvPr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7B82AB-4C28-7B26-27FC-468A0D215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5300" y="1752600"/>
              <a:ext cx="103141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60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  <a:r>
                  <a:rPr lang="en-US" sz="1600" b="1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-Merge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While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)</a:t>
                </a:r>
                <a:r>
                  <a:rPr lang="en-US" sz="1600" b="1" dirty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</a:t>
                </a:r>
                <a:r>
                  <a:rPr lang="en-US" sz="1600" b="1" dirty="0">
                    <a:sym typeface="Wingdings" pitchFamily="2" charset="2"/>
                  </a:rPr>
                  <a:t>{</a:t>
                </a:r>
                <a:r>
                  <a:rPr lang="en-US" sz="16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 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</a:t>
                </a:r>
                <a:r>
                  <a:rPr lang="en-US" sz="1600" b="1" dirty="0">
                    <a:sym typeface="Wingdings" pitchFamily="2" charset="2"/>
                  </a:rPr>
                  <a:t>If</a:t>
                </a:r>
                <a:r>
                  <a:rPr lang="en-US" sz="1600" dirty="0">
                    <a:sym typeface="Wingdings" pitchFamily="2" charset="2"/>
                  </a:rPr>
                  <a:t>(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 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) 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{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the first </a:t>
                </a:r>
                <a:r>
                  <a:rPr 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  <a:r>
                  <a:rPr lang="en-US" sz="1600" dirty="0">
                    <a:sym typeface="Wingdings" pitchFamily="2" charset="2"/>
                  </a:rPr>
                  <a:t>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          Remove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else … </a:t>
                </a:r>
                <a:r>
                  <a:rPr lang="en-US" sz="1600" dirty="0">
                    <a:solidFill>
                      <a:srgbClr val="006C31"/>
                    </a:solidFill>
                    <a:sym typeface="Wingdings" pitchFamily="2" charset="2"/>
                  </a:rPr>
                  <a:t>//similar processing for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return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5"/>
                <a:stretch>
                  <a:fillRect l="-370" t="-33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200400"/>
            <a:ext cx="3035223" cy="2819400"/>
            <a:chOff x="1808973" y="1295400"/>
            <a:chExt cx="3035223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14600" y="2438400"/>
            <a:ext cx="1905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6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Note: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There exists a randomized algorithm with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expected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2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581400" y="3515112"/>
            <a:ext cx="379786" cy="369332"/>
            <a:chOff x="3581400" y="3515112"/>
            <a:chExt cx="379786" cy="3693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59" y="3515112"/>
                  <a:ext cx="36862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743200" y="4503476"/>
            <a:ext cx="369588" cy="369332"/>
            <a:chOff x="2743200" y="4503476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503476"/>
                  <a:ext cx="3695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476751" y="5192689"/>
            <a:ext cx="369588" cy="369332"/>
            <a:chOff x="4476751" y="5192689"/>
            <a:chExt cx="369588" cy="3693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751" y="5192689"/>
                  <a:ext cx="36958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33948" y="3796040"/>
            <a:ext cx="3009900" cy="232732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8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0" grpId="0" animBg="1"/>
      <p:bldP spid="2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all non-dominated points </a:t>
                </a:r>
              </a:p>
              <a:p>
                <a:pPr marL="0" indent="0">
                  <a:buNone/>
                </a:pPr>
                <a:r>
                  <a:rPr lang="en-US" sz="2000" dirty="0"/>
                  <a:t>of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2 points have the same x-coordinates or y-coordinates.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8100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0" y="3886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5029200"/>
            <a:ext cx="424653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1536" y="4999722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8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238500" y="2857499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302144" y="2950787"/>
            <a:ext cx="5578" cy="31728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09600" y="2942202"/>
            <a:ext cx="2667000" cy="17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09600" y="2557623"/>
            <a:ext cx="3048000" cy="93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683144" y="2595380"/>
            <a:ext cx="9767" cy="3508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55" y="2915711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/>
          <p:cNvCxnSpPr/>
          <p:nvPr/>
        </p:nvCxnSpPr>
        <p:spPr>
          <a:xfrm flipV="1">
            <a:off x="609599" y="3608909"/>
            <a:ext cx="6705601" cy="21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352819" y="3638543"/>
            <a:ext cx="26025" cy="24850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3948" y="2948214"/>
            <a:ext cx="2668196" cy="3175148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9599" y="2557622"/>
            <a:ext cx="3066350" cy="359870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330016-CD36-8F50-68BF-9C91419D9D82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AB324F4-80C2-682A-24F8-9864EBC670E8}"/>
              </a:ext>
            </a:extLst>
          </p:cNvPr>
          <p:cNvSpPr/>
          <p:nvPr/>
        </p:nvSpPr>
        <p:spPr>
          <a:xfrm>
            <a:off x="5181599" y="1267811"/>
            <a:ext cx="3599361" cy="985453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spot all non-dominated points 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21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" grpId="0"/>
      <p:bldP spid="113" grpId="0" animBg="1"/>
      <p:bldP spid="114" grpId="0"/>
      <p:bldP spid="70" grpId="0" animBg="1"/>
      <p:bldP spid="71" grpId="0" animBg="1"/>
      <p:bldP spid="7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307CA-0BD3-EAC8-C256-EF7E665DC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Recap</a:t>
            </a:r>
            <a:r>
              <a:rPr lang="en-US" sz="4000" b="1" dirty="0"/>
              <a:t> of the last lecture</a:t>
            </a: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E106-CF98-6E36-A586-0048766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57C3F24-F7AC-99D1-1BA0-52E26F3AF4BD}"/>
              </a:ext>
            </a:extLst>
          </p:cNvPr>
          <p:cNvSpPr txBox="1">
            <a:spLocks/>
          </p:cNvSpPr>
          <p:nvPr/>
        </p:nvSpPr>
        <p:spPr bwMode="auto">
          <a:xfrm>
            <a:off x="657520" y="3228976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/>
              <a:t>a Divide and Conquer algorithm for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C1FE17-C9C3-0FD0-0E54-F19651082B9A}"/>
              </a:ext>
            </a:extLst>
          </p:cNvPr>
          <p:cNvSpPr txBox="1">
            <a:spLocks/>
          </p:cNvSpPr>
          <p:nvPr/>
        </p:nvSpPr>
        <p:spPr bwMode="auto">
          <a:xfrm>
            <a:off x="878264" y="3840957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49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330016-CD36-8F50-68BF-9C91419D9D82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172B45F-C0CF-1EFB-442B-B76A70CDDADE}"/>
              </a:ext>
            </a:extLst>
          </p:cNvPr>
          <p:cNvSpPr/>
          <p:nvPr/>
        </p:nvSpPr>
        <p:spPr>
          <a:xfrm>
            <a:off x="5181599" y="1267811"/>
            <a:ext cx="3599361" cy="985453"/>
          </a:xfrm>
          <a:prstGeom prst="cloudCallout">
            <a:avLst>
              <a:gd name="adj1" fmla="val 49270"/>
              <a:gd name="adj2" fmla="val 594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structure emerges ?</a:t>
            </a:r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08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3589"/>
            <a:ext cx="8534400" cy="25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277100" y="353192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814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633948" y="1524000"/>
            <a:ext cx="1173382" cy="459936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7950" y="3622270"/>
            <a:ext cx="6724869" cy="247115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7D9ADE-E15A-3054-D02F-AE7060C6D852}"/>
              </a:ext>
            </a:extLst>
          </p:cNvPr>
          <p:cNvSpPr/>
          <p:nvPr/>
        </p:nvSpPr>
        <p:spPr>
          <a:xfrm>
            <a:off x="6400800" y="298165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61BC2-09D8-DAC7-FB62-11FE491D6CE9}"/>
              </a:ext>
            </a:extLst>
          </p:cNvPr>
          <p:cNvSpPr/>
          <p:nvPr/>
        </p:nvSpPr>
        <p:spPr>
          <a:xfrm>
            <a:off x="5808132" y="2696961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5E095-FEDE-5429-E73E-90629BA879D3}"/>
              </a:ext>
            </a:extLst>
          </p:cNvPr>
          <p:cNvSpPr/>
          <p:nvPr/>
        </p:nvSpPr>
        <p:spPr>
          <a:xfrm>
            <a:off x="2525335" y="1901562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8ED85-0AD0-8259-3C82-133961312F1E}"/>
              </a:ext>
            </a:extLst>
          </p:cNvPr>
          <p:cNvSpPr/>
          <p:nvPr/>
        </p:nvSpPr>
        <p:spPr>
          <a:xfrm>
            <a:off x="1687135" y="1395446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B3CAA-E60E-2841-B5E1-F8311A8BBD7E}"/>
              </a:ext>
            </a:extLst>
          </p:cNvPr>
          <p:cNvSpPr/>
          <p:nvPr/>
        </p:nvSpPr>
        <p:spPr>
          <a:xfrm>
            <a:off x="7848600" y="3967325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50E8F-ED06-F37C-D178-CA02D25B7CC4}"/>
              </a:ext>
            </a:extLst>
          </p:cNvPr>
          <p:cNvSpPr/>
          <p:nvPr/>
        </p:nvSpPr>
        <p:spPr>
          <a:xfrm>
            <a:off x="8098670" y="49628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6D444-29AA-6D4F-A203-86C5C996C33B}"/>
              </a:ext>
            </a:extLst>
          </p:cNvPr>
          <p:cNvSpPr/>
          <p:nvPr/>
        </p:nvSpPr>
        <p:spPr>
          <a:xfrm>
            <a:off x="8403470" y="54200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57E9F-D4EA-222E-4635-7996B430659E}"/>
              </a:ext>
            </a:extLst>
          </p:cNvPr>
          <p:cNvSpPr/>
          <p:nvPr/>
        </p:nvSpPr>
        <p:spPr>
          <a:xfrm>
            <a:off x="3602870" y="2448250"/>
            <a:ext cx="207130" cy="218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DB037-DEFD-1D8B-DDD5-9432EB8D091E}"/>
              </a:ext>
            </a:extLst>
          </p:cNvPr>
          <p:cNvSpPr/>
          <p:nvPr/>
        </p:nvSpPr>
        <p:spPr>
          <a:xfrm>
            <a:off x="664331" y="1981200"/>
            <a:ext cx="1964088" cy="4015849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053283-26CB-7C59-CA70-D4F1B68EE6E4}"/>
              </a:ext>
            </a:extLst>
          </p:cNvPr>
          <p:cNvSpPr/>
          <p:nvPr/>
        </p:nvSpPr>
        <p:spPr>
          <a:xfrm>
            <a:off x="589370" y="2554612"/>
            <a:ext cx="3122960" cy="362231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C7B45-BC6F-0C90-0C18-E8034230C230}"/>
              </a:ext>
            </a:extLst>
          </p:cNvPr>
          <p:cNvSpPr/>
          <p:nvPr/>
        </p:nvSpPr>
        <p:spPr>
          <a:xfrm>
            <a:off x="627951" y="2789438"/>
            <a:ext cx="5277068" cy="33668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E2C2B-EA22-735B-48E5-4FF5B1B8F535}"/>
              </a:ext>
            </a:extLst>
          </p:cNvPr>
          <p:cNvSpPr/>
          <p:nvPr/>
        </p:nvSpPr>
        <p:spPr>
          <a:xfrm>
            <a:off x="627950" y="3077962"/>
            <a:ext cx="5887150" cy="3078363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B1377-895F-45E6-F556-F89E2D680E67}"/>
              </a:ext>
            </a:extLst>
          </p:cNvPr>
          <p:cNvSpPr/>
          <p:nvPr/>
        </p:nvSpPr>
        <p:spPr>
          <a:xfrm>
            <a:off x="609599" y="4073686"/>
            <a:ext cx="7373827" cy="2089687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1DAA7A-86AB-EA19-BF31-4FEB716F2298}"/>
              </a:ext>
            </a:extLst>
          </p:cNvPr>
          <p:cNvSpPr/>
          <p:nvPr/>
        </p:nvSpPr>
        <p:spPr>
          <a:xfrm>
            <a:off x="609599" y="5069212"/>
            <a:ext cx="7543801" cy="1117075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9B97D4-5AD8-7E42-EA4D-3B4829BD9B67}"/>
              </a:ext>
            </a:extLst>
          </p:cNvPr>
          <p:cNvSpPr/>
          <p:nvPr/>
        </p:nvSpPr>
        <p:spPr>
          <a:xfrm>
            <a:off x="589371" y="5516562"/>
            <a:ext cx="7920682" cy="646811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6AC0B2-ADCF-B928-75C5-8ED6CBDC72CF}"/>
              </a:ext>
            </a:extLst>
          </p:cNvPr>
          <p:cNvCxnSpPr/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6E42D-A9A2-9C14-B5CB-09C4EF7D8EB0}"/>
              </a:ext>
            </a:extLst>
          </p:cNvPr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DACC1-8678-DACD-9AA8-DEFD5388F697}"/>
              </a:ext>
            </a:extLst>
          </p:cNvPr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5C951B-8795-B922-8B60-B75832C1C50F}"/>
              </a:ext>
            </a:extLst>
          </p:cNvPr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5E6457-A6FA-80BF-378D-7899F8A7330C}"/>
              </a:ext>
            </a:extLst>
          </p:cNvPr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B61F66-8162-ECBE-AECE-C0C35B08EDF8}"/>
              </a:ext>
            </a:extLst>
          </p:cNvPr>
          <p:cNvCxnSpPr/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E7BE36-D5E4-0C17-C6EA-1376C9DC0781}"/>
              </a:ext>
            </a:extLst>
          </p:cNvPr>
          <p:cNvCxnSpPr/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37734D-5EA6-B881-45ED-BE01F6FF70B0}"/>
              </a:ext>
            </a:extLst>
          </p:cNvPr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E27823-A2EF-B399-40CC-70A7E0A9A23F}"/>
              </a:ext>
            </a:extLst>
          </p:cNvPr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C204CE-0493-3CCE-4B26-F145A7883BF1}"/>
              </a:ext>
            </a:extLst>
          </p:cNvPr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E2DE9E-CAAB-6D37-FB3D-8DE56E01FDC9}"/>
              </a:ext>
            </a:extLst>
          </p:cNvPr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87B143-54AF-7A17-47F0-F1512709A7C5}"/>
              </a:ext>
            </a:extLst>
          </p:cNvPr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00C5FA-9039-DE0D-99A6-58D439DAEBB5}"/>
              </a:ext>
            </a:extLst>
          </p:cNvPr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85FDEE-3CB6-86E5-6E4F-AE54453E5BF4}"/>
              </a:ext>
            </a:extLst>
          </p:cNvPr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01AF2D-0216-ED52-B031-04A012CD9A63}"/>
              </a:ext>
            </a:extLst>
          </p:cNvPr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25C4B8-AD1D-7DE9-9195-4619D9EC9750}"/>
              </a:ext>
            </a:extLst>
          </p:cNvPr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03C300-5AEF-DCE1-F34C-72B306B0E79A}"/>
              </a:ext>
            </a:extLst>
          </p:cNvPr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E099E-2384-B512-A34D-AD5362A675C7}"/>
              </a:ext>
            </a:extLst>
          </p:cNvPr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25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be a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 in x-y plane.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 simpler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efficient algorithm to report  </a:t>
                </a:r>
                <a:r>
                  <a:rPr lang="en-US" sz="2000" i="1" dirty="0"/>
                  <a:t>any </a:t>
                </a:r>
                <a:r>
                  <a:rPr lang="en-US" sz="2000" dirty="0"/>
                  <a:t> non-dominated point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7432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8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Non-Dominated </a:t>
            </a:r>
            <a:r>
              <a:rPr lang="en-US" sz="3200" b="1" dirty="0"/>
              <a:t>Points</a:t>
            </a:r>
            <a:br>
              <a:rPr lang="en-US" sz="3200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/>
          <p:cNvSpPr/>
          <p:nvPr/>
        </p:nvSpPr>
        <p:spPr>
          <a:xfrm>
            <a:off x="3962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424496" y="544829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7886700" cy="4613323"/>
            <a:chOff x="609600" y="1512841"/>
            <a:chExt cx="7886700" cy="4613323"/>
          </a:xfrm>
        </p:grpSpPr>
        <p:cxnSp>
          <p:nvCxnSpPr>
            <p:cNvPr id="69" name="Straight Connector 68"/>
            <p:cNvCxnSpPr>
              <a:endCxn id="42" idx="3"/>
            </p:cNvCxnSpPr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33800" y="2579642"/>
              <a:ext cx="0" cy="1747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2"/>
            </p:cNvCxnSpPr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4" idx="1"/>
            </p:cNvCxnSpPr>
            <p:nvPr/>
          </p:nvCxnSpPr>
          <p:spPr>
            <a:xfrm>
              <a:off x="3733800" y="2754359"/>
              <a:ext cx="21447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905500" y="3048000"/>
              <a:ext cx="5826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553200" y="3657600"/>
              <a:ext cx="762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4038600"/>
              <a:ext cx="609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962900" y="5029200"/>
              <a:ext cx="1905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153400" y="5536532"/>
              <a:ext cx="3429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905500" y="2819401"/>
              <a:ext cx="0" cy="2285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553200" y="3124201"/>
              <a:ext cx="0" cy="5333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200" y="3657602"/>
              <a:ext cx="0" cy="3809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962900" y="4114800"/>
              <a:ext cx="0" cy="9144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153400" y="5105400"/>
              <a:ext cx="0" cy="4311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8496300" y="5562600"/>
              <a:ext cx="0" cy="5635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1701030" y="1417638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/>
              <p:cNvSpPr/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55193"/>
                <a:ext cx="1219200" cy="489466"/>
              </a:xfrm>
              <a:prstGeom prst="round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01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90" grpId="0" animBg="1"/>
      <p:bldP spid="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simple </a:t>
            </a:r>
            <a:r>
              <a:rPr lang="en-US" sz="3600" b="1" dirty="0"/>
              <a:t>algorithm for</a:t>
            </a:r>
            <a:br>
              <a:rPr lang="en-US" sz="3600" b="1" dirty="0"/>
            </a:br>
            <a:r>
              <a:rPr lang="en-US" sz="3600" b="1" dirty="0"/>
              <a:t>all non-dominated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03750" y="5703382"/>
            <a:ext cx="3773143" cy="285460"/>
            <a:chOff x="4566559" y="5703382"/>
            <a:chExt cx="3234125" cy="285460"/>
          </a:xfrm>
        </p:grpSpPr>
        <p:sp>
          <p:nvSpPr>
            <p:cNvPr id="62" name="Oval 61"/>
            <p:cNvSpPr/>
            <p:nvPr/>
          </p:nvSpPr>
          <p:spPr>
            <a:xfrm>
              <a:off x="7724484" y="570338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566559" y="591264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6255184" cy="762000"/>
            <a:chOff x="1600200" y="4114800"/>
            <a:chExt cx="6255184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472845" y="43709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779184" y="470537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105400"/>
            <a:ext cx="6724546" cy="304800"/>
            <a:chOff x="1371600" y="5105400"/>
            <a:chExt cx="6724546" cy="304800"/>
          </a:xfrm>
        </p:grpSpPr>
        <p:sp>
          <p:nvSpPr>
            <p:cNvPr id="41" name="Oval 40"/>
            <p:cNvSpPr/>
            <p:nvPr/>
          </p:nvSpPr>
          <p:spPr>
            <a:xfrm>
              <a:off x="8019946" y="526665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81063" y="5536532"/>
            <a:ext cx="315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  <a:endCxn id="68" idx="4"/>
          </p:cNvCxnSpPr>
          <p:nvPr/>
        </p:nvCxnSpPr>
        <p:spPr>
          <a:xfrm flipV="1">
            <a:off x="8191500" y="5105400"/>
            <a:ext cx="0" cy="4135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110F5A87-93E1-9546-BE99-A61600F2118B}"/>
              </a:ext>
            </a:extLst>
          </p:cNvPr>
          <p:cNvSpPr/>
          <p:nvPr/>
        </p:nvSpPr>
        <p:spPr>
          <a:xfrm>
            <a:off x="608902" y="5552042"/>
            <a:ext cx="7868348" cy="5835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E7935C5-A2E5-C54A-8B9A-463F01314D21}"/>
              </a:ext>
            </a:extLst>
          </p:cNvPr>
          <p:cNvSpPr/>
          <p:nvPr/>
        </p:nvSpPr>
        <p:spPr>
          <a:xfrm>
            <a:off x="608902" y="5051951"/>
            <a:ext cx="7555579" cy="1061344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E3BCB4-1F6A-6C46-918A-58BACF4B2576}"/>
              </a:ext>
            </a:extLst>
          </p:cNvPr>
          <p:cNvSpPr/>
          <p:nvPr/>
        </p:nvSpPr>
        <p:spPr>
          <a:xfrm>
            <a:off x="629615" y="4051467"/>
            <a:ext cx="7321984" cy="208263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C4CA-B91E-C7A7-85BB-90821312A3F9}"/>
              </a:ext>
            </a:extLst>
          </p:cNvPr>
          <p:cNvCxnSpPr>
            <a:cxnSpLocks/>
          </p:cNvCxnSpPr>
          <p:nvPr/>
        </p:nvCxnSpPr>
        <p:spPr>
          <a:xfrm flipH="1">
            <a:off x="8182223" y="5518993"/>
            <a:ext cx="9277" cy="6053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F5181-03FF-8BBA-E636-0FC63E6B3DF7}"/>
              </a:ext>
            </a:extLst>
          </p:cNvPr>
          <p:cNvCxnSpPr>
            <a:cxnSpLocks/>
          </p:cNvCxnSpPr>
          <p:nvPr/>
        </p:nvCxnSpPr>
        <p:spPr>
          <a:xfrm flipV="1">
            <a:off x="7951599" y="5029200"/>
            <a:ext cx="11301" cy="11048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755862-BFF3-1476-F651-FB5DB68B3FF1}"/>
              </a:ext>
            </a:extLst>
          </p:cNvPr>
          <p:cNvCxnSpPr>
            <a:cxnSpLocks/>
          </p:cNvCxnSpPr>
          <p:nvPr/>
        </p:nvCxnSpPr>
        <p:spPr>
          <a:xfrm flipV="1">
            <a:off x="7315200" y="4032613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FC8ABE-0A2A-27DA-5447-E9345D0593B8}"/>
              </a:ext>
            </a:extLst>
          </p:cNvPr>
          <p:cNvCxnSpPr>
            <a:cxnSpLocks/>
          </p:cNvCxnSpPr>
          <p:nvPr/>
        </p:nvCxnSpPr>
        <p:spPr>
          <a:xfrm flipV="1">
            <a:off x="7315200" y="4947013"/>
            <a:ext cx="0" cy="11662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86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animBg="1"/>
      <p:bldP spid="66" grpId="0" animBg="1"/>
      <p:bldP spid="68" grpId="0" animBg="1"/>
      <p:bldP spid="5" grpId="0" animBg="1"/>
      <p:bldP spid="5" grpId="1" animBg="1"/>
      <p:bldP spid="70" grpId="0" animBg="1"/>
      <p:bldP spid="70" grpId="1" animBg="1"/>
      <p:bldP spid="91" grpId="0" animBg="1"/>
      <p:bldP spid="91" grpId="1" animBg="1"/>
      <p:bldP spid="90" grpId="0" animBg="1"/>
      <p:bldP spid="90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3200" y="36576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 flipV="1">
            <a:off x="7962900" y="4114800"/>
            <a:ext cx="0" cy="20113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: no. of non-dominated points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?</a:t>
                </a:r>
                <a:endParaRPr lang="en-US" b="1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89165"/>
                <a:ext cx="885884" cy="369332"/>
              </a:xfrm>
              <a:prstGeom prst="rect">
                <a:avLst/>
              </a:prstGeom>
              <a:blipFill>
                <a:blip r:embed="rId6"/>
                <a:stretch>
                  <a:fillRect l="-4762" t="-8065" r="-476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3397944" y="1889728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8" y="1889807"/>
                <a:ext cx="885884" cy="366856"/>
              </a:xfrm>
              <a:prstGeom prst="rect">
                <a:avLst/>
              </a:prstGeom>
              <a:blipFill>
                <a:blip r:embed="rId7"/>
                <a:stretch>
                  <a:fillRect l="-4730"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83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2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Divide </a:t>
            </a:r>
            <a:r>
              <a:rPr lang="en-US" sz="3200" b="1" dirty="0"/>
              <a:t>step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sp>
        <p:nvSpPr>
          <p:cNvPr id="116" name="Oval 115"/>
          <p:cNvSpPr/>
          <p:nvPr/>
        </p:nvSpPr>
        <p:spPr>
          <a:xfrm>
            <a:off x="4267200" y="56127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68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 animBg="1"/>
      <p:bldP spid="115" grpId="0" animBg="1"/>
      <p:bldP spid="116" grpId="0" animBg="1"/>
      <p:bldP spid="116" grpId="1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572000" y="4572000"/>
            <a:ext cx="388999" cy="82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85559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429269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05400" y="157225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Sort all points of the right strip in</a:t>
                </a:r>
              </a:p>
              <a:p>
                <a:r>
                  <a:rPr lang="en-US" dirty="0"/>
                  <a:t> increasing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80" y="3098560"/>
                <a:ext cx="3327514" cy="646331"/>
              </a:xfrm>
              <a:prstGeom prst="rect">
                <a:avLst/>
              </a:prstGeom>
              <a:blipFill>
                <a:blip r:embed="rId13"/>
                <a:stretch>
                  <a:fillRect l="-1460" t="-3704" r="-91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006C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7" y="4801177"/>
                <a:ext cx="2578270" cy="369332"/>
              </a:xfrm>
              <a:prstGeom prst="rect">
                <a:avLst/>
              </a:prstGeom>
              <a:blipFill>
                <a:blip r:embed="rId15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3722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16" y="4788932"/>
                <a:ext cx="93140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search for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26" y="5228709"/>
                <a:ext cx="2578270" cy="369332"/>
              </a:xfrm>
              <a:prstGeom prst="rect">
                <a:avLst/>
              </a:prstGeom>
              <a:blipFill>
                <a:blip r:embed="rId18"/>
                <a:stretch>
                  <a:fillRect l="-1887" t="-8065" r="-117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4275982" y="1828800"/>
            <a:ext cx="1134218" cy="876300"/>
            <a:chOff x="4267200" y="2362200"/>
            <a:chExt cx="1134218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75982" y="2362200"/>
            <a:ext cx="1134218" cy="876300"/>
            <a:chOff x="4267200" y="2362200"/>
            <a:chExt cx="1134218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4419600" y="4038600"/>
            <a:ext cx="981818" cy="876300"/>
            <a:chOff x="4419600" y="2362200"/>
            <a:chExt cx="981818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81" idx="6"/>
            </p:cNvCxnSpPr>
            <p:nvPr/>
          </p:nvCxnSpPr>
          <p:spPr>
            <a:xfrm>
              <a:off x="4419600" y="2781300"/>
              <a:ext cx="544551" cy="0"/>
            </a:xfrm>
            <a:prstGeom prst="line">
              <a:avLst/>
            </a:prstGeom>
            <a:ln>
              <a:solidFill>
                <a:srgbClr val="006C3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3722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3722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 animBg="1"/>
      <p:bldP spid="125" grpId="0"/>
      <p:bldP spid="126" grpId="0" animBg="1"/>
      <p:bldP spid="127" grpId="0" animBg="1"/>
      <p:bldP spid="130" grpId="0"/>
      <p:bldP spid="131" grpId="0"/>
      <p:bldP spid="10" grpId="0"/>
      <p:bldP spid="1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4"/>
                <a:ext cx="0" cy="149705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767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08441" y="2781300"/>
            <a:ext cx="4087859" cy="3344864"/>
            <a:chOff x="4408441" y="2781300"/>
            <a:chExt cx="4087859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6"/>
            </p:cNvCxnSpPr>
            <p:nvPr/>
          </p:nvCxnSpPr>
          <p:spPr>
            <a:xfrm>
              <a:off x="4408441" y="2781300"/>
              <a:ext cx="1535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253869" cy="460382"/>
              </a:xfrm>
              <a:prstGeom prst="rect">
                <a:avLst/>
              </a:prstGeom>
              <a:blipFill>
                <a:blip r:embed="rId5"/>
                <a:stretch>
                  <a:fillRect l="-3846" r="-2404" b="-6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694EBE52-6D33-C749-8B73-FC0C4B2A4218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553A645-DA98-F747-B04B-1D705F74F71A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D9E9EA-7482-7441-B6A2-2E4799DC6242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2D1568F1-EC93-7B4E-9FA3-925B209AD72A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1A0F99-E071-044D-B0EC-67AB01D82E2F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7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BE97E50-8E80-754E-BCA6-851A14C8F156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B46C5D7-1A9F-EF47-AC1B-E653D410264E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CE0C290-7670-9040-8552-8B0F9A98E298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8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146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</a:t>
            </a:r>
            <a:r>
              <a:rPr lang="en-US" sz="3200" b="1" dirty="0"/>
              <a:t>step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65544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6" y="1678821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 l="-4145" t="-6349" r="-25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124BA-5AFD-3441-857C-77A849D4BD33}"/>
              </a:ext>
            </a:extLst>
          </p:cNvPr>
          <p:cNvSpPr/>
          <p:nvPr/>
        </p:nvSpPr>
        <p:spPr>
          <a:xfrm>
            <a:off x="609599" y="2781828"/>
            <a:ext cx="5285244" cy="3314172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5811715" y="2697163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0AF04E5E-6178-79C2-063C-F407973A9FF7}"/>
              </a:ext>
            </a:extLst>
          </p:cNvPr>
          <p:cNvSpPr/>
          <p:nvPr/>
        </p:nvSpPr>
        <p:spPr>
          <a:xfrm>
            <a:off x="7266442" y="3543300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67F00E-6227-76BA-3253-A40116B7741B}"/>
              </a:ext>
            </a:extLst>
          </p:cNvPr>
          <p:cNvSpPr/>
          <p:nvPr/>
        </p:nvSpPr>
        <p:spPr>
          <a:xfrm>
            <a:off x="761999" y="3657599"/>
            <a:ext cx="6525760" cy="247703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CFE-085F-F8E5-56E0-963001770FE2}"/>
              </a:ext>
            </a:extLst>
          </p:cNvPr>
          <p:cNvSpPr/>
          <p:nvPr/>
        </p:nvSpPr>
        <p:spPr>
          <a:xfrm>
            <a:off x="609598" y="5051951"/>
            <a:ext cx="7543799" cy="1058334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1E9A3-9158-70E8-60D3-1D0B2AE9DAEB}"/>
              </a:ext>
            </a:extLst>
          </p:cNvPr>
          <p:cNvSpPr/>
          <p:nvPr/>
        </p:nvSpPr>
        <p:spPr>
          <a:xfrm>
            <a:off x="8115301" y="4998406"/>
            <a:ext cx="152400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 animBg="1"/>
      <p:bldP spid="126" grpId="0" animBg="1"/>
      <p:bldP spid="126" grpId="1" animBg="1"/>
      <p:bldP spid="94" grpId="0"/>
      <p:bldP spid="92" grpId="0" animBg="1"/>
      <p:bldP spid="118" grpId="0" animBg="1"/>
      <p:bldP spid="118" grpId="1" animBg="1"/>
      <p:bldP spid="119" grpId="0" animBg="1"/>
      <p:bldP spid="119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2767263"/>
            <a:ext cx="4076700" cy="3358901"/>
            <a:chOff x="4419600" y="2767263"/>
            <a:chExt cx="4076700" cy="3358901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53200" y="3657600"/>
                <a:ext cx="762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cxnSpLocks/>
              <a:endCxn id="84" idx="2"/>
            </p:cNvCxnSpPr>
            <p:nvPr/>
          </p:nvCxnSpPr>
          <p:spPr>
            <a:xfrm>
              <a:off x="4419600" y="2767263"/>
              <a:ext cx="1447800" cy="140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3733800" y="2767263"/>
            <a:ext cx="6858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52400" y="6126162"/>
            <a:ext cx="853440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6576" y="8636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08322" y="61261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3411"/>
                <a:ext cx="7344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27">
            <a:extLst>
              <a:ext uri="{FF2B5EF4-FFF2-40B4-BE49-F238E27FC236}">
                <a16:creationId xmlns:a16="http://schemas.microsoft.com/office/drawing/2014/main" id="{7232EA34-976D-C240-AB4C-1E2FC14FD7B9}"/>
              </a:ext>
            </a:extLst>
          </p:cNvPr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894AC8-241B-E642-929C-C4DB808A70E5}"/>
              </a:ext>
            </a:extLst>
          </p:cNvPr>
          <p:cNvCxnSpPr/>
          <p:nvPr/>
        </p:nvCxnSpPr>
        <p:spPr>
          <a:xfrm>
            <a:off x="4414684" y="1627239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FE0B94D-DAAB-0848-A7BB-E74DB5496E16}"/>
              </a:ext>
            </a:extLst>
          </p:cNvPr>
          <p:cNvGrpSpPr/>
          <p:nvPr/>
        </p:nvGrpSpPr>
        <p:grpSpPr>
          <a:xfrm>
            <a:off x="685800" y="6135408"/>
            <a:ext cx="3742333" cy="649574"/>
            <a:chOff x="685800" y="6018060"/>
            <a:chExt cx="3742333" cy="649574"/>
          </a:xfrm>
        </p:grpSpPr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A75FE884-B467-C74F-9A36-771D50314F94}"/>
                </a:ext>
              </a:extLst>
            </p:cNvPr>
            <p:cNvSpPr/>
            <p:nvPr/>
          </p:nvSpPr>
          <p:spPr>
            <a:xfrm rot="5400000">
              <a:off x="2403697" y="4300163"/>
              <a:ext cx="306539" cy="3742333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6D0114F-3554-434B-B715-3D697BDEF9BB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9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8634D5-AEE2-5E4C-8024-165231015315}"/>
              </a:ext>
            </a:extLst>
          </p:cNvPr>
          <p:cNvGrpSpPr/>
          <p:nvPr/>
        </p:nvGrpSpPr>
        <p:grpSpPr>
          <a:xfrm>
            <a:off x="4571350" y="6148914"/>
            <a:ext cx="3886850" cy="636068"/>
            <a:chOff x="608950" y="6031566"/>
            <a:chExt cx="3886850" cy="636068"/>
          </a:xfrm>
        </p:grpSpPr>
        <p:sp>
          <p:nvSpPr>
            <p:cNvPr id="134" name="Right Brace 133">
              <a:extLst>
                <a:ext uri="{FF2B5EF4-FFF2-40B4-BE49-F238E27FC236}">
                  <a16:creationId xmlns:a16="http://schemas.microsoft.com/office/drawing/2014/main" id="{63D0D754-8107-5249-96C7-81862760B192}"/>
                </a:ext>
              </a:extLst>
            </p:cNvPr>
            <p:cNvSpPr/>
            <p:nvPr/>
          </p:nvSpPr>
          <p:spPr>
            <a:xfrm rot="5400000">
              <a:off x="2405858" y="4234658"/>
              <a:ext cx="293034" cy="38868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E09AB80-C0CB-0946-AB56-5658798FA224}"/>
                    </a:ext>
                  </a:extLst>
                </p:cNvPr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10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itle 1">
            <a:extLst>
              <a:ext uri="{FF2B5EF4-FFF2-40B4-BE49-F238E27FC236}">
                <a16:creationId xmlns:a16="http://schemas.microsoft.com/office/drawing/2014/main" id="{6ECFAD08-F225-818F-7E30-3E6D7514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time complexity </a:t>
            </a:r>
            <a:r>
              <a:rPr lang="en-US" sz="3200" b="1" dirty="0"/>
              <a:t>of the algorithm</a:t>
            </a:r>
            <a:br>
              <a:rPr lang="en-US" sz="32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/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ounded Rectangle 5">
                <a:extLst>
                  <a:ext uri="{FF2B5EF4-FFF2-40B4-BE49-F238E27FC236}">
                    <a16:creationId xmlns:a16="http://schemas.microsoft.com/office/drawing/2014/main" id="{56CB3E16-C508-E75D-BF0F-353D85CAF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86" y="1869602"/>
                <a:ext cx="1638300" cy="489466"/>
              </a:xfrm>
              <a:prstGeom prst="round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/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= c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+  2 </a:t>
                </a:r>
                <a:r>
                  <a:rPr lang="en-US" b="1" dirty="0"/>
                  <a:t>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/2)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EA8867-4B26-F45C-F671-A37AC24B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84" y="1213513"/>
                <a:ext cx="2234010" cy="369332"/>
              </a:xfrm>
              <a:prstGeom prst="rect">
                <a:avLst/>
              </a:prstGeom>
              <a:blipFill>
                <a:blip r:embed="rId12"/>
                <a:stretch>
                  <a:fillRect l="-217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CD375F83-3E86-69E3-D447-2EBA91BD8FD7}"/>
              </a:ext>
            </a:extLst>
          </p:cNvPr>
          <p:cNvSpPr txBox="1"/>
          <p:nvPr/>
        </p:nvSpPr>
        <p:spPr>
          <a:xfrm flipH="1">
            <a:off x="4876800" y="1923927"/>
            <a:ext cx="19995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 complexity 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3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 animBg="1"/>
      <p:bldP spid="121" grpId="1" animBg="1"/>
      <p:bldP spid="1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/>
                  <a:t>non-dominated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points for a given set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Write a neat and complete pseudocode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Can we improve the time complexity beyond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?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Ponder over it.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19812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8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3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18288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0AB-56BA-6A6F-DCA1-3970A664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6A50-9499-A4C5-E481-587B2814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Make sincere attempts to design an efficient algorithm  to multiply the two polynomials using divide and conquer.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C529-A452-4AF9-E1F9-1178508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𝒑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5"/>
                <a:stretch>
                  <a:fillRect l="-463" t="-510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blipFill>
                <a:blip r:embed="rId6"/>
                <a:stretch>
                  <a:fillRect t="-6452" r="-124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closest pair distance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14" t="-80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0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AC19AD-0E4E-43FC-59ED-C572730BE8BC}"/>
              </a:ext>
            </a:extLst>
          </p:cNvPr>
          <p:cNvSpPr/>
          <p:nvPr/>
        </p:nvSpPr>
        <p:spPr>
          <a:xfrm>
            <a:off x="1571625" y="3775631"/>
            <a:ext cx="2362200" cy="3508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E7DD35-70F6-CAA8-4E3F-8AF324F539D6}"/>
              </a:ext>
            </a:extLst>
          </p:cNvPr>
          <p:cNvSpPr/>
          <p:nvPr/>
        </p:nvSpPr>
        <p:spPr>
          <a:xfrm>
            <a:off x="1447800" y="4678363"/>
            <a:ext cx="762000" cy="3508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𝒑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𝒑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2036327" cy="369332"/>
              </a:xfrm>
              <a:prstGeom prst="rect">
                <a:avLst/>
              </a:prstGeom>
              <a:blipFill>
                <a:blip r:embed="rId6"/>
                <a:stretch>
                  <a:fillRect t="-6452" r="-124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188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1199B-B8B0-A14A-9B8C-CC7145226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0"/>
                <a:stretch>
                  <a:fillRect t="-3333" r="-1399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592886" y="4148984"/>
            <a:ext cx="371265" cy="422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37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201085" y="2706481"/>
            <a:ext cx="37126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4191000" y="3085934"/>
            <a:ext cx="624840" cy="1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715399" y="2697591"/>
            <a:ext cx="411299" cy="381000"/>
            <a:chOff x="6610251" y="5486400"/>
            <a:chExt cx="411299" cy="381000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10251" y="548640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51" y="5486400"/>
                  <a:ext cx="37221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Oval 94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4457700" y="4572000"/>
            <a:ext cx="51195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2672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  min</a:t>
                </a:r>
                <a:r>
                  <a:rPr lang="en-US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400800"/>
                <a:ext cx="1800365" cy="369332"/>
              </a:xfrm>
              <a:prstGeom prst="rect">
                <a:avLst/>
              </a:prstGeom>
              <a:blipFill>
                <a:blip r:embed="rId12"/>
                <a:stretch>
                  <a:fillRect t="-7937" r="-20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76200" y="1600199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105400" y="1588532"/>
            <a:ext cx="3711499" cy="4495801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957612" y="4125959"/>
            <a:ext cx="425116" cy="446041"/>
            <a:chOff x="6878915" y="5497559"/>
            <a:chExt cx="425116" cy="446041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7015551" y="5497559"/>
              <a:ext cx="5999" cy="44604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78915" y="5524222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915" y="5524222"/>
                  <a:ext cx="42511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610100" y="2971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720861" y="306961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61" y="3069616"/>
                <a:ext cx="38023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018483" y="45306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83" y="4530680"/>
                <a:ext cx="37702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03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42" grpId="0" animBg="1"/>
      <p:bldP spid="116" grpId="0" animBg="1"/>
      <p:bldP spid="123" grpId="0" animBg="1"/>
      <p:bldP spid="104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combine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Fact</a:t>
                </a:r>
                <a:r>
                  <a:rPr lang="en-US" sz="2000" dirty="0"/>
                  <a:t> :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000" dirty="0"/>
                  <a:t> consecutive points need to be considered.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600200"/>
            <a:ext cx="25908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7122837" y="1432879"/>
            <a:ext cx="39961" cy="38188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9223" y="1600200"/>
            <a:ext cx="2552778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2007868" y="1417638"/>
            <a:ext cx="11355" cy="3834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61840" y="1600200"/>
            <a:ext cx="10160" cy="336804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25388" y="4560490"/>
            <a:ext cx="163551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409761" y="4658360"/>
            <a:ext cx="369369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276600" y="1432879"/>
            <a:ext cx="1001751" cy="3666461"/>
            <a:chOff x="3276600" y="1432879"/>
            <a:chExt cx="1001751" cy="3666461"/>
          </a:xfrm>
        </p:grpSpPr>
        <p:sp>
          <p:nvSpPr>
            <p:cNvPr id="36" name="Oval 35"/>
            <p:cNvSpPr/>
            <p:nvPr/>
          </p:nvSpPr>
          <p:spPr>
            <a:xfrm>
              <a:off x="3962400" y="26502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114800" y="37932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505200" y="31836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8" idx="4"/>
              <a:endCxn id="37" idx="0"/>
            </p:cNvCxnSpPr>
            <p:nvPr/>
          </p:nvCxnSpPr>
          <p:spPr>
            <a:xfrm flipH="1">
              <a:off x="3358376" y="3945619"/>
              <a:ext cx="838200" cy="38100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4"/>
              <a:endCxn id="38" idx="1"/>
            </p:cNvCxnSpPr>
            <p:nvPr/>
          </p:nvCxnSpPr>
          <p:spPr>
            <a:xfrm>
              <a:off x="3586976" y="3336019"/>
              <a:ext cx="551775" cy="479518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4"/>
              <a:endCxn id="39" idx="0"/>
            </p:cNvCxnSpPr>
            <p:nvPr/>
          </p:nvCxnSpPr>
          <p:spPr>
            <a:xfrm flipH="1">
              <a:off x="3586976" y="2802619"/>
              <a:ext cx="457200" cy="38100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endCxn id="55" idx="0"/>
            </p:cNvCxnSpPr>
            <p:nvPr/>
          </p:nvCxnSpPr>
          <p:spPr>
            <a:xfrm>
              <a:off x="4000500" y="1432879"/>
              <a:ext cx="56476" cy="548321"/>
            </a:xfrm>
            <a:prstGeom prst="line">
              <a:avLst/>
            </a:prstGeom>
            <a:ln w="19050">
              <a:solidFill>
                <a:srgbClr val="006C3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975200" y="1981200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4038600" y="2133600"/>
              <a:ext cx="18375" cy="516619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/>
              <a:stCxn id="37" idx="5"/>
              <a:endCxn id="13" idx="0"/>
            </p:cNvCxnSpPr>
            <p:nvPr/>
          </p:nvCxnSpPr>
          <p:spPr>
            <a:xfrm>
              <a:off x="3416200" y="4456701"/>
              <a:ext cx="429327" cy="642639"/>
            </a:xfrm>
            <a:prstGeom prst="line">
              <a:avLst/>
            </a:prstGeom>
            <a:ln w="19050">
              <a:solidFill>
                <a:srgbClr val="006C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276600" y="4326619"/>
              <a:ext cx="163551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Connector 71"/>
          <p:cNvCxnSpPr>
            <a:cxnSpLocks/>
          </p:cNvCxnSpPr>
          <p:nvPr/>
        </p:nvCxnSpPr>
        <p:spPr>
          <a:xfrm flipH="1">
            <a:off x="4561840" y="1295400"/>
            <a:ext cx="10160" cy="4114800"/>
          </a:xfrm>
          <a:prstGeom prst="line">
            <a:avLst/>
          </a:prstGeom>
          <a:ln w="38100">
            <a:solidFill>
              <a:srgbClr val="006C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010035" y="4500704"/>
            <a:ext cx="332246" cy="2719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72954" y="4267009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00500" y="3727195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401554" y="3107324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45527" y="2589821"/>
            <a:ext cx="332246" cy="271971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46863" y="467569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63" y="4675693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101">
            <a:extLst>
              <a:ext uri="{FF2B5EF4-FFF2-40B4-BE49-F238E27FC236}">
                <a16:creationId xmlns:a16="http://schemas.microsoft.com/office/drawing/2014/main" id="{D5956B2B-5B9E-7521-3B53-C4ABE13B492F}"/>
              </a:ext>
            </a:extLst>
          </p:cNvPr>
          <p:cNvSpPr/>
          <p:nvPr/>
        </p:nvSpPr>
        <p:spPr>
          <a:xfrm>
            <a:off x="11152" y="1970041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CA06B-A62C-AA75-30C3-AAC3D2718146}"/>
              </a:ext>
            </a:extLst>
          </p:cNvPr>
          <p:cNvSpPr txBox="1"/>
          <p:nvPr/>
        </p:nvSpPr>
        <p:spPr>
          <a:xfrm>
            <a:off x="3678982" y="1799296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</a:t>
            </a:r>
            <a:endParaRPr lang="en-IN" sz="32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3B6A0-72E9-BB95-D99C-3C97A91CDF88}"/>
              </a:ext>
            </a:extLst>
          </p:cNvPr>
          <p:cNvCxnSpPr>
            <a:cxnSpLocks/>
          </p:cNvCxnSpPr>
          <p:nvPr/>
        </p:nvCxnSpPr>
        <p:spPr>
          <a:xfrm>
            <a:off x="1524000" y="1905000"/>
            <a:ext cx="3048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B40F6-B2C7-57A4-4E7D-260B54681FC8}"/>
                  </a:ext>
                </a:extLst>
              </p:cNvPr>
              <p:cNvSpPr txBox="1"/>
              <p:nvPr/>
            </p:nvSpPr>
            <p:spPr>
              <a:xfrm>
                <a:off x="2846155" y="486035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6B40F6-B2C7-57A4-4E7D-260B5468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55" y="4860359"/>
                <a:ext cx="372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925FC-93E0-D7A3-E5FA-18F78C8A72E2}"/>
              </a:ext>
            </a:extLst>
          </p:cNvPr>
          <p:cNvCxnSpPr>
            <a:cxnSpLocks/>
          </p:cNvCxnSpPr>
          <p:nvPr/>
        </p:nvCxnSpPr>
        <p:spPr>
          <a:xfrm flipH="1">
            <a:off x="1981200" y="4952999"/>
            <a:ext cx="25908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3DC898-51C4-6B24-6DD3-61868A99465C}"/>
              </a:ext>
            </a:extLst>
          </p:cNvPr>
          <p:cNvCxnSpPr>
            <a:cxnSpLocks/>
          </p:cNvCxnSpPr>
          <p:nvPr/>
        </p:nvCxnSpPr>
        <p:spPr>
          <a:xfrm flipV="1">
            <a:off x="1600200" y="1904998"/>
            <a:ext cx="0" cy="27533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6D882-A068-C158-8590-D647D45670EC}"/>
                  </a:ext>
                </a:extLst>
              </p:cNvPr>
              <p:cNvSpPr txBox="1"/>
              <p:nvPr/>
            </p:nvSpPr>
            <p:spPr>
              <a:xfrm>
                <a:off x="1107826" y="309955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6D882-A068-C158-8590-D647D456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26" y="3099554"/>
                <a:ext cx="37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009C17-407F-3406-5F21-259AC1FD62B4}"/>
              </a:ext>
            </a:extLst>
          </p:cNvPr>
          <p:cNvCxnSpPr>
            <a:cxnSpLocks/>
            <a:stCxn id="56" idx="1"/>
            <a:endCxn id="55" idx="5"/>
          </p:cNvCxnSpPr>
          <p:nvPr/>
        </p:nvCxnSpPr>
        <p:spPr>
          <a:xfrm flipH="1" flipV="1">
            <a:off x="4114800" y="2111282"/>
            <a:ext cx="1034539" cy="247152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FE034-C346-DAEC-3620-AE69ED19E4E2}"/>
                  </a:ext>
                </a:extLst>
              </p:cNvPr>
              <p:cNvSpPr txBox="1"/>
              <p:nvPr/>
            </p:nvSpPr>
            <p:spPr>
              <a:xfrm>
                <a:off x="4723767" y="32842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FE034-C346-DAEC-3620-AE69ED19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67" y="3284220"/>
                <a:ext cx="6094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06ED5C-642A-0EB7-2DEB-A1C2824A8BE5}"/>
              </a:ext>
            </a:extLst>
          </p:cNvPr>
          <p:cNvSpPr/>
          <p:nvPr/>
        </p:nvSpPr>
        <p:spPr>
          <a:xfrm>
            <a:off x="2019221" y="1904998"/>
            <a:ext cx="2531654" cy="2749261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3212-778D-5841-9AEF-D64F3891E487}"/>
              </a:ext>
            </a:extLst>
          </p:cNvPr>
          <p:cNvSpPr/>
          <p:nvPr/>
        </p:nvSpPr>
        <p:spPr>
          <a:xfrm>
            <a:off x="3763751" y="5099340"/>
            <a:ext cx="163551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AD9896-DD48-9E51-9E36-B7C240AF00A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567677" y="5229422"/>
            <a:ext cx="220025" cy="289901"/>
          </a:xfrm>
          <a:prstGeom prst="line">
            <a:avLst/>
          </a:prstGeom>
          <a:ln w="19050">
            <a:solidFill>
              <a:srgbClr val="006C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722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33" grpId="0" animBg="1"/>
      <p:bldP spid="33" grpId="1" animBg="1"/>
      <p:bldP spid="6" grpId="0"/>
      <p:bldP spid="14" grpId="0"/>
      <p:bldP spid="21" grpId="0"/>
      <p:bldP spid="16" grpId="0"/>
      <p:bldP spid="8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|5.9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8|3.3|10.5|1.5|2|1.7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|4.1|8|12.8|3.2|2.4|4.9|8.3|8.8|5.1|5.1|2.2|2.3|1.1|5.7|0.8|1.1|8.9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7|1.1|3.7|9|3.5|3.2|5.3|9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0.7|1.4|5.4|3.5|11.3|0.9|0.8|8.5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5.1|2.5|8.5|4.2|3.9|8.5|1.1|2.2|2.9|5.5|3.6|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|0.8|0.7|0.8|0.7|4.2|16.4|1.4|4.8|9.4|6.9|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12.9|5.1|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2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.1|6.9|39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6.9|11.8|11.9|15.8|8.6|3.8|17.5|2.1|4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3.8|4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4|3.5|7.8|4.2|2.8|4.9|4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5|9.3|8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2.3|17.2|13.8|6.3|14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8|4.1|2.4|4.4|0.5|4.9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2|5.2|4.3|7.1|5.2|6.2|4.4|2|3.6|9.1|3.4|3.4|10.8|8.7|2.6|1.5|4.5|1.6|21.7|2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.2|4.5|15.9|0.9|3.5|1.6|11.6|12.2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2|5.2|4.3|7.1|5.2|6.2|4.4|2|3.6|9.1|3.4|3.4|10.8|8.7|2.6|1.5|4.5|1.6|21.7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3.1|4.5|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2|11.3|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3|1.2|4.9|12.5|1.8|1.3|1.3|4|1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6.3|3.7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</TotalTime>
  <Words>1707</Words>
  <Application>Microsoft Office PowerPoint</Application>
  <PresentationFormat>On-screen Show (4:3)</PresentationFormat>
  <Paragraphs>382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The combine step</vt:lpstr>
      <vt:lpstr>Divide and Conquer based algorithm </vt:lpstr>
      <vt:lpstr>Running time of the algorithm</vt:lpstr>
      <vt:lpstr>Divide and Conquer based algorithm </vt:lpstr>
      <vt:lpstr>The combine step in O(n) time </vt:lpstr>
      <vt:lpstr>The combine step in O(n) time </vt:lpstr>
      <vt:lpstr>The combine step in O(n) time </vt:lpstr>
      <vt:lpstr>The combine step in O(n) time </vt:lpstr>
      <vt:lpstr>The combine step in O(n) time </vt:lpstr>
      <vt:lpstr>Inspiration from Merge sort </vt:lpstr>
      <vt:lpstr>The combine step in O(n) time </vt:lpstr>
      <vt:lpstr>Divide and Conquer based algorithm  </vt:lpstr>
      <vt:lpstr>Conclusion</vt:lpstr>
      <vt:lpstr>problem 2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The Non-Dominated Points  </vt:lpstr>
      <vt:lpstr>A simple algorithm for all non-dominated points</vt:lpstr>
      <vt:lpstr>A Simple Algorithm </vt:lpstr>
      <vt:lpstr>A Simple Algorithm </vt:lpstr>
      <vt:lpstr>A Divide and Conquer algorithm</vt:lpstr>
      <vt:lpstr>A Divide and Conquer algorithm</vt:lpstr>
      <vt:lpstr>The Divide step </vt:lpstr>
      <vt:lpstr>Solving the Subproblems recursively </vt:lpstr>
      <vt:lpstr>The conquer step </vt:lpstr>
      <vt:lpstr>The time complexity of the algorithm </vt:lpstr>
      <vt:lpstr>PowerPoint Presentation</vt:lpstr>
      <vt:lpstr>An algorithm for  multiplying two polynomials</vt:lpstr>
      <vt:lpstr>Multiplying two polynomials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804</cp:revision>
  <dcterms:created xsi:type="dcterms:W3CDTF">2011-12-03T04:13:03Z</dcterms:created>
  <dcterms:modified xsi:type="dcterms:W3CDTF">2024-08-08T06:54:34Z</dcterms:modified>
</cp:coreProperties>
</file>