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679" r:id="rId2"/>
    <p:sldId id="638" r:id="rId3"/>
    <p:sldId id="639" r:id="rId4"/>
    <p:sldId id="640" r:id="rId5"/>
    <p:sldId id="643" r:id="rId6"/>
    <p:sldId id="642" r:id="rId7"/>
    <p:sldId id="607" r:id="rId8"/>
    <p:sldId id="608" r:id="rId9"/>
    <p:sldId id="678" r:id="rId10"/>
    <p:sldId id="444" r:id="rId11"/>
    <p:sldId id="648" r:id="rId12"/>
    <p:sldId id="649" r:id="rId13"/>
    <p:sldId id="655" r:id="rId14"/>
    <p:sldId id="656" r:id="rId15"/>
    <p:sldId id="657" r:id="rId16"/>
    <p:sldId id="658" r:id="rId17"/>
    <p:sldId id="659" r:id="rId18"/>
    <p:sldId id="660" r:id="rId19"/>
    <p:sldId id="449" r:id="rId20"/>
    <p:sldId id="662" r:id="rId21"/>
    <p:sldId id="666" r:id="rId22"/>
    <p:sldId id="667" r:id="rId23"/>
    <p:sldId id="668" r:id="rId24"/>
    <p:sldId id="669" r:id="rId25"/>
    <p:sldId id="670" r:id="rId26"/>
    <p:sldId id="672" r:id="rId27"/>
    <p:sldId id="674" r:id="rId28"/>
    <p:sldId id="448" r:id="rId29"/>
    <p:sldId id="450" r:id="rId30"/>
    <p:sldId id="684" r:id="rId31"/>
    <p:sldId id="614" r:id="rId32"/>
    <p:sldId id="615" r:id="rId33"/>
    <p:sldId id="617" r:id="rId34"/>
    <p:sldId id="618" r:id="rId35"/>
    <p:sldId id="573" r:id="rId36"/>
    <p:sldId id="619" r:id="rId37"/>
    <p:sldId id="620" r:id="rId38"/>
    <p:sldId id="621" r:id="rId39"/>
    <p:sldId id="622" r:id="rId40"/>
    <p:sldId id="63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43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0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5.png"/><Relationship Id="rId4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0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8.png"/><Relationship Id="rId5" Type="http://schemas.openxmlformats.org/officeDocument/2006/relationships/image" Target="../media/image48.png"/><Relationship Id="rId10" Type="http://schemas.openxmlformats.org/officeDocument/2006/relationships/image" Target="../media/image7.png"/><Relationship Id="rId4" Type="http://schemas.openxmlformats.org/officeDocument/2006/relationships/image" Target="../media/image47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28.png"/><Relationship Id="rId3" Type="http://schemas.openxmlformats.org/officeDocument/2006/relationships/image" Target="../media/image311.png"/><Relationship Id="rId7" Type="http://schemas.openxmlformats.org/officeDocument/2006/relationships/image" Target="../media/image35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22.png"/><Relationship Id="rId4" Type="http://schemas.openxmlformats.org/officeDocument/2006/relationships/image" Target="../media/image320.png"/><Relationship Id="rId9" Type="http://schemas.openxmlformats.org/officeDocument/2006/relationships/image" Target="../media/image21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18.png"/><Relationship Id="rId4" Type="http://schemas.openxmlformats.org/officeDocument/2006/relationships/image" Target="../media/image52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391.png"/><Relationship Id="rId12" Type="http://schemas.openxmlformats.org/officeDocument/2006/relationships/image" Target="../media/image64.png"/><Relationship Id="rId17" Type="http://schemas.openxmlformats.org/officeDocument/2006/relationships/image" Target="../media/image210.png"/><Relationship Id="rId2" Type="http://schemas.openxmlformats.org/officeDocument/2006/relationships/image" Target="../media/image3100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5" Type="http://schemas.openxmlformats.org/officeDocument/2006/relationships/image" Target="../media/image9.png"/><Relationship Id="rId10" Type="http://schemas.openxmlformats.org/officeDocument/2006/relationships/image" Target="../media/image450.png"/><Relationship Id="rId4" Type="http://schemas.openxmlformats.org/officeDocument/2006/relationships/image" Target="../media/image520.png"/><Relationship Id="rId9" Type="http://schemas.openxmlformats.org/officeDocument/2006/relationships/image" Target="../media/image180.png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410.png"/><Relationship Id="rId3" Type="http://schemas.openxmlformats.org/officeDocument/2006/relationships/image" Target="../media/image391.png"/><Relationship Id="rId12" Type="http://schemas.openxmlformats.org/officeDocument/2006/relationships/image" Target="../media/image120.png"/><Relationship Id="rId17" Type="http://schemas.openxmlformats.org/officeDocument/2006/relationships/image" Target="../media/image210.png"/><Relationship Id="rId2" Type="http://schemas.openxmlformats.org/officeDocument/2006/relationships/image" Target="../media/image3100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112.png"/><Relationship Id="rId5" Type="http://schemas.openxmlformats.org/officeDocument/2006/relationships/image" Target="../media/image530.png"/><Relationship Id="rId15" Type="http://schemas.openxmlformats.org/officeDocument/2006/relationships/image" Target="../media/image9.png"/><Relationship Id="rId10" Type="http://schemas.openxmlformats.org/officeDocument/2006/relationships/image" Target="../media/image100.png"/><Relationship Id="rId19" Type="http://schemas.openxmlformats.org/officeDocument/2006/relationships/image" Target="../media/image14.png"/><Relationship Id="rId4" Type="http://schemas.openxmlformats.org/officeDocument/2006/relationships/image" Target="../media/image520.png"/><Relationship Id="rId9" Type="http://schemas.openxmlformats.org/officeDocument/2006/relationships/image" Target="../media/image180.png"/><Relationship Id="rId1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410.png"/><Relationship Id="rId3" Type="http://schemas.openxmlformats.org/officeDocument/2006/relationships/image" Target="../media/image391.png"/><Relationship Id="rId12" Type="http://schemas.openxmlformats.org/officeDocument/2006/relationships/image" Target="../media/image161.png"/><Relationship Id="rId17" Type="http://schemas.openxmlformats.org/officeDocument/2006/relationships/image" Target="../media/image210.png"/><Relationship Id="rId2" Type="http://schemas.openxmlformats.org/officeDocument/2006/relationships/image" Target="../media/image3100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150.png"/><Relationship Id="rId5" Type="http://schemas.openxmlformats.org/officeDocument/2006/relationships/image" Target="../media/image530.png"/><Relationship Id="rId15" Type="http://schemas.openxmlformats.org/officeDocument/2006/relationships/image" Target="../media/image190.png"/><Relationship Id="rId10" Type="http://schemas.openxmlformats.org/officeDocument/2006/relationships/image" Target="../media/image141.png"/><Relationship Id="rId4" Type="http://schemas.openxmlformats.org/officeDocument/2006/relationships/image" Target="../media/image520.png"/><Relationship Id="rId9" Type="http://schemas.openxmlformats.org/officeDocument/2006/relationships/image" Target="../media/image180.png"/><Relationship Id="rId1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image" Target="../media/image210.png"/><Relationship Id="rId3" Type="http://schemas.openxmlformats.org/officeDocument/2006/relationships/image" Target="../media/image391.png"/><Relationship Id="rId12" Type="http://schemas.openxmlformats.org/officeDocument/2006/relationships/image" Target="../media/image211.png"/><Relationship Id="rId17" Type="http://schemas.openxmlformats.org/officeDocument/2006/relationships/image" Target="../media/image111.png"/><Relationship Id="rId2" Type="http://schemas.openxmlformats.org/officeDocument/2006/relationships/image" Target="../media/image3100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150.png"/><Relationship Id="rId5" Type="http://schemas.openxmlformats.org/officeDocument/2006/relationships/image" Target="../media/image530.png"/><Relationship Id="rId15" Type="http://schemas.openxmlformats.org/officeDocument/2006/relationships/image" Target="../media/image190.png"/><Relationship Id="rId10" Type="http://schemas.openxmlformats.org/officeDocument/2006/relationships/image" Target="../media/image200.png"/><Relationship Id="rId19" Type="http://schemas.openxmlformats.org/officeDocument/2006/relationships/image" Target="../media/image410.png"/><Relationship Id="rId4" Type="http://schemas.openxmlformats.org/officeDocument/2006/relationships/image" Target="../media/image520.png"/><Relationship Id="rId9" Type="http://schemas.openxmlformats.org/officeDocument/2006/relationships/image" Target="../media/image180.png"/><Relationship Id="rId1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210.png"/><Relationship Id="rId3" Type="http://schemas.openxmlformats.org/officeDocument/2006/relationships/image" Target="../media/image391.png"/><Relationship Id="rId12" Type="http://schemas.openxmlformats.org/officeDocument/2006/relationships/image" Target="../media/image240.png"/><Relationship Id="rId17" Type="http://schemas.openxmlformats.org/officeDocument/2006/relationships/image" Target="../media/image111.png"/><Relationship Id="rId2" Type="http://schemas.openxmlformats.org/officeDocument/2006/relationships/image" Target="../media/image310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11.png"/><Relationship Id="rId5" Type="http://schemas.openxmlformats.org/officeDocument/2006/relationships/image" Target="../media/image530.png"/><Relationship Id="rId15" Type="http://schemas.openxmlformats.org/officeDocument/2006/relationships/image" Target="../media/image220.png"/><Relationship Id="rId10" Type="http://schemas.openxmlformats.org/officeDocument/2006/relationships/image" Target="../media/image200.png"/><Relationship Id="rId19" Type="http://schemas.openxmlformats.org/officeDocument/2006/relationships/image" Target="../media/image410.png"/><Relationship Id="rId4" Type="http://schemas.openxmlformats.org/officeDocument/2006/relationships/image" Target="../media/image520.png"/><Relationship Id="rId9" Type="http://schemas.openxmlformats.org/officeDocument/2006/relationships/image" Target="../media/image180.png"/><Relationship Id="rId1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410.png"/><Relationship Id="rId3" Type="http://schemas.openxmlformats.org/officeDocument/2006/relationships/image" Target="../media/image391.png"/><Relationship Id="rId12" Type="http://schemas.openxmlformats.org/officeDocument/2006/relationships/image" Target="../media/image240.png"/><Relationship Id="rId17" Type="http://schemas.openxmlformats.org/officeDocument/2006/relationships/image" Target="../media/image210.png"/><Relationship Id="rId2" Type="http://schemas.openxmlformats.org/officeDocument/2006/relationships/image" Target="../media/image3100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11.png"/><Relationship Id="rId5" Type="http://schemas.openxmlformats.org/officeDocument/2006/relationships/image" Target="../media/image530.png"/><Relationship Id="rId15" Type="http://schemas.openxmlformats.org/officeDocument/2006/relationships/image" Target="../media/image260.png"/><Relationship Id="rId10" Type="http://schemas.openxmlformats.org/officeDocument/2006/relationships/image" Target="../media/image200.png"/><Relationship Id="rId19" Type="http://schemas.openxmlformats.org/officeDocument/2006/relationships/image" Target="../media/image27.png"/><Relationship Id="rId4" Type="http://schemas.openxmlformats.org/officeDocument/2006/relationships/image" Target="../media/image520.png"/><Relationship Id="rId9" Type="http://schemas.openxmlformats.org/officeDocument/2006/relationships/image" Target="../media/image180.png"/><Relationship Id="rId1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18" Type="http://schemas.openxmlformats.org/officeDocument/2006/relationships/image" Target="../media/image351.png"/><Relationship Id="rId3" Type="http://schemas.openxmlformats.org/officeDocument/2006/relationships/image" Target="../media/image391.png"/><Relationship Id="rId21" Type="http://schemas.openxmlformats.org/officeDocument/2006/relationships/image" Target="../media/image410.png"/><Relationship Id="rId12" Type="http://schemas.openxmlformats.org/officeDocument/2006/relationships/image" Target="../media/image29.png"/><Relationship Id="rId17" Type="http://schemas.openxmlformats.org/officeDocument/2006/relationships/image" Target="../media/image341.png"/><Relationship Id="rId2" Type="http://schemas.openxmlformats.org/officeDocument/2006/relationships/image" Target="../media/image3100.png"/><Relationship Id="rId16" Type="http://schemas.openxmlformats.org/officeDocument/2006/relationships/image" Target="../media/image331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81.png"/><Relationship Id="rId5" Type="http://schemas.openxmlformats.org/officeDocument/2006/relationships/image" Target="../media/image530.png"/><Relationship Id="rId15" Type="http://schemas.openxmlformats.org/officeDocument/2006/relationships/image" Target="../media/image321.png"/><Relationship Id="rId10" Type="http://schemas.openxmlformats.org/officeDocument/2006/relationships/image" Target="../media/image2700.png"/><Relationship Id="rId19" Type="http://schemas.openxmlformats.org/officeDocument/2006/relationships/image" Target="../media/image111.png"/><Relationship Id="rId4" Type="http://schemas.openxmlformats.org/officeDocument/2006/relationships/image" Target="../media/image520.png"/><Relationship Id="rId9" Type="http://schemas.openxmlformats.org/officeDocument/2006/relationships/image" Target="../media/image180.png"/><Relationship Id="rId14" Type="http://schemas.openxmlformats.org/officeDocument/2006/relationships/image" Target="../media/image3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3" Type="http://schemas.openxmlformats.org/officeDocument/2006/relationships/image" Target="../media/image31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5" Type="http://schemas.openxmlformats.org/officeDocument/2006/relationships/image" Target="../media/image251.png"/><Relationship Id="rId4" Type="http://schemas.openxmlformats.org/officeDocument/2006/relationships/image" Target="../media/image1300.png"/><Relationship Id="rId14" Type="http://schemas.openxmlformats.org/officeDocument/2006/relationships/image" Target="../media/image2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4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Divide and Conquer Paradigm – III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     - </a:t>
            </a:r>
            <a:r>
              <a:rPr lang="en-US" sz="2400" b="1" dirty="0">
                <a:solidFill>
                  <a:schemeClr val="tx1"/>
                </a:solidFill>
              </a:rPr>
              <a:t>Multiplication of 2 Polynomials (1</a:t>
            </a:r>
            <a:r>
              <a:rPr 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sz="2400" b="1" dirty="0">
                <a:solidFill>
                  <a:schemeClr val="tx1"/>
                </a:solidFill>
              </a:rPr>
              <a:t> algo)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       - Finding Majority Element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1371600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Faster algorithm for </a:t>
            </a:r>
          </a:p>
          <a:p>
            <a:r>
              <a:rPr lang="en-US" b="1" dirty="0">
                <a:solidFill>
                  <a:srgbClr val="7030A0"/>
                </a:solidFill>
              </a:rPr>
              <a:t>multiplying two integers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9B1F9-1F0B-40FB-24C3-E7BFF0E55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sz="3200" b="1" dirty="0">
                    <a:solidFill>
                      <a:srgbClr val="7030A0"/>
                    </a:solidFill>
                  </a:rPr>
                  <a:t>Addition </a:t>
                </a:r>
                <a:br>
                  <a:rPr lang="en-IN" sz="3200" b="1" dirty="0"/>
                </a:br>
                <a:r>
                  <a:rPr lang="en-IN" sz="3200" b="1" dirty="0"/>
                  <a:t>of two </a:t>
                </a:r>
                <a14:m>
                  <m:oMath xmlns:m="http://schemas.openxmlformats.org/officeDocument/2006/math">
                    <m:r>
                      <a:rPr lang="en-I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sz="3200" b="1" dirty="0"/>
                  <a:t>-bit numbers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9560403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9560403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217911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217911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34827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538" t="-3448" r="-14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1538" t="-3448" r="-1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4000" t="-3448" r="-1256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7692" t="-3448" r="-1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7692" t="-3448" r="-10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7692" t="-3448" r="-9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7692" t="-3448" r="-8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7692" t="-3448" r="-7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692" t="-3448" r="-6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692" t="-3448" r="-5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107692" t="-3448" r="-4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D20B05-7344-093A-0B2E-1C09BD3D2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271887"/>
              </p:ext>
            </p:extLst>
          </p:nvPr>
        </p:nvGraphicFramePr>
        <p:xfrm>
          <a:off x="2099937" y="4724400"/>
          <a:ext cx="5291463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411941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8750501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60952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13390230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8735880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797531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6791747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588985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269507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986723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82428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326572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3541737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96168797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10201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3723832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86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1">
            <a:extLst>
              <a:ext uri="{FF2B5EF4-FFF2-40B4-BE49-F238E27FC236}">
                <a16:creationId xmlns:a16="http://schemas.microsoft.com/office/drawing/2014/main" id="{B355B065-4236-F31D-13B5-65823609F934}"/>
              </a:ext>
            </a:extLst>
          </p:cNvPr>
          <p:cNvSpPr/>
          <p:nvPr/>
        </p:nvSpPr>
        <p:spPr>
          <a:xfrm rot="10800000">
            <a:off x="7133349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1">
            <a:extLst>
              <a:ext uri="{FF2B5EF4-FFF2-40B4-BE49-F238E27FC236}">
                <a16:creationId xmlns:a16="http://schemas.microsoft.com/office/drawing/2014/main" id="{FEF18FB6-448C-A481-053E-D71E68BECB13}"/>
              </a:ext>
            </a:extLst>
          </p:cNvPr>
          <p:cNvSpPr/>
          <p:nvPr/>
        </p:nvSpPr>
        <p:spPr>
          <a:xfrm rot="10800000">
            <a:off x="7133348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3" grpId="0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2371447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2371447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987544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9875447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212553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212553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/>
              <p:nvPr/>
            </p:nvSpPr>
            <p:spPr>
              <a:xfrm>
                <a:off x="5730194" y="2069068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94" y="206906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5791202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57912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6861976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6861976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8655154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8655154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1669899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1669899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/>
              <p:nvPr/>
            </p:nvSpPr>
            <p:spPr>
              <a:xfrm>
                <a:off x="5425394" y="2069068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4" y="206906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5486400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54864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/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90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2467659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2467659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731312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731312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70884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3708840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/>
              <p:nvPr/>
            </p:nvSpPr>
            <p:spPr>
              <a:xfrm>
                <a:off x="5029200" y="2069068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D84DD3-5A00-8D42-AB23-3AF0F82F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69068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5152149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51816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/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/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1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3FA-DBAE-D7C8-2143-220CB0C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5554958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5554958"/>
                  </p:ext>
                </p:extLst>
              </p:nvPr>
            </p:nvGraphicFramePr>
            <p:xfrm>
              <a:off x="2095496" y="2543052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333" r="-134482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538" t="-3333" r="-14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538" t="-3333" r="-1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000" t="-3333" r="-125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3333" r="-1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692" t="-3333" r="-10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3333" r="-9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7692" t="-3333" r="-8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7692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7692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92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692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92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7692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7692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692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698928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6989285"/>
                  </p:ext>
                </p:extLst>
              </p:nvPr>
            </p:nvGraphicFramePr>
            <p:xfrm>
              <a:off x="2119910" y="34290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448" r="-13448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38" t="-3448" r="-14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38" t="-3448" r="-13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4000" t="-3448" r="-1252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692" t="-3448" r="-1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3448" r="-10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692" t="-3448" r="-9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7692" t="-3448" r="-8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7692" t="-3448" r="-7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7692" t="-3448" r="-6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692" t="-3448" r="-5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7692" t="-3448" r="-4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692" t="-3448" r="-3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7692" t="-3448" r="-2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7692" t="-3448" r="-1038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92" t="-3448" r="-384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434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6109096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9D20B05-7344-093A-0B2E-1C09BD3D2A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6109096"/>
                  </p:ext>
                </p:extLst>
              </p:nvPr>
            </p:nvGraphicFramePr>
            <p:xfrm>
              <a:off x="2099937" y="4724400"/>
              <a:ext cx="529146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2268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8" t="-3448" r="-134482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" t="-3448" r="-1460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538" t="-3448" r="-1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1538" t="-3448" r="-1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1538" t="-3448" r="-1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1538" t="-3448" r="-10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1538" t="-3448" r="-9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1538" t="-3448" r="-8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11538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7692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7692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7692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07692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7" y="2539480"/>
                <a:ext cx="3978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81" y="3425428"/>
                <a:ext cx="383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/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064E3-DA5A-8E47-B343-32A8C3582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95600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/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0409A6-4D74-EE47-8131-4A5E171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57" y="4724400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1">
            <a:extLst>
              <a:ext uri="{FF2B5EF4-FFF2-40B4-BE49-F238E27FC236}">
                <a16:creationId xmlns:a16="http://schemas.microsoft.com/office/drawing/2014/main" id="{53E9F37A-156F-8842-A5BA-D0E8FD34BCB4}"/>
              </a:ext>
            </a:extLst>
          </p:cNvPr>
          <p:cNvSpPr/>
          <p:nvPr/>
        </p:nvSpPr>
        <p:spPr>
          <a:xfrm rot="10800000">
            <a:off x="2209801" y="2895600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1">
            <a:extLst>
              <a:ext uri="{FF2B5EF4-FFF2-40B4-BE49-F238E27FC236}">
                <a16:creationId xmlns:a16="http://schemas.microsoft.com/office/drawing/2014/main" id="{03E17363-3411-7F44-8733-91E3F2CF66B7}"/>
              </a:ext>
            </a:extLst>
          </p:cNvPr>
          <p:cNvSpPr/>
          <p:nvPr/>
        </p:nvSpPr>
        <p:spPr>
          <a:xfrm rot="10800000">
            <a:off x="2209801" y="3784042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/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12D5A-DC0C-0A4B-8A8D-40243DC8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724400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/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05278B-9A29-824A-ABA0-39BBFA87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2440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0D3441-26A3-FA41-AB0E-A3E14D733C26}"/>
                  </a:ext>
                </a:extLst>
              </p:cNvPr>
              <p:cNvSpPr txBox="1"/>
              <p:nvPr/>
            </p:nvSpPr>
            <p:spPr>
              <a:xfrm>
                <a:off x="7924800" y="4729316"/>
                <a:ext cx="11007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0D3441-26A3-FA41-AB0E-A3E14D73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729316"/>
                <a:ext cx="1100751" cy="369332"/>
              </a:xfrm>
              <a:prstGeom prst="rect">
                <a:avLst/>
              </a:prstGeom>
              <a:blipFill>
                <a:blip r:embed="rId10"/>
                <a:stretch>
                  <a:fillRect l="-4598" t="-6667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69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sz="3200" b="1" dirty="0">
                    <a:solidFill>
                      <a:srgbClr val="7030A0"/>
                    </a:solidFill>
                  </a:rPr>
                  <a:t>Multiplication</a:t>
                </a:r>
                <a:r>
                  <a:rPr lang="en-IN" sz="3200" b="1" dirty="0"/>
                  <a:t> of </a:t>
                </a:r>
                <a:br>
                  <a:rPr lang="en-IN" sz="3200" b="1" dirty="0"/>
                </a:br>
                <a:r>
                  <a:rPr lang="en-IN" sz="3200" b="1" dirty="0"/>
                  <a:t>of two </a:t>
                </a:r>
                <a14:m>
                  <m:oMath xmlns:m="http://schemas.openxmlformats.org/officeDocument/2006/math">
                    <m:r>
                      <a:rPr lang="en-I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sz="3200" b="1" dirty="0"/>
                  <a:t>-bit numbers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9473FA-DBAE-D7C8-2143-220CB0CFA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0237445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46906F4-829B-5B57-2C02-B274695AB4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0237445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46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846" t="-3448" r="-6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3448" r="-5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846" t="-3448" r="-4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846" t="-3448" r="-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846" t="-3448" r="-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846" t="-3448" r="-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3846" t="-3448" r="-3846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C28B-D724-CD94-6B5A-6E0FFD60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9451092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154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435986-7EFB-FC70-DAC1-84D7914840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9451092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71" t="-3333" r="-65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538" t="-3333" r="-6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1538" t="-3333" r="-5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4000" t="-3333" r="-42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7692" t="-3333" r="-3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7692" t="-3333" r="-2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2000" t="-3333" r="-112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846" t="-3333" r="-769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/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1D2081-4982-3D9C-BAAF-8944E54D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80265-6265-3911-6621-905D7CB1A524}"/>
              </a:ext>
            </a:extLst>
          </p:cNvPr>
          <p:cNvCxnSpPr>
            <a:cxnSpLocks/>
          </p:cNvCxnSpPr>
          <p:nvPr/>
        </p:nvCxnSpPr>
        <p:spPr>
          <a:xfrm>
            <a:off x="685800" y="33528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D20B05-7344-093A-0B2E-1C09BD3D2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216393"/>
              </p:ext>
            </p:extLst>
          </p:nvPr>
        </p:nvGraphicFramePr>
        <p:xfrm>
          <a:off x="914400" y="6035040"/>
          <a:ext cx="4962850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41194159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8750501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609526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413390230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38735880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97975315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679174784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85588985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269507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986723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82428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326572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13541737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961687978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5102018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86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/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52C2-F054-F192-E5CF-5F2883B3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/>
              <p:nvPr/>
            </p:nvSpPr>
            <p:spPr>
              <a:xfrm>
                <a:off x="6121179" y="2725615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DD591-41D2-D02A-0A06-8A3C42AC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9" y="2725615"/>
                <a:ext cx="383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1">
            <a:extLst>
              <a:ext uri="{FF2B5EF4-FFF2-40B4-BE49-F238E27FC236}">
                <a16:creationId xmlns:a16="http://schemas.microsoft.com/office/drawing/2014/main" id="{B355B065-4236-F31D-13B5-65823609F934}"/>
              </a:ext>
            </a:extLst>
          </p:cNvPr>
          <p:cNvSpPr/>
          <p:nvPr/>
        </p:nvSpPr>
        <p:spPr>
          <a:xfrm rot="10800000">
            <a:off x="5664776" y="3127511"/>
            <a:ext cx="181851" cy="318011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C1AE0470-BC2C-4744-A3DA-3FFDF92080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7624648"/>
                  </p:ext>
                </p:extLst>
              </p:nvPr>
            </p:nvGraphicFramePr>
            <p:xfrm>
              <a:off x="3290883" y="3610654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C1AE0470-BC2C-4744-A3DA-3FFDF92080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7624648"/>
                  </p:ext>
                </p:extLst>
              </p:nvPr>
            </p:nvGraphicFramePr>
            <p:xfrm>
              <a:off x="3290883" y="3610654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846" t="-3333" r="-7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3846" t="-3333" r="-6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846" t="-3333" r="-5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3846" t="-3333" r="-4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3846" t="-3333" r="-3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03846" t="-3333" r="-2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603846" t="-3333" r="-1038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03846" t="-3333" r="-38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5">
                <a:extLst>
                  <a:ext uri="{FF2B5EF4-FFF2-40B4-BE49-F238E27FC236}">
                    <a16:creationId xmlns:a16="http://schemas.microsoft.com/office/drawing/2014/main" id="{B6983695-50C9-4B4B-A93D-001D0FDB083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6011717"/>
                  </p:ext>
                </p:extLst>
              </p:nvPr>
            </p:nvGraphicFramePr>
            <p:xfrm>
              <a:off x="2933695" y="3962400"/>
              <a:ext cx="2986086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982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163336549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5">
                <a:extLst>
                  <a:ext uri="{FF2B5EF4-FFF2-40B4-BE49-F238E27FC236}">
                    <a16:creationId xmlns:a16="http://schemas.microsoft.com/office/drawing/2014/main" id="{B6983695-50C9-4B4B-A93D-001D0FDB083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6011717"/>
                  </p:ext>
                </p:extLst>
              </p:nvPr>
            </p:nvGraphicFramePr>
            <p:xfrm>
              <a:off x="2933695" y="3962400"/>
              <a:ext cx="2986086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982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013">
                      <a:extLst>
                        <a:ext uri="{9D8B030D-6E8A-4147-A177-3AD203B41FA5}">
                          <a16:colId xmlns:a16="http://schemas.microsoft.com/office/drawing/2014/main" val="1163336549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6667" r="-72069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11538" t="-6667" r="-7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11538" t="-6667" r="-6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11538" t="-6667" r="-5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538" t="-6667" r="-4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11538" t="-6667" r="-3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11538" t="-6667" r="-2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11538" t="-6667" r="-1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A166F88C-EDA4-F54F-B691-5707FE4972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715233"/>
                  </p:ext>
                </p:extLst>
              </p:nvPr>
            </p:nvGraphicFramePr>
            <p:xfrm>
              <a:off x="2647611" y="4343473"/>
              <a:ext cx="3272170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7217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67590325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79559927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A166F88C-EDA4-F54F-B691-5707FE4972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715233"/>
                  </p:ext>
                </p:extLst>
              </p:nvPr>
            </p:nvGraphicFramePr>
            <p:xfrm>
              <a:off x="2647611" y="4343473"/>
              <a:ext cx="3272170" cy="3809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7217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3167590325"/>
                        </a:ext>
                      </a:extLst>
                    </a:gridCol>
                    <a:gridCol w="327217">
                      <a:extLst>
                        <a:ext uri="{9D8B030D-6E8A-4147-A177-3AD203B41FA5}">
                          <a16:colId xmlns:a16="http://schemas.microsoft.com/office/drawing/2014/main" val="179559927"/>
                        </a:ext>
                      </a:extLst>
                    </a:gridCol>
                  </a:tblGrid>
                  <a:tr h="380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46" t="-10000" r="-9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3846" t="-10000" r="-8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846" t="-10000" r="-7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3846" t="-10000" r="-6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3846" t="-10000" r="-50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24000" t="-10000" r="-42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00000" t="-10000" r="-3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00000" t="-10000" r="-20384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b="0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5">
                <a:extLst>
                  <a:ext uri="{FF2B5EF4-FFF2-40B4-BE49-F238E27FC236}">
                    <a16:creationId xmlns:a16="http://schemas.microsoft.com/office/drawing/2014/main" id="{B211A3E9-2A2B-6540-BD83-EED28392A3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8340000"/>
                  </p:ext>
                </p:extLst>
              </p:nvPr>
            </p:nvGraphicFramePr>
            <p:xfrm>
              <a:off x="2280917" y="4724399"/>
              <a:ext cx="3638866" cy="38096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856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758662649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444549866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4041938599"/>
                        </a:ext>
                      </a:extLst>
                    </a:gridCol>
                  </a:tblGrid>
                  <a:tr h="3809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5">
                <a:extLst>
                  <a:ext uri="{FF2B5EF4-FFF2-40B4-BE49-F238E27FC236}">
                    <a16:creationId xmlns:a16="http://schemas.microsoft.com/office/drawing/2014/main" id="{B211A3E9-2A2B-6540-BD83-EED28392A3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8340000"/>
                  </p:ext>
                </p:extLst>
              </p:nvPr>
            </p:nvGraphicFramePr>
            <p:xfrm>
              <a:off x="2280917" y="4724399"/>
              <a:ext cx="3638866" cy="38096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69856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3758662649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1444549866"/>
                        </a:ext>
                      </a:extLst>
                    </a:gridCol>
                    <a:gridCol w="326901">
                      <a:extLst>
                        <a:ext uri="{9D8B030D-6E8A-4147-A177-3AD203B41FA5}">
                          <a16:colId xmlns:a16="http://schemas.microsoft.com/office/drawing/2014/main" val="4041938599"/>
                        </a:ext>
                      </a:extLst>
                    </a:gridCol>
                  </a:tblGrid>
                  <a:tr h="380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r="-89655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11538" r="-9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11538" r="-8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11538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11538" r="-6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511538" r="-5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11538" r="-4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740000" r="-316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807692" r="-20384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907692" r="-10384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7692" r="-3846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3C87F-52E0-DC4D-B380-774394C41EF2}"/>
                  </a:ext>
                </a:extLst>
              </p:cNvPr>
              <p:cNvSpPr txBox="1"/>
              <p:nvPr/>
            </p:nvSpPr>
            <p:spPr>
              <a:xfrm>
                <a:off x="1295400" y="4124980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3C87F-52E0-DC4D-B380-774394C41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124980"/>
                <a:ext cx="53412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7CBCA97-E24C-2444-84EE-FAC3C0A27C56}"/>
              </a:ext>
            </a:extLst>
          </p:cNvPr>
          <p:cNvSpPr/>
          <p:nvPr/>
        </p:nvSpPr>
        <p:spPr>
          <a:xfrm>
            <a:off x="3581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3CE908-BEC2-7140-AE0F-A0DA177BC496}"/>
              </a:ext>
            </a:extLst>
          </p:cNvPr>
          <p:cNvSpPr/>
          <p:nvPr/>
        </p:nvSpPr>
        <p:spPr>
          <a:xfrm>
            <a:off x="35814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322FCC-0784-BE4D-8920-526A0076A095}"/>
              </a:ext>
            </a:extLst>
          </p:cNvPr>
          <p:cNvSpPr/>
          <p:nvPr/>
        </p:nvSpPr>
        <p:spPr>
          <a:xfrm>
            <a:off x="35814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295E3-487C-F840-8447-1866309BE8DE}"/>
                  </a:ext>
                </a:extLst>
              </p:cNvPr>
              <p:cNvSpPr txBox="1"/>
              <p:nvPr/>
            </p:nvSpPr>
            <p:spPr>
              <a:xfrm>
                <a:off x="7924800" y="4729316"/>
                <a:ext cx="120808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295E3-487C-F840-8447-1866309B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729316"/>
                <a:ext cx="1208088" cy="369332"/>
              </a:xfrm>
              <a:prstGeom prst="rect">
                <a:avLst/>
              </a:prstGeom>
              <a:blipFill>
                <a:blip r:embed="rId13"/>
                <a:stretch>
                  <a:fillRect l="-4167" t="-6667" r="-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  <p:bldP spid="13" grpId="0"/>
      <p:bldP spid="15" grpId="0" animBg="1"/>
      <p:bldP spid="20" grpId="0"/>
      <p:bldP spid="3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E23D42-DDD0-3443-874C-AB076F7439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sz="3200" b="1" dirty="0">
                    <a:solidFill>
                      <a:srgbClr val="7030A0"/>
                    </a:solidFill>
                  </a:rPr>
                  <a:t>Multiplying</a:t>
                </a:r>
                <a:r>
                  <a:rPr lang="en-IN" sz="3200" b="1" dirty="0"/>
                  <a:t> a number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3200" b="1" dirty="0"/>
                  <a:t> </a:t>
                </a:r>
                <a:br>
                  <a:rPr lang="en-IN" sz="3200" b="1" dirty="0"/>
                </a:br>
                <a:r>
                  <a:rPr lang="en-IN" sz="3200" b="1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E23D42-DDD0-3443-874C-AB076F74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723" b="-1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D18A-F9B3-1F4F-9B9C-9C63F70E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01AB-AC92-854C-8D17-6FA3FA0D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1386207-C353-4844-BEED-957E8EF65E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1539370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A1386207-C353-4844-BEED-957E8EF65E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1539370"/>
                  </p:ext>
                </p:extLst>
              </p:nvPr>
            </p:nvGraphicFramePr>
            <p:xfrm>
              <a:off x="3290883" y="1828800"/>
              <a:ext cx="2628904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2372383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46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846" t="-3448" r="-6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846" t="-3448" r="-5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846" t="-3448" r="-4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846" t="-3448" r="-3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846" t="-3448" r="-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846" t="-3448" r="-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3846" t="-3448" r="-3846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D5F18-7769-7B49-A54F-B27A30D581F1}"/>
                  </a:ext>
                </a:extLst>
              </p:cNvPr>
              <p:cNvSpPr txBox="1"/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D5F18-7769-7B49-A54F-B27A30D58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94" y="1873363"/>
                <a:ext cx="397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B1ABF9-E457-DE49-8D5B-31C47D835D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822788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154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B1ABF9-E457-DE49-8D5B-31C47D835D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822788"/>
                  </p:ext>
                </p:extLst>
              </p:nvPr>
            </p:nvGraphicFramePr>
            <p:xfrm>
              <a:off x="3330432" y="2761751"/>
              <a:ext cx="2628903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57690">
                      <a:extLst>
                        <a:ext uri="{9D8B030D-6E8A-4147-A177-3AD203B41FA5}">
                          <a16:colId xmlns:a16="http://schemas.microsoft.com/office/drawing/2014/main" val="411941597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987505016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22146158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2896314130"/>
                        </a:ext>
                      </a:extLst>
                    </a:gridCol>
                    <a:gridCol w="324459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71" t="-3333" r="-65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1538" t="-3333" r="-6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1538" t="-3333" r="-5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4000" t="-3333" r="-42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7692" t="-3333" r="-3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7692" t="-3333" r="-20384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2000" t="-3333" r="-112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3846" t="-3333" r="-769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5CA0D3-4405-D240-BD98-63EB738F1B7B}"/>
                  </a:ext>
                </a:extLst>
              </p:cNvPr>
              <p:cNvSpPr txBox="1"/>
              <p:nvPr/>
            </p:nvSpPr>
            <p:spPr>
              <a:xfrm>
                <a:off x="6121179" y="2725615"/>
                <a:ext cx="447495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5CA0D3-4405-D240-BD98-63EB738F1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9" y="2725615"/>
                <a:ext cx="447495" cy="3763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EAA070E-EDE5-FA4D-898D-A0CF194E58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972191"/>
                  </p:ext>
                </p:extLst>
              </p:nvPr>
            </p:nvGraphicFramePr>
            <p:xfrm>
              <a:off x="1671631" y="3810000"/>
              <a:ext cx="4271969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EAA070E-EDE5-FA4D-898D-A0CF194E58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972191"/>
                  </p:ext>
                </p:extLst>
              </p:nvPr>
            </p:nvGraphicFramePr>
            <p:xfrm>
              <a:off x="1671631" y="3810000"/>
              <a:ext cx="4271969" cy="3657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28613">
                      <a:extLst>
                        <a:ext uri="{9D8B030D-6E8A-4147-A177-3AD203B41FA5}">
                          <a16:colId xmlns:a16="http://schemas.microsoft.com/office/drawing/2014/main" val="285609526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4133902303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38735880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97975315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679174784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855889857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526950739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9986723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8242801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432657222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3135417370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2961687978"/>
                        </a:ext>
                      </a:extLst>
                    </a:gridCol>
                    <a:gridCol w="328613">
                      <a:extLst>
                        <a:ext uri="{9D8B030D-6E8A-4147-A177-3AD203B41FA5}">
                          <a16:colId xmlns:a16="http://schemas.microsoft.com/office/drawing/2014/main" val="151020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448" r="-12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3448" r="-11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3448" r="-10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3448" r="-9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3448" r="-8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3448" r="-70384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24000" t="-3448" r="-632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6154" t="-3448" r="-5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96154" t="-3448" r="-4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96154" t="-3448" r="-3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96154" t="-3448" r="-2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6154" t="-3448" r="-10769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96154" t="-3448" r="-769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786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46D0B-CE8E-0044-A8D4-5EA079F562F9}"/>
                  </a:ext>
                </a:extLst>
              </p:cNvPr>
              <p:cNvSpPr txBox="1"/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46D0B-CE8E-0044-A8D4-5EA079F5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19980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871390-A904-FC43-A9B1-60CE78A94A3B}"/>
              </a:ext>
            </a:extLst>
          </p:cNvPr>
          <p:cNvCxnSpPr>
            <a:cxnSpLocks/>
          </p:cNvCxnSpPr>
          <p:nvPr/>
        </p:nvCxnSpPr>
        <p:spPr>
          <a:xfrm>
            <a:off x="685800" y="33528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44CB6-D0B4-704B-A6D2-2E12F79AF812}"/>
                  </a:ext>
                </a:extLst>
              </p:cNvPr>
              <p:cNvSpPr txBox="1"/>
              <p:nvPr/>
            </p:nvSpPr>
            <p:spPr>
              <a:xfrm>
                <a:off x="7924800" y="38100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544CB6-D0B4-704B-A6D2-2E12F79AF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10000"/>
                <a:ext cx="1044773" cy="369332"/>
              </a:xfrm>
              <a:prstGeom prst="rect">
                <a:avLst/>
              </a:prstGeom>
              <a:blipFill>
                <a:blip r:embed="rId9"/>
                <a:stretch>
                  <a:fillRect l="-4819" t="-6667" r="-36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terms of </a:t>
                </a:r>
                <a:r>
                  <a:rPr lang="en-US" sz="2000" b="1" dirty="0"/>
                  <a:t>multiplication/addition </a:t>
                </a:r>
                <a:r>
                  <a:rPr lang="en-US" sz="2000" dirty="0"/>
                  <a:t>of</a:t>
                </a:r>
                <a:r>
                  <a:rPr lang="en-US" sz="2000" b="1" dirty="0"/>
                  <a:t>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}</a:t>
                </a:r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Hint:</a:t>
                </a:r>
                <a:r>
                  <a:rPr lang="en-US" sz="2400" b="1" dirty="0"/>
                  <a:t> </a:t>
                </a:r>
                <a:r>
                  <a:rPr lang="en-US" sz="2000" dirty="0"/>
                  <a:t>First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terms of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}.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       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 </a:t>
                </a:r>
                <a:r>
                  <a:rPr lang="en-US" sz="2400" dirty="0"/>
                  <a:t>                         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       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 </a:t>
                </a:r>
                <a:r>
                  <a:rPr lang="en-US" sz="2400" dirty="0"/>
                  <a:t>           .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/>
                  <a:t>Hence …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143962" cy="457200"/>
            <a:chOff x="3200400" y="2057400"/>
            <a:chExt cx="214396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106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971800" y="57912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791200"/>
                <a:ext cx="457200" cy="4572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6175268" y="57912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8" y="5791200"/>
                <a:ext cx="606532" cy="457200"/>
              </a:xfrm>
              <a:prstGeom prst="roundRect">
                <a:avLst/>
              </a:prstGeom>
              <a:blipFill>
                <a:blip r:embed="rId10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0" y="2590800"/>
            <a:ext cx="3048000" cy="673644"/>
            <a:chOff x="6096000" y="2590800"/>
            <a:chExt cx="3048000" cy="673644"/>
          </a:xfrm>
        </p:grpSpPr>
        <p:sp>
          <p:nvSpPr>
            <p:cNvPr id="8" name="Left Arrow 7"/>
            <p:cNvSpPr/>
            <p:nvPr/>
          </p:nvSpPr>
          <p:spPr>
            <a:xfrm>
              <a:off x="6096000" y="2590800"/>
              <a:ext cx="1366020" cy="6736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05254" y="2743200"/>
                  <a:ext cx="1738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</m:oMath>
                  </a14:m>
                  <a:r>
                    <a:rPr lang="en-US" dirty="0"/>
                    <a:t>multiplications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254" y="2743200"/>
                  <a:ext cx="1738746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509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00600" y="4934749"/>
                <a:ext cx="1920654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934749"/>
                <a:ext cx="1920654" cy="475451"/>
              </a:xfrm>
              <a:prstGeom prst="rect">
                <a:avLst/>
              </a:prstGeom>
              <a:blipFill>
                <a:blip r:embed="rId1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66800" y="4934749"/>
                <a:ext cx="1848519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34749"/>
                <a:ext cx="1848519" cy="475451"/>
              </a:xfrm>
              <a:prstGeom prst="rect">
                <a:avLst/>
              </a:prstGeom>
              <a:blipFill>
                <a:blip r:embed="rId13"/>
                <a:stretch>
                  <a:fillRect l="-685" t="-5128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A83AE-7428-BB4A-BB36-D75C4C2EFE61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A83AE-7428-BB4A-BB36-D75C4C2E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964C4DF-9ED8-16FC-DA61-DA2B11D1E7BB}"/>
              </a:ext>
            </a:extLst>
          </p:cNvPr>
          <p:cNvSpPr/>
          <p:nvPr/>
        </p:nvSpPr>
        <p:spPr>
          <a:xfrm>
            <a:off x="457200" y="3837787"/>
            <a:ext cx="7772400" cy="1096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  <p:bldP spid="6" grpId="0" animBg="1"/>
      <p:bldP spid="7" grpId="0"/>
      <p:bldP spid="9" grpId="0"/>
      <p:bldP spid="14" grpId="0"/>
      <p:bldP spid="25" grpId="0" animBg="1"/>
      <p:bldP spid="26" grpId="0" animBg="1"/>
      <p:bldP spid="27" grpId="0" animBg="1"/>
      <p:bldP spid="29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: </a:t>
                </a:r>
                <a:r>
                  <a:rPr lang="en-US" sz="1800" dirty="0"/>
                  <a:t>time complexity of multiplying </a:t>
                </a:r>
                <a:r>
                  <a:rPr lang="en-US" sz="1800" b="1" dirty="0"/>
                  <a:t>X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Y </a:t>
                </a:r>
                <a:r>
                  <a:rPr lang="en-US" sz="1800" dirty="0"/>
                  <a:t>using the above equation.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/2</a:t>
                </a:r>
                <a:r>
                  <a:rPr lang="en-US" sz="1800" b="1" dirty="0"/>
                  <a:t>) </a:t>
                </a:r>
                <a:r>
                  <a:rPr lang="en-US" sz="1800" dirty="0"/>
                  <a:t>for some constant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1800" b="1" dirty="0"/>
                  <a:t>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/>
                          <m:t>+</m:t>
                        </m:r>
                        <m:r>
                          <a:rPr lang="en-US" sz="18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)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593" b="-3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blipFill>
                <a:blip r:embed="rId8"/>
                <a:stretch>
                  <a:fillRect l="-1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162800" y="5257800"/>
            <a:ext cx="1668983" cy="931254"/>
            <a:chOff x="7017817" y="3581400"/>
            <a:chExt cx="1668983" cy="931254"/>
          </a:xfrm>
        </p:grpSpPr>
        <p:sp>
          <p:nvSpPr>
            <p:cNvPr id="38" name="Smiley Face 37"/>
            <p:cNvSpPr/>
            <p:nvPr/>
          </p:nvSpPr>
          <p:spPr>
            <a:xfrm>
              <a:off x="7634834" y="3581400"/>
              <a:ext cx="525983" cy="4572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5437762-3516-DE43-98F8-E0BCB2A7367D}"/>
              </a:ext>
            </a:extLst>
          </p:cNvPr>
          <p:cNvSpPr/>
          <p:nvPr/>
        </p:nvSpPr>
        <p:spPr>
          <a:xfrm>
            <a:off x="1905000" y="4419600"/>
            <a:ext cx="304800" cy="5319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14C87-F214-C726-731D-8BF20AF99E16}"/>
              </a:ext>
            </a:extLst>
          </p:cNvPr>
          <p:cNvSpPr/>
          <p:nvPr/>
        </p:nvSpPr>
        <p:spPr>
          <a:xfrm>
            <a:off x="1447800" y="4267200"/>
            <a:ext cx="6172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8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4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Word RAM </a:t>
            </a:r>
            <a:r>
              <a:rPr lang="en-US" sz="3600" b="1" dirty="0"/>
              <a:t>model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142FD24-E329-E8D7-F47F-793F6A057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we do it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CE913-0932-DD4D-914E-CCE9C3F0DE89}"/>
              </a:ext>
            </a:extLst>
          </p:cNvPr>
          <p:cNvSpPr/>
          <p:nvPr/>
        </p:nvSpPr>
        <p:spPr>
          <a:xfrm>
            <a:off x="3892367" y="3749675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19C34B-87A2-464E-87A7-458661226934}"/>
                  </a:ext>
                </a:extLst>
              </p:cNvPr>
              <p:cNvSpPr txBox="1"/>
              <p:nvPr/>
            </p:nvSpPr>
            <p:spPr>
              <a:xfrm>
                <a:off x="3213510" y="5802868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19C34B-87A2-464E-87A7-45866122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10" y="5802868"/>
                <a:ext cx="1815690" cy="369332"/>
              </a:xfrm>
              <a:prstGeom prst="rect">
                <a:avLst/>
              </a:prstGeom>
              <a:blipFill>
                <a:blip r:embed="rId10"/>
                <a:stretch>
                  <a:fillRect t="-7937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CD3E46-7468-6C44-B49F-E0788A487D7B}"/>
                  </a:ext>
                </a:extLst>
              </p:cNvPr>
              <p:cNvSpPr txBox="1"/>
              <p:nvPr/>
            </p:nvSpPr>
            <p:spPr>
              <a:xfrm>
                <a:off x="3200400" y="4953000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CD3E46-7468-6C44-B49F-E0788A48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953000"/>
                <a:ext cx="1815690" cy="369332"/>
              </a:xfrm>
              <a:prstGeom prst="rect">
                <a:avLst/>
              </a:prstGeom>
              <a:blipFill>
                <a:blip r:embed="rId11"/>
                <a:stretch>
                  <a:fillRect t="-8065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>
            <a:extLst>
              <a:ext uri="{FF2B5EF4-FFF2-40B4-BE49-F238E27FC236}">
                <a16:creationId xmlns:a16="http://schemas.microsoft.com/office/drawing/2014/main" id="{E55383CF-E58E-9549-9C96-DFB85E613883}"/>
              </a:ext>
            </a:extLst>
          </p:cNvPr>
          <p:cNvSpPr/>
          <p:nvPr/>
        </p:nvSpPr>
        <p:spPr>
          <a:xfrm>
            <a:off x="3920994" y="5334000"/>
            <a:ext cx="304800" cy="480536"/>
          </a:xfrm>
          <a:prstGeom prst="down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1F2AD0C-17ED-6140-B1EA-CB4A5E7CB8B5}"/>
              </a:ext>
            </a:extLst>
          </p:cNvPr>
          <p:cNvSpPr/>
          <p:nvPr/>
        </p:nvSpPr>
        <p:spPr>
          <a:xfrm>
            <a:off x="7291267" y="3749675"/>
            <a:ext cx="785933" cy="473075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9ED135C-D826-8B4E-87B6-B154EFAA77AA}"/>
              </a:ext>
            </a:extLst>
          </p:cNvPr>
          <p:cNvSpPr/>
          <p:nvPr/>
        </p:nvSpPr>
        <p:spPr>
          <a:xfrm>
            <a:off x="1676400" y="3774051"/>
            <a:ext cx="868300" cy="473075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ED5AE7D-B3B8-37FD-679A-971C3CF75DE3}"/>
                  </a:ext>
                </a:extLst>
              </p:cNvPr>
              <p:cNvSpPr/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ED5AE7D-B3B8-37FD-679A-971C3CF7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61068"/>
                <a:ext cx="457200" cy="4572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FC135ADF-D4D7-B095-83CA-48A5052859C4}"/>
                  </a:ext>
                </a:extLst>
              </p:cNvPr>
              <p:cNvSpPr/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FC135ADF-D4D7-B095-83CA-48A505285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46" y="3761068"/>
                <a:ext cx="606532" cy="457200"/>
              </a:xfrm>
              <a:prstGeom prst="roundRect">
                <a:avLst/>
              </a:prstGeom>
              <a:blipFill>
                <a:blip r:embed="rId13"/>
                <a:stretch>
                  <a:fillRect l="-1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llout: Line 16">
            <a:extLst>
              <a:ext uri="{FF2B5EF4-FFF2-40B4-BE49-F238E27FC236}">
                <a16:creationId xmlns:a16="http://schemas.microsoft.com/office/drawing/2014/main" id="{E8917FC8-FCF2-0DA4-6D4B-7DB8C2EAFB73}"/>
              </a:ext>
            </a:extLst>
          </p:cNvPr>
          <p:cNvSpPr/>
          <p:nvPr/>
        </p:nvSpPr>
        <p:spPr>
          <a:xfrm>
            <a:off x="5337950" y="4721352"/>
            <a:ext cx="3806049" cy="1222248"/>
          </a:xfrm>
          <a:prstGeom prst="borderCallout1">
            <a:avLst>
              <a:gd name="adj1" fmla="val 55354"/>
              <a:gd name="adj2" fmla="val -292"/>
              <a:gd name="adj3" fmla="val -39005"/>
              <a:gd name="adj4" fmla="val -100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 we compute it using only one multiplication ?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Hint: use the fact that we can add and subtract efficiently. And we have already computed …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529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336494" y="4648200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4" y="4648200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1152484" y="465780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84" y="4657805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3733800" y="4674024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674024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3492388" y="465751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88" y="4657519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46BA9337-A319-670C-5CAC-7EFA8C227A91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46BA9337-A319-670C-5CAC-7EFA8C227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358EFA1B-888A-C52E-2859-1021584C7040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358EFA1B-888A-C52E-2859-1021584C7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CAFC66B1-7D57-AF08-A29E-AFF8DF21211B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ACCF92-2469-4713-F560-C201E8AD9724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ACCF92-2469-4713-F560-C201E8AD9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9DBEF3-5E44-1A3D-9E42-1F68AF2AB9BC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9DBEF3-5E44-1A3D-9E42-1F68AF2A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27" grpId="0"/>
      <p:bldP spid="29" grpId="0"/>
      <p:bldP spid="30" grpId="0"/>
      <p:bldP spid="34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390444" y="5232293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44" y="5232293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5063416" y="521060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16" y="5210600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692877" y="5228165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877" y="5228165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303239" y="521369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239" y="5213691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CA3B50D-0F4E-31DE-F4A2-F53ECFA4B541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2CA3B50D-0F4E-31DE-F4A2-F53ECFA4B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260FE4BF-D1B4-A804-B076-1702FC8BF64F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260FE4BF-D1B4-A804-B076-1702FC8BF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BCFED117-5440-F3D5-93AC-0A0D39250388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32E424-619D-F0FF-7E91-470FC10CFB1B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32E424-619D-F0FF-7E91-470FC10CF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D00FEE-566A-0A36-3405-AB28975604D9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D00FEE-566A-0A36-3405-AB289756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63959C5-A44F-BFAE-3E08-F8E658059C40}"/>
              </a:ext>
            </a:extLst>
          </p:cNvPr>
          <p:cNvSpPr/>
          <p:nvPr/>
        </p:nvSpPr>
        <p:spPr>
          <a:xfrm rot="5400000">
            <a:off x="5591839" y="4677439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C50F9A8-F302-C014-5F7F-9C8FABFFD9F5}"/>
              </a:ext>
            </a:extLst>
          </p:cNvPr>
          <p:cNvSpPr/>
          <p:nvPr/>
        </p:nvSpPr>
        <p:spPr>
          <a:xfrm rot="5400000">
            <a:off x="6900687" y="4681714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A2CE588D-C196-D102-353B-90924B402B90}"/>
                  </a:ext>
                </a:extLst>
              </p:cNvPr>
              <p:cNvSpPr/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of these terms could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bit long. What to do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A2CE588D-C196-D102-353B-90924B402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71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35" grpId="0" animBg="1"/>
      <p:bldP spid="3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434788" y="4646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8" y="4646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3770149" y="4657804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49" y="4657804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3528737" y="464236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7" y="4642366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6BDF8FC6-305C-4B49-6684-FEAF5CEE0352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6BDF8FC6-305C-4B49-6684-FEAF5CEE0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D4879917-BD67-B1F1-BAD5-8D9C4F1CE402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D4879917-BD67-B1F1-BAD5-8D9C4F1CE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297B0767-ADB5-FAF8-7BA2-61D5BF511433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111519-F55A-70D3-6E65-BB05864AB126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111519-F55A-70D3-6E65-BB05864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495E8-7FF6-20B3-F609-AAC5839F190C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495E8-7FF6-20B3-F609-AAC5839F1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27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/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09FDB9-04CD-6B8D-6B70-F40DB1C0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7" y="4642367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E27B8C-1762-ADC0-5309-4586B11D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D35ACC62-CCBC-DB42-5451-31DAABD889E3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D35ACC62-CCBC-DB42-5451-31DAABD88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6BAC3DC7-E803-1A95-C32F-3F3C328584D6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6BAC3DC7-E803-1A95-C32F-3F3C32858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F20B1D73-AB60-0628-AC0B-4B113375D39A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B19F4-A0A1-23F2-0CB2-19EC35481658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B19F4-A0A1-23F2-0CB2-19EC3548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F4ABEB-5A22-86C9-7B49-2D5802122330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F4ABEB-5A22-86C9-7B49-2D580212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76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A03885-87E8-8A67-8089-0C71BC7443D5}"/>
                  </a:ext>
                </a:extLst>
              </p:cNvPr>
              <p:cNvSpPr txBox="1"/>
              <p:nvPr/>
            </p:nvSpPr>
            <p:spPr>
              <a:xfrm>
                <a:off x="4867818" y="46536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A03885-87E8-8A67-8089-0C71BC74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818" y="4653634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6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A288B66F-435A-109C-82EB-95EC0FCD97D2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A288B66F-435A-109C-82EB-95EC0FCD9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FF1FDD7-68A4-41AB-A9F3-98C5B18A0FE0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FF1FDD7-68A4-41AB-A9F3-98C5B18A0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5BB1E58C-B9A9-98B8-314F-2B5E1E58AD71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93D9B5-F9F2-7A6B-8336-89B67C274AAC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93D9B5-F9F2-7A6B-8336-89B67C274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F87D88-1DF5-4836-9FC4-57A193589482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F87D88-1DF5-4836-9FC4-57A19358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7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628" y="5177135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11" y="5195359"/>
                <a:ext cx="1063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90" y="5177134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6136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8" y="5161469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/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15" y="4657805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9BDE2E8C-45FB-B61E-9E4F-BED9FFBA23A8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9BDE2E8C-45FB-B61E-9E4F-BED9FFBA2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4BB0049A-DB7B-AB73-EADD-73C00A5A79E3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4BB0049A-DB7B-AB73-EADD-73C00A5A7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17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E046BCB0-227C-DBEC-4628-84ABB82B498F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ED4C45-9E83-50C8-3E5B-D55D2BFE246C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ED4C45-9E83-50C8-3E5B-D55D2BFE2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695D57-74B9-4474-4D0B-7EA3C43852E7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695D57-74B9-4474-4D0B-7EA3C438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009758A2-4120-15FE-B06B-AFD59D8A05BC}"/>
              </a:ext>
            </a:extLst>
          </p:cNvPr>
          <p:cNvSpPr/>
          <p:nvPr/>
        </p:nvSpPr>
        <p:spPr>
          <a:xfrm rot="5400000">
            <a:off x="5591839" y="4677439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9CC795-6580-41C6-CB4C-E9D259E50DEE}"/>
              </a:ext>
            </a:extLst>
          </p:cNvPr>
          <p:cNvSpPr/>
          <p:nvPr/>
        </p:nvSpPr>
        <p:spPr>
          <a:xfrm rot="5400000">
            <a:off x="6900687" y="4681714"/>
            <a:ext cx="232874" cy="92784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8900CBEC-CDE1-0F07-E893-E1981294EC89}"/>
                  </a:ext>
                </a:extLst>
              </p:cNvPr>
              <p:cNvSpPr/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of these terms is surely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bit long. Good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hought Bubble: Cloud 34">
                <a:extLst>
                  <a:ext uri="{FF2B5EF4-FFF2-40B4-BE49-F238E27FC236}">
                    <a16:creationId xmlns:a16="http://schemas.microsoft.com/office/drawing/2014/main" id="{8900CBEC-CDE1-0F07-E893-E1981294E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19470"/>
                <a:ext cx="4149016" cy="1311491"/>
              </a:xfrm>
              <a:prstGeom prst="cloudCallout">
                <a:avLst>
                  <a:gd name="adj1" fmla="val -29441"/>
                  <a:gd name="adj2" fmla="val 8019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90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35" grpId="0" animBg="1"/>
      <p:bldP spid="3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/>
                  <a:t>     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n-1  n-2…......………………n/2.............................2 1 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137550" cy="457200"/>
            <a:chOff x="3200400" y="2057400"/>
            <a:chExt cx="2137550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98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4042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069068"/>
                  <a:ext cx="381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672" y="2057400"/>
                  <a:ext cx="33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/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EA1632-3837-CA48-B694-2C4DFCC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00980"/>
                <a:ext cx="52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/>
              <p:nvPr/>
            </p:nvSpPr>
            <p:spPr>
              <a:xfrm>
                <a:off x="6583228" y="4625511"/>
                <a:ext cx="1005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10516D-0577-BBE9-FFA6-1373EF9A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228" y="4625511"/>
                <a:ext cx="10059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/>
              <p:nvPr/>
            </p:nvSpPr>
            <p:spPr>
              <a:xfrm>
                <a:off x="7927911" y="4643735"/>
                <a:ext cx="1063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C9B33E-C882-4350-3637-C0B6490E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11" y="4643735"/>
                <a:ext cx="1063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/>
              <p:nvPr/>
            </p:nvSpPr>
            <p:spPr>
              <a:xfrm>
                <a:off x="7589690" y="462551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099135-0876-5A8A-147C-24BA6838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90" y="4625510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/>
              <p:nvPr/>
            </p:nvSpPr>
            <p:spPr>
              <a:xfrm>
                <a:off x="3590250" y="465780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17AC15-CD76-DBA1-4191-9656F906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50" y="4657804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/>
              <p:nvPr/>
            </p:nvSpPr>
            <p:spPr>
              <a:xfrm>
                <a:off x="6219708" y="460984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17E43E-C4E4-56A2-E9D6-CA4D2031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708" y="4609845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/>
              <p:nvPr/>
            </p:nvSpPr>
            <p:spPr>
              <a:xfrm>
                <a:off x="3893863" y="4627602"/>
                <a:ext cx="2495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D8991-47AD-786C-2DD2-E72EA7C1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63" y="4627602"/>
                <a:ext cx="2495748" cy="461665"/>
              </a:xfrm>
              <a:prstGeom prst="rect">
                <a:avLst/>
              </a:prstGeom>
              <a:blipFill>
                <a:blip r:embed="rId15"/>
                <a:stretch>
                  <a:fillRect l="-3912" t="-10526" r="-293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35">
            <a:extLst>
              <a:ext uri="{FF2B5EF4-FFF2-40B4-BE49-F238E27FC236}">
                <a16:creationId xmlns:a16="http://schemas.microsoft.com/office/drawing/2014/main" id="{739D9C93-BF39-EA43-9711-109B4C2D1BE4}"/>
              </a:ext>
            </a:extLst>
          </p:cNvPr>
          <p:cNvSpPr/>
          <p:nvPr/>
        </p:nvSpPr>
        <p:spPr>
          <a:xfrm>
            <a:off x="3967396" y="4630519"/>
            <a:ext cx="2384008" cy="488950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99F84D-F12D-3A4C-B341-73148E910867}"/>
                  </a:ext>
                </a:extLst>
              </p:cNvPr>
              <p:cNvSpPr txBox="1"/>
              <p:nvPr/>
            </p:nvSpPr>
            <p:spPr>
              <a:xfrm>
                <a:off x="2756310" y="6260068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99F84D-F12D-3A4C-B341-73148E91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0" y="6260068"/>
                <a:ext cx="1815690" cy="369332"/>
              </a:xfrm>
              <a:prstGeom prst="rect">
                <a:avLst/>
              </a:prstGeom>
              <a:blipFill>
                <a:blip r:embed="rId16"/>
                <a:stretch>
                  <a:fillRect t="-7937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BA2774-736A-3747-BD3C-62184EB9995E}"/>
                  </a:ext>
                </a:extLst>
              </p:cNvPr>
              <p:cNvSpPr txBox="1"/>
              <p:nvPr/>
            </p:nvSpPr>
            <p:spPr>
              <a:xfrm>
                <a:off x="2743200" y="5410200"/>
                <a:ext cx="18156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BA2774-736A-3747-BD3C-62184EB9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10200"/>
                <a:ext cx="1815690" cy="369332"/>
              </a:xfrm>
              <a:prstGeom prst="rect">
                <a:avLst/>
              </a:prstGeom>
              <a:blipFill>
                <a:blip r:embed="rId17"/>
                <a:stretch>
                  <a:fillRect t="-8065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Down Arrow 43">
            <a:extLst>
              <a:ext uri="{FF2B5EF4-FFF2-40B4-BE49-F238E27FC236}">
                <a16:creationId xmlns:a16="http://schemas.microsoft.com/office/drawing/2014/main" id="{AE17E99E-77BD-874E-8B63-855C8AB1521F}"/>
              </a:ext>
            </a:extLst>
          </p:cNvPr>
          <p:cNvSpPr/>
          <p:nvPr/>
        </p:nvSpPr>
        <p:spPr>
          <a:xfrm>
            <a:off x="3463794" y="5791200"/>
            <a:ext cx="304800" cy="480536"/>
          </a:xfrm>
          <a:prstGeom prst="down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4">
            <a:extLst>
              <a:ext uri="{FF2B5EF4-FFF2-40B4-BE49-F238E27FC236}">
                <a16:creationId xmlns:a16="http://schemas.microsoft.com/office/drawing/2014/main" id="{73BFBE7D-9583-4F44-8045-C6E735B8509C}"/>
              </a:ext>
            </a:extLst>
          </p:cNvPr>
          <p:cNvSpPr/>
          <p:nvPr/>
        </p:nvSpPr>
        <p:spPr>
          <a:xfrm>
            <a:off x="7291267" y="3759013"/>
            <a:ext cx="862133" cy="487549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5">
            <a:extLst>
              <a:ext uri="{FF2B5EF4-FFF2-40B4-BE49-F238E27FC236}">
                <a16:creationId xmlns:a16="http://schemas.microsoft.com/office/drawing/2014/main" id="{92418D26-516A-3848-B854-128421D751AB}"/>
              </a:ext>
            </a:extLst>
          </p:cNvPr>
          <p:cNvSpPr/>
          <p:nvPr/>
        </p:nvSpPr>
        <p:spPr>
          <a:xfrm>
            <a:off x="1676400" y="3774130"/>
            <a:ext cx="805248" cy="449262"/>
          </a:xfrm>
          <a:prstGeom prst="roundRect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CB7E9-1D7E-E749-807D-3D6D0C16F9EC}"/>
                  </a:ext>
                </a:extLst>
              </p:cNvPr>
              <p:cNvSpPr txBox="1"/>
              <p:nvPr/>
            </p:nvSpPr>
            <p:spPr>
              <a:xfrm>
                <a:off x="4889910" y="6248400"/>
                <a:ext cx="4164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Using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Subtractions and </a:t>
                </a:r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:r>
                  <a:rPr lang="en-US" dirty="0"/>
                  <a:t>more additions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CB7E9-1D7E-E749-807D-3D6D0C16F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10" y="6248400"/>
                <a:ext cx="4164153" cy="369332"/>
              </a:xfrm>
              <a:prstGeom prst="rect">
                <a:avLst/>
              </a:prstGeom>
              <a:blipFill>
                <a:blip r:embed="rId18"/>
                <a:stretch>
                  <a:fillRect l="-1022" t="-6349" r="-58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59E2177A-4C3B-74CC-CA55-94FCDAAAF2B5}"/>
                  </a:ext>
                </a:extLst>
              </p:cNvPr>
              <p:cNvSpPr/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59E2177A-4C3B-74CC-CA55-94FCDAAAF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57612"/>
                <a:ext cx="457200" cy="4572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60E82CE-BC8E-86DC-ED8E-CF029B30494D}"/>
                  </a:ext>
                </a:extLst>
              </p:cNvPr>
              <p:cNvSpPr/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060E82CE-BC8E-86DC-ED8E-CF029B304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68" y="3774888"/>
                <a:ext cx="606532" cy="457200"/>
              </a:xfrm>
              <a:prstGeom prst="roundRect">
                <a:avLst/>
              </a:prstGeom>
              <a:blipFill>
                <a:blip r:embed="rId20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DC4DB5A0-4CA8-3C83-66EB-D9D3E6A396FF}"/>
              </a:ext>
            </a:extLst>
          </p:cNvPr>
          <p:cNvSpPr/>
          <p:nvPr/>
        </p:nvSpPr>
        <p:spPr>
          <a:xfrm>
            <a:off x="3892367" y="3757612"/>
            <a:ext cx="2051233" cy="4889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CE2AEB-4D4D-58E4-966E-243F29F7F608}"/>
                  </a:ext>
                </a:extLst>
              </p:cNvPr>
              <p:cNvSpPr txBox="1"/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CE2AEB-4D4D-58E4-966E-243F29F7F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69068"/>
                <a:ext cx="397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92F551-5BF5-452B-3F78-8019E4C9E8B4}"/>
                  </a:ext>
                </a:extLst>
              </p:cNvPr>
              <p:cNvSpPr txBox="1"/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92F551-5BF5-452B-3F78-8019E4C9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88268"/>
                <a:ext cx="3834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1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Pursuing</a:t>
            </a:r>
            <a:r>
              <a:rPr lang="en-US" sz="3600" b="1" dirty="0">
                <a:solidFill>
                  <a:srgbClr val="7030A0"/>
                </a:solidFill>
              </a:rPr>
              <a:t> Divide and Conquer </a:t>
            </a:r>
            <a:r>
              <a:rPr lang="en-US" sz="3600" b="1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time complexity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for multiplying two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/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some constant </a:t>
                </a:r>
                <a:r>
                  <a:rPr lang="en-US" sz="2000" b="1" dirty="0"/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c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000" b="1" dirty="0"/>
                  <a:t>…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741" t="-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67200" y="3058181"/>
                <a:ext cx="1283365" cy="3797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sSubSup>
                          <m:sSub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58181"/>
                <a:ext cx="1283365" cy="379784"/>
              </a:xfrm>
              <a:prstGeom prst="rect">
                <a:avLst/>
              </a:prstGeom>
              <a:blipFill>
                <a:blip r:embed="rId3"/>
                <a:stretch>
                  <a:fillRect r="-5687" b="-41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0EB79E9-D8F8-1B4B-8DA5-AF5849AD5720}"/>
              </a:ext>
            </a:extLst>
          </p:cNvPr>
          <p:cNvSpPr/>
          <p:nvPr/>
        </p:nvSpPr>
        <p:spPr>
          <a:xfrm>
            <a:off x="4921172" y="1448928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8E94-AC87-8949-B724-9A0E54C6592A}"/>
              </a:ext>
            </a:extLst>
          </p:cNvPr>
          <p:cNvSpPr/>
          <p:nvPr/>
        </p:nvSpPr>
        <p:spPr>
          <a:xfrm>
            <a:off x="1524000" y="15240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divide and conquer</a:t>
                </a:r>
                <a:r>
                  <a:rPr lang="en-US" sz="2000" dirty="0"/>
                  <a:t> based algorithm for multiplying any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 in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</a:t>
                </a:r>
                <a:r>
                  <a:rPr lang="en-US" sz="2000" b="1" dirty="0"/>
                  <a:t> (bit operations).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Note: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fastest algorithm for this problem runs in almost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time. </a:t>
                </a:r>
              </a:p>
              <a:p>
                <a:pPr marL="0" indent="0">
                  <a:buNone/>
                </a:pPr>
                <a:r>
                  <a:rPr lang="en-US" sz="2000" dirty="0"/>
                  <a:t>One such algorithm was designed in </a:t>
                </a:r>
                <a:r>
                  <a:rPr lang="en-US" sz="2000" b="1" dirty="0"/>
                  <a:t>2008</a:t>
                </a:r>
                <a:r>
                  <a:rPr lang="en-US" sz="2000" dirty="0"/>
                  <a:t> at CSE, IIT Kanpur.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By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(Dey, </a:t>
                </a:r>
                <a:r>
                  <a:rPr lang="en-US" sz="2000" b="1" u="sng" dirty="0" err="1">
                    <a:solidFill>
                      <a:srgbClr val="7030A0"/>
                    </a:solidFill>
                  </a:rPr>
                  <a:t>Kurur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Saha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dirty="0"/>
                  <a:t>and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Saptharishi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But this algorithm is beyond the scope of this course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 RAM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 model of computation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2360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" grpId="0" animBg="1"/>
      <p:bldP spid="52" grpId="0" animBg="1"/>
      <p:bldP spid="2" grpId="0" animBg="1"/>
      <p:bldP spid="6" grpId="0"/>
      <p:bldP spid="63" grpId="0" animBg="1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 </a:t>
                </a:r>
                <a:r>
                  <a:rPr lang="en-US" sz="2000" b="1" dirty="0"/>
                  <a:t>divide and conquer</a:t>
                </a:r>
                <a:r>
                  <a:rPr lang="en-US" sz="2000" dirty="0"/>
                  <a:t> based algorithm for multiplying </a:t>
                </a:r>
              </a:p>
              <a:p>
                <a:pPr marL="0" indent="0">
                  <a:buNone/>
                </a:pPr>
                <a:r>
                  <a:rPr lang="en-US" sz="2000" dirty="0"/>
                  <a:t>any two polynomials of degree less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time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10A47-5200-963B-9239-C11DAB0450E3}"/>
              </a:ext>
            </a:extLst>
          </p:cNvPr>
          <p:cNvSpPr/>
          <p:nvPr/>
        </p:nvSpPr>
        <p:spPr>
          <a:xfrm>
            <a:off x="4038600" y="1981200"/>
            <a:ext cx="4267200" cy="5879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FA8AB-001E-7C79-F6E0-11153D06BF38}"/>
              </a:ext>
            </a:extLst>
          </p:cNvPr>
          <p:cNvSpPr/>
          <p:nvPr/>
        </p:nvSpPr>
        <p:spPr>
          <a:xfrm>
            <a:off x="914400" y="2002854"/>
            <a:ext cx="4267200" cy="5879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735766"/>
            <a:ext cx="2743200" cy="464634"/>
            <a:chOff x="3429000" y="2735766"/>
            <a:chExt cx="2743200" cy="4646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29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148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10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88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74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72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743200"/>
              <a:ext cx="2743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1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occurrence of each element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there is any element with count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, report it.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Running time</a:t>
                </a:r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10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3980" t="-6452" r="-796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to find its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the occurrence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if its count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Critical assumption </a:t>
                </a:r>
                <a:r>
                  <a:rPr lang="en-US" sz="2000" b="1" dirty="0"/>
                  <a:t>underlying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b="1" dirty="0"/>
                  <a:t>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has a </a:t>
                </a:r>
                <a:r>
                  <a:rPr lang="en-US" sz="2000" u="sng" dirty="0"/>
                  <a:t>total order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&lt;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&gt;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07" t="-8197" r="-31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5029200" y="2514600"/>
            <a:ext cx="3962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assumption is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not justified </a:t>
            </a:r>
            <a:r>
              <a:rPr lang="en-US" dirty="0">
                <a:solidFill>
                  <a:schemeClr val="tx1"/>
                </a:solidFill>
              </a:rPr>
              <a:t> in many real life applications.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the only relation between any two elements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,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How much time does it take to determine if an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majority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 </a:t>
                </a:r>
                <a:r>
                  <a:rPr lang="en-US" sz="2000" dirty="0"/>
                  <a:t>It is easy to verify whether an element is a majority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  <a:blipFill rotWithShape="1">
                <a:blip r:embed="rId2"/>
                <a:stretch>
                  <a:fillRect l="-1017" t="-631" r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 2</a:t>
            </a:r>
            <a:r>
              <a:rPr lang="en-US" sz="2000" b="1" dirty="0"/>
              <a:t>: </a:t>
            </a:r>
            <a:r>
              <a:rPr lang="en-US" sz="2000" dirty="0"/>
              <a:t>whenever we cancel a pair of </a:t>
            </a:r>
            <a:r>
              <a:rPr lang="en-US" sz="2000" u="sng" dirty="0"/>
              <a:t>distinct</a:t>
            </a:r>
            <a:r>
              <a:rPr lang="en-US" sz="2000" dirty="0"/>
              <a:t> elements from the array,</a:t>
            </a:r>
          </a:p>
          <a:p>
            <a:pPr marL="0" indent="0">
              <a:buNone/>
            </a:pPr>
            <a:r>
              <a:rPr lang="en-US" sz="2000" dirty="0"/>
              <a:t>the majority element of the array </a:t>
            </a:r>
            <a:r>
              <a:rPr lang="en-US" sz="2000" u="sng" dirty="0"/>
              <a:t>remains preserved</a:t>
            </a:r>
            <a:r>
              <a:rPr lang="en-US" sz="2000" dirty="0"/>
              <a:t>.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429000" y="1700044"/>
            <a:ext cx="316112" cy="2514600"/>
            <a:chOff x="3429000" y="3581400"/>
            <a:chExt cx="316112" cy="2514600"/>
          </a:xfrm>
        </p:grpSpPr>
        <p:sp>
          <p:nvSpPr>
            <p:cNvPr id="5" name="TextBox 4"/>
            <p:cNvSpPr txBox="1"/>
            <p:nvPr/>
          </p:nvSpPr>
          <p:spPr>
            <a:xfrm>
              <a:off x="3429000" y="358140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389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5498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4736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57266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5624" y="1676400"/>
            <a:ext cx="349776" cy="2157244"/>
            <a:chOff x="4755624" y="3593068"/>
            <a:chExt cx="349776" cy="2157244"/>
          </a:xfrm>
        </p:grpSpPr>
        <p:sp>
          <p:nvSpPr>
            <p:cNvPr id="8" name="TextBox 7"/>
            <p:cNvSpPr txBox="1"/>
            <p:nvPr/>
          </p:nvSpPr>
          <p:spPr>
            <a:xfrm>
              <a:off x="4789288" y="3593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3886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5624" y="5040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6538" y="538098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884769" y="497767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276600" y="1928644"/>
            <a:ext cx="1812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45031" y="3224044"/>
            <a:ext cx="15938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28624" y="4347865"/>
            <a:ext cx="716863" cy="995065"/>
            <a:chOff x="5075447" y="3581400"/>
            <a:chExt cx="716863" cy="995065"/>
          </a:xfrm>
        </p:grpSpPr>
        <p:sp>
          <p:nvSpPr>
            <p:cNvPr id="41" name="TextBox 40"/>
            <p:cNvSpPr txBox="1"/>
            <p:nvPr/>
          </p:nvSpPr>
          <p:spPr>
            <a:xfrm>
              <a:off x="5075447" y="411480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Majority</a:t>
              </a:r>
            </a:p>
            <a:p>
              <a:r>
                <a:rPr lang="en-US" sz="1200" dirty="0"/>
                <a:t>element</a:t>
              </a:r>
            </a:p>
          </p:txBody>
        </p:sp>
        <p:sp>
          <p:nvSpPr>
            <p:cNvPr id="42" name="Up Arrow 41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343400"/>
            <a:ext cx="765146" cy="995065"/>
            <a:chOff x="5075447" y="3581400"/>
            <a:chExt cx="765146" cy="995065"/>
          </a:xfrm>
        </p:grpSpPr>
        <p:sp>
          <p:nvSpPr>
            <p:cNvPr id="44" name="TextBox 43"/>
            <p:cNvSpPr txBox="1"/>
            <p:nvPr/>
          </p:nvSpPr>
          <p:spPr>
            <a:xfrm>
              <a:off x="5075447" y="4114800"/>
              <a:ext cx="765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other</a:t>
              </a:r>
            </a:p>
            <a:p>
              <a:r>
                <a:rPr lang="en-US" sz="1200" dirty="0"/>
                <a:t>elements</a:t>
              </a:r>
            </a:p>
          </p:txBody>
        </p:sp>
        <p:sp>
          <p:nvSpPr>
            <p:cNvPr id="45" name="Up Arrow 44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57400" y="1884710"/>
            <a:ext cx="914400" cy="2253734"/>
            <a:chOff x="2057400" y="3080266"/>
            <a:chExt cx="914400" cy="2253734"/>
          </a:xfrm>
        </p:grpSpPr>
        <p:sp>
          <p:nvSpPr>
            <p:cNvPr id="46" name="Left Brace 45"/>
            <p:cNvSpPr/>
            <p:nvPr/>
          </p:nvSpPr>
          <p:spPr>
            <a:xfrm>
              <a:off x="2667000" y="3080266"/>
              <a:ext cx="304800" cy="225373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000" r="-22667" b="-78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257801" y="1840776"/>
            <a:ext cx="847188" cy="1992868"/>
            <a:chOff x="5257801" y="3036332"/>
            <a:chExt cx="847188" cy="1992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000" r="-22667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0800000">
              <a:off x="5257801" y="3036332"/>
              <a:ext cx="304800" cy="1992868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093395-0F32-4648-B99F-A98DA6A524AE}"/>
              </a:ext>
            </a:extLst>
          </p:cNvPr>
          <p:cNvSpPr/>
          <p:nvPr/>
        </p:nvSpPr>
        <p:spPr>
          <a:xfrm>
            <a:off x="4267200" y="5334000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89C1BD-C1BD-CC4F-A90A-05115C2E0C08}"/>
              </a:ext>
            </a:extLst>
          </p:cNvPr>
          <p:cNvSpPr/>
          <p:nvPr/>
        </p:nvSpPr>
        <p:spPr>
          <a:xfrm>
            <a:off x="2133600" y="5257799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3</a:t>
                </a:r>
                <a:r>
                  <a:rPr lang="en-US" sz="2000" dirty="0"/>
                  <a:t>: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pairs of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identical elements</a:t>
                </a:r>
                <a:r>
                  <a:rPr lang="en-US" sz="2000" dirty="0"/>
                  <a:t>, then </a:t>
                </a:r>
              </a:p>
              <a:p>
                <a:pPr marL="0" indent="0">
                  <a:buNone/>
                </a:pPr>
                <a:r>
                  <a:rPr lang="en-US" sz="2000" dirty="0"/>
                  <a:t>majority element among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elements is preserved </a:t>
                </a:r>
              </a:p>
              <a:p>
                <a:pPr marL="0" indent="0">
                  <a:buNone/>
                </a:pPr>
                <a:r>
                  <a:rPr lang="en-US" sz="2000" dirty="0"/>
                  <a:t>even if we keep </a:t>
                </a:r>
                <a:r>
                  <a:rPr lang="en-US" sz="2000" b="1" dirty="0"/>
                  <a:t>one element </a:t>
                </a:r>
                <a:r>
                  <a:rPr lang="en-US" sz="2000" u="sng" dirty="0"/>
                  <a:t>per pair</a:t>
                </a:r>
                <a:r>
                  <a:rPr lang="en-US" sz="2000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1598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 rot="5400000">
            <a:off x="3122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 rot="5400000">
            <a:off x="4646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 rot="5400000">
            <a:off x="6170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16200000">
            <a:off x="6932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16200000">
            <a:off x="5408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16200000">
            <a:off x="3884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/>
          <p:cNvSpPr/>
          <p:nvPr/>
        </p:nvSpPr>
        <p:spPr>
          <a:xfrm rot="16200000">
            <a:off x="2360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1371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9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657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0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590800" y="3276600"/>
          <a:ext cx="3048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352800" y="4582160"/>
          <a:ext cx="1524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52800" y="4572000"/>
                <a:ext cx="1572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72000"/>
                <a:ext cx="1572866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/>
          <p:cNvSpPr/>
          <p:nvPr/>
        </p:nvSpPr>
        <p:spPr>
          <a:xfrm>
            <a:off x="3657600" y="25908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3657600" y="38862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Callout 45"/>
          <p:cNvSpPr/>
          <p:nvPr/>
        </p:nvSpPr>
        <p:spPr>
          <a:xfrm>
            <a:off x="5029200" y="4267200"/>
            <a:ext cx="2514600" cy="1066800"/>
          </a:xfrm>
          <a:prstGeom prst="leftArrowCallout">
            <a:avLst>
              <a:gd name="adj1" fmla="val 17683"/>
              <a:gd name="adj2" fmla="val 25000"/>
              <a:gd name="adj3" fmla="val 18902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problem size reduced by at least </a:t>
            </a:r>
            <a:r>
              <a:rPr lang="en-US" b="1" dirty="0">
                <a:solidFill>
                  <a:schemeClr val="tx1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8726C78-8C17-7146-960B-F162863B57AB}"/>
              </a:ext>
            </a:extLst>
          </p:cNvPr>
          <p:cNvSpPr/>
          <p:nvPr/>
        </p:nvSpPr>
        <p:spPr>
          <a:xfrm rot="16200000">
            <a:off x="2817876" y="27416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5D94F64-620D-7641-BDCB-E2A416F06063}"/>
              </a:ext>
            </a:extLst>
          </p:cNvPr>
          <p:cNvSpPr/>
          <p:nvPr/>
        </p:nvSpPr>
        <p:spPr>
          <a:xfrm rot="16200000">
            <a:off x="3579876" y="2744725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2D7E624-B5C8-E046-A7DE-66D8D0B5A73F}"/>
              </a:ext>
            </a:extLst>
          </p:cNvPr>
          <p:cNvSpPr/>
          <p:nvPr/>
        </p:nvSpPr>
        <p:spPr>
          <a:xfrm rot="16200000">
            <a:off x="4341876" y="27416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FF5288C-A19E-9741-961D-7B878B454D58}"/>
              </a:ext>
            </a:extLst>
          </p:cNvPr>
          <p:cNvSpPr/>
          <p:nvPr/>
        </p:nvSpPr>
        <p:spPr>
          <a:xfrm rot="16200000">
            <a:off x="5103876" y="2744725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8" grpId="0"/>
      <p:bldP spid="43" grpId="0"/>
      <p:bldP spid="44" grpId="0" animBg="1"/>
      <p:bldP spid="45" grpId="0" animBg="1"/>
      <p:bldP spid="4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2-majority </a:t>
            </a:r>
            <a:r>
              <a:rPr lang="en-US" sz="3600" b="1" dirty="0"/>
              <a:t>element</a:t>
            </a:r>
            <a:br>
              <a:rPr lang="en-US" sz="3600" b="1" dirty="0"/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u="sng" dirty="0"/>
                  <a:t>Pair up </a:t>
                </a:r>
                <a:r>
                  <a:rPr lang="en-US" sz="2000" dirty="0"/>
                  <a:t>the elements;  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C00000"/>
                    </a:solidFill>
                  </a:rPr>
                  <a:t>Eliminate </a:t>
                </a:r>
                <a:r>
                  <a:rPr lang="en-US" sz="2000" dirty="0"/>
                  <a:t>all pairs of </a:t>
                </a:r>
                <a:r>
                  <a:rPr lang="en-US" sz="2000" u="sng" dirty="0"/>
                  <a:t>distinct elements</a:t>
                </a:r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70C0"/>
                    </a:solidFill>
                  </a:rPr>
                  <a:t>Keep one element </a:t>
                </a:r>
                <a:r>
                  <a:rPr lang="en-US" sz="2000" dirty="0"/>
                  <a:t>per pair of </a:t>
                </a:r>
                <a:r>
                  <a:rPr lang="en-US" sz="2000" u="sng" dirty="0"/>
                  <a:t>identical elements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only one element is left.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Verify if the last element is a </a:t>
                </a:r>
                <a:r>
                  <a:rPr lang="en-US" sz="2000" b="1" dirty="0"/>
                  <a:t>majority</a:t>
                </a:r>
                <a:r>
                  <a:rPr lang="en-US" sz="2000" dirty="0"/>
                  <a:t> element.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Time complexity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c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/>
                  <a:t> + …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Extra/working space </a:t>
                </a:r>
                <a:r>
                  <a:rPr lang="en-US" sz="2000" b="1" dirty="0"/>
                  <a:t>requiremen</a:t>
                </a:r>
                <a:r>
                  <a:rPr lang="en-US" sz="2000" b="1" dirty="0">
                    <a:sym typeface="Wingdings" pitchFamily="2" charset="2"/>
                  </a:rPr>
                  <a:t>t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/>
                  <a:t>(assuming input is</a:t>
                </a:r>
                <a:r>
                  <a:rPr lang="en-US" sz="2000" b="1" dirty="0"/>
                  <a:t> “read only”</a:t>
                </a:r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1134" y="2069068"/>
            <a:ext cx="35371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if the no. of elements is odd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0C8FACA-E8A0-5240-ADDE-95DFA2750928}"/>
              </a:ext>
            </a:extLst>
          </p:cNvPr>
          <p:cNvSpPr/>
          <p:nvPr/>
        </p:nvSpPr>
        <p:spPr>
          <a:xfrm>
            <a:off x="4724400" y="54102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Further</a:t>
            </a:r>
            <a:r>
              <a:rPr lang="en-US" sz="3600" b="1" dirty="0">
                <a:solidFill>
                  <a:srgbClr val="7030A0"/>
                </a:solidFill>
              </a:rPr>
              <a:t> restrictions </a:t>
            </a:r>
            <a:r>
              <a:rPr lang="en-US" sz="3600" b="1" dirty="0"/>
              <a:t>on the problem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Restrictions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We are allowed to make only </a:t>
                </a:r>
                <a:r>
                  <a:rPr lang="en-US" sz="2000" b="1" u="sng" dirty="0"/>
                  <a:t>a </a:t>
                </a:r>
                <a:r>
                  <a:rPr lang="en-US" sz="2000" b="1" i="1" u="sng" dirty="0"/>
                  <a:t>few </a:t>
                </a:r>
                <a:r>
                  <a:rPr lang="en-US" sz="2000" b="1" u="sng" dirty="0"/>
                  <a:t>scan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We have very </a:t>
                </a:r>
                <a:r>
                  <a:rPr lang="en-US" sz="2000" b="1" u="sng" dirty="0"/>
                  <a:t>limited extra space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Real life example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dirty="0"/>
                  <a:t> numbers stored on hard disk.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RAM</a:t>
                </a:r>
                <a:r>
                  <a:rPr lang="en-US" sz="2000" dirty="0"/>
                  <a:t> can’t provide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extra (working) space in this case.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57800" y="2819400"/>
            <a:ext cx="3151888" cy="1194375"/>
            <a:chOff x="5257800" y="2819400"/>
            <a:chExt cx="3151888" cy="1194375"/>
          </a:xfrm>
        </p:grpSpPr>
        <p:sp>
          <p:nvSpPr>
            <p:cNvPr id="7" name="Smiley Face 6"/>
            <p:cNvSpPr/>
            <p:nvPr/>
          </p:nvSpPr>
          <p:spPr>
            <a:xfrm>
              <a:off x="6477000" y="2819400"/>
              <a:ext cx="5334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3429000"/>
              <a:ext cx="3151888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Our current algorithm doesn’t work</a:t>
              </a:r>
            </a:p>
            <a:p>
              <a:pPr algn="ctr"/>
              <a:r>
                <a:rPr lang="en-US" sz="1600" dirty="0"/>
                <a:t>for this real life example.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4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Execution of a instruction</a:t>
            </a:r>
            <a:endParaRPr lang="en-US" sz="4000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286000"/>
            <a:ext cx="3505200" cy="990600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9" y="2590797"/>
              <a:ext cx="2057401" cy="685803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11279" y="3330479"/>
            <a:ext cx="838200" cy="2406842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2098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40009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6" grpId="0" animBg="1"/>
      <p:bldP spid="5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r>
              <a:rPr lang="en-US" sz="3200" dirty="0"/>
              <a:t>algorithm for </a:t>
            </a:r>
            <a:r>
              <a:rPr lang="en-US" sz="3200" dirty="0">
                <a:solidFill>
                  <a:srgbClr val="7030A0"/>
                </a:solidFill>
              </a:rPr>
              <a:t>2-majority </a:t>
            </a:r>
            <a:r>
              <a:rPr lang="en-US" sz="3200" dirty="0"/>
              <a:t>element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Two scans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extra space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  <a:blipFill>
                <a:blip r:embed="rId2"/>
                <a:stretch>
                  <a:fillRect l="-816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E914D-341E-6980-36C0-FD481A11BB78}"/>
              </a:ext>
            </a:extLst>
          </p:cNvPr>
          <p:cNvSpPr txBox="1"/>
          <p:nvPr/>
        </p:nvSpPr>
        <p:spPr>
          <a:xfrm>
            <a:off x="3200400" y="3746213"/>
            <a:ext cx="2070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Homework</a:t>
            </a:r>
            <a:endParaRPr lang="en-IN" sz="3200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word RAM </a:t>
            </a:r>
            <a:r>
              <a:rPr lang="en-US" sz="3600" b="1" dirty="0"/>
              <a:t>model of computation: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Characteristics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fully </a:t>
            </a:r>
            <a:r>
              <a:rPr lang="en-US" sz="2000" dirty="0"/>
              <a:t> in 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Each input item (number, name) is stored in </a:t>
            </a:r>
            <a:r>
              <a:rPr lang="en-US" sz="2000" b="1" u="sng" dirty="0">
                <a:solidFill>
                  <a:srgbClr val="C00000"/>
                </a:solidFill>
              </a:rPr>
              <a:t>binary format</a:t>
            </a:r>
            <a:r>
              <a:rPr lang="en-US" sz="2000" dirty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RAM can be viewed as a huge array of words. Any arbitrary location of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000" dirty="0"/>
              <a:t>      RAM can be </a:t>
            </a:r>
            <a:r>
              <a:rPr lang="en-US" sz="2000" b="1" u="sng" dirty="0">
                <a:solidFill>
                  <a:srgbClr val="C00000"/>
                </a:solidFill>
              </a:rPr>
              <a:t>accessed</a:t>
            </a:r>
            <a:r>
              <a:rPr lang="en-US" sz="2000" dirty="0"/>
              <a:t> in the same time </a:t>
            </a:r>
            <a:r>
              <a:rPr lang="en-US" sz="2000" b="1" u="sng" dirty="0">
                <a:solidFill>
                  <a:srgbClr val="C00000"/>
                </a:solidFill>
              </a:rPr>
              <a:t>irrespective</a:t>
            </a:r>
            <a:r>
              <a:rPr lang="en-US" sz="2000" dirty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Each arithmetic or logical operation </a:t>
            </a:r>
            <a:r>
              <a:rPr lang="en-US" sz="2000" dirty="0">
                <a:solidFill>
                  <a:srgbClr val="002060"/>
                </a:solidFill>
              </a:rPr>
              <a:t>(+,-,*,/,or, </a:t>
            </a:r>
            <a:r>
              <a:rPr lang="en-US" sz="2000" dirty="0" err="1">
                <a:solidFill>
                  <a:srgbClr val="002060"/>
                </a:solidFill>
              </a:rPr>
              <a:t>xor</a:t>
            </a:r>
            <a:r>
              <a:rPr lang="en-US" sz="2000" dirty="0">
                <a:solidFill>
                  <a:srgbClr val="002060"/>
                </a:solidFill>
              </a:rPr>
              <a:t>,…</a:t>
            </a:r>
            <a:r>
              <a:rPr lang="en-US" sz="2000" dirty="0"/>
              <a:t>) involving a </a:t>
            </a:r>
            <a:r>
              <a:rPr lang="en-US" sz="2000" u="sng" dirty="0"/>
              <a:t>constant</a:t>
            </a:r>
            <a:r>
              <a:rPr lang="en-US" sz="2000" dirty="0"/>
              <a:t> number of words takes </a:t>
            </a:r>
            <a:r>
              <a:rPr lang="en-US" sz="2000" b="1" u="sng" dirty="0">
                <a:solidFill>
                  <a:srgbClr val="C00000"/>
                </a:solidFill>
              </a:rPr>
              <a:t>a constant number of steps </a:t>
            </a:r>
            <a:r>
              <a:rPr lang="en-US" sz="2000" dirty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914400" y="4648200"/>
                <a:ext cx="7543800" cy="914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arithmetic or logical operation </a:t>
                </a:r>
                <a:r>
                  <a:rPr lang="en-US" dirty="0">
                    <a:solidFill>
                      <a:srgbClr val="002060"/>
                    </a:solidFill>
                  </a:rPr>
                  <a:t>(+,-,*,/,or, </a:t>
                </a:r>
                <a:r>
                  <a:rPr lang="en-US" dirty="0" err="1">
                    <a:solidFill>
                      <a:srgbClr val="002060"/>
                    </a:solidFill>
                  </a:rPr>
                  <a:t>xor</a:t>
                </a:r>
                <a:r>
                  <a:rPr lang="en-US" dirty="0">
                    <a:solidFill>
                      <a:schemeClr val="tx1"/>
                    </a:solidFill>
                  </a:rPr>
                  <a:t>,…) involving </a:t>
                </a:r>
                <a:r>
                  <a:rPr lang="en-US" dirty="0"/>
                  <a:t>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O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( log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u="sng" dirty="0">
                    <a:solidFill>
                      <a:schemeClr val="tx1"/>
                    </a:solidFill>
                  </a:rPr>
                  <a:t>)</a:t>
                </a:r>
                <a:r>
                  <a:rPr lang="en-US" b="1" u="sng" dirty="0"/>
                  <a:t> 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bits</a:t>
                </a:r>
                <a:r>
                  <a:rPr lang="en-US" b="1" u="sng" dirty="0"/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takes</a:t>
                </a:r>
                <a:r>
                  <a:rPr lang="en-US" dirty="0"/>
                  <a:t> 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a constant number of steps </a:t>
                </a:r>
                <a:r>
                  <a:rPr lang="en-US" dirty="0">
                    <a:solidFill>
                      <a:schemeClr val="tx1"/>
                    </a:solidFill>
                  </a:rPr>
                  <a:t>by the CPU,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number of bits of input instance.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648200"/>
                <a:ext cx="7543800" cy="914400"/>
              </a:xfrm>
              <a:prstGeom prst="roundRect">
                <a:avLst/>
              </a:prstGeom>
              <a:blipFill rotWithShape="1">
                <a:blip r:embed="rId2"/>
                <a:stretch>
                  <a:fillRect t="-1948" r="-564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4DA239B-6608-1BA2-797B-33FC03F95128}"/>
              </a:ext>
            </a:extLst>
          </p:cNvPr>
          <p:cNvSpPr/>
          <p:nvPr/>
        </p:nvSpPr>
        <p:spPr>
          <a:xfrm>
            <a:off x="1143000" y="326455"/>
            <a:ext cx="1143000" cy="5879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9EE75-A2A5-94BE-CF6B-4B821F5246E5}"/>
              </a:ext>
            </a:extLst>
          </p:cNvPr>
          <p:cNvSpPr/>
          <p:nvPr/>
        </p:nvSpPr>
        <p:spPr>
          <a:xfrm>
            <a:off x="4876800" y="1524000"/>
            <a:ext cx="3657600" cy="5879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C3ADD-431E-7986-44C5-544F23092273}"/>
              </a:ext>
            </a:extLst>
          </p:cNvPr>
          <p:cNvSpPr/>
          <p:nvPr/>
        </p:nvSpPr>
        <p:spPr>
          <a:xfrm>
            <a:off x="5562600" y="3657600"/>
            <a:ext cx="3657600" cy="5879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3294FB-7A64-B93C-4CF4-3FDD561A7893}"/>
              </a:ext>
            </a:extLst>
          </p:cNvPr>
          <p:cNvSpPr/>
          <p:nvPr/>
        </p:nvSpPr>
        <p:spPr>
          <a:xfrm>
            <a:off x="4914900" y="4233355"/>
            <a:ext cx="3657600" cy="5879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bbon: Tilted Down 8">
            <a:extLst>
              <a:ext uri="{FF2B5EF4-FFF2-40B4-BE49-F238E27FC236}">
                <a16:creationId xmlns:a16="http://schemas.microsoft.com/office/drawing/2014/main" id="{2E01A262-88B9-FC1C-EE5A-EEBCFADBD399}"/>
              </a:ext>
            </a:extLst>
          </p:cNvPr>
          <p:cNvSpPr/>
          <p:nvPr/>
        </p:nvSpPr>
        <p:spPr>
          <a:xfrm>
            <a:off x="1950720" y="5818314"/>
            <a:ext cx="5468112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justification for the </a:t>
            </a:r>
            <a:r>
              <a:rPr lang="en-US" b="1" dirty="0">
                <a:solidFill>
                  <a:schemeClr val="tx1"/>
                </a:solidFill>
              </a:rPr>
              <a:t>word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RAM</a:t>
            </a:r>
            <a:r>
              <a:rPr lang="en-US" dirty="0">
                <a:solidFill>
                  <a:schemeClr val="tx1"/>
                </a:solidFill>
              </a:rPr>
              <a:t> model is given on the following slide.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more </a:t>
            </a:r>
            <a:r>
              <a:rPr lang="en-US" sz="3600" b="1" dirty="0">
                <a:solidFill>
                  <a:srgbClr val="7030A0"/>
                </a:solidFill>
              </a:rPr>
              <a:t>realistic</a:t>
            </a:r>
            <a:r>
              <a:rPr lang="en-US" sz="3600" b="1" dirty="0"/>
              <a:t>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input size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Input </a:t>
                </a:r>
                <a:r>
                  <a:rPr lang="en-US" sz="2000" dirty="0"/>
                  <a:t>resides completely in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How many bits are needed to access an input item from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At least </a:t>
                </a:r>
                <a:r>
                  <a:rPr lang="en-US" sz="2000" b="1" dirty="0"/>
                  <a:t>log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.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(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k</a:t>
                </a:r>
                <a:r>
                  <a:rPr lang="en-US" sz="1800" dirty="0"/>
                  <a:t> bits can be used to create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different addresses)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Current-state-of-the-art computers:</a:t>
                </a:r>
              </a:p>
              <a:p>
                <a:r>
                  <a:rPr lang="en-US" sz="2000" dirty="0"/>
                  <a:t>RAM of size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4GB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</a:t>
                </a:r>
                <a:r>
                  <a:rPr lang="en-US" sz="1800" dirty="0"/>
                  <a:t>Hence 32 bits to address any item in RAM.</a:t>
                </a:r>
              </a:p>
              <a:p>
                <a:r>
                  <a:rPr lang="en-US" sz="2000" dirty="0"/>
                  <a:t>Support for 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64-bit arithmetic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</a:t>
                </a:r>
                <a:r>
                  <a:rPr lang="en-US" sz="1800" dirty="0"/>
                  <a:t>Ability to perform arithmetic/logical operations on any two 64-bit numbers.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6629" y="1683657"/>
            <a:ext cx="6400800" cy="17526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Problem </a:t>
            </a:r>
            <a:r>
              <a:rPr lang="en-US" sz="5400" b="1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24" grpId="0" animBg="1"/>
      <p:bldP spid="25" grpId="0" animBg="1"/>
      <p:bldP spid="5" grpId="0" animBg="1"/>
      <p:bldP spid="7" grpId="0" animBg="1"/>
      <p:bldP spid="27" grpId="0" animBg="1"/>
      <p:bldP spid="2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2775</Words>
  <Application>Microsoft Office PowerPoint</Application>
  <PresentationFormat>On-screen Show (4:3)</PresentationFormat>
  <Paragraphs>875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Word RAM model of computation</vt:lpstr>
      <vt:lpstr> RAM : a model of computation</vt:lpstr>
      <vt:lpstr>Execution of a instruction</vt:lpstr>
      <vt:lpstr>word RAM model of computation: Characteristics</vt:lpstr>
      <vt:lpstr>A more realistic RAM</vt:lpstr>
      <vt:lpstr>An algorithm for  multiplying two polynomials</vt:lpstr>
      <vt:lpstr>Multiplying two polynomials </vt:lpstr>
      <vt:lpstr>Divide Step </vt:lpstr>
      <vt:lpstr>PowerPoint Presentation</vt:lpstr>
      <vt:lpstr>Addition  of two n-bit numbers</vt:lpstr>
      <vt:lpstr>PowerPoint Presentation</vt:lpstr>
      <vt:lpstr>PowerPoint Presentation</vt:lpstr>
      <vt:lpstr>PowerPoint Presentation</vt:lpstr>
      <vt:lpstr>PowerPoint Presentation</vt:lpstr>
      <vt:lpstr>Multiplication of  of two n-bit numbers</vt:lpstr>
      <vt:lpstr>Multiplying a number X  by 2^i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Conclusion</vt:lpstr>
      <vt:lpstr>Homework</vt:lpstr>
      <vt:lpstr>Majority element</vt:lpstr>
      <vt:lpstr>Majority element</vt:lpstr>
      <vt:lpstr>Majority element</vt:lpstr>
      <vt:lpstr>Majority element</vt:lpstr>
      <vt:lpstr>Some observations </vt:lpstr>
      <vt:lpstr>Some observations </vt:lpstr>
      <vt:lpstr>Some observations </vt:lpstr>
      <vt:lpstr>Algorithm for 2-majority element </vt:lpstr>
      <vt:lpstr>Further restrictions on the problem</vt:lpstr>
      <vt:lpstr>algorithm for 2-majority element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511</cp:revision>
  <dcterms:created xsi:type="dcterms:W3CDTF">2011-12-03T04:13:03Z</dcterms:created>
  <dcterms:modified xsi:type="dcterms:W3CDTF">2024-08-12T06:48:53Z</dcterms:modified>
</cp:coreProperties>
</file>