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2"/>
  </p:notesMasterIdLst>
  <p:sldIdLst>
    <p:sldId id="679" r:id="rId2"/>
    <p:sldId id="632" r:id="rId3"/>
    <p:sldId id="633" r:id="rId4"/>
    <p:sldId id="651" r:id="rId5"/>
    <p:sldId id="645" r:id="rId6"/>
    <p:sldId id="646" r:id="rId7"/>
    <p:sldId id="647" r:id="rId8"/>
    <p:sldId id="648" r:id="rId9"/>
    <p:sldId id="649" r:id="rId10"/>
    <p:sldId id="650" r:id="rId11"/>
    <p:sldId id="570" r:id="rId12"/>
    <p:sldId id="631" r:id="rId13"/>
    <p:sldId id="415" r:id="rId14"/>
    <p:sldId id="416" r:id="rId15"/>
    <p:sldId id="364" r:id="rId16"/>
    <p:sldId id="418" r:id="rId17"/>
    <p:sldId id="419" r:id="rId18"/>
    <p:sldId id="395" r:id="rId19"/>
    <p:sldId id="420" r:id="rId20"/>
    <p:sldId id="421" r:id="rId21"/>
    <p:sldId id="422" r:id="rId22"/>
    <p:sldId id="423" r:id="rId23"/>
    <p:sldId id="424" r:id="rId24"/>
    <p:sldId id="660" r:id="rId25"/>
    <p:sldId id="426" r:id="rId26"/>
    <p:sldId id="402" r:id="rId27"/>
    <p:sldId id="404" r:id="rId28"/>
    <p:sldId id="405" r:id="rId29"/>
    <p:sldId id="406" r:id="rId30"/>
    <p:sldId id="407" r:id="rId31"/>
    <p:sldId id="446" r:id="rId32"/>
    <p:sldId id="408" r:id="rId33"/>
    <p:sldId id="447" r:id="rId34"/>
    <p:sldId id="505" r:id="rId35"/>
    <p:sldId id="524" r:id="rId36"/>
    <p:sldId id="525" r:id="rId37"/>
    <p:sldId id="619" r:id="rId38"/>
    <p:sldId id="661" r:id="rId39"/>
    <p:sldId id="460" r:id="rId40"/>
    <p:sldId id="663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6" autoAdjust="0"/>
    <p:restoredTop sz="94118" autoAdjust="0"/>
  </p:normalViewPr>
  <p:slideViewPr>
    <p:cSldViewPr>
      <p:cViewPr varScale="1">
        <p:scale>
          <a:sx n="105" d="100"/>
          <a:sy n="105" d="100"/>
        </p:scale>
        <p:origin x="12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0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121.png"/><Relationship Id="rId3" Type="http://schemas.openxmlformats.org/officeDocument/2006/relationships/image" Target="../media/image2000.png"/><Relationship Id="rId7" Type="http://schemas.openxmlformats.org/officeDocument/2006/relationships/image" Target="../media/image62.png"/><Relationship Id="rId12" Type="http://schemas.openxmlformats.org/officeDocument/2006/relationships/image" Target="../media/image11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01.png"/><Relationship Id="rId5" Type="http://schemas.openxmlformats.org/officeDocument/2006/relationships/image" Target="../media/image41.png"/><Relationship Id="rId15" Type="http://schemas.openxmlformats.org/officeDocument/2006/relationships/image" Target="../media/image141.png"/><Relationship Id="rId10" Type="http://schemas.openxmlformats.org/officeDocument/2006/relationships/image" Target="../media/image91.png"/><Relationship Id="rId4" Type="http://schemas.openxmlformats.org/officeDocument/2006/relationships/image" Target="../media/image320.png"/><Relationship Id="rId9" Type="http://schemas.openxmlformats.org/officeDocument/2006/relationships/image" Target="../media/image81.png"/><Relationship Id="rId14" Type="http://schemas.openxmlformats.org/officeDocument/2006/relationships/image" Target="../media/image13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5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        Divide and Conquer Paradigm – III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             </a:t>
            </a:r>
            <a:r>
              <a:rPr lang="en-US" sz="2400" b="1" dirty="0">
                <a:solidFill>
                  <a:schemeClr val="tx1"/>
                </a:solidFill>
              </a:rPr>
              <a:t>- Finding Majority Element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        </a:t>
            </a:r>
            <a:r>
              <a:rPr lang="en-US" sz="2400" b="1" dirty="0">
                <a:solidFill>
                  <a:srgbClr val="7030A0"/>
                </a:solidFill>
              </a:rPr>
              <a:t>Greedy paradigm - I 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CS602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60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The Algorithm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>
            <a:extLst>
              <a:ext uri="{FF2B5EF4-FFF2-40B4-BE49-F238E27FC236}">
                <a16:creationId xmlns:a16="http://schemas.microsoft.com/office/drawing/2014/main" id="{79E7C69B-56A1-5841-BA21-E436F22A0178}"/>
              </a:ext>
            </a:extLst>
          </p:cNvPr>
          <p:cNvSpPr/>
          <p:nvPr/>
        </p:nvSpPr>
        <p:spPr>
          <a:xfrm>
            <a:off x="3657600" y="1919829"/>
            <a:ext cx="304800" cy="637032"/>
          </a:xfrm>
          <a:prstGeom prst="downArrow">
            <a:avLst/>
          </a:prstGeom>
          <a:solidFill>
            <a:srgbClr val="006C3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/>
              <p:nvPr/>
            </p:nvSpPr>
            <p:spPr>
              <a:xfrm>
                <a:off x="2153577" y="3745468"/>
                <a:ext cx="3545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77" y="3745468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EC73FE-68A6-B246-8A19-F9EA5CCA349A}"/>
                  </a:ext>
                </a:extLst>
              </p:cNvPr>
              <p:cNvSpPr txBox="1"/>
              <p:nvPr/>
            </p:nvSpPr>
            <p:spPr>
              <a:xfrm>
                <a:off x="2051786" y="4114800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EC73FE-68A6-B246-8A19-F9EA5CCA3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86" y="4114800"/>
                <a:ext cx="55816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4DB53C-A8A1-A040-93FF-2B67EBBBD331}"/>
                  </a:ext>
                </a:extLst>
              </p:cNvPr>
              <p:cNvSpPr txBox="1"/>
              <p:nvPr/>
            </p:nvSpPr>
            <p:spPr>
              <a:xfrm>
                <a:off x="2057400" y="4114800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4DB53C-A8A1-A040-93FF-2B67EBBB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114800"/>
                <a:ext cx="55816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9DE4F60-81FA-A447-8C81-44BA41A5C73E}"/>
              </a:ext>
            </a:extLst>
          </p:cNvPr>
          <p:cNvSpPr txBox="1"/>
          <p:nvPr/>
        </p:nvSpPr>
        <p:spPr>
          <a:xfrm>
            <a:off x="3089799" y="5767506"/>
            <a:ext cx="2964401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Can you see the algorithm now ?.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72073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Algorithm for 2-majority element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 scans and using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extra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692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Algo-2-majority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−1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{     </a:t>
                </a:r>
                <a:r>
                  <a:rPr lang="en-US" sz="2000" b="1" dirty="0">
                    <a:sym typeface="Wingdings" pitchFamily="2" charset="2"/>
                  </a:rPr>
                  <a:t> if </a:t>
                </a:r>
                <a:r>
                  <a:rPr lang="en-US" sz="2000" dirty="0">
                    <a:sym typeface="Wingdings" pitchFamily="2" charset="2"/>
                  </a:rPr>
                  <a:t>(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){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 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:r>
                  <a:rPr lang="en-US" sz="2000" b="1" dirty="0">
                    <a:sym typeface="Wingdings" pitchFamily="2" charset="2"/>
                  </a:rPr>
                  <a:t>else 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dirty="0">
                    <a:sym typeface="Wingdings" pitchFamily="2" charset="2"/>
                  </a:rPr>
                  <a:t>&lt;&gt;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])            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             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</a:t>
                </a:r>
                <a:r>
                  <a:rPr lang="en-US" sz="2000" b="1" dirty="0">
                    <a:sym typeface="Wingdings" pitchFamily="2" charset="2"/>
                  </a:rPr>
                  <a:t>else                         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>
                    <a:sym typeface="Wingdings" pitchFamily="2" charset="2"/>
                  </a:rPr>
                  <a:t>                    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}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</a:t>
                </a:r>
                <a:r>
                  <a:rPr lang="en-US" sz="1800" dirty="0">
                    <a:sym typeface="Wingdings" pitchFamily="2" charset="2"/>
                  </a:rPr>
                  <a:t>Count the occurrences of 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1800" dirty="0">
                    <a:sym typeface="Wingdings" pitchFamily="2" charset="2"/>
                  </a:rPr>
                  <a:t> in 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, and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it is more than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  <m:r>
                      <a:rPr lang="en-US" sz="1800" i="1" dirty="0" smtClean="0">
                        <a:latin typeface="Cambria Math"/>
                        <a:sym typeface="Wingdings" pitchFamily="2" charset="2"/>
                      </a:rPr>
                      <m:t>/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2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 then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print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1800" dirty="0">
                    <a:sym typeface="Wingdings" pitchFamily="2" charset="2"/>
                  </a:rPr>
                  <a:t> is 2-majority element) </a:t>
                </a:r>
                <a:r>
                  <a:rPr lang="en-US" sz="1800" b="1" dirty="0">
                    <a:sym typeface="Wingdings" pitchFamily="2" charset="2"/>
                  </a:rPr>
                  <a:t>else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b="1" dirty="0">
                    <a:sym typeface="Wingdings" pitchFamily="2" charset="2"/>
                  </a:rPr>
                  <a:t>print</a:t>
                </a:r>
                <a:r>
                  <a:rPr lang="en-US" sz="1800" dirty="0">
                    <a:sym typeface="Wingdings" pitchFamily="2" charset="2"/>
                  </a:rPr>
                  <a:t>(there is no majority element in A)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08906" y="2667000"/>
                <a:ext cx="108407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];</a:t>
                </a:r>
                <a:endParaRPr lang="en-IN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906" y="2667000"/>
                <a:ext cx="1084079" cy="400110"/>
              </a:xfrm>
              <a:prstGeom prst="rect">
                <a:avLst/>
              </a:prstGeom>
              <a:blipFill>
                <a:blip r:embed="rId4"/>
                <a:stretch>
                  <a:fillRect l="-4598" t="-9375" r="-459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743200" y="3124200"/>
            <a:ext cx="1287853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;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3790890"/>
            <a:ext cx="2065630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 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 -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71585" y="4248090"/>
            <a:ext cx="2057615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>
                <a:sym typeface="Wingdings" pitchFamily="2" charset="2"/>
              </a:rPr>
              <a:t> +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F81454-04A0-1E47-850D-B1582B0E3C04}"/>
              </a:ext>
            </a:extLst>
          </p:cNvPr>
          <p:cNvSpPr/>
          <p:nvPr/>
        </p:nvSpPr>
        <p:spPr>
          <a:xfrm>
            <a:off x="3810000" y="4878387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39280F-F511-764A-AFD2-ECF4DAFC34B8}"/>
              </a:ext>
            </a:extLst>
          </p:cNvPr>
          <p:cNvSpPr/>
          <p:nvPr/>
        </p:nvSpPr>
        <p:spPr>
          <a:xfrm>
            <a:off x="3657600" y="52578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2A878-8268-C03E-633B-14AC7824F6E5}"/>
              </a:ext>
            </a:extLst>
          </p:cNvPr>
          <p:cNvSpPr/>
          <p:nvPr/>
        </p:nvSpPr>
        <p:spPr>
          <a:xfrm>
            <a:off x="1756715" y="3774537"/>
            <a:ext cx="1214870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E2CA7A-2078-3AF2-D90D-F61C6E2E08D1}"/>
              </a:ext>
            </a:extLst>
          </p:cNvPr>
          <p:cNvSpPr/>
          <p:nvPr/>
        </p:nvSpPr>
        <p:spPr>
          <a:xfrm>
            <a:off x="1447800" y="1969830"/>
            <a:ext cx="1214870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00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9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Algorithm for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2-majority </a:t>
                </a:r>
                <a:r>
                  <a:rPr lang="en-US" sz="3600" b="1" dirty="0"/>
                  <a:t>element</a:t>
                </a:r>
                <a:br>
                  <a:rPr lang="en-US" sz="3600" b="1" dirty="0"/>
                </a:b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 scans and using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extra space</a:t>
                </a:r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692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an algorithm that makes just </a:t>
                </a:r>
                <a:r>
                  <a:rPr lang="en-US" sz="2000" b="1" dirty="0"/>
                  <a:t>2 scans </a:t>
                </a:r>
                <a:r>
                  <a:rPr lang="en-US" sz="2000" dirty="0"/>
                  <a:t>and uses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/>
                  <a:t>extra space </a:t>
                </a:r>
                <a:r>
                  <a:rPr lang="en-US" sz="2000" dirty="0"/>
                  <a:t>to compute the 2-majority element for a given multi-set.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 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Try to prove the correctness of the algorithm</a:t>
                </a:r>
              </a:p>
              <a:p>
                <a:r>
                  <a:rPr lang="en-US" sz="2000" dirty="0"/>
                  <a:t>Design an Algorithm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000" dirty="0"/>
                  <a:t>-majority element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(an element that occurs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times)</a:t>
                </a:r>
                <a:br>
                  <a:rPr lang="en-US" sz="2000" dirty="0"/>
                </a:b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Path</a:t>
            </a:r>
            <a:r>
              <a:rPr lang="en-US" sz="3200" dirty="0"/>
              <a:t> </a:t>
            </a:r>
            <a:r>
              <a:rPr lang="en-US" sz="3200" b="1" dirty="0"/>
              <a:t>to the </a:t>
            </a:r>
            <a:r>
              <a:rPr lang="en-US" sz="3200" b="1" dirty="0">
                <a:solidFill>
                  <a:srgbClr val="7030A0"/>
                </a:solidFill>
              </a:rPr>
              <a:t>algorithm</a:t>
            </a:r>
            <a:r>
              <a:rPr lang="en-US" sz="3200" b="1" dirty="0"/>
              <a:t> of a problem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3999710" cy="3185335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7030A0"/>
                </a:solidFill>
              </a:rPr>
              <a:t>Examples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b="1" dirty="0">
                <a:solidFill>
                  <a:srgbClr val="7030A0"/>
                </a:solidFill>
              </a:rPr>
              <a:t>intuition/insight</a:t>
            </a:r>
          </a:p>
          <a:p>
            <a:pPr marL="0" indent="0" algn="ctr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1800" b="1" dirty="0">
                <a:solidFill>
                  <a:srgbClr val="7030A0"/>
                </a:solidFill>
              </a:rPr>
              <a:t>Strategy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477000" y="2057400"/>
            <a:ext cx="381000" cy="6096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477000" y="2971800"/>
            <a:ext cx="381000" cy="6096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Right Arrow 10"/>
          <p:cNvSpPr/>
          <p:nvPr/>
        </p:nvSpPr>
        <p:spPr>
          <a:xfrm rot="1994739">
            <a:off x="5508577" y="3628230"/>
            <a:ext cx="342628" cy="1506540"/>
          </a:xfrm>
          <a:prstGeom prst="curvedRightArrow">
            <a:avLst>
              <a:gd name="adj1" fmla="val 25000"/>
              <a:gd name="adj2" fmla="val 91153"/>
              <a:gd name="adj3" fmla="val 54058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0" y="4964668"/>
            <a:ext cx="107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Failure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43867" y="4964668"/>
            <a:ext cx="17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Better Insight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>
            <a:off x="5679891" y="5334000"/>
            <a:ext cx="2321109" cy="685800"/>
          </a:xfrm>
          <a:prstGeom prst="curved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8023794">
            <a:off x="7470709" y="3482400"/>
            <a:ext cx="396619" cy="1569599"/>
          </a:xfrm>
          <a:prstGeom prst="curvedRightArrow">
            <a:avLst>
              <a:gd name="adj1" fmla="val 25000"/>
              <a:gd name="adj2" fmla="val 91153"/>
              <a:gd name="adj3" fmla="val 54058"/>
            </a:avLst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477000" y="6096000"/>
            <a:ext cx="676367" cy="457200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238495" y="648866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Success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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5486400"/>
            <a:ext cx="124579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formula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3600" y="4583668"/>
            <a:ext cx="19618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Have perseverance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6107668"/>
            <a:ext cx="557678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But there is a </a:t>
            </a:r>
            <a:r>
              <a:rPr lang="en-US" b="1" dirty="0"/>
              <a:t>systematic approach</a:t>
            </a:r>
            <a:r>
              <a:rPr lang="en-US" dirty="0"/>
              <a:t> which usually works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uiExpand="1" build="p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/>
      <p:bldP spid="19" grpId="0" animBg="1"/>
      <p:bldP spid="20" grpId="0" animBg="1"/>
      <p:bldP spid="2" grpId="0" animBg="1"/>
      <p:bldP spid="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/>
              <a:t>Today’s lecture will demonstrate this approach </a:t>
            </a:r>
            <a:r>
              <a:rPr lang="en-US" sz="2800" b="1" dirty="0">
                <a:sym typeface="Wingdings" pitchFamily="2" charset="2"/>
              </a:rPr>
              <a:t></a:t>
            </a:r>
            <a:br>
              <a:rPr lang="en-US" sz="2800" b="1" dirty="0">
                <a:sym typeface="Wingdings" pitchFamily="2" charset="2"/>
              </a:rPr>
            </a:b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Problem :</a:t>
            </a:r>
            <a:r>
              <a:rPr lang="en-US" sz="2800" b="1" dirty="0">
                <a:solidFill>
                  <a:srgbClr val="7030A0"/>
                </a:solidFill>
              </a:rPr>
              <a:t> JOB Scheduling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Largest subset of non-overlapping job</a:t>
            </a:r>
          </a:p>
        </p:txBody>
      </p:sp>
    </p:spTree>
    <p:extLst>
      <p:ext uri="{BB962C8B-B14F-4D97-AF65-F5344CB8AC3E}">
        <p14:creationId xmlns:p14="http://schemas.microsoft.com/office/powerpoint/2010/main" val="678847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7030A0"/>
                </a:solidFill>
              </a:rPr>
            </a:b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A job scheduling problem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INPUT: </a:t>
                </a:r>
              </a:p>
              <a:p>
                <a:r>
                  <a:rPr lang="en-US" sz="1800" dirty="0"/>
                  <a:t>A</a:t>
                </a:r>
                <a:r>
                  <a:rPr lang="en-US" sz="1800" b="1" dirty="0"/>
                  <a:t> </a:t>
                </a:r>
                <a:r>
                  <a:rPr lang="en-US" sz="1800" dirty="0"/>
                  <a:t>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jobs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} </a:t>
                </a:r>
              </a:p>
              <a:p>
                <a:r>
                  <a:rPr lang="en-US" sz="1800" dirty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is specified by two real numbers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	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 start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	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 finish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1800" dirty="0"/>
                  <a:t>A single server 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Constraints</a:t>
                </a:r>
                <a:r>
                  <a:rPr lang="en-US" sz="1800" b="1" dirty="0"/>
                  <a:t>: </a:t>
                </a:r>
                <a:r>
                  <a:rPr lang="en-US" sz="1800" dirty="0"/>
                  <a:t> </a:t>
                </a:r>
              </a:p>
              <a:p>
                <a:r>
                  <a:rPr lang="en-US" sz="1800" dirty="0"/>
                  <a:t>Server can execute </a:t>
                </a:r>
                <a:r>
                  <a:rPr lang="en-US" sz="1800" u="sng" dirty="0"/>
                  <a:t>at most one job </a:t>
                </a:r>
                <a:r>
                  <a:rPr lang="en-US" sz="1800" dirty="0"/>
                  <a:t>at any moment of time.</a:t>
                </a:r>
              </a:p>
              <a:p>
                <a:r>
                  <a:rPr lang="en-US" sz="1800" b="1" dirty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 if scheduled, has to be scheduled during  [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),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)] only.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To select the </a:t>
                </a:r>
                <a:r>
                  <a:rPr lang="en-US" sz="1800" b="1" dirty="0"/>
                  <a:t>largest </a:t>
                </a:r>
                <a:r>
                  <a:rPr lang="en-US" sz="1800" dirty="0"/>
                  <a:t>subset of </a:t>
                </a:r>
                <a:r>
                  <a:rPr lang="en-US" sz="1800" b="1" u="sng" dirty="0"/>
                  <a:t>non-overlapping</a:t>
                </a:r>
                <a:r>
                  <a:rPr lang="en-US" sz="1800" dirty="0"/>
                  <a:t> jobs.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2"/>
                <a:stretch>
                  <a:fillRect l="-585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8398" y="238780"/>
            <a:ext cx="3011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Formal Description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743200" y="4572000"/>
            <a:ext cx="4191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INPUT:  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),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job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is said to be </a:t>
                </a:r>
                <a:r>
                  <a:rPr lang="en-US" sz="2000" b="1" dirty="0"/>
                  <a:t>non-overlapping</a:t>
                </a:r>
                <a:r>
                  <a:rPr lang="en-US" sz="2000" dirty="0"/>
                  <a:t> with job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if  </a:t>
                </a:r>
                <a:r>
                  <a:rPr lang="en-US" sz="2000" b="1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]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6C31"/>
                    </a:solidFill>
                    <a:latin typeface="Cambria Math"/>
                    <a:ea typeface="Cambria Math"/>
                  </a:rPr>
                  <a:t>∩</a:t>
                </a:r>
                <a:r>
                  <a:rPr lang="en-US" sz="2000" b="1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]</a:t>
                </a:r>
                <a:r>
                  <a:rPr lang="en-US" sz="2000" dirty="0"/>
                  <a:t> </a:t>
                </a:r>
                <a:r>
                  <a:rPr lang="en-US" sz="2000" b="1" dirty="0"/>
                  <a:t>= </a:t>
                </a:r>
                <a:r>
                  <a:rPr lang="en-US" sz="2000" b="1" dirty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∅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990600" y="3886200"/>
            <a:ext cx="6629400" cy="152400"/>
            <a:chOff x="990600" y="3810000"/>
            <a:chExt cx="66294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90600" y="3886200"/>
              <a:ext cx="662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8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71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962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76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79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29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4676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9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3962400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0            1                  2               3               4                5              6             7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981200" y="3048000"/>
            <a:ext cx="4114800" cy="685800"/>
            <a:chOff x="1981200" y="2971800"/>
            <a:chExt cx="4114800" cy="6858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1200" y="3429000"/>
              <a:ext cx="990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209800" y="3276600"/>
              <a:ext cx="1524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124200" y="3429000"/>
              <a:ext cx="838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962400" y="2971800"/>
              <a:ext cx="1828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24400" y="31242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3276600"/>
              <a:ext cx="8001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181600" y="32766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743200" y="3657600"/>
              <a:ext cx="2667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733800" y="83820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Example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5086" y="4495800"/>
            <a:ext cx="57363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It makes sense to work with pictures than these numbers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28" name="Down Ribbon 27"/>
          <p:cNvSpPr/>
          <p:nvPr/>
        </p:nvSpPr>
        <p:spPr>
          <a:xfrm>
            <a:off x="2209800" y="5867400"/>
            <a:ext cx="4419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Try to find solution for the above example.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62238" y="5181600"/>
            <a:ext cx="291976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06CA2B-20B7-B0D9-177D-3C2F10933490}"/>
              </a:ext>
            </a:extLst>
          </p:cNvPr>
          <p:cNvSpPr/>
          <p:nvPr/>
        </p:nvSpPr>
        <p:spPr>
          <a:xfrm>
            <a:off x="2352284" y="5165467"/>
            <a:ext cx="3109954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575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7" grpId="0"/>
      <p:bldP spid="5" grpId="0" animBg="1"/>
      <p:bldP spid="5" grpId="1" animBg="1"/>
      <p:bldP spid="28" grpId="0" animBg="1"/>
      <p:bldP spid="28" grpId="1" animBg="1"/>
      <p:bldP spid="30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INPUT:  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),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600" dirty="0"/>
                  <a:t>), 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job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is said to be </a:t>
                </a:r>
                <a:r>
                  <a:rPr lang="en-US" sz="2000" b="1" dirty="0"/>
                  <a:t>non-overlapping</a:t>
                </a:r>
                <a:r>
                  <a:rPr lang="en-US" sz="2000" dirty="0"/>
                  <a:t> with job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if  </a:t>
                </a:r>
                <a:r>
                  <a:rPr lang="en-US" sz="2000" b="1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]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6C31"/>
                    </a:solidFill>
                    <a:latin typeface="Cambria Math"/>
                    <a:ea typeface="Cambria Math"/>
                  </a:rPr>
                  <a:t>∩</a:t>
                </a:r>
                <a:r>
                  <a:rPr lang="en-US" sz="2000" b="1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),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]</a:t>
                </a:r>
                <a:r>
                  <a:rPr lang="en-US" sz="2000" dirty="0"/>
                  <a:t> </a:t>
                </a:r>
                <a:r>
                  <a:rPr lang="en-US" sz="2000" b="1" dirty="0"/>
                  <a:t>= </a:t>
                </a:r>
                <a:r>
                  <a:rPr lang="en-US" sz="2000" b="1" dirty="0">
                    <a:solidFill>
                      <a:srgbClr val="0070C0"/>
                    </a:solidFill>
                    <a:latin typeface="Cambria Math"/>
                    <a:ea typeface="Cambria Math"/>
                  </a:rPr>
                  <a:t>∅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990600" y="3886200"/>
            <a:ext cx="6629400" cy="152400"/>
            <a:chOff x="990600" y="3810000"/>
            <a:chExt cx="66294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90600" y="3886200"/>
              <a:ext cx="662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8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71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962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76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79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29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4676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9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3962400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0            1                  2               3               4                5              6             7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981200" y="3505200"/>
            <a:ext cx="990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09800" y="3352800"/>
            <a:ext cx="15240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24200" y="3505200"/>
            <a:ext cx="838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62400" y="3048000"/>
            <a:ext cx="18288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724400" y="3200400"/>
            <a:ext cx="533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91000" y="3352800"/>
            <a:ext cx="8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181600" y="3352800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743200" y="3733800"/>
            <a:ext cx="26670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loud Callout 4"/>
          <p:cNvSpPr/>
          <p:nvPr/>
        </p:nvSpPr>
        <p:spPr>
          <a:xfrm>
            <a:off x="3810000" y="4495800"/>
            <a:ext cx="33528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strategy come to your mind?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33800" y="83820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Example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any problem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Choose a strategy based on some intuition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Transform the strategy into an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2514600" y="2514600"/>
            <a:ext cx="381000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9218" y="2438400"/>
            <a:ext cx="10986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Try to prove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correctness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of the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algorithm</a:t>
            </a:r>
          </a:p>
        </p:txBody>
      </p:sp>
      <p:sp>
        <p:nvSpPr>
          <p:cNvPr id="7" name="Down Arrow 6"/>
          <p:cNvSpPr/>
          <p:nvPr/>
        </p:nvSpPr>
        <p:spPr>
          <a:xfrm>
            <a:off x="5029200" y="2514600"/>
            <a:ext cx="381000" cy="9784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9047" y="2667000"/>
            <a:ext cx="1283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Try to design a </a:t>
            </a:r>
          </a:p>
          <a:p>
            <a:r>
              <a:rPr lang="en-US" sz="1400" dirty="0" err="1">
                <a:solidFill>
                  <a:srgbClr val="C00000"/>
                </a:solidFill>
              </a:rPr>
              <a:t>conterexample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514600" y="3898392"/>
            <a:ext cx="381000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029200" y="3822192"/>
            <a:ext cx="381000" cy="97840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4" name="Down Ribbon 13"/>
          <p:cNvSpPr/>
          <p:nvPr/>
        </p:nvSpPr>
        <p:spPr>
          <a:xfrm>
            <a:off x="2209800" y="5330952"/>
            <a:ext cx="3773222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 as soon as either of these goals is reached</a:t>
            </a:r>
          </a:p>
        </p:txBody>
      </p:sp>
    </p:spTree>
    <p:extLst>
      <p:ext uri="{BB962C8B-B14F-4D97-AF65-F5344CB8AC3E}">
        <p14:creationId xmlns:p14="http://schemas.microsoft.com/office/powerpoint/2010/main" val="165211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7" grpId="0" animBg="1"/>
      <p:bldP spid="8" grpId="0"/>
      <p:bldP spid="10" grpId="0" animBg="1"/>
      <p:bldP spid="12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It might be better to assign jobs as early as possible so as </a:t>
            </a:r>
            <a:r>
              <a:rPr lang="en-US" sz="1800" b="1" dirty="0"/>
              <a:t>to make optimum use of server</a:t>
            </a:r>
            <a:r>
              <a:rPr lang="en-US" sz="1800" dirty="0"/>
              <a:t>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209800" y="3200400"/>
            <a:ext cx="3200400" cy="304800"/>
            <a:chOff x="2209800" y="3200400"/>
            <a:chExt cx="3200400" cy="3048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209800" y="3352800"/>
              <a:ext cx="1295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90800" y="3505200"/>
              <a:ext cx="2438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76800" y="32004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286000" y="838200"/>
            <a:ext cx="479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1: </a:t>
            </a:r>
            <a:r>
              <a:rPr lang="en-US" b="1" dirty="0"/>
              <a:t>Select the </a:t>
            </a:r>
            <a:r>
              <a:rPr lang="en-US" b="1" dirty="0">
                <a:solidFill>
                  <a:srgbClr val="C00000"/>
                </a:solidFill>
              </a:rPr>
              <a:t>earliest start time </a:t>
            </a:r>
            <a:r>
              <a:rPr lang="en-US" b="1" dirty="0"/>
              <a:t>job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09800" y="3200400"/>
            <a:ext cx="3200400" cy="152400"/>
            <a:chOff x="2362200" y="3429000"/>
            <a:chExt cx="3200400" cy="152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362200" y="3581400"/>
              <a:ext cx="12954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29200" y="3429000"/>
              <a:ext cx="5334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Down Ribbon 24"/>
          <p:cNvSpPr/>
          <p:nvPr/>
        </p:nvSpPr>
        <p:spPr>
          <a:xfrm>
            <a:off x="1981200" y="4419600"/>
            <a:ext cx="6400800" cy="1143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When one fails to prove the correctness of this strategy, one should search for a counterexample. Can you transform the above example into a counterexample ?</a:t>
            </a:r>
          </a:p>
        </p:txBody>
      </p:sp>
    </p:spTree>
    <p:extLst>
      <p:ext uri="{BB962C8B-B14F-4D97-AF65-F5344CB8AC3E}">
        <p14:creationId xmlns:p14="http://schemas.microsoft.com/office/powerpoint/2010/main" val="329669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25" grpId="0" animBg="1"/>
      <p:bldP spid="2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24125"/>
            <a:ext cx="7772400" cy="1362075"/>
          </a:xfrm>
        </p:spPr>
        <p:txBody>
          <a:bodyPr/>
          <a:lstStyle/>
          <a:p>
            <a:r>
              <a:rPr lang="en-US" sz="3200" dirty="0"/>
              <a:t>algorithm for </a:t>
            </a:r>
            <a:r>
              <a:rPr lang="en-US" sz="3200" dirty="0">
                <a:solidFill>
                  <a:srgbClr val="7030A0"/>
                </a:solidFill>
              </a:rPr>
              <a:t>2-majority </a:t>
            </a:r>
            <a:r>
              <a:rPr lang="en-US" sz="3200" dirty="0"/>
              <a:t>element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5800" y="4191000"/>
                <a:ext cx="7772400" cy="1500187"/>
              </a:xfrm>
            </p:spPr>
            <p:txBody>
              <a:bodyPr/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 Two scans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b="1" dirty="0">
                    <a:solidFill>
                      <a:schemeClr val="tx1"/>
                    </a:solidFill>
                  </a:rPr>
                  <a:t>extra space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4191000"/>
                <a:ext cx="7772400" cy="1500187"/>
              </a:xfrm>
              <a:blipFill>
                <a:blip r:embed="rId2"/>
                <a:stretch>
                  <a:fillRect l="-816" b="-6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E914D-341E-6980-36C0-FD481A11BB78}"/>
              </a:ext>
            </a:extLst>
          </p:cNvPr>
          <p:cNvSpPr txBox="1"/>
          <p:nvPr/>
        </p:nvSpPr>
        <p:spPr>
          <a:xfrm>
            <a:off x="2281437" y="3758405"/>
            <a:ext cx="4581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6C31"/>
                </a:solidFill>
              </a:rPr>
              <a:t>Homework from last class</a:t>
            </a:r>
            <a:endParaRPr lang="en-IN" sz="3200" b="1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8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It might be better to assign jobs as early as possible so as </a:t>
            </a:r>
            <a:r>
              <a:rPr lang="en-US" sz="1800" b="1" dirty="0"/>
              <a:t>to make optimum use of server.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209800" y="3352800"/>
            <a:ext cx="29337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505200"/>
            <a:ext cx="914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76800" y="3200400"/>
            <a:ext cx="533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0" y="838200"/>
            <a:ext cx="479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1: </a:t>
            </a:r>
            <a:r>
              <a:rPr lang="en-US" b="1" dirty="0"/>
              <a:t>Select the </a:t>
            </a:r>
            <a:r>
              <a:rPr lang="en-US" b="1" dirty="0">
                <a:solidFill>
                  <a:srgbClr val="C00000"/>
                </a:solidFill>
              </a:rPr>
              <a:t>earliest start time </a:t>
            </a:r>
            <a:r>
              <a:rPr lang="en-US" b="1" dirty="0"/>
              <a:t>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4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It might be better to assign jobs as early as possible so as to make optimum use of server.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209800" y="3352800"/>
            <a:ext cx="29337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90800" y="3505200"/>
            <a:ext cx="914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76800" y="3200400"/>
            <a:ext cx="533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wn Ribbon 20"/>
          <p:cNvSpPr/>
          <p:nvPr/>
        </p:nvSpPr>
        <p:spPr>
          <a:xfrm>
            <a:off x="2895600" y="4610100"/>
            <a:ext cx="3200400" cy="7239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counterexample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0" y="838200"/>
            <a:ext cx="479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1: </a:t>
            </a:r>
            <a:r>
              <a:rPr lang="en-US" b="1" dirty="0"/>
              <a:t>Select the </a:t>
            </a:r>
            <a:r>
              <a:rPr lang="en-US" b="1" dirty="0">
                <a:solidFill>
                  <a:srgbClr val="C00000"/>
                </a:solidFill>
              </a:rPr>
              <a:t>earliest start time </a:t>
            </a:r>
            <a:r>
              <a:rPr lang="en-US" b="1" dirty="0"/>
              <a:t>job</a:t>
            </a:r>
            <a:endParaRPr lang="en-US" dirty="0"/>
          </a:p>
        </p:txBody>
      </p:sp>
      <p:sp>
        <p:nvSpPr>
          <p:cNvPr id="23" name="Down Ribbon 22"/>
          <p:cNvSpPr/>
          <p:nvPr/>
        </p:nvSpPr>
        <p:spPr>
          <a:xfrm>
            <a:off x="1676399" y="4495800"/>
            <a:ext cx="5959827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Instead of getting disappointed, try to realize that this counterexample points towards some other strategy which might work.</a:t>
            </a:r>
          </a:p>
        </p:txBody>
      </p:sp>
    </p:spTree>
    <p:extLst>
      <p:ext uri="{BB962C8B-B14F-4D97-AF65-F5344CB8AC3E}">
        <p14:creationId xmlns:p14="http://schemas.microsoft.com/office/powerpoint/2010/main" val="598304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21" grpId="1" animBg="1"/>
      <p:bldP spid="24" grpId="0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Such a job will make </a:t>
            </a:r>
            <a:r>
              <a:rPr lang="en-US" sz="1800" b="1" dirty="0"/>
              <a:t>least use of the server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 this</a:t>
            </a:r>
            <a:r>
              <a:rPr lang="en-US" sz="1800" dirty="0"/>
              <a:t> might lead to larger number of jobs to be executed 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19400" y="2819400"/>
            <a:ext cx="3429000" cy="381000"/>
            <a:chOff x="2819400" y="2819400"/>
            <a:chExt cx="3429000" cy="3810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819400" y="2819400"/>
              <a:ext cx="2743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29200" y="2971800"/>
              <a:ext cx="1219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14800" y="32004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981200" y="990600"/>
            <a:ext cx="524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2: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smallest duration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114800" y="2971800"/>
            <a:ext cx="2133600" cy="228600"/>
            <a:chOff x="4267200" y="3124200"/>
            <a:chExt cx="2133600" cy="2286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181600" y="3124200"/>
              <a:ext cx="1219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267200" y="3352800"/>
              <a:ext cx="5334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Ribbon 26"/>
          <p:cNvSpPr/>
          <p:nvPr/>
        </p:nvSpPr>
        <p:spPr>
          <a:xfrm>
            <a:off x="1981200" y="4267200"/>
            <a:ext cx="70866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When one fails to prove the correctness of this strategy, one should search for a counterexample. Can you transform the above example into a counterexample ?</a:t>
            </a:r>
          </a:p>
        </p:txBody>
      </p:sp>
    </p:spTree>
    <p:extLst>
      <p:ext uri="{BB962C8B-B14F-4D97-AF65-F5344CB8AC3E}">
        <p14:creationId xmlns:p14="http://schemas.microsoft.com/office/powerpoint/2010/main" val="20100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/>
      <p:bldP spid="27" grpId="0" animBg="1"/>
      <p:bldP spid="2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Such a job will make </a:t>
            </a:r>
            <a:r>
              <a:rPr lang="en-US" sz="1800" b="1" dirty="0"/>
              <a:t>least use of the server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 this</a:t>
            </a:r>
            <a:r>
              <a:rPr lang="en-US" sz="1800" dirty="0"/>
              <a:t> might lead to larger number of jobs to be executed 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19400" y="2819400"/>
            <a:ext cx="3429000" cy="381000"/>
            <a:chOff x="2819400" y="2819400"/>
            <a:chExt cx="3429000" cy="3810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819400" y="2819400"/>
              <a:ext cx="1371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72000" y="2971800"/>
              <a:ext cx="1676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14800" y="32004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981200" y="990600"/>
            <a:ext cx="524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2: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smallest duration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Down Ribbon 22"/>
          <p:cNvSpPr/>
          <p:nvPr/>
        </p:nvSpPr>
        <p:spPr>
          <a:xfrm>
            <a:off x="2895600" y="4419600"/>
            <a:ext cx="3200400" cy="7239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counterexample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819400" y="2819400"/>
            <a:ext cx="3429000" cy="152400"/>
            <a:chOff x="2971800" y="2971800"/>
            <a:chExt cx="3429000" cy="1524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971800" y="2971800"/>
              <a:ext cx="1371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24400" y="3124200"/>
              <a:ext cx="1676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Down Ribbon 25"/>
          <p:cNvSpPr/>
          <p:nvPr/>
        </p:nvSpPr>
        <p:spPr>
          <a:xfrm>
            <a:off x="1600200" y="4267200"/>
            <a:ext cx="5943601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Instead of getting disappointed, try to realize that this counterexample points towards some other strategy which might work.</a:t>
            </a:r>
          </a:p>
        </p:txBody>
      </p:sp>
    </p:spTree>
    <p:extLst>
      <p:ext uri="{BB962C8B-B14F-4D97-AF65-F5344CB8AC3E}">
        <p14:creationId xmlns:p14="http://schemas.microsoft.com/office/powerpoint/2010/main" val="358424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/>
      <p:bldP spid="23" grpId="0" animBg="1"/>
      <p:bldP spid="23" grpId="1" animBg="1"/>
      <p:bldP spid="26" grpId="0" animBg="1"/>
      <p:bldP spid="2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 job will result in </a:t>
            </a:r>
            <a:r>
              <a:rPr lang="en-US" sz="1800" b="1" dirty="0"/>
              <a:t>least number of other jobs to be discarded</a:t>
            </a:r>
            <a:r>
              <a:rPr lang="en-US" sz="1800" dirty="0"/>
              <a:t>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81200" y="2971800"/>
            <a:ext cx="4724400" cy="381000"/>
            <a:chOff x="1981200" y="2971800"/>
            <a:chExt cx="4724400" cy="3810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819400" y="33528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1981200" y="2971800"/>
              <a:ext cx="4724400" cy="381000"/>
              <a:chOff x="1981200" y="2971800"/>
              <a:chExt cx="4724400" cy="3810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981200" y="2971800"/>
                <a:ext cx="4724400" cy="228600"/>
                <a:chOff x="1981200" y="2971800"/>
                <a:chExt cx="4724400" cy="2286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2766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958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114800" y="3200400"/>
                  <a:ext cx="5334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9812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7150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819400" y="32004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334000" y="32004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>
                <a:off x="5334000" y="3352800"/>
                <a:ext cx="6858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114800" y="3352800"/>
                <a:ext cx="5334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1981200" y="990600"/>
            <a:ext cx="5722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3: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smallest no. of overlaps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276600" y="2971800"/>
            <a:ext cx="990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95800" y="2971800"/>
            <a:ext cx="990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981200" y="2971800"/>
            <a:ext cx="990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15000" y="2971800"/>
            <a:ext cx="990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7E8F77C-A746-FE07-0E90-FF3E2EC52F4A}"/>
              </a:ext>
            </a:extLst>
          </p:cNvPr>
          <p:cNvSpPr/>
          <p:nvPr/>
        </p:nvSpPr>
        <p:spPr>
          <a:xfrm>
            <a:off x="3429000" y="5605246"/>
            <a:ext cx="4114800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2258A8-9F1B-F08C-78B2-6FD39DC26025}"/>
              </a:ext>
            </a:extLst>
          </p:cNvPr>
          <p:cNvSpPr/>
          <p:nvPr/>
        </p:nvSpPr>
        <p:spPr>
          <a:xfrm>
            <a:off x="2743199" y="3094811"/>
            <a:ext cx="838201" cy="4616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B81087-39BB-99B0-52B6-F5A1D55B011F}"/>
              </a:ext>
            </a:extLst>
          </p:cNvPr>
          <p:cNvSpPr/>
          <p:nvPr/>
        </p:nvSpPr>
        <p:spPr>
          <a:xfrm>
            <a:off x="3968496" y="3077547"/>
            <a:ext cx="838201" cy="4616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45562C-7CAB-8227-AF73-6AE96E0474FE}"/>
              </a:ext>
            </a:extLst>
          </p:cNvPr>
          <p:cNvSpPr/>
          <p:nvPr/>
        </p:nvSpPr>
        <p:spPr>
          <a:xfrm>
            <a:off x="5242561" y="3055205"/>
            <a:ext cx="838201" cy="4616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Down Ribbon 55">
            <a:extLst>
              <a:ext uri="{FF2B5EF4-FFF2-40B4-BE49-F238E27FC236}">
                <a16:creationId xmlns:a16="http://schemas.microsoft.com/office/drawing/2014/main" id="{4C2BB02D-54C2-6706-F648-31C0CD957CCE}"/>
              </a:ext>
            </a:extLst>
          </p:cNvPr>
          <p:cNvSpPr/>
          <p:nvPr/>
        </p:nvSpPr>
        <p:spPr>
          <a:xfrm>
            <a:off x="1981200" y="4419600"/>
            <a:ext cx="6400800" cy="1143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When one fails to prove the correctness of this strategy, one should search for a counterexample. Can you transform the above example into a counterexample ?</a:t>
            </a:r>
          </a:p>
        </p:txBody>
      </p:sp>
    </p:spTree>
    <p:extLst>
      <p:ext uri="{BB962C8B-B14F-4D97-AF65-F5344CB8AC3E}">
        <p14:creationId xmlns:p14="http://schemas.microsoft.com/office/powerpoint/2010/main" val="146056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/>
      <p:bldP spid="17" grpId="0" animBg="1"/>
      <p:bldP spid="21" grpId="0" animBg="1"/>
      <p:bldP spid="21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 job will result in </a:t>
            </a:r>
            <a:r>
              <a:rPr lang="en-US" sz="1800" b="1" dirty="0"/>
              <a:t>least number of other jobs to be discarded.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19400" y="3505200"/>
            <a:ext cx="3200400" cy="152400"/>
            <a:chOff x="2819400" y="3505200"/>
            <a:chExt cx="3200400" cy="1524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819400" y="35052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819400" y="3657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334000" y="3657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334000" y="35052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981200" y="2971800"/>
            <a:ext cx="4724400" cy="381000"/>
            <a:chOff x="1981200" y="2971800"/>
            <a:chExt cx="4724400" cy="3810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819400" y="33528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1981200" y="2971800"/>
              <a:ext cx="4724400" cy="381000"/>
              <a:chOff x="1981200" y="2971800"/>
              <a:chExt cx="4724400" cy="3810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981200" y="2971800"/>
                <a:ext cx="4724400" cy="228600"/>
                <a:chOff x="1981200" y="2971800"/>
                <a:chExt cx="4724400" cy="2286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2766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958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114800" y="3200400"/>
                  <a:ext cx="5334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9812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715000" y="2971800"/>
                  <a:ext cx="9906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819400" y="32004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334000" y="32004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>
                <a:off x="5334000" y="3352800"/>
                <a:ext cx="6858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114800" y="3352800"/>
                <a:ext cx="5334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/>
          <p:cNvSpPr txBox="1"/>
          <p:nvPr/>
        </p:nvSpPr>
        <p:spPr>
          <a:xfrm>
            <a:off x="1981200" y="990600"/>
            <a:ext cx="5722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3: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smallest no. of overlaps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114800" y="3200400"/>
            <a:ext cx="533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1981200" y="2971800"/>
            <a:ext cx="990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5715000" y="2971800"/>
            <a:ext cx="990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own Ribbon 49"/>
          <p:cNvSpPr/>
          <p:nvPr/>
        </p:nvSpPr>
        <p:spPr>
          <a:xfrm>
            <a:off x="2895600" y="4648200"/>
            <a:ext cx="3200400" cy="7239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counterexample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412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 job will </a:t>
            </a:r>
            <a:r>
              <a:rPr lang="en-US" sz="1800" b="1" dirty="0"/>
              <a:t>free </a:t>
            </a:r>
            <a:r>
              <a:rPr lang="en-US" sz="1800" dirty="0"/>
              <a:t>the server </a:t>
            </a:r>
            <a:r>
              <a:rPr lang="en-US" sz="1800" b="1" dirty="0"/>
              <a:t>earliest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hence more no. of jobs might get scheduled.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19200" y="3048000"/>
            <a:ext cx="4495800" cy="609600"/>
            <a:chOff x="1219200" y="3048000"/>
            <a:chExt cx="4495800" cy="609600"/>
          </a:xfrm>
        </p:grpSpPr>
        <p:grpSp>
          <p:nvGrpSpPr>
            <p:cNvPr id="24" name="Group 23"/>
            <p:cNvGrpSpPr/>
            <p:nvPr/>
          </p:nvGrpSpPr>
          <p:grpSpPr>
            <a:xfrm>
              <a:off x="1219200" y="3048000"/>
              <a:ext cx="4495800" cy="304800"/>
              <a:chOff x="1219200" y="3048000"/>
              <a:chExt cx="4495800" cy="3048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219200" y="3048000"/>
                <a:ext cx="3657600" cy="304800"/>
                <a:chOff x="1219200" y="3048000"/>
                <a:chExt cx="3657600" cy="304800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971800" y="3352800"/>
                  <a:ext cx="11430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219200" y="3200400"/>
                  <a:ext cx="19812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057400" y="30480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343400" y="3352800"/>
                  <a:ext cx="5334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Connector 52"/>
              <p:cNvCxnSpPr/>
              <p:nvPr/>
            </p:nvCxnSpPr>
            <p:spPr>
              <a:xfrm>
                <a:off x="3962400" y="3200400"/>
                <a:ext cx="14859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181600" y="3352800"/>
                <a:ext cx="5334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>
              <a:off x="3276600" y="3657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03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 job will </a:t>
            </a:r>
            <a:r>
              <a:rPr lang="en-US" sz="1800" b="1" dirty="0"/>
              <a:t>free </a:t>
            </a:r>
            <a:r>
              <a:rPr lang="en-US" sz="1800" dirty="0"/>
              <a:t>the server </a:t>
            </a:r>
            <a:r>
              <a:rPr lang="en-US" sz="1800" b="1" dirty="0"/>
              <a:t>earliest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hence more no. of jobs might get scheduled.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9200" y="3048000"/>
            <a:ext cx="3657600" cy="304800"/>
            <a:chOff x="1219200" y="3048000"/>
            <a:chExt cx="3657600" cy="3048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971800" y="3352800"/>
              <a:ext cx="1143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19200" y="3200400"/>
              <a:ext cx="1981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57400" y="30480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43400" y="33528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3962400" y="3200400"/>
            <a:ext cx="14859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81600" y="3352800"/>
            <a:ext cx="533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3C9DAE9-8E90-D458-80DC-55E01F768612}"/>
              </a:ext>
            </a:extLst>
          </p:cNvPr>
          <p:cNvSpPr/>
          <p:nvPr/>
        </p:nvSpPr>
        <p:spPr>
          <a:xfrm>
            <a:off x="1008888" y="3100717"/>
            <a:ext cx="2267712" cy="175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85F63B-FCF9-5B15-995C-0A62D4FBAF9F}"/>
              </a:ext>
            </a:extLst>
          </p:cNvPr>
          <p:cNvSpPr/>
          <p:nvPr/>
        </p:nvSpPr>
        <p:spPr>
          <a:xfrm>
            <a:off x="2819400" y="3276600"/>
            <a:ext cx="137160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7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 job will </a:t>
            </a:r>
            <a:r>
              <a:rPr lang="en-US" sz="1800" b="1" dirty="0"/>
              <a:t>free </a:t>
            </a:r>
            <a:r>
              <a:rPr lang="en-US" sz="1800" dirty="0"/>
              <a:t>the server </a:t>
            </a:r>
            <a:r>
              <a:rPr lang="en-US" sz="1800" b="1" dirty="0"/>
              <a:t>earliest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hence more no. of jobs might get scheduled.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9200" y="3048000"/>
            <a:ext cx="4229100" cy="304800"/>
            <a:chOff x="1219200" y="3048000"/>
            <a:chExt cx="4229100" cy="3048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971800" y="3352800"/>
              <a:ext cx="1143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19200" y="3200400"/>
              <a:ext cx="1981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3200400"/>
              <a:ext cx="14859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57400" y="30480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43400" y="33528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5181600" y="3352800"/>
            <a:ext cx="5334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64A6A6-F494-1B87-2D4A-A3883E292A94}"/>
              </a:ext>
            </a:extLst>
          </p:cNvPr>
          <p:cNvSpPr/>
          <p:nvPr/>
        </p:nvSpPr>
        <p:spPr>
          <a:xfrm>
            <a:off x="1008888" y="3100717"/>
            <a:ext cx="2267712" cy="175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BF95F3-A6C5-3239-B90E-E6648D6FA9FC}"/>
              </a:ext>
            </a:extLst>
          </p:cNvPr>
          <p:cNvSpPr/>
          <p:nvPr/>
        </p:nvSpPr>
        <p:spPr>
          <a:xfrm>
            <a:off x="2819400" y="3276600"/>
            <a:ext cx="137160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D3205E-F0A4-9C67-20FF-2F4A9B4A853A}"/>
              </a:ext>
            </a:extLst>
          </p:cNvPr>
          <p:cNvSpPr/>
          <p:nvPr/>
        </p:nvSpPr>
        <p:spPr>
          <a:xfrm>
            <a:off x="3828288" y="3100717"/>
            <a:ext cx="2267712" cy="175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6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 job will </a:t>
            </a:r>
            <a:r>
              <a:rPr lang="en-US" sz="1800" b="1" dirty="0"/>
              <a:t>free </a:t>
            </a:r>
            <a:r>
              <a:rPr lang="en-US" sz="1800" dirty="0"/>
              <a:t>the server </a:t>
            </a:r>
            <a:r>
              <a:rPr lang="en-US" sz="1800" b="1" dirty="0"/>
              <a:t>earliest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hence more no. of jobs might get scheduled.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9200" y="3048000"/>
            <a:ext cx="4229100" cy="304800"/>
            <a:chOff x="1219200" y="3048000"/>
            <a:chExt cx="4229100" cy="30480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971800" y="3352800"/>
              <a:ext cx="1143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19200" y="3200400"/>
              <a:ext cx="1981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3200400"/>
              <a:ext cx="14859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57400" y="30480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43400" y="33528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5181600" y="3352800"/>
            <a:ext cx="533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Ribbon 17"/>
          <p:cNvSpPr/>
          <p:nvPr/>
        </p:nvSpPr>
        <p:spPr>
          <a:xfrm>
            <a:off x="1828800" y="4343400"/>
            <a:ext cx="71628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 is indeed a correct solution for this example. We should try to prove the correctness of the </a:t>
            </a:r>
            <a:r>
              <a:rPr lang="en-US" sz="1600" dirty="0" err="1">
                <a:solidFill>
                  <a:schemeClr val="tx1"/>
                </a:solidFill>
              </a:rPr>
              <a:t>algorithm.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But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first we give a full description of the algorithm based on this strategy.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14F48-FB66-2BC2-14D9-C7C96F43DC1F}"/>
              </a:ext>
            </a:extLst>
          </p:cNvPr>
          <p:cNvSpPr/>
          <p:nvPr/>
        </p:nvSpPr>
        <p:spPr>
          <a:xfrm>
            <a:off x="1008888" y="3100717"/>
            <a:ext cx="2267712" cy="175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FD0DD2-2C1C-6EB8-12E5-024AD70C2126}"/>
              </a:ext>
            </a:extLst>
          </p:cNvPr>
          <p:cNvSpPr/>
          <p:nvPr/>
        </p:nvSpPr>
        <p:spPr>
          <a:xfrm>
            <a:off x="2819400" y="3276600"/>
            <a:ext cx="1371600" cy="15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C8D291-CFCF-0BEE-F849-C0353D35FF09}"/>
              </a:ext>
            </a:extLst>
          </p:cNvPr>
          <p:cNvSpPr/>
          <p:nvPr/>
        </p:nvSpPr>
        <p:spPr>
          <a:xfrm>
            <a:off x="3828288" y="3100717"/>
            <a:ext cx="2267712" cy="175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25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Designing algorithm for 2-majority element</a:t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 scans and using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extra space</a:t>
                </a:r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297" b="-1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Insightful </a:t>
            </a:r>
            <a:r>
              <a:rPr lang="en-US" sz="2000" b="1" dirty="0">
                <a:solidFill>
                  <a:srgbClr val="C00000"/>
                </a:solidFill>
              </a:rPr>
              <a:t>questions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triped Right Arrow 6"/>
          <p:cNvSpPr/>
          <p:nvPr/>
        </p:nvSpPr>
        <p:spPr>
          <a:xfrm>
            <a:off x="1371600" y="1905000"/>
            <a:ext cx="2438400" cy="637032"/>
          </a:xfrm>
          <a:prstGeom prst="stripedRightArrow">
            <a:avLst/>
          </a:prstGeom>
          <a:solidFill>
            <a:srgbClr val="006C3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34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Description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/>
                  <a:t>(Input :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jobs.)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∅</a:t>
                </a:r>
                <a:r>
                  <a:rPr lang="en-US" sz="2000" dirty="0">
                    <a:latin typeface="Cambria Math"/>
                    <a:ea typeface="Cambria Math"/>
                  </a:rPr>
                  <a:t>;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&lt;&gt;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∅ </a:t>
                </a:r>
                <a:r>
                  <a:rPr lang="en-US" sz="2000" b="1" dirty="0"/>
                  <a:t>do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{</a:t>
                </a:r>
                <a:r>
                  <a:rPr lang="en-US" sz="1800" dirty="0"/>
                  <a:t>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the job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with earliest finish time;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 </a:t>
                </a:r>
                <a:r>
                  <a:rPr lang="en-US" sz="2800" dirty="0">
                    <a:latin typeface="Cambria Math"/>
                    <a:ea typeface="Cambria Math"/>
                  </a:rPr>
                  <a:t>U</a:t>
                </a:r>
                <a:r>
                  <a:rPr lang="en-US" sz="1800" dirty="0">
                    <a:latin typeface="Cambria Math"/>
                    <a:ea typeface="Cambria Math"/>
                  </a:rPr>
                  <a:t>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};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/>
                    <a:ea typeface="Cambria Math"/>
                  </a:rPr>
                  <a:t>                   </a:t>
                </a:r>
                <a:r>
                  <a:rPr lang="en-US" sz="1800" dirty="0"/>
                  <a:t>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all jobs that overlap with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:r>
                  <a:rPr lang="en-US" sz="1800" b="1" dirty="0"/>
                  <a:t>}</a:t>
                </a:r>
              </a:p>
              <a:p>
                <a:pPr>
                  <a:buAutoNum type="arabicPeriod" startAt="3"/>
                </a:pPr>
                <a:r>
                  <a:rPr lang="en-US" sz="1800" dirty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Running time of  the above algorithm: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                                                                    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)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6A1DA-5C56-7202-DFE2-4BEB1EC74307}"/>
              </a:ext>
            </a:extLst>
          </p:cNvPr>
          <p:cNvSpPr/>
          <p:nvPr/>
        </p:nvSpPr>
        <p:spPr>
          <a:xfrm>
            <a:off x="2459736" y="4038600"/>
            <a:ext cx="4114800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B45010-101C-158F-BC0A-B542EBB65ECB}"/>
              </a:ext>
            </a:extLst>
          </p:cNvPr>
          <p:cNvSpPr/>
          <p:nvPr/>
        </p:nvSpPr>
        <p:spPr>
          <a:xfrm>
            <a:off x="3581400" y="3228945"/>
            <a:ext cx="4114800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65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Correctness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be the job with earliest finish time.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Lemma1: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present in </a:t>
                </a:r>
                <a:r>
                  <a:rPr lang="en-US" sz="1800" b="1" dirty="0"/>
                  <a:t>the optimal </a:t>
                </a:r>
                <a:r>
                  <a:rPr lang="en-US" sz="1800" dirty="0"/>
                  <a:t>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Too strong a claim !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>
                <a:blip r:embed="rId2"/>
                <a:stretch>
                  <a:fillRect l="-617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0" y="4507468"/>
            <a:ext cx="6629400" cy="152400"/>
            <a:chOff x="990600" y="3810000"/>
            <a:chExt cx="66294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90600" y="3886200"/>
              <a:ext cx="662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98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971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62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791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6294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4676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19200" y="3810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066800" y="4583668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0            1                  2               3               4                5              6             7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981200" y="3669268"/>
            <a:ext cx="4114800" cy="685800"/>
            <a:chOff x="1981200" y="2971800"/>
            <a:chExt cx="4114800" cy="6858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81200" y="3429000"/>
              <a:ext cx="990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209800" y="3276600"/>
              <a:ext cx="609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124200" y="3429000"/>
              <a:ext cx="8382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2971800"/>
              <a:ext cx="1828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24400" y="31242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91000" y="3276600"/>
              <a:ext cx="8001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181600" y="32766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14600" y="3657600"/>
              <a:ext cx="28956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Explosion 2 25"/>
          <p:cNvSpPr/>
          <p:nvPr/>
        </p:nvSpPr>
        <p:spPr>
          <a:xfrm>
            <a:off x="6038850" y="1676400"/>
            <a:ext cx="2190750" cy="1524000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Wrong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81200" y="3962400"/>
            <a:ext cx="4114800" cy="152400"/>
            <a:chOff x="1981200" y="3962400"/>
            <a:chExt cx="4114800" cy="1524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81200" y="4114800"/>
              <a:ext cx="990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24200" y="4114800"/>
              <a:ext cx="838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191000" y="3962400"/>
              <a:ext cx="8001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181600" y="3962400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131CBA1-2CDF-0D9C-BE50-13FFB85CE996}"/>
              </a:ext>
            </a:extLst>
          </p:cNvPr>
          <p:cNvSpPr/>
          <p:nvPr/>
        </p:nvSpPr>
        <p:spPr>
          <a:xfrm>
            <a:off x="1463802" y="1630997"/>
            <a:ext cx="4114800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05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26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Correctness</a:t>
            </a:r>
            <a:endParaRPr 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be the job with earliest finish time.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Lemma1:  </a:t>
                </a:r>
                <a:r>
                  <a:rPr lang="en-US" sz="1800" dirty="0"/>
                  <a:t>There exists </a:t>
                </a:r>
                <a:r>
                  <a:rPr lang="en-US" sz="1800" b="1" dirty="0"/>
                  <a:t>an optimal </a:t>
                </a:r>
                <a:r>
                  <a:rPr lang="en-US" sz="1800" dirty="0"/>
                  <a:t>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present.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Proof: </a:t>
                </a:r>
                <a:r>
                  <a:rPr lang="en-US" sz="1800" dirty="0"/>
                  <a:t>Consider any optimal solution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. Let us suppose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∉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 be the job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/>
                  <a:t> with earliest finish time.</a:t>
                </a:r>
              </a:p>
              <a:p>
                <a:pPr marL="0" indent="0">
                  <a:buNone/>
                </a:pPr>
                <a:r>
                  <a:rPr lang="en-US" sz="1800" dirty="0"/>
                  <a:t>Let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/>
                  <a:t> </a:t>
                </a: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𝑶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/>
                  <a:t> is also an optimal solution.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Reason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𝑶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/>
                  <a:t> has no overlapping intervals. Give arguments.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4830763"/>
              </a:xfrm>
              <a:blipFill>
                <a:blip r:embed="rId2"/>
                <a:stretch>
                  <a:fillRect l="-595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8173" y="5345668"/>
            <a:ext cx="6645627" cy="445532"/>
            <a:chOff x="990600" y="3886200"/>
            <a:chExt cx="6645627" cy="445532"/>
          </a:xfrm>
        </p:grpSpPr>
        <p:grpSp>
          <p:nvGrpSpPr>
            <p:cNvPr id="6" name="Group 5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00200" y="4419600"/>
            <a:ext cx="4114800" cy="457200"/>
            <a:chOff x="1600200" y="4419600"/>
            <a:chExt cx="4114800" cy="4572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600200" y="46482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181600" y="4724400"/>
              <a:ext cx="533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67000" y="48768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05200" y="4419600"/>
              <a:ext cx="127917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295400" y="3657600"/>
            <a:ext cx="685800" cy="369332"/>
            <a:chOff x="1295400" y="3657600"/>
            <a:chExt cx="685800" cy="36933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295400" y="39624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447800" y="36576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3657600"/>
                  <a:ext cx="37061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62986" y="4343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986" y="4343400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2286000" y="3657600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81200" y="3657600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93361" y="2602468"/>
                <a:ext cx="22669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C00000"/>
                    </a:solidFill>
                  </a:rPr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 &lt; </a:t>
                </a:r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61" y="2602468"/>
                <a:ext cx="2266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151" t="-9836" r="-34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830546" y="1916668"/>
                <a:ext cx="146386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C00000"/>
                    </a:solidFill>
                  </a:rPr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546" y="1916668"/>
                <a:ext cx="146386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320" t="-9836" r="-62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800833" y="2667000"/>
                <a:ext cx="226215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C00000"/>
                    </a:solidFill>
                  </a:rPr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&lt; </a:t>
                </a:r>
                <a:r>
                  <a:rPr lang="en-US" b="1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33" y="2667000"/>
                <a:ext cx="226215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26" t="-10000" r="-35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4571999" y="2286000"/>
            <a:ext cx="3352801" cy="692634"/>
            <a:chOff x="4571999" y="2286000"/>
            <a:chExt cx="3352801" cy="692634"/>
          </a:xfrm>
        </p:grpSpPr>
        <p:sp>
          <p:nvSpPr>
            <p:cNvPr id="23" name="Right Arrow 22"/>
            <p:cNvSpPr/>
            <p:nvPr/>
          </p:nvSpPr>
          <p:spPr>
            <a:xfrm>
              <a:off x="4571999" y="2787134"/>
              <a:ext cx="2228833" cy="1915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7682484" y="2286000"/>
              <a:ext cx="242316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Down Arrow 31"/>
          <p:cNvSpPr/>
          <p:nvPr/>
        </p:nvSpPr>
        <p:spPr>
          <a:xfrm>
            <a:off x="7239000" y="3124200"/>
            <a:ext cx="1371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77000" y="3733800"/>
                <a:ext cx="265002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does not overlap </a:t>
                </a:r>
              </a:p>
              <a:p>
                <a:r>
                  <a:rPr lang="en-US" dirty="0"/>
                  <a:t>With any interval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are done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733800"/>
                <a:ext cx="2650021" cy="923330"/>
              </a:xfrm>
              <a:prstGeom prst="rect">
                <a:avLst/>
              </a:prstGeom>
              <a:blipFill rotWithShape="1">
                <a:blip r:embed="rId8"/>
                <a:stretch>
                  <a:fillRect l="-2074" t="-3311" r="-3226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4724399" y="1981200"/>
            <a:ext cx="2076433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10167" y="1600200"/>
            <a:ext cx="2076433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/>
      <p:bldP spid="21" grpId="0" animBg="1"/>
      <p:bldP spid="30" grpId="0" animBg="1"/>
      <p:bldP spid="31" grpId="0" animBg="1"/>
      <p:bldP spid="32" grpId="0" animBg="1"/>
      <p:bldP spid="35" grpId="0"/>
      <p:bldP spid="36" grpId="0" animBg="1"/>
      <p:bldP spid="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Design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implementation of the algorithm.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Another </a:t>
            </a:r>
            <a:r>
              <a:rPr lang="en-US" b="1" dirty="0">
                <a:solidFill>
                  <a:srgbClr val="7030A0"/>
                </a:solidFill>
              </a:rPr>
              <a:t>Job scheduling </a:t>
            </a:r>
            <a:r>
              <a:rPr lang="en-US" b="1" dirty="0">
                <a:solidFill>
                  <a:srgbClr val="002060"/>
                </a:solidFill>
              </a:rPr>
              <a:t>problem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jobs: </a:t>
                </a:r>
              </a:p>
              <a:p>
                <a:r>
                  <a:rPr lang="en-US" sz="1800" dirty="0"/>
                  <a:t>Each job takes certain </a:t>
                </a:r>
                <a:r>
                  <a:rPr lang="en-US" sz="1800" b="1" dirty="0"/>
                  <a:t>time</a:t>
                </a:r>
                <a:r>
                  <a:rPr lang="en-US" sz="1800" dirty="0"/>
                  <a:t> for execution.</a:t>
                </a:r>
              </a:p>
              <a:p>
                <a:r>
                  <a:rPr lang="en-US" sz="1800" dirty="0"/>
                  <a:t>Each job also has a </a:t>
                </a:r>
                <a:r>
                  <a:rPr lang="en-US" sz="1800" b="1" dirty="0"/>
                  <a:t>deadline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There is a </a:t>
                </a:r>
                <a:r>
                  <a:rPr lang="en-US" sz="1800" u="sng" dirty="0"/>
                  <a:t>single</a:t>
                </a:r>
                <a:r>
                  <a:rPr lang="en-US" sz="1800" dirty="0"/>
                  <a:t> server.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All jobs need to </a:t>
                </a:r>
                <a:r>
                  <a:rPr lang="en-US" sz="1800"/>
                  <a:t>be scheduled.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1800" dirty="0"/>
                  <a:t>: Compute an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,…,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 in which the jobs should be scheduled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such that maximum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lateness</a:t>
                </a:r>
                <a:r>
                  <a:rPr lang="en-US" sz="1800" dirty="0"/>
                  <a:t> is minimized.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,…,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3509" r="-5682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time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736" t="-3448" r="-277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has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02" t="-3448" r="-2703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57200" y="6336268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29129" y="63362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blipFill rotWithShape="1">
                <a:blip r:embed="rId6"/>
                <a:stretch>
                  <a:fillRect t="-14286" b="-30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blipFill rotWithShape="1">
                <a:blip r:embed="rId7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blipFill rotWithShape="1">
                <a:blip r:embed="rId8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blipFill rotWithShape="1">
                <a:blip r:embed="rId9"/>
                <a:stretch>
                  <a:fillRect t="-14035" r="-2198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57200" y="6160532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3962400" y="6019800"/>
            <a:ext cx="381000" cy="76200"/>
            <a:chOff x="4572000" y="4724400"/>
            <a:chExt cx="381000" cy="76200"/>
          </a:xfrm>
        </p:grpSpPr>
        <p:sp>
          <p:nvSpPr>
            <p:cNvPr id="18" name="Oval 17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blipFill rotWithShape="1">
                <a:blip r:embed="rId11"/>
                <a:stretch>
                  <a:fillRect t="-14035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334000" y="6019800"/>
            <a:ext cx="381000" cy="76200"/>
            <a:chOff x="4572000" y="4724400"/>
            <a:chExt cx="381000" cy="76200"/>
          </a:xfrm>
        </p:grpSpPr>
        <p:sp>
          <p:nvSpPr>
            <p:cNvPr id="24" name="Oval 23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5181600" y="4953000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469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blipFill rotWithShape="1">
                <a:blip r:embed="rId12"/>
                <a:stretch>
                  <a:fillRect t="-6154" r="-1477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blipFill rotWithShape="1">
                <a:blip r:embed="rId13"/>
                <a:stretch>
                  <a:fillRect t="-6250" r="-1604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7235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159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3446915" y="5257800"/>
            <a:ext cx="17346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</a:rPr>
                  <a:t>Lateness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/>
                  <a:t>of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blipFill rotWithShape="1">
                <a:blip r:embed="rId15"/>
                <a:stretch>
                  <a:fillRect l="-1485" r="-495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066800" y="354076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962400" y="3505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22" grpId="0" animBg="1"/>
      <p:bldP spid="30" grpId="0"/>
      <p:bldP spid="31" grpId="0"/>
      <p:bldP spid="33" grpId="0"/>
      <p:bldP spid="33" grpId="1"/>
      <p:bldP spid="36" grpId="0"/>
      <p:bldP spid="14" grpId="0" animBg="1"/>
      <p:bldP spid="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Each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 has two parameters</a:t>
                </a:r>
              </a:p>
              <a:p>
                <a:r>
                  <a:rPr lang="en-US" sz="2000" b="1" dirty="0"/>
                  <a:t>Time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execution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b="1" dirty="0"/>
                  <a:t>Deadline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Idea 1</a:t>
                </a:r>
                <a:r>
                  <a:rPr lang="en-US" sz="2000" dirty="0"/>
                  <a:t>: Schedule the jobs in the increasing order of </a:t>
                </a:r>
                <a:r>
                  <a:rPr lang="en-US" sz="2000" b="1" dirty="0"/>
                  <a:t>Time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execution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819400" y="4584192"/>
            <a:ext cx="411487" cy="204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763768" y="4584192"/>
            <a:ext cx="408432" cy="204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00" y="4191000"/>
            <a:ext cx="219457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Try to prove correctness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4825" y="4191000"/>
            <a:ext cx="3431580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Try to come up with a counter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429000"/>
            <a:ext cx="182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0" y="3429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8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8" grpId="0" animBg="1"/>
      <p:bldP spid="9" grpId="0" animBg="1"/>
      <p:bldP spid="10" grpId="0" animBg="1"/>
      <p:bldP spid="5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40BF-6A0B-1A47-8718-085354CF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 from 2</a:t>
            </a:r>
            <a:r>
              <a:rPr lang="en-US" b="1" baseline="30000" dirty="0">
                <a:solidFill>
                  <a:srgbClr val="006C31"/>
                </a:solidFill>
              </a:rPr>
              <a:t>nd</a:t>
            </a:r>
            <a:r>
              <a:rPr lang="en-US" b="1" dirty="0">
                <a:solidFill>
                  <a:srgbClr val="006C31"/>
                </a:solidFill>
              </a:rPr>
              <a:t>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97C5-916D-B54C-BBCE-DD883D62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Transform the common man’s algorithm to just 1 round 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Analyse</a:t>
            </a:r>
            <a:r>
              <a:rPr lang="en-US" sz="2400" dirty="0"/>
              <a:t> the common man’s algorithm. In particular, try to prove its correctness.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8856-2A32-BA46-A7C3-602187ED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1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40BF-6A0B-1A47-8718-085354CF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908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Real challenge of multiple merit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97C5-916D-B54C-BBCE-DD883D62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8856-2A32-BA46-A7C3-602187ED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Multiple </a:t>
            </a:r>
            <a:r>
              <a:rPr lang="en-US" sz="2800" b="1" dirty="0"/>
              <a:t>merit lists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57200" y="914400"/>
              <a:ext cx="2895600" cy="146304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195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IIT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6C31"/>
                              </a:solidFill>
                            </a:rPr>
                            <a:t>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97125468"/>
                  </p:ext>
                </p:extLst>
              </p:nvPr>
            </p:nvGraphicFramePr>
            <p:xfrm>
              <a:off x="457200" y="914400"/>
              <a:ext cx="2895600" cy="146304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295400"/>
                    <a:gridCol w="533400"/>
                    <a:gridCol w="533400"/>
                    <a:gridCol w="5334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44828" t="-8333" r="-201149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40909" t="-8333" r="-98864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45977" t="-8333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IIT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NIT</a:t>
                          </a:r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6C31"/>
                              </a:solidFill>
                            </a:rPr>
                            <a:t>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2373868"/>
            <a:ext cx="117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Merit</a:t>
            </a:r>
            <a:r>
              <a:rPr lang="en-US" dirty="0"/>
              <a:t> Lists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4"/>
              <p:cNvGraphicFramePr>
                <a:graphicFrameLocks/>
              </p:cNvGraphicFramePr>
              <p:nvPr/>
            </p:nvGraphicFramePr>
            <p:xfrm>
              <a:off x="5638800" y="914400"/>
              <a:ext cx="3124200" cy="146304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195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C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07487915"/>
                  </p:ext>
                </p:extLst>
              </p:nvPr>
            </p:nvGraphicFramePr>
            <p:xfrm>
              <a:off x="5638800" y="914400"/>
              <a:ext cx="3124200" cy="146304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914400"/>
                    <a:gridCol w="762000"/>
                    <a:gridCol w="762000"/>
                    <a:gridCol w="6858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0000" t="-8333" r="-1904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20000" t="-8333" r="-904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3982" t="-8333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A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B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C</a:t>
                          </a:r>
                          <a:endParaRPr lang="en-US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6518634" y="2362200"/>
            <a:ext cx="127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Choice</a:t>
            </a:r>
            <a:r>
              <a:rPr lang="en-US" dirty="0"/>
              <a:t> Lists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71600" y="4392930"/>
          <a:ext cx="1295400" cy="162687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2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IIT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6C31"/>
                          </a:solidFill>
                        </a:rPr>
                        <a:t>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267200" y="4392930"/>
          <a:ext cx="1295400" cy="162687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2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IIT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6C31"/>
                          </a:solidFill>
                        </a:rPr>
                        <a:t>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010400" y="4419600"/>
          <a:ext cx="1295400" cy="162687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2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IIT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6C31"/>
                          </a:solidFill>
                        </a:rPr>
                        <a:t>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miley Face 12"/>
          <p:cNvSpPr/>
          <p:nvPr/>
        </p:nvSpPr>
        <p:spPr>
          <a:xfrm>
            <a:off x="762000" y="4876800"/>
            <a:ext cx="457200" cy="533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3657600" y="4953000"/>
            <a:ext cx="457200" cy="533400"/>
          </a:xfrm>
          <a:prstGeom prst="smileyFace">
            <a:avLst>
              <a:gd name="adj" fmla="val 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6477000" y="4953000"/>
            <a:ext cx="457200" cy="457200"/>
          </a:xfrm>
          <a:prstGeom prst="smileyFace">
            <a:avLst>
              <a:gd name="adj" fmla="val 6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71600" y="4038600"/>
                <a:ext cx="129311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Allocation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038600"/>
                <a:ext cx="129311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271" t="-6452" r="-7477" b="-2258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69489" y="4038600"/>
                <a:ext cx="130433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Allocation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489" y="4038600"/>
                <a:ext cx="130433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241" t="-6452" r="-6944" b="-2258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12689" y="4038600"/>
                <a:ext cx="130433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Allocation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689" y="4038600"/>
                <a:ext cx="130433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241" t="-6452" r="-6944" b="-2258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674308" y="130706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IIT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87714" y="12954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34250" y="1295400"/>
            <a:ext cx="7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ARCH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29400" y="16764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NIT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1136" y="198120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NIT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36308" y="16764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IIT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77200" y="1676400"/>
            <a:ext cx="7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ARCH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06801" y="1992868"/>
            <a:ext cx="7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ARCH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IIT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60713" y="129540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b="1" dirty="0"/>
              <a:t>C</a:t>
            </a:r>
            <a:r>
              <a:rPr lang="en-US" dirty="0"/>
              <a:t>       </a:t>
            </a:r>
            <a:r>
              <a:rPr lang="en-US" b="1" dirty="0"/>
              <a:t>B</a:t>
            </a:r>
            <a:r>
              <a:rPr lang="en-US" dirty="0"/>
              <a:t>        </a:t>
            </a:r>
            <a:r>
              <a:rPr lang="en-US" b="1" dirty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28800" y="1611868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b="1" dirty="0"/>
              <a:t>A</a:t>
            </a:r>
            <a:r>
              <a:rPr lang="en-US" dirty="0"/>
              <a:t>       </a:t>
            </a:r>
            <a:r>
              <a:rPr lang="en-US" b="1" dirty="0"/>
              <a:t>C</a:t>
            </a:r>
            <a:r>
              <a:rPr lang="en-US" dirty="0"/>
              <a:t>        </a:t>
            </a:r>
            <a:r>
              <a:rPr lang="en-US" b="1" dirty="0"/>
              <a:t>B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828800" y="1992868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b="1" dirty="0"/>
              <a:t>B</a:t>
            </a:r>
            <a:r>
              <a:rPr lang="en-US" dirty="0"/>
              <a:t>       </a:t>
            </a:r>
            <a:r>
              <a:rPr lang="en-US" b="1" dirty="0"/>
              <a:t>A</a:t>
            </a:r>
            <a:r>
              <a:rPr lang="en-US" dirty="0"/>
              <a:t>        </a:t>
            </a:r>
            <a:r>
              <a:rPr lang="en-US" b="1" dirty="0"/>
              <a:t>C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09800" y="4466272"/>
            <a:ext cx="4203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b="1" dirty="0"/>
              <a:t>C</a:t>
            </a:r>
            <a:r>
              <a:rPr lang="en-US" dirty="0"/>
              <a:t>  </a:t>
            </a:r>
          </a:p>
          <a:p>
            <a:pPr fontAlgn="t"/>
            <a:endParaRPr lang="en-US" dirty="0"/>
          </a:p>
          <a:p>
            <a:pPr fontAlgn="t"/>
            <a:r>
              <a:rPr lang="en-US" b="1" dirty="0"/>
              <a:t>A</a:t>
            </a:r>
          </a:p>
          <a:p>
            <a:pPr fontAlgn="t"/>
            <a:endParaRPr lang="en-US" dirty="0"/>
          </a:p>
          <a:p>
            <a:pPr fontAlgn="t"/>
            <a:r>
              <a:rPr lang="en-US" b="1" dirty="0"/>
              <a:t>B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66092" y="4466272"/>
            <a:ext cx="4363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b="1" dirty="0"/>
              <a:t>A</a:t>
            </a:r>
            <a:r>
              <a:rPr lang="en-US" dirty="0"/>
              <a:t>  </a:t>
            </a:r>
          </a:p>
          <a:p>
            <a:pPr fontAlgn="t"/>
            <a:endParaRPr lang="en-US" dirty="0"/>
          </a:p>
          <a:p>
            <a:pPr fontAlgn="t"/>
            <a:r>
              <a:rPr lang="en-US" b="1" dirty="0"/>
              <a:t>B</a:t>
            </a:r>
          </a:p>
          <a:p>
            <a:pPr fontAlgn="t"/>
            <a:endParaRPr lang="en-US" dirty="0"/>
          </a:p>
          <a:p>
            <a:pPr fontAlgn="t"/>
            <a:r>
              <a:rPr lang="en-US" b="1" dirty="0"/>
              <a:t>C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69462" y="4495800"/>
            <a:ext cx="4203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b="1" dirty="0"/>
              <a:t>B</a:t>
            </a:r>
            <a:r>
              <a:rPr lang="en-US" dirty="0"/>
              <a:t>  </a:t>
            </a:r>
          </a:p>
          <a:p>
            <a:pPr fontAlgn="t"/>
            <a:endParaRPr lang="en-US" dirty="0"/>
          </a:p>
          <a:p>
            <a:pPr fontAlgn="t"/>
            <a:r>
              <a:rPr lang="en-US" b="1" dirty="0"/>
              <a:t>C</a:t>
            </a:r>
          </a:p>
          <a:p>
            <a:pPr fontAlgn="t"/>
            <a:endParaRPr lang="en-US" dirty="0"/>
          </a:p>
          <a:p>
            <a:pPr fontAlgn="t"/>
            <a:r>
              <a:rPr lang="en-US" b="1" dirty="0"/>
              <a:t>A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962400" y="2895600"/>
            <a:ext cx="381000" cy="855974"/>
            <a:chOff x="1524000" y="4313958"/>
            <a:chExt cx="381000" cy="855974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4313958"/>
              <a:ext cx="381000" cy="5628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544937" y="48006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450247" y="2895600"/>
            <a:ext cx="381000" cy="855974"/>
            <a:chOff x="1524000" y="4313958"/>
            <a:chExt cx="381000" cy="855974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4313958"/>
              <a:ext cx="381000" cy="56284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544937" y="48006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53000" y="2895600"/>
            <a:ext cx="381000" cy="855974"/>
            <a:chOff x="1524000" y="4313958"/>
            <a:chExt cx="381000" cy="855974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4313958"/>
              <a:ext cx="381000" cy="562842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524000" y="4800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28279" y="6096000"/>
            <a:ext cx="193912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Candidate Optimal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BF98D4-38BD-6B42-2005-3885BCA83668}"/>
              </a:ext>
            </a:extLst>
          </p:cNvPr>
          <p:cNvSpPr txBox="1"/>
          <p:nvPr/>
        </p:nvSpPr>
        <p:spPr>
          <a:xfrm>
            <a:off x="914400" y="6096000"/>
            <a:ext cx="205094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Candidate Pessimal</a:t>
            </a:r>
          </a:p>
        </p:txBody>
      </p:sp>
    </p:spTree>
    <p:extLst>
      <p:ext uri="{BB962C8B-B14F-4D97-AF65-F5344CB8AC3E}">
        <p14:creationId xmlns:p14="http://schemas.microsoft.com/office/powerpoint/2010/main" val="36798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2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2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44" grpId="0"/>
      <p:bldP spid="45" grpId="0"/>
      <p:bldP spid="46" grpId="0"/>
      <p:bldP spid="3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Designing algorithm for 2-majority element</a:t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 scans and using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extra space</a:t>
                </a:r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297" b="-1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Insightful </a:t>
            </a:r>
            <a:r>
              <a:rPr lang="en-US" sz="2000" b="1" dirty="0">
                <a:solidFill>
                  <a:srgbClr val="C00000"/>
                </a:solidFill>
              </a:rPr>
              <a:t>questions</a:t>
            </a:r>
            <a:r>
              <a:rPr lang="en-US" sz="2000" b="1" dirty="0">
                <a:solidFill>
                  <a:srgbClr val="7030A0"/>
                </a:solidFill>
              </a:rPr>
              <a:t>: 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dirty="0"/>
              <a:t>Do we really need to keep more than </a:t>
            </a:r>
            <a:r>
              <a:rPr lang="en-US" sz="2000" u="sng" dirty="0"/>
              <a:t>one</a:t>
            </a:r>
            <a:r>
              <a:rPr lang="en-US" sz="2000" dirty="0"/>
              <a:t> element ?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r>
              <a:rPr lang="en-US" sz="2000" dirty="0"/>
              <a:t>Do we really need to keep multiple </a:t>
            </a:r>
            <a:r>
              <a:rPr lang="en-US" sz="2000" u="sng" dirty="0"/>
              <a:t>copies</a:t>
            </a:r>
            <a:r>
              <a:rPr lang="en-US" sz="2000" dirty="0"/>
              <a:t> of an element </a:t>
            </a:r>
            <a:r>
              <a:rPr lang="en-US" sz="2000" b="1" dirty="0"/>
              <a:t>explicitly</a:t>
            </a:r>
            <a:r>
              <a:rPr lang="en-US" sz="2000" dirty="0"/>
              <a:t> ?</a:t>
            </a:r>
          </a:p>
          <a:p>
            <a:pPr marL="0" indent="0" algn="ctr">
              <a:buNone/>
            </a:pPr>
            <a:endParaRPr lang="en-US" sz="2000" dirty="0">
              <a:solidFill>
                <a:srgbClr val="006C31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C31"/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rgbClr val="006C31"/>
                </a:solidFill>
              </a:rPr>
              <a:t>These insights underlie the desired algorithm </a:t>
            </a:r>
            <a:r>
              <a:rPr lang="en-US" sz="2000" dirty="0">
                <a:solidFill>
                  <a:srgbClr val="006C31"/>
                </a:solidFill>
                <a:sym typeface="Wingdings" pitchFamily="2" charset="2"/>
              </a:rPr>
              <a:t></a:t>
            </a:r>
            <a:endParaRPr lang="en-US" sz="2000" dirty="0">
              <a:solidFill>
                <a:srgbClr val="006C31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triped Right Arrow 6"/>
          <p:cNvSpPr/>
          <p:nvPr/>
        </p:nvSpPr>
        <p:spPr>
          <a:xfrm>
            <a:off x="1371600" y="1905000"/>
            <a:ext cx="2438400" cy="637032"/>
          </a:xfrm>
          <a:prstGeom prst="stripedRightArrow">
            <a:avLst/>
          </a:prstGeom>
          <a:solidFill>
            <a:srgbClr val="006C3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4583668"/>
            <a:ext cx="64615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  <a:r>
              <a:rPr lang="en-US" dirty="0"/>
              <a:t>. Just </a:t>
            </a:r>
            <a:r>
              <a:rPr lang="en-US" b="1" u="sng" dirty="0"/>
              <a:t>cancel suitably </a:t>
            </a:r>
            <a:r>
              <a:rPr lang="en-US" dirty="0"/>
              <a:t>whenever encounter two </a:t>
            </a:r>
            <a:r>
              <a:rPr lang="en-US" i="1" dirty="0">
                <a:solidFill>
                  <a:srgbClr val="FF0000"/>
                </a:solidFill>
              </a:rPr>
              <a:t>distinct</a:t>
            </a:r>
            <a:r>
              <a:rPr lang="en-US" dirty="0"/>
              <a:t> elements.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324469" y="5345668"/>
            <a:ext cx="36893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  <a:r>
              <a:rPr lang="en-US" dirty="0"/>
              <a:t>. Just keeping its </a:t>
            </a:r>
            <a:r>
              <a:rPr lang="en-US" b="1" u="sng" dirty="0"/>
              <a:t>count</a:t>
            </a:r>
            <a:r>
              <a:rPr lang="en-US" dirty="0"/>
              <a:t> will suffice.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92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40BF-6A0B-1A47-8718-085354CF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97C5-916D-B54C-BBCE-DD883D62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Which allocation does the software industry’s algorithm output ?</a:t>
            </a:r>
          </a:p>
          <a:p>
            <a:pPr marL="857250" lvl="1" indent="-457200"/>
            <a:r>
              <a:rPr lang="en-US" sz="2000" dirty="0"/>
              <a:t>Candidate Optimal</a:t>
            </a:r>
          </a:p>
          <a:p>
            <a:pPr marL="857250" lvl="1" indent="-457200"/>
            <a:r>
              <a:rPr lang="en-US" sz="2000" dirty="0"/>
              <a:t>Candidate Pessimal</a:t>
            </a:r>
          </a:p>
          <a:p>
            <a:pPr marL="857250" lvl="1" indent="-457200"/>
            <a:r>
              <a:rPr lang="en-US" sz="2000" dirty="0"/>
              <a:t>None of the above 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Ponder over it …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Design an algorithm that outputs the candidate optimal allocation.</a:t>
            </a:r>
          </a:p>
          <a:p>
            <a:pPr lvl="1"/>
            <a:r>
              <a:rPr lang="en-US" sz="2000" dirty="0"/>
              <a:t>Does such an allocation even </a:t>
            </a:r>
            <a:r>
              <a:rPr lang="en-US" sz="2000" b="1" u="sng" dirty="0"/>
              <a:t>exist</a:t>
            </a:r>
            <a:r>
              <a:rPr lang="en-US" sz="2000" dirty="0"/>
              <a:t> ?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8856-2A32-BA46-A7C3-602187ED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1A61F3-DF1E-1EBA-59B9-2466621CBD73}"/>
              </a:ext>
            </a:extLst>
          </p:cNvPr>
          <p:cNvSpPr/>
          <p:nvPr/>
        </p:nvSpPr>
        <p:spPr>
          <a:xfrm>
            <a:off x="3200400" y="1981200"/>
            <a:ext cx="53340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19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The Algorithm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6B8D56-F3DE-D44C-A700-44F303358B62}"/>
                  </a:ext>
                </a:extLst>
              </p:cNvPr>
              <p:cNvSpPr txBox="1"/>
              <p:nvPr/>
            </p:nvSpPr>
            <p:spPr>
              <a:xfrm>
                <a:off x="1358432" y="3669268"/>
                <a:ext cx="38023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6B8D56-F3DE-D44C-A700-44F303358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432" y="3669268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>
            <a:extLst>
              <a:ext uri="{FF2B5EF4-FFF2-40B4-BE49-F238E27FC236}">
                <a16:creationId xmlns:a16="http://schemas.microsoft.com/office/drawing/2014/main" id="{79E7C69B-56A1-5841-BA21-E436F22A0178}"/>
              </a:ext>
            </a:extLst>
          </p:cNvPr>
          <p:cNvSpPr/>
          <p:nvPr/>
        </p:nvSpPr>
        <p:spPr>
          <a:xfrm>
            <a:off x="1752600" y="1919829"/>
            <a:ext cx="304800" cy="637032"/>
          </a:xfrm>
          <a:prstGeom prst="downArrow">
            <a:avLst/>
          </a:prstGeom>
          <a:solidFill>
            <a:srgbClr val="006C3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4F507-A91F-A942-92CC-00C4A67C158C}"/>
                  </a:ext>
                </a:extLst>
              </p:cNvPr>
              <p:cNvSpPr txBox="1"/>
              <p:nvPr/>
            </p:nvSpPr>
            <p:spPr>
              <a:xfrm>
                <a:off x="2505391" y="2587079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4F507-A91F-A942-92CC-00C4A67C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391" y="2587079"/>
                <a:ext cx="3545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/>
              <p:nvPr/>
            </p:nvSpPr>
            <p:spPr>
              <a:xfrm>
                <a:off x="2153577" y="258064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77" y="2580640"/>
                <a:ext cx="354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1A543C-B200-8242-A40E-D40EFCDEAA76}"/>
                  </a:ext>
                </a:extLst>
              </p:cNvPr>
              <p:cNvSpPr txBox="1"/>
              <p:nvPr/>
            </p:nvSpPr>
            <p:spPr>
              <a:xfrm>
                <a:off x="2857205" y="2587079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1A543C-B200-8242-A40E-D40EFCDEA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05" y="2587079"/>
                <a:ext cx="3545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45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The Algorithm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>
            <a:extLst>
              <a:ext uri="{FF2B5EF4-FFF2-40B4-BE49-F238E27FC236}">
                <a16:creationId xmlns:a16="http://schemas.microsoft.com/office/drawing/2014/main" id="{79E7C69B-56A1-5841-BA21-E436F22A0178}"/>
              </a:ext>
            </a:extLst>
          </p:cNvPr>
          <p:cNvSpPr/>
          <p:nvPr/>
        </p:nvSpPr>
        <p:spPr>
          <a:xfrm>
            <a:off x="2133600" y="1919829"/>
            <a:ext cx="304800" cy="637032"/>
          </a:xfrm>
          <a:prstGeom prst="downArrow">
            <a:avLst/>
          </a:prstGeom>
          <a:solidFill>
            <a:srgbClr val="006C3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4F507-A91F-A942-92CC-00C4A67C158C}"/>
                  </a:ext>
                </a:extLst>
              </p:cNvPr>
              <p:cNvSpPr txBox="1"/>
              <p:nvPr/>
            </p:nvSpPr>
            <p:spPr>
              <a:xfrm>
                <a:off x="2505391" y="2587079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4F507-A91F-A942-92CC-00C4A67C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391" y="2587079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/>
              <p:nvPr/>
            </p:nvSpPr>
            <p:spPr>
              <a:xfrm>
                <a:off x="2153577" y="3745468"/>
                <a:ext cx="3545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77" y="3745468"/>
                <a:ext cx="3545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1A543C-B200-8242-A40E-D40EFCDEAA76}"/>
                  </a:ext>
                </a:extLst>
              </p:cNvPr>
              <p:cNvSpPr txBox="1"/>
              <p:nvPr/>
            </p:nvSpPr>
            <p:spPr>
              <a:xfrm>
                <a:off x="2857205" y="2587079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1A543C-B200-8242-A40E-D40EFCDEA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05" y="2587079"/>
                <a:ext cx="354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307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The Algorithm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>
            <a:extLst>
              <a:ext uri="{FF2B5EF4-FFF2-40B4-BE49-F238E27FC236}">
                <a16:creationId xmlns:a16="http://schemas.microsoft.com/office/drawing/2014/main" id="{79E7C69B-56A1-5841-BA21-E436F22A0178}"/>
              </a:ext>
            </a:extLst>
          </p:cNvPr>
          <p:cNvSpPr/>
          <p:nvPr/>
        </p:nvSpPr>
        <p:spPr>
          <a:xfrm>
            <a:off x="2514600" y="1919829"/>
            <a:ext cx="304800" cy="637032"/>
          </a:xfrm>
          <a:prstGeom prst="downArrow">
            <a:avLst/>
          </a:prstGeom>
          <a:solidFill>
            <a:srgbClr val="006C3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4F507-A91F-A942-92CC-00C4A67C158C}"/>
                  </a:ext>
                </a:extLst>
              </p:cNvPr>
              <p:cNvSpPr txBox="1"/>
              <p:nvPr/>
            </p:nvSpPr>
            <p:spPr>
              <a:xfrm>
                <a:off x="2505391" y="3745468"/>
                <a:ext cx="3545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4F507-A91F-A942-92CC-00C4A67C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391" y="3745468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/>
              <p:nvPr/>
            </p:nvSpPr>
            <p:spPr>
              <a:xfrm>
                <a:off x="2153577" y="3745468"/>
                <a:ext cx="3545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77" y="3745468"/>
                <a:ext cx="3545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1A543C-B200-8242-A40E-D40EFCDEAA76}"/>
                  </a:ext>
                </a:extLst>
              </p:cNvPr>
              <p:cNvSpPr txBox="1"/>
              <p:nvPr/>
            </p:nvSpPr>
            <p:spPr>
              <a:xfrm>
                <a:off x="2857205" y="2587079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1A543C-B200-8242-A40E-D40EFCDEA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05" y="2587079"/>
                <a:ext cx="354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770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The Algorithm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>
            <a:extLst>
              <a:ext uri="{FF2B5EF4-FFF2-40B4-BE49-F238E27FC236}">
                <a16:creationId xmlns:a16="http://schemas.microsoft.com/office/drawing/2014/main" id="{79E7C69B-56A1-5841-BA21-E436F22A0178}"/>
              </a:ext>
            </a:extLst>
          </p:cNvPr>
          <p:cNvSpPr/>
          <p:nvPr/>
        </p:nvSpPr>
        <p:spPr>
          <a:xfrm>
            <a:off x="2971800" y="1919829"/>
            <a:ext cx="304800" cy="637032"/>
          </a:xfrm>
          <a:prstGeom prst="downArrow">
            <a:avLst/>
          </a:prstGeom>
          <a:solidFill>
            <a:srgbClr val="006C3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4F507-A91F-A942-92CC-00C4A67C158C}"/>
                  </a:ext>
                </a:extLst>
              </p:cNvPr>
              <p:cNvSpPr txBox="1"/>
              <p:nvPr/>
            </p:nvSpPr>
            <p:spPr>
              <a:xfrm>
                <a:off x="2505391" y="3745468"/>
                <a:ext cx="3545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4F507-A91F-A942-92CC-00C4A67C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391" y="3745468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/>
              <p:nvPr/>
            </p:nvSpPr>
            <p:spPr>
              <a:xfrm>
                <a:off x="2153577" y="3745468"/>
                <a:ext cx="3545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77" y="3745468"/>
                <a:ext cx="3545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1A543C-B200-8242-A40E-D40EFCDEAA76}"/>
                  </a:ext>
                </a:extLst>
              </p:cNvPr>
              <p:cNvSpPr txBox="1"/>
              <p:nvPr/>
            </p:nvSpPr>
            <p:spPr>
              <a:xfrm>
                <a:off x="2857205" y="3745468"/>
                <a:ext cx="3545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1A543C-B200-8242-A40E-D40EFCDEA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05" y="3745468"/>
                <a:ext cx="354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EC73FE-68A6-B246-8A19-F9EA5CCA349A}"/>
                  </a:ext>
                </a:extLst>
              </p:cNvPr>
              <p:cNvSpPr txBox="1"/>
              <p:nvPr/>
            </p:nvSpPr>
            <p:spPr>
              <a:xfrm>
                <a:off x="2051786" y="4114800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EC73FE-68A6-B246-8A19-F9EA5CCA3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86" y="4114800"/>
                <a:ext cx="55816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284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The Algorithm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59080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2000" b="1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1690"/>
                <a:ext cx="6311343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>
            <a:extLst>
              <a:ext uri="{FF2B5EF4-FFF2-40B4-BE49-F238E27FC236}">
                <a16:creationId xmlns:a16="http://schemas.microsoft.com/office/drawing/2014/main" id="{79E7C69B-56A1-5841-BA21-E436F22A0178}"/>
              </a:ext>
            </a:extLst>
          </p:cNvPr>
          <p:cNvSpPr/>
          <p:nvPr/>
        </p:nvSpPr>
        <p:spPr>
          <a:xfrm>
            <a:off x="3276600" y="1919829"/>
            <a:ext cx="304800" cy="637032"/>
          </a:xfrm>
          <a:prstGeom prst="downArrow">
            <a:avLst/>
          </a:prstGeom>
          <a:solidFill>
            <a:srgbClr val="006C3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/>
              <p:nvPr/>
            </p:nvSpPr>
            <p:spPr>
              <a:xfrm>
                <a:off x="2153577" y="3745468"/>
                <a:ext cx="3545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B0D139-BD43-3246-9748-02690C50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77" y="3745468"/>
                <a:ext cx="3545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EC73FE-68A6-B246-8A19-F9EA5CCA349A}"/>
                  </a:ext>
                </a:extLst>
              </p:cNvPr>
              <p:cNvSpPr txBox="1"/>
              <p:nvPr/>
            </p:nvSpPr>
            <p:spPr>
              <a:xfrm>
                <a:off x="2051786" y="4114800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EC73FE-68A6-B246-8A19-F9EA5CCA3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86" y="4114800"/>
                <a:ext cx="55816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4DB53C-A8A1-A040-93FF-2B67EBBBD331}"/>
                  </a:ext>
                </a:extLst>
              </p:cNvPr>
              <p:cNvSpPr txBox="1"/>
              <p:nvPr/>
            </p:nvSpPr>
            <p:spPr>
              <a:xfrm>
                <a:off x="2057400" y="4114800"/>
                <a:ext cx="55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4DB53C-A8A1-A040-93FF-2B67EBBB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114800"/>
                <a:ext cx="55816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814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12085</TotalTime>
  <Words>2240</Words>
  <Application>Microsoft Office PowerPoint</Application>
  <PresentationFormat>On-screen Show (4:3)</PresentationFormat>
  <Paragraphs>585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algorithm for 2-majority element </vt:lpstr>
      <vt:lpstr>Designing algorithm for 2-majority element 2 scans and using O(1) extra space</vt:lpstr>
      <vt:lpstr>Designing algorithm for 2-majority element 2 scans and using O(1) extra space</vt:lpstr>
      <vt:lpstr>The Algorithm</vt:lpstr>
      <vt:lpstr>The Algorithm</vt:lpstr>
      <vt:lpstr>The Algorithm</vt:lpstr>
      <vt:lpstr>The Algorithm</vt:lpstr>
      <vt:lpstr>The Algorithm</vt:lpstr>
      <vt:lpstr>The Algorithm</vt:lpstr>
      <vt:lpstr>Algorithm for 2-majority element 2 scans and using O(1) extra space</vt:lpstr>
      <vt:lpstr>Algorithm for 2-majority element 2 scans and using O(1) extra space</vt:lpstr>
      <vt:lpstr>Path to the algorithm of a problem</vt:lpstr>
      <vt:lpstr>Today’s lecture will demonstrate this approach  </vt:lpstr>
      <vt:lpstr>  A job scheduling problem  </vt:lpstr>
      <vt:lpstr>PowerPoint Presentation</vt:lpstr>
      <vt:lpstr>  </vt:lpstr>
      <vt:lpstr>Designing algorithm for any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Designing algorithm for the problem </vt:lpstr>
      <vt:lpstr>Algorithm “earliest finish time” Description</vt:lpstr>
      <vt:lpstr>Algorithm “earliest finish time” Correctness</vt:lpstr>
      <vt:lpstr>Algorithm “earliest finish time” Correctness</vt:lpstr>
      <vt:lpstr>Homework</vt:lpstr>
      <vt:lpstr>Another Job scheduling problem</vt:lpstr>
      <vt:lpstr>PowerPoint Presentation</vt:lpstr>
      <vt:lpstr>Towards designing an algorithm</vt:lpstr>
      <vt:lpstr>Homework from 2nd lecture</vt:lpstr>
      <vt:lpstr>Real challenge of multiple merit lists</vt:lpstr>
      <vt:lpstr>Multiple merit lists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1149</cp:revision>
  <dcterms:created xsi:type="dcterms:W3CDTF">2011-12-03T04:13:03Z</dcterms:created>
  <dcterms:modified xsi:type="dcterms:W3CDTF">2024-08-17T07:24:04Z</dcterms:modified>
</cp:coreProperties>
</file>