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6"/>
  </p:notesMasterIdLst>
  <p:sldIdLst>
    <p:sldId id="679" r:id="rId2"/>
    <p:sldId id="505" r:id="rId3"/>
    <p:sldId id="524" r:id="rId4"/>
    <p:sldId id="707" r:id="rId5"/>
    <p:sldId id="525" r:id="rId6"/>
    <p:sldId id="568" r:id="rId7"/>
    <p:sldId id="522" r:id="rId8"/>
    <p:sldId id="701" r:id="rId9"/>
    <p:sldId id="702" r:id="rId10"/>
    <p:sldId id="710" r:id="rId11"/>
    <p:sldId id="712" r:id="rId12"/>
    <p:sldId id="528" r:id="rId13"/>
    <p:sldId id="504" r:id="rId14"/>
    <p:sldId id="529" r:id="rId15"/>
    <p:sldId id="551" r:id="rId16"/>
    <p:sldId id="487" r:id="rId17"/>
    <p:sldId id="489" r:id="rId18"/>
    <p:sldId id="488" r:id="rId19"/>
    <p:sldId id="490" r:id="rId20"/>
    <p:sldId id="552" r:id="rId21"/>
    <p:sldId id="553" r:id="rId22"/>
    <p:sldId id="547" r:id="rId23"/>
    <p:sldId id="542" r:id="rId24"/>
    <p:sldId id="543" r:id="rId25"/>
    <p:sldId id="544" r:id="rId26"/>
    <p:sldId id="545" r:id="rId27"/>
    <p:sldId id="554" r:id="rId28"/>
    <p:sldId id="564" r:id="rId29"/>
    <p:sldId id="575" r:id="rId30"/>
    <p:sldId id="576" r:id="rId31"/>
    <p:sldId id="577" r:id="rId32"/>
    <p:sldId id="578" r:id="rId33"/>
    <p:sldId id="555" r:id="rId34"/>
    <p:sldId id="713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4" autoAdjust="0"/>
    <p:restoredTop sz="94177" autoAdjust="0"/>
  </p:normalViewPr>
  <p:slideViewPr>
    <p:cSldViewPr>
      <p:cViewPr varScale="1">
        <p:scale>
          <a:sx n="105" d="100"/>
          <a:sy n="105" d="100"/>
        </p:scale>
        <p:origin x="171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8/22/2024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8/22/2024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8/22/2024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8/22/2024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8/22/2024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8/22/2024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121.png"/><Relationship Id="rId3" Type="http://schemas.openxmlformats.org/officeDocument/2006/relationships/image" Target="../media/image200.png"/><Relationship Id="rId7" Type="http://schemas.openxmlformats.org/officeDocument/2006/relationships/image" Target="../media/image62.png"/><Relationship Id="rId12" Type="http://schemas.openxmlformats.org/officeDocument/2006/relationships/image" Target="../media/image112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101.png"/><Relationship Id="rId5" Type="http://schemas.openxmlformats.org/officeDocument/2006/relationships/image" Target="../media/image41.png"/><Relationship Id="rId15" Type="http://schemas.openxmlformats.org/officeDocument/2006/relationships/image" Target="../media/image141.png"/><Relationship Id="rId10" Type="http://schemas.openxmlformats.org/officeDocument/2006/relationships/image" Target="../media/image91.png"/><Relationship Id="rId4" Type="http://schemas.openxmlformats.org/officeDocument/2006/relationships/image" Target="../media/image32.png"/><Relationship Id="rId9" Type="http://schemas.openxmlformats.org/officeDocument/2006/relationships/image" Target="../media/image81.png"/><Relationship Id="rId14" Type="http://schemas.openxmlformats.org/officeDocument/2006/relationships/image" Target="../media/image13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7" Type="http://schemas.openxmlformats.org/officeDocument/2006/relationships/image" Target="../media/image153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2.png"/><Relationship Id="rId5" Type="http://schemas.openxmlformats.org/officeDocument/2006/relationships/image" Target="../media/image132.png"/><Relationship Id="rId4" Type="http://schemas.openxmlformats.org/officeDocument/2006/relationships/image" Target="../media/image12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18" Type="http://schemas.openxmlformats.org/officeDocument/2006/relationships/image" Target="../media/image10.png"/><Relationship Id="rId26" Type="http://schemas.openxmlformats.org/officeDocument/2006/relationships/image" Target="../media/image18.png"/><Relationship Id="rId3" Type="http://schemas.openxmlformats.org/officeDocument/2006/relationships/image" Target="../media/image2.png"/><Relationship Id="rId21" Type="http://schemas.openxmlformats.org/officeDocument/2006/relationships/image" Target="../media/image13.png"/><Relationship Id="rId12" Type="http://schemas.openxmlformats.org/officeDocument/2006/relationships/image" Target="../media/image4.png"/><Relationship Id="rId17" Type="http://schemas.openxmlformats.org/officeDocument/2006/relationships/image" Target="../media/image9.png"/><Relationship Id="rId25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2.png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.png"/><Relationship Id="rId24" Type="http://schemas.openxmlformats.org/officeDocument/2006/relationships/image" Target="../media/image16.png"/><Relationship Id="rId15" Type="http://schemas.openxmlformats.org/officeDocument/2006/relationships/image" Target="../media/image7.png"/><Relationship Id="rId23" Type="http://schemas.openxmlformats.org/officeDocument/2006/relationships/image" Target="../media/image15.png"/><Relationship Id="rId28" Type="http://schemas.openxmlformats.org/officeDocument/2006/relationships/image" Target="../media/image20.png"/><Relationship Id="rId10" Type="http://schemas.openxmlformats.org/officeDocument/2006/relationships/image" Target="../media/image91.png"/><Relationship Id="rId19" Type="http://schemas.openxmlformats.org/officeDocument/2006/relationships/image" Target="../media/image11.png"/><Relationship Id="rId14" Type="http://schemas.openxmlformats.org/officeDocument/2006/relationships/image" Target="../media/image6.png"/><Relationship Id="rId22" Type="http://schemas.openxmlformats.org/officeDocument/2006/relationships/image" Target="../media/image14.png"/><Relationship Id="rId27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0" Type="http://schemas.openxmlformats.org/officeDocument/2006/relationships/image" Target="../media/image151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20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9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Lecture 6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7030A0"/>
                </a:solidFill>
              </a:rPr>
              <a:t>                           Greedy paradigm – II</a:t>
            </a:r>
          </a:p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Scheduling to minimize maximum lateness</a:t>
            </a:r>
          </a:p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Huffman coding</a:t>
            </a:r>
          </a:p>
          <a:p>
            <a:pPr algn="l" fontAlgn="auto">
              <a:spcAft>
                <a:spcPts val="0"/>
              </a:spcAft>
              <a:defRPr/>
            </a:pP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CS602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607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Greedy</a:t>
            </a:r>
            <a:r>
              <a:rPr lang="en-US" b="1" dirty="0">
                <a:solidFill>
                  <a:srgbClr val="002060"/>
                </a:solidFill>
              </a:rPr>
              <a:t> Algorithms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Unlike algorithms based on divide and conquer, the two greedy algorithms we discussed were quite </a:t>
            </a:r>
            <a:r>
              <a:rPr lang="en-US" sz="2000" b="1" dirty="0" err="1"/>
              <a:t>adhoc</a:t>
            </a:r>
            <a:r>
              <a:rPr lang="en-US" sz="2000" dirty="0"/>
              <a:t> (problem specific) and so was their analysis (proof of correctness)</a:t>
            </a:r>
          </a:p>
          <a:p>
            <a:endParaRPr lang="en-US" sz="2000" dirty="0"/>
          </a:p>
          <a:p>
            <a:r>
              <a:rPr lang="en-US" sz="2000" dirty="0"/>
              <a:t>This leads to the following question : </a:t>
            </a:r>
          </a:p>
          <a:p>
            <a:endParaRPr lang="en-US" sz="2000" dirty="0"/>
          </a:p>
          <a:p>
            <a:r>
              <a:rPr lang="en-US" sz="2000" dirty="0"/>
              <a:t>Does there exist any generic strategy to design and </a:t>
            </a:r>
            <a:r>
              <a:rPr lang="en-US" sz="2000" dirty="0" err="1"/>
              <a:t>analyse</a:t>
            </a:r>
            <a:r>
              <a:rPr lang="en-US" sz="2000" dirty="0"/>
              <a:t> Greedy algorithms ?</a:t>
            </a:r>
          </a:p>
          <a:p>
            <a:endParaRPr lang="en-US" sz="2000" dirty="0"/>
          </a:p>
          <a:p>
            <a:r>
              <a:rPr lang="en-US" sz="2000" dirty="0"/>
              <a:t>We shall now discuss a strategy of designing greedy algorithms that is quite generic.</a:t>
            </a:r>
          </a:p>
          <a:p>
            <a:endParaRPr lang="en-US" sz="2000" dirty="0"/>
          </a:p>
          <a:p>
            <a:r>
              <a:rPr lang="en-US" sz="2000" dirty="0"/>
              <a:t>To demonstrate this strategy, we address a very </a:t>
            </a:r>
            <a:r>
              <a:rPr lang="en-US" sz="2000" dirty="0" err="1"/>
              <a:t>very</a:t>
            </a:r>
            <a:r>
              <a:rPr lang="en-US" sz="2000" dirty="0"/>
              <a:t> nontrivial problem.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5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1960" y="227013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Greedy</a:t>
            </a:r>
            <a:r>
              <a:rPr lang="en-US" b="1" dirty="0">
                <a:solidFill>
                  <a:srgbClr val="002060"/>
                </a:solidFill>
              </a:rPr>
              <a:t>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C851BD3-FAB9-8084-9D71-C8D2D2C6A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How to prove correctness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71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Huffman Codes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rgbClr val="0070C0"/>
                </a:solidFill>
              </a:rPr>
              <a:t>novel</a:t>
            </a:r>
            <a:r>
              <a:rPr lang="en-US" dirty="0">
                <a:solidFill>
                  <a:schemeClr val="tx1"/>
                </a:solidFill>
              </a:rPr>
              <a:t> and quite </a:t>
            </a:r>
            <a:r>
              <a:rPr lang="en-US" dirty="0">
                <a:solidFill>
                  <a:srgbClr val="0070C0"/>
                </a:solidFill>
              </a:rPr>
              <a:t>inspiring</a:t>
            </a:r>
            <a:r>
              <a:rPr lang="en-US" dirty="0">
                <a:solidFill>
                  <a:schemeClr val="tx1"/>
                </a:solidFill>
              </a:rPr>
              <a:t> application of greedy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4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Binary coding</a:t>
            </a: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alphabet set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 }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 text File</a:t>
                </a:r>
                <a:r>
                  <a:rPr lang="en-US" sz="2000" dirty="0"/>
                  <a:t>: a sequence of alphabets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 How many bits needed to encode a text file of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alphabets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⌈"/>
                        <m:endChr m:val="⌉"/>
                        <m:ctrlP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dirty="0"/>
                  <a:t> bits.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181600"/>
              </a:xfrm>
              <a:blipFill rotWithShape="1">
                <a:blip r:embed="rId2"/>
                <a:stretch>
                  <a:fillRect l="-741" t="-588" b="-8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657600" y="2895600"/>
            <a:ext cx="762000" cy="63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990600" y="2362200"/>
            <a:ext cx="2438400" cy="2350532"/>
            <a:chOff x="990600" y="2362200"/>
            <a:chExt cx="2438400" cy="2350532"/>
          </a:xfrm>
        </p:grpSpPr>
        <p:sp>
          <p:nvSpPr>
            <p:cNvPr id="5" name="Rounded Rectangle 4"/>
            <p:cNvSpPr/>
            <p:nvPr/>
          </p:nvSpPr>
          <p:spPr>
            <a:xfrm>
              <a:off x="990600" y="2362200"/>
              <a:ext cx="2438400" cy="1905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C31"/>
                  </a:solidFill>
                  <a:latin typeface="Edwardian Script ITC" pitchFamily="66" charset="0"/>
                </a:rPr>
                <a:t>once upon a time </a:t>
              </a:r>
              <a:r>
                <a:rPr lang="en-US" dirty="0">
                  <a:solidFill>
                    <a:srgbClr val="006C31"/>
                  </a:solidFill>
                </a:rPr>
                <a:t>…………..</a:t>
              </a:r>
            </a:p>
            <a:p>
              <a:pPr algn="ctr"/>
              <a:r>
                <a:rPr lang="en-US" dirty="0">
                  <a:solidFill>
                    <a:srgbClr val="006C31"/>
                  </a:solidFill>
                </a:rPr>
                <a:t>…………………………….</a:t>
              </a:r>
            </a:p>
            <a:p>
              <a:pPr algn="ctr"/>
              <a:r>
                <a:rPr lang="en-US" dirty="0">
                  <a:solidFill>
                    <a:srgbClr val="006C31"/>
                  </a:solidFill>
                </a:rPr>
                <a:t>……………………………..</a:t>
              </a:r>
            </a:p>
            <a:p>
              <a:r>
                <a:rPr lang="en-US" dirty="0">
                  <a:solidFill>
                    <a:srgbClr val="006C31"/>
                  </a:solidFill>
                </a:rPr>
                <a:t>  …………………</a:t>
              </a:r>
            </a:p>
            <a:p>
              <a:pPr algn="ctr"/>
              <a:endParaRPr lang="en-US" dirty="0">
                <a:solidFill>
                  <a:srgbClr val="006C31"/>
                </a:solidFill>
              </a:endParaRPr>
            </a:p>
            <a:p>
              <a:pPr algn="ctr"/>
              <a:endParaRPr lang="en-US" dirty="0">
                <a:solidFill>
                  <a:srgbClr val="006C31"/>
                </a:solidFill>
              </a:endParaRPr>
            </a:p>
            <a:p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00200" y="4343400"/>
              <a:ext cx="1265090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 text file </a:t>
              </a:r>
              <a:r>
                <a:rPr lang="en-US" b="1" dirty="0">
                  <a:solidFill>
                    <a:srgbClr val="7030A0"/>
                  </a:solidFill>
                </a:rPr>
                <a:t>F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48201" y="1905000"/>
            <a:ext cx="3047999" cy="3341132"/>
            <a:chOff x="4648201" y="1905000"/>
            <a:chExt cx="3047999" cy="3341132"/>
          </a:xfrm>
        </p:grpSpPr>
        <p:pic>
          <p:nvPicPr>
            <p:cNvPr id="1026" name="Picture 2" descr="C:\Users\Surender Baswana\Desktop\CS345\binary_file_icon-999px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1" y="1905000"/>
              <a:ext cx="3047999" cy="3047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5334000" y="4876800"/>
              <a:ext cx="1891736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Binary coding of </a:t>
              </a:r>
              <a:r>
                <a:rPr lang="en-US" b="1" dirty="0">
                  <a:solidFill>
                    <a:srgbClr val="7030A0"/>
                  </a:solidFill>
                </a:rPr>
                <a:t>F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676400" y="1600200"/>
            <a:ext cx="2667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0" y="1143000"/>
            <a:ext cx="2667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076700" y="52578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00200" y="52578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Fixed length </a:t>
            </a:r>
            <a:r>
              <a:rPr lang="en-US" sz="3600" b="1" dirty="0"/>
              <a:t>coding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alphabet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 }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is a binary coding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?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2000" dirty="0"/>
                  <a:t> 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ym typeface="Wingdings" pitchFamily="2" charset="2"/>
                  </a:rPr>
                  <a:t>binary strings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is a </a:t>
                </a:r>
                <a:r>
                  <a:rPr lang="en-US" sz="2000" b="1" dirty="0"/>
                  <a:t>fixed length </a:t>
                </a:r>
                <a:r>
                  <a:rPr lang="en-US" sz="2000" dirty="0"/>
                  <a:t>coding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?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each alphabet </a:t>
                </a:r>
                <a:r>
                  <a:rPr lang="en-US" sz="2000" dirty="0">
                    <a:sym typeface="Wingdings" pitchFamily="2" charset="2"/>
                  </a:rPr>
                  <a:t> a unique binary </a:t>
                </a:r>
                <a:r>
                  <a:rPr lang="en-US" sz="2000" dirty="0"/>
                  <a:t>string of length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dirty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2000" b="1" i="1" dirty="0">
                            <a:latin typeface="Cambria Math"/>
                          </a:rPr>
                          <m:t> 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How to decode a </a:t>
                </a:r>
                <a:r>
                  <a:rPr lang="en-US" sz="2000" b="1" dirty="0"/>
                  <a:t>fixed length binary </a:t>
                </a:r>
                <a:r>
                  <a:rPr lang="en-US" sz="2000" dirty="0"/>
                  <a:t>coding?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</a:t>
                </a:r>
                <a:r>
                  <a:rPr lang="en-US" sz="2000" dirty="0">
                    <a:solidFill>
                      <a:srgbClr val="7030A0"/>
                    </a:solidFill>
                  </a:rPr>
                  <a:t>easy </a:t>
                </a:r>
                <a:r>
                  <a:rPr lang="en-US" sz="2000" dirty="0">
                    <a:solidFill>
                      <a:srgbClr val="7030A0"/>
                    </a:solidFill>
                    <a:sym typeface="Wingdings" pitchFamily="2" charset="2"/>
                  </a:rPr>
                  <a:t></a:t>
                </a: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/>
                        </a:rPr>
                        <m:t>    </m:t>
                      </m:r>
                      <m:r>
                        <a:rPr lang="en-US" sz="2000" b="1" i="1" dirty="0">
                          <a:latin typeface="Cambria Math"/>
                        </a:rPr>
                        <m:t>𝟎</m:t>
                      </m:r>
                      <m:r>
                        <a:rPr lang="en-US" sz="2000" b="1" i="1" dirty="0" smtClean="0">
                          <a:latin typeface="Cambria Math"/>
                        </a:rPr>
                        <m:t>𝟏𝟎𝟎𝟏𝟎𝟏𝟎𝟎𝟎𝟎𝟎𝟏𝟎𝟏𝟏</m:t>
                      </m:r>
                      <m:r>
                        <a:rPr lang="en-US" sz="2000" b="1" i="1" dirty="0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>
                <a:blip r:embed="rId2"/>
                <a:stretch>
                  <a:fillRect l="-741" t="-6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962400" y="4800600"/>
            <a:ext cx="1828800" cy="457200"/>
            <a:chOff x="3962400" y="4800600"/>
            <a:chExt cx="1828800" cy="4572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962400" y="480060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572000" y="480060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181600" y="480060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791200" y="480060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1600200" y="37338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00200" y="26670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00200" y="16002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971800" y="30480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79D49C-124A-1B63-3C2E-DEB7CF242FF9}"/>
              </a:ext>
            </a:extLst>
          </p:cNvPr>
          <p:cNvSpPr/>
          <p:nvPr/>
        </p:nvSpPr>
        <p:spPr>
          <a:xfrm>
            <a:off x="2514600" y="2016729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6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4" grpId="0" animBg="1"/>
      <p:bldP spid="15" grpId="0" animBg="1"/>
      <p:bldP spid="16" grpId="0" animBg="1"/>
      <p:bldP spid="17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Fixed length </a:t>
            </a:r>
            <a:r>
              <a:rPr lang="en-US" sz="3600" b="1" dirty="0"/>
              <a:t>coding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alphabet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 }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Can we use fewer than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dirty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2000" b="1" i="1" dirty="0">
                            <a:latin typeface="Cambria Math"/>
                          </a:rPr>
                          <m:t> 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dirty="0"/>
                  <a:t> bits for each </a:t>
                </a:r>
                <a:r>
                  <a:rPr lang="en-US" sz="2000" u="sng" dirty="0"/>
                  <a:t>alphabet of  </a:t>
                </a:r>
                <a14:m>
                  <m:oMath xmlns:m="http://schemas.openxmlformats.org/officeDocument/2006/math">
                    <m:r>
                      <a:rPr lang="en-US" sz="2000" b="1" i="1" u="sng" dirty="0">
                        <a:latin typeface="Cambria Math"/>
                      </a:rPr>
                      <m:t>𝑨</m:t>
                    </m:r>
                    <m:r>
                      <a:rPr lang="en-US" sz="2000" b="1" i="1" u="sng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 </a:t>
                </a:r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No.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Can we use fewer than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⌈"/>
                        <m:endChr m:val="⌉"/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dirty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2000" b="1" i="1" dirty="0">
                            <a:latin typeface="Cambria Math"/>
                          </a:rPr>
                          <m:t> 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dirty="0"/>
                  <a:t> bits to store a </a:t>
                </a:r>
                <a:r>
                  <a:rPr lang="en-US" sz="2000" u="sng" dirty="0"/>
                  <a:t>file</a:t>
                </a:r>
                <a:r>
                  <a:rPr lang="en-US" sz="2000" dirty="0"/>
                  <a:t> of length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</a:t>
                </a:r>
                <a:r>
                  <a:rPr lang="en-US" sz="2000" dirty="0">
                    <a:solidFill>
                      <a:srgbClr val="006C31"/>
                    </a:solidFill>
                  </a:rPr>
                  <a:t>Yes most likely.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>
                <a:blip r:embed="rId2"/>
                <a:stretch>
                  <a:fillRect l="-772" t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24148" y="1966119"/>
            <a:ext cx="370985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4114800"/>
            <a:ext cx="7086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44885" y="2003051"/>
            <a:ext cx="370985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2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huge variation </a:t>
            </a:r>
            <a:r>
              <a:rPr lang="en-US" sz="3200" b="1" dirty="0"/>
              <a:t>in the </a:t>
            </a:r>
            <a:r>
              <a:rPr lang="en-US" sz="3200" b="1" dirty="0">
                <a:solidFill>
                  <a:srgbClr val="0070C0"/>
                </a:solidFill>
              </a:rPr>
              <a:t>frequency</a:t>
            </a:r>
            <a:r>
              <a:rPr lang="en-US" sz="3200" b="1" dirty="0"/>
              <a:t> of </a:t>
            </a:r>
            <a:br>
              <a:rPr lang="en-US" sz="3200" b="1" dirty="0"/>
            </a:br>
            <a:r>
              <a:rPr lang="en-US" sz="3200" b="1" dirty="0"/>
              <a:t>alphabets in a text.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4179"/>
            <a:ext cx="5419526" cy="4335621"/>
          </a:xfrm>
        </p:spPr>
      </p:pic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054" y="1600200"/>
            <a:ext cx="2185546" cy="492395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600" y="6107668"/>
            <a:ext cx="454509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http://en.wikipedia.org/wiki/Letter_frequency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05617A-B75A-FB28-65E0-D571718814D3}"/>
              </a:ext>
            </a:extLst>
          </p:cNvPr>
          <p:cNvSpPr/>
          <p:nvPr/>
        </p:nvSpPr>
        <p:spPr>
          <a:xfrm>
            <a:off x="237274" y="1596310"/>
            <a:ext cx="5182252" cy="41186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9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3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3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 animBg="1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huge variation </a:t>
            </a:r>
            <a:r>
              <a:rPr lang="en-US" sz="3200" b="1" dirty="0"/>
              <a:t>in the </a:t>
            </a:r>
            <a:r>
              <a:rPr lang="en-US" sz="3200" b="1" dirty="0">
                <a:solidFill>
                  <a:srgbClr val="0070C0"/>
                </a:solidFill>
              </a:rPr>
              <a:t>frequency</a:t>
            </a:r>
            <a:r>
              <a:rPr lang="en-US" sz="3200" b="1" dirty="0"/>
              <a:t> of </a:t>
            </a:r>
            <a:br>
              <a:rPr lang="en-US" sz="3200" b="1" dirty="0"/>
            </a:br>
            <a:r>
              <a:rPr lang="en-US" sz="3200" b="1" dirty="0"/>
              <a:t>alphabets in a text.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</a:t>
            </a:r>
            <a:r>
              <a:rPr lang="en-US" sz="2000" dirty="0"/>
              <a:t>: How to exploit variation in the frequencies of alphabets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Answer</a:t>
            </a:r>
            <a:r>
              <a:rPr lang="en-US" sz="2000" dirty="0"/>
              <a:t>: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More frequent </a:t>
            </a:r>
            <a:r>
              <a:rPr lang="en-US" sz="2000" dirty="0"/>
              <a:t>alphabets </a:t>
            </a:r>
            <a:r>
              <a:rPr lang="en-US" sz="2000" dirty="0">
                <a:sym typeface="Wingdings" pitchFamily="2" charset="2"/>
              </a:rPr>
              <a:t> coding with </a:t>
            </a:r>
            <a:r>
              <a:rPr lang="en-US" sz="2000" b="1" dirty="0">
                <a:sym typeface="Wingdings" pitchFamily="2" charset="2"/>
              </a:rPr>
              <a:t>shorter bit string</a:t>
            </a:r>
          </a:p>
          <a:p>
            <a:pPr marL="0" indent="0">
              <a:buNone/>
            </a:pPr>
            <a:r>
              <a:rPr lang="en-US" sz="2000" b="1" dirty="0">
                <a:sym typeface="Wingdings" pitchFamily="2" charset="2"/>
              </a:rPr>
              <a:t>Less frequent </a:t>
            </a:r>
            <a:r>
              <a:rPr lang="en-US" sz="2000" dirty="0">
                <a:sym typeface="Wingdings" pitchFamily="2" charset="2"/>
              </a:rPr>
              <a:t>alphabets  coding with </a:t>
            </a:r>
            <a:r>
              <a:rPr lang="en-US" sz="2000" b="1" dirty="0">
                <a:sym typeface="Wingdings" pitchFamily="2" charset="2"/>
              </a:rPr>
              <a:t>longer bit string</a:t>
            </a:r>
            <a:endParaRPr lang="en-US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00400" y="41148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24200" y="45720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00200" y="2667000"/>
            <a:ext cx="6019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7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Variable</a:t>
            </a:r>
            <a:r>
              <a:rPr lang="en-US" sz="3200" b="1" dirty="0"/>
              <a:t> length 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377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Alphabets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Frequency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Encoding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𝒆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658900028"/>
                  </p:ext>
                </p:extLst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/>
                    <a:gridCol w="1168400"/>
                    <a:gridCol w="116840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Alphabets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047" t="-4762" r="-100524" b="-43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4762" b="-436190"/>
                          </a:stretch>
                        </a:blipFill>
                      </a:tcPr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120879" r="-199479" b="-40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218478" r="-199479" b="-298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321978" r="-199479" b="-20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417391" r="-19947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523077" r="-199479" b="-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191000" y="1600200"/>
                <a:ext cx="487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/>
                  <a:t>Average bit length </a:t>
                </a:r>
                <a:r>
                  <a:rPr lang="en-US" sz="1800" dirty="0"/>
                  <a:t>per symbol using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dirty="0" smtClean="0">
                          <a:latin typeface="Cambria Math"/>
                        </a:rPr>
                        <m:t>𝐀𝐁𝐋</m:t>
                      </m:r>
                      <m:d>
                        <m:d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𝜸</m:t>
                          </m:r>
                        </m:e>
                      </m:d>
                      <m:r>
                        <a:rPr lang="en-US" sz="1800" b="0" i="1" dirty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dirty="0" smtClean="0">
                              <a:latin typeface="Cambria Math"/>
                            </a:rPr>
                            <m:t>𝑥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r>
                            <a:rPr lang="en-US" sz="1800" b="0" i="1" dirty="0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800" b="0" i="1" dirty="0" smtClean="0">
                              <a:latin typeface="Cambria Math"/>
                            </a:rPr>
                            <m:t>.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𝜸</m:t>
                              </m:r>
                              <m:d>
                                <m:dPr>
                                  <m:ctrlPr>
                                    <a:rPr lang="en-US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1800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sz="1800" i="1" dirty="0">
                    <a:latin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𝟒𝟓</m:t>
                    </m:r>
                    <m:r>
                      <a:rPr lang="en-US" sz="1600" b="0" i="1" dirty="0" smtClean="0">
                        <a:latin typeface="Cambria Math"/>
                        <a:ea typeface="Cambria Math"/>
                      </a:rPr>
                      <m:t>⨯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𝟏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𝟏𝟖</m:t>
                    </m:r>
                    <m:r>
                      <a:rPr lang="en-US" sz="1600" i="1" dirty="0">
                        <a:latin typeface="Cambria Math"/>
                        <a:ea typeface="Cambria Math"/>
                      </a:rPr>
                      <m:t>⨯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𝟐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𝟏𝟐</m:t>
                    </m:r>
                    <m:r>
                      <a:rPr lang="en-US" sz="1600" b="1" i="1" dirty="0"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  <m:r>
                      <a:rPr lang="en-US" sz="16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sz="1600" i="1" dirty="0">
                        <a:latin typeface="Cambria Math"/>
                        <a:ea typeface="Cambria Math"/>
                      </a:rPr>
                      <m:t>⨯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𝟑</m:t>
                    </m:r>
                  </m:oMath>
                </a14:m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𝟗𝟐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>
                    <a:solidFill>
                      <a:schemeClr val="tx1"/>
                    </a:solidFill>
                  </a:rPr>
                  <a:t>: How will you decode  </a:t>
                </a:r>
                <a:r>
                  <a:rPr lang="en-US" sz="2400" dirty="0">
                    <a:solidFill>
                      <a:schemeClr val="tx1"/>
                    </a:solidFill>
                  </a:rPr>
                  <a:t>01010111 </a:t>
                </a:r>
                <a:r>
                  <a:rPr lang="en-US" sz="1800" dirty="0">
                    <a:solidFill>
                      <a:schemeClr val="tx1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</a:t>
                </a:r>
                <a:r>
                  <a:rPr lang="en-US" sz="1800" dirty="0"/>
                  <a:t>:  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𝒂𝒃𝒃𝒆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    </a:t>
                </a:r>
                <a:r>
                  <a:rPr lang="en-US" sz="1800" dirty="0"/>
                  <a:t>or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𝒂</m:t>
                    </m:r>
                    <m:r>
                      <a:rPr lang="en-US" sz="1800" b="1" i="1" smtClean="0">
                        <a:latin typeface="Cambria Math"/>
                      </a:rPr>
                      <m:t>𝒅𝒂</m:t>
                    </m:r>
                    <m:r>
                      <a:rPr lang="en-US" sz="18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     </a:t>
                </a: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What is th</a:t>
                </a:r>
                <a:r>
                  <a:rPr lang="en-US" sz="1800" dirty="0">
                    <a:sym typeface="Wingdings" pitchFamily="2" charset="2"/>
                  </a:rPr>
                  <a:t>e source of this ambiguity ?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chemeClr val="tx1"/>
                    </a:solidFill>
                  </a:rPr>
                  <a:t>Answer</a:t>
                </a:r>
                <a:r>
                  <a:rPr lang="en-US" sz="1600" dirty="0">
                    <a:solidFill>
                      <a:schemeClr val="tx1"/>
                    </a:solidFill>
                  </a:rPr>
                  <a:t>:  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dirty="0" smtClean="0">
                            <a:latin typeface="Cambria Math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 is  a prefix of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dirty="0" smtClean="0">
                            <a:latin typeface="Cambria Math"/>
                          </a:rPr>
                          <m:t>𝒅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191000" y="1600200"/>
                <a:ext cx="4876800" cy="4525963"/>
              </a:xfrm>
              <a:blipFill rotWithShape="1">
                <a:blip r:embed="rId3"/>
                <a:stretch>
                  <a:fillRect l="-1125" t="-674" r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124200" y="2831068"/>
            <a:ext cx="573428" cy="2643664"/>
            <a:chOff x="3467496" y="2831068"/>
            <a:chExt cx="573428" cy="2643664"/>
          </a:xfrm>
        </p:grpSpPr>
        <p:sp>
          <p:nvSpPr>
            <p:cNvPr id="13" name="TextBox 12"/>
            <p:cNvSpPr txBox="1"/>
            <p:nvPr/>
          </p:nvSpPr>
          <p:spPr>
            <a:xfrm>
              <a:off x="3467496" y="3429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831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5200" y="3962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02876" y="450746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05200" y="5105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Down Ribbon 18"/>
              <p:cNvSpPr/>
              <p:nvPr/>
            </p:nvSpPr>
            <p:spPr>
              <a:xfrm>
                <a:off x="4495800" y="5334000"/>
                <a:ext cx="44196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There is a serious problem with the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encoding. Can you see? </a:t>
                </a:r>
              </a:p>
            </p:txBody>
          </p:sp>
        </mc:Choice>
        <mc:Fallback xmlns="">
          <p:sp>
            <p:nvSpPr>
              <p:cNvPr id="19" name="Down Ribbon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5334000"/>
                <a:ext cx="44196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Down Ribbon 19"/>
          <p:cNvSpPr/>
          <p:nvPr/>
        </p:nvSpPr>
        <p:spPr>
          <a:xfrm>
            <a:off x="4495800" y="5715000"/>
            <a:ext cx="4419600" cy="9906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we fix it ?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81800" y="1981200"/>
            <a:ext cx="427578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15200" y="1981200"/>
            <a:ext cx="609600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1942068"/>
            <a:ext cx="1676400" cy="6487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172200" y="3962400"/>
            <a:ext cx="1676400" cy="6487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83381" y="3352800"/>
            <a:ext cx="574219" cy="533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124200" y="4495800"/>
            <a:ext cx="574219" cy="533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DB69B9-1263-310F-35CD-C84B3A8B63B6}"/>
              </a:ext>
            </a:extLst>
          </p:cNvPr>
          <p:cNvSpPr/>
          <p:nvPr/>
        </p:nvSpPr>
        <p:spPr>
          <a:xfrm>
            <a:off x="6172200" y="1942068"/>
            <a:ext cx="1981200" cy="6487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EFF6E6-55D1-3920-0BD0-D37CFC71C648}"/>
              </a:ext>
            </a:extLst>
          </p:cNvPr>
          <p:cNvSpPr/>
          <p:nvPr/>
        </p:nvSpPr>
        <p:spPr>
          <a:xfrm>
            <a:off x="6019800" y="1295400"/>
            <a:ext cx="2133600" cy="6487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3E6C7C-3C42-698A-3228-77958B76C5FB}"/>
              </a:ext>
            </a:extLst>
          </p:cNvPr>
          <p:cNvSpPr/>
          <p:nvPr/>
        </p:nvSpPr>
        <p:spPr>
          <a:xfrm>
            <a:off x="6477000" y="2656820"/>
            <a:ext cx="2590800" cy="6197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84498E-A4B2-82B2-2A3E-81D64360B17D}"/>
              </a:ext>
            </a:extLst>
          </p:cNvPr>
          <p:cNvSpPr/>
          <p:nvPr/>
        </p:nvSpPr>
        <p:spPr>
          <a:xfrm>
            <a:off x="5410200" y="2667000"/>
            <a:ext cx="2590800" cy="6197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CD6E7-E2BD-5846-3892-8DB2506F46D6}"/>
              </a:ext>
            </a:extLst>
          </p:cNvPr>
          <p:cNvSpPr/>
          <p:nvPr/>
        </p:nvSpPr>
        <p:spPr>
          <a:xfrm>
            <a:off x="4495800" y="2656820"/>
            <a:ext cx="2590800" cy="6197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DB24DD-A62F-E10B-CA64-DECA892CA101}"/>
              </a:ext>
            </a:extLst>
          </p:cNvPr>
          <p:cNvSpPr txBox="1"/>
          <p:nvPr/>
        </p:nvSpPr>
        <p:spPr>
          <a:xfrm>
            <a:off x="76200" y="1417638"/>
            <a:ext cx="4018857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Let us think of some encoding exploiting </a:t>
            </a:r>
          </a:p>
          <a:p>
            <a:r>
              <a:rPr lang="en-US" dirty="0"/>
              <a:t>the variation in frequencies.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0751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9" grpId="0" animBg="1"/>
      <p:bldP spid="19" grpId="1" animBg="1"/>
      <p:bldP spid="20" grpId="0" animBg="1"/>
      <p:bldP spid="20" grpId="1" animBg="1"/>
      <p:bldP spid="3" grpId="0" animBg="1"/>
      <p:bldP spid="3" grpId="1" animBg="1"/>
      <p:bldP spid="22" grpId="0" animBg="1"/>
      <p:bldP spid="22" grpId="1" animBg="1"/>
      <p:bldP spid="4" grpId="0" animBg="1"/>
      <p:bldP spid="23" grpId="0" animBg="1"/>
      <p:bldP spid="6" grpId="0" animBg="1"/>
      <p:bldP spid="24" grpId="0" animBg="1"/>
      <p:bldP spid="2" grpId="0" animBg="1"/>
      <p:bldP spid="7" grpId="0" animBg="1"/>
      <p:bldP spid="9" grpId="0" animBg="1"/>
      <p:bldP spid="12" grpId="0" animBg="1"/>
      <p:bldP spid="21" grpId="0" animBg="1"/>
      <p:bldP spid="25" grpId="0" animBg="1"/>
      <p:bldP spid="25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Variable</a:t>
            </a:r>
            <a:r>
              <a:rPr lang="en-US" sz="3200" b="1" dirty="0"/>
              <a:t> length 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377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Alphabets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Frequency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Encoding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𝒆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714606834"/>
                  </p:ext>
                </p:extLst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/>
                    <a:gridCol w="1168400"/>
                    <a:gridCol w="116840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Alphabets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047" t="-4762" r="-100524" b="-43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4762" b="-436190"/>
                          </a:stretch>
                        </a:blipFill>
                      </a:tcPr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120879" r="-199479" b="-40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218478" r="-199479" b="-298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321978" r="-199479" b="-20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417391" r="-19947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523077" r="-199479" b="-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191000" y="1600200"/>
                <a:ext cx="487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/>
                  <a:t>Average bit length </a:t>
                </a:r>
                <a:r>
                  <a:rPr lang="en-US" sz="1800" dirty="0"/>
                  <a:t>per alphabet using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dirty="0" smtClean="0">
                          <a:latin typeface="Cambria Math"/>
                        </a:rPr>
                        <m:t>𝐀𝐁𝐋</m:t>
                      </m:r>
                      <m:d>
                        <m:d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𝜸</m:t>
                          </m:r>
                        </m:e>
                      </m:d>
                      <m:r>
                        <a:rPr lang="en-US" sz="1800" b="0" i="1" dirty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dirty="0" smtClean="0">
                              <a:latin typeface="Cambria Math"/>
                            </a:rPr>
                            <m:t>𝑥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r>
                            <a:rPr lang="en-US" sz="1800" b="0" i="1" dirty="0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800" b="0" i="1" dirty="0" smtClean="0">
                              <a:latin typeface="Cambria Math"/>
                            </a:rPr>
                            <m:t>.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𝜸</m:t>
                              </m:r>
                              <m:d>
                                <m:dPr>
                                  <m:ctrlPr>
                                    <a:rPr lang="en-US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1800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sz="1800" i="1" dirty="0">
                    <a:latin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𝟒𝟓</m:t>
                    </m:r>
                    <m:r>
                      <a:rPr lang="en-US" sz="1600" b="0" i="1" dirty="0" smtClean="0">
                        <a:latin typeface="Cambria Math"/>
                        <a:ea typeface="Cambria Math"/>
                      </a:rPr>
                      <m:t>⨯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𝟏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𝟏𝟖</m:t>
                    </m:r>
                    <m:r>
                      <a:rPr lang="en-US" sz="1600" i="1" dirty="0">
                        <a:latin typeface="Cambria Math"/>
                        <a:ea typeface="Cambria Math"/>
                      </a:rPr>
                      <m:t>⨯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𝟑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𝟏𝟐</m:t>
                    </m:r>
                    <m:r>
                      <a:rPr lang="en-US" sz="1600" b="1" i="1" dirty="0"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  <m:r>
                      <a:rPr lang="en-US" sz="16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sz="1600" i="1" dirty="0">
                        <a:latin typeface="Cambria Math"/>
                        <a:ea typeface="Cambria Math"/>
                      </a:rPr>
                      <m:t>⨯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𝟑</m:t>
                    </m:r>
                  </m:oMath>
                </a14:m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𝟐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191000" y="1600200"/>
                <a:ext cx="4876800" cy="4525963"/>
              </a:xfrm>
              <a:blipFill>
                <a:blip r:embed="rId3"/>
                <a:stretch>
                  <a:fillRect l="-1125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124200" y="2831068"/>
            <a:ext cx="573428" cy="2643664"/>
            <a:chOff x="3467496" y="2831068"/>
            <a:chExt cx="573428" cy="2643664"/>
          </a:xfrm>
        </p:grpSpPr>
        <p:sp>
          <p:nvSpPr>
            <p:cNvPr id="13" name="TextBox 12"/>
            <p:cNvSpPr txBox="1"/>
            <p:nvPr/>
          </p:nvSpPr>
          <p:spPr>
            <a:xfrm>
              <a:off x="3467496" y="34290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831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5200" y="3962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02876" y="450746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05200" y="5105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1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A </a:t>
            </a:r>
            <a:r>
              <a:rPr lang="en-US" b="1" dirty="0">
                <a:solidFill>
                  <a:srgbClr val="7030A0"/>
                </a:solidFill>
              </a:rPr>
              <a:t>Job scheduling </a:t>
            </a:r>
            <a:r>
              <a:rPr lang="en-US" b="1" dirty="0">
                <a:solidFill>
                  <a:srgbClr val="002060"/>
                </a:solidFill>
              </a:rPr>
              <a:t>problem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8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Prefix</a:t>
            </a:r>
            <a:r>
              <a:rPr lang="en-US" sz="3600" b="1" dirty="0"/>
              <a:t> Coding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Definition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A coding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called prefix coding if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there </a:t>
                </a:r>
                <a:r>
                  <a:rPr lang="en-US" sz="2000" u="sng" dirty="0"/>
                  <a:t>does not exist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𝑥</m:t>
                    </m:r>
                    <m:r>
                      <a:rPr lang="en-US" sz="2000" b="0" i="1" dirty="0" smtClean="0">
                        <a:latin typeface="Cambria Math"/>
                      </a:rPr>
                      <m:t>,</m:t>
                    </m:r>
                    <m:r>
                      <a:rPr lang="en-US" sz="2000" b="0" i="1" dirty="0" smtClean="0">
                        <a:latin typeface="Cambria Math"/>
                      </a:rPr>
                      <m:t>𝑦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such that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  <m:r>
                      <a:rPr lang="en-US" sz="2000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b="1" dirty="0"/>
                  <a:t>prefix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  <m:r>
                      <a:rPr lang="en-US" sz="2000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Algorithmic Problem</a:t>
                </a:r>
                <a:r>
                  <a:rPr lang="en-US" sz="2000" dirty="0"/>
                  <a:t>: Given 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alphabets and their frequencies, 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compute coding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2000" dirty="0"/>
                  <a:t> such that</a:t>
                </a:r>
              </a:p>
              <a:p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2000" dirty="0"/>
                  <a:t> is prefix coding</a:t>
                </a:r>
              </a:p>
              <a:p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𝐀𝐁𝐋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𝜸</m:t>
                        </m:r>
                      </m:e>
                    </m:d>
                  </m:oMath>
                </a14:m>
                <a:r>
                  <a:rPr lang="en-US" sz="2000" dirty="0"/>
                  <a:t> is minimum.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24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819400" y="4114800"/>
            <a:ext cx="2971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91200" y="4191000"/>
            <a:ext cx="2971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00400" y="2667000"/>
            <a:ext cx="2971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8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7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  <p:bldP spid="2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The challenge of the problem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00201"/>
            <a:ext cx="6156678" cy="346313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92442" y="5334000"/>
                <a:ext cx="7504234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Among all possible binary coding of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/>
                  <a:t>, how to find the </a:t>
                </a:r>
                <a:r>
                  <a:rPr lang="en-US" b="1" dirty="0"/>
                  <a:t>optimal</a:t>
                </a:r>
                <a:r>
                  <a:rPr lang="en-US" dirty="0"/>
                  <a:t> </a:t>
                </a:r>
                <a:r>
                  <a:rPr lang="en-US" b="1" dirty="0"/>
                  <a:t>prefix</a:t>
                </a:r>
                <a:r>
                  <a:rPr lang="en-US" dirty="0"/>
                  <a:t> coding ?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442" y="5334000"/>
                <a:ext cx="750423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31" t="-8197" r="-48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581400" y="5973999"/>
            <a:ext cx="33693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It looks too complex </a:t>
            </a:r>
            <a:r>
              <a:rPr lang="en-US" dirty="0">
                <a:sym typeface="Wingdings" pitchFamily="2" charset="2"/>
              </a:rPr>
              <a:t> because …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15F33E-8128-E63F-BED9-6C155A4FD7DF}"/>
              </a:ext>
            </a:extLst>
          </p:cNvPr>
          <p:cNvSpPr txBox="1"/>
          <p:nvPr/>
        </p:nvSpPr>
        <p:spPr>
          <a:xfrm>
            <a:off x="1192442" y="6429332"/>
            <a:ext cx="693651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it is too difficult to see any structure underlying the set of binary strings</a:t>
            </a:r>
          </a:p>
        </p:txBody>
      </p:sp>
    </p:spTree>
    <p:extLst>
      <p:ext uri="{BB962C8B-B14F-4D97-AF65-F5344CB8AC3E}">
        <p14:creationId xmlns:p14="http://schemas.microsoft.com/office/powerpoint/2010/main" val="3515013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3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The </a:t>
            </a:r>
            <a:r>
              <a:rPr lang="en-US" sz="3600" b="1" dirty="0">
                <a:solidFill>
                  <a:srgbClr val="7030A0"/>
                </a:solidFill>
              </a:rPr>
              <a:t>novel idea </a:t>
            </a:r>
            <a:r>
              <a:rPr lang="en-US" sz="3600" b="1" dirty="0"/>
              <a:t>of Huffman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33400" y="2602469"/>
            <a:ext cx="3522131" cy="2426731"/>
            <a:chOff x="533400" y="1600201"/>
            <a:chExt cx="3522131" cy="2426731"/>
          </a:xfrm>
        </p:grpSpPr>
        <p:pic>
          <p:nvPicPr>
            <p:cNvPr id="5" name="Content Placeholder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3400" y="1600201"/>
              <a:ext cx="3522131" cy="1981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600200" y="3657600"/>
              <a:ext cx="1456681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Binary coding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715000" y="2721899"/>
            <a:ext cx="2819400" cy="2231101"/>
            <a:chOff x="5441763" y="1631763"/>
            <a:chExt cx="2819400" cy="2231101"/>
          </a:xfrm>
        </p:grpSpPr>
        <p:grpSp>
          <p:nvGrpSpPr>
            <p:cNvPr id="6" name="Group 5"/>
            <p:cNvGrpSpPr/>
            <p:nvPr/>
          </p:nvGrpSpPr>
          <p:grpSpPr>
            <a:xfrm>
              <a:off x="5441763" y="1631763"/>
              <a:ext cx="2819400" cy="1416237"/>
              <a:chOff x="3079563" y="1447800"/>
              <a:chExt cx="2819400" cy="1416237"/>
            </a:xfrm>
          </p:grpSpPr>
          <p:cxnSp>
            <p:nvCxnSpPr>
              <p:cNvPr id="7" name="Straight Arrow Connector 6"/>
              <p:cNvCxnSpPr>
                <a:endCxn id="12" idx="7"/>
              </p:cNvCxnSpPr>
              <p:nvPr/>
            </p:nvCxnSpPr>
            <p:spPr>
              <a:xfrm flipH="1">
                <a:off x="3689163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13" idx="3"/>
              </p:cNvCxnSpPr>
              <p:nvPr/>
            </p:nvCxnSpPr>
            <p:spPr>
              <a:xfrm flipH="1">
                <a:off x="4755963" y="2317563"/>
                <a:ext cx="4702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4419600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12" idx="3"/>
              </p:cNvCxnSpPr>
              <p:nvPr/>
            </p:nvCxnSpPr>
            <p:spPr>
              <a:xfrm flipH="1">
                <a:off x="3079563" y="2317563"/>
                <a:ext cx="3940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12" idx="5"/>
              </p:cNvCxnSpPr>
              <p:nvPr/>
            </p:nvCxnSpPr>
            <p:spPr>
              <a:xfrm>
                <a:off x="3689163" y="2317563"/>
                <a:ext cx="3178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/>
              <p:cNvSpPr/>
              <p:nvPr/>
            </p:nvSpPr>
            <p:spPr>
              <a:xfrm>
                <a:off x="3429000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181600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311837" y="1447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" name="Straight Arrow Connector 14"/>
              <p:cNvCxnSpPr>
                <a:stCxn id="13" idx="5"/>
              </p:cNvCxnSpPr>
              <p:nvPr/>
            </p:nvCxnSpPr>
            <p:spPr>
              <a:xfrm>
                <a:off x="5441763" y="2317563"/>
                <a:ext cx="457200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6172200" y="3493532"/>
              <a:ext cx="1218347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Binary tree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343400" y="2836605"/>
            <a:ext cx="1143000" cy="1049595"/>
            <a:chOff x="4343400" y="1828800"/>
            <a:chExt cx="1143000" cy="1049595"/>
          </a:xfrm>
        </p:grpSpPr>
        <p:sp>
          <p:nvSpPr>
            <p:cNvPr id="20" name="Left-Right Arrow 19"/>
            <p:cNvSpPr/>
            <p:nvPr/>
          </p:nvSpPr>
          <p:spPr>
            <a:xfrm>
              <a:off x="4343400" y="2241363"/>
              <a:ext cx="1143000" cy="63703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24400" y="1828800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C00000"/>
                  </a:solidFill>
                </a:rPr>
                <a:t>?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21637" y="2819400"/>
            <a:ext cx="1323849" cy="381000"/>
            <a:chOff x="6521637" y="2819400"/>
            <a:chExt cx="1323849" cy="381000"/>
          </a:xfrm>
        </p:grpSpPr>
        <p:sp>
          <p:nvSpPr>
            <p:cNvPr id="25" name="TextBox 24"/>
            <p:cNvSpPr txBox="1"/>
            <p:nvPr/>
          </p:nvSpPr>
          <p:spPr>
            <a:xfrm>
              <a:off x="6521637" y="2819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43800" y="2831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18114" y="3581400"/>
            <a:ext cx="2813172" cy="381000"/>
            <a:chOff x="5718114" y="3581400"/>
            <a:chExt cx="2813172" cy="381000"/>
          </a:xfrm>
        </p:grpSpPr>
        <p:sp>
          <p:nvSpPr>
            <p:cNvPr id="27" name="TextBox 26"/>
            <p:cNvSpPr txBox="1"/>
            <p:nvPr/>
          </p:nvSpPr>
          <p:spPr>
            <a:xfrm>
              <a:off x="8229600" y="3593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18114" y="3593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70714" y="3581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403914" y="3581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563092" y="4586790"/>
            <a:ext cx="92044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Labeled</a:t>
            </a:r>
          </a:p>
        </p:txBody>
      </p:sp>
    </p:spTree>
    <p:extLst>
      <p:ext uri="{BB962C8B-B14F-4D97-AF65-F5344CB8AC3E}">
        <p14:creationId xmlns:p14="http://schemas.microsoft.com/office/powerpoint/2010/main" val="368400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labeled</a:t>
            </a:r>
            <a:r>
              <a:rPr lang="en-US" sz="3600" b="1" dirty="0"/>
              <a:t> binary tree</a:t>
            </a:r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            nodes </a:t>
            </a:r>
            <a:r>
              <a:rPr lang="en-US" sz="2000" b="1" dirty="0">
                <a:sym typeface="Wingdings" pitchFamily="2" charset="2"/>
              </a:rPr>
              <a:t>  </a:t>
            </a:r>
            <a:r>
              <a:rPr lang="en-US" sz="2000" b="1" dirty="0">
                <a:solidFill>
                  <a:srgbClr val="C00000"/>
                </a:solidFill>
                <a:sym typeface="Wingdings" pitchFamily="2" charset="2"/>
              </a:rPr>
              <a:t>?</a:t>
            </a:r>
          </a:p>
          <a:p>
            <a:pPr marL="0" indent="0">
              <a:buNone/>
            </a:pPr>
            <a:r>
              <a:rPr lang="en-US" sz="2000" b="1" dirty="0"/>
              <a:t>Code of an alphabet = </a:t>
            </a:r>
            <a:r>
              <a:rPr lang="en-US" sz="2000" b="1" dirty="0">
                <a:solidFill>
                  <a:srgbClr val="C00000"/>
                </a:solidFill>
              </a:rPr>
              <a:t>?</a:t>
            </a:r>
            <a:r>
              <a:rPr lang="en-US" sz="2000" b="1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895600" y="1752600"/>
            <a:ext cx="3124200" cy="2438400"/>
            <a:chOff x="2895600" y="1752600"/>
            <a:chExt cx="3124200" cy="2438400"/>
          </a:xfrm>
        </p:grpSpPr>
        <p:cxnSp>
          <p:nvCxnSpPr>
            <p:cNvPr id="12" name="Straight Arrow Connector 11"/>
            <p:cNvCxnSpPr>
              <a:stCxn id="123" idx="2"/>
              <a:endCxn id="121" idx="7"/>
            </p:cNvCxnSpPr>
            <p:nvPr/>
          </p:nvCxnSpPr>
          <p:spPr>
            <a:xfrm flipH="1">
              <a:off x="3689163" y="1905000"/>
              <a:ext cx="882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4755963" y="3384363"/>
              <a:ext cx="882837" cy="501837"/>
              <a:chOff x="1098363" y="3308163"/>
              <a:chExt cx="882837" cy="501837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H="1">
                <a:off x="10983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16317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/>
            <p:cNvCxnSpPr>
              <a:stCxn id="122" idx="3"/>
              <a:endCxn id="116" idx="7"/>
            </p:cNvCxnSpPr>
            <p:nvPr/>
          </p:nvCxnSpPr>
          <p:spPr>
            <a:xfrm flipH="1">
              <a:off x="5289363" y="2622363"/>
              <a:ext cx="4702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22" idx="1"/>
            </p:cNvCxnSpPr>
            <p:nvPr/>
          </p:nvCxnSpPr>
          <p:spPr>
            <a:xfrm>
              <a:off x="4876800" y="1905000"/>
              <a:ext cx="882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19" idx="5"/>
              <a:endCxn id="110" idx="0"/>
            </p:cNvCxnSpPr>
            <p:nvPr/>
          </p:nvCxnSpPr>
          <p:spPr>
            <a:xfrm>
              <a:off x="3155763" y="3308163"/>
              <a:ext cx="349437" cy="5780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3155763" y="2622363"/>
              <a:ext cx="851274" cy="546474"/>
              <a:chOff x="3124200" y="2577726"/>
              <a:chExt cx="851274" cy="546474"/>
            </a:xfrm>
          </p:grpSpPr>
          <p:cxnSp>
            <p:nvCxnSpPr>
              <p:cNvPr id="33" name="Straight Arrow Connector 32"/>
              <p:cNvCxnSpPr>
                <a:stCxn id="121" idx="3"/>
                <a:endCxn id="119" idx="7"/>
              </p:cNvCxnSpPr>
              <p:nvPr/>
            </p:nvCxnSpPr>
            <p:spPr>
              <a:xfrm flipH="1">
                <a:off x="3124200" y="2577726"/>
                <a:ext cx="317874" cy="4702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21" idx="5"/>
                <a:endCxn id="118" idx="1"/>
              </p:cNvCxnSpPr>
              <p:nvPr/>
            </p:nvCxnSpPr>
            <p:spPr>
              <a:xfrm>
                <a:off x="3657600" y="2577726"/>
                <a:ext cx="317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3352800" y="3886200"/>
              <a:ext cx="2438400" cy="304800"/>
              <a:chOff x="3429000" y="4495800"/>
              <a:chExt cx="2438400" cy="304800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3429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4" name="Group 103"/>
              <p:cNvGrpSpPr/>
              <p:nvPr/>
            </p:nvGrpSpPr>
            <p:grpSpPr>
              <a:xfrm>
                <a:off x="4648200" y="4495800"/>
                <a:ext cx="1219200" cy="304800"/>
                <a:chOff x="990600" y="4495800"/>
                <a:chExt cx="1219200" cy="30480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990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1905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3" name="Group 112"/>
            <p:cNvGrpSpPr/>
            <p:nvPr/>
          </p:nvGrpSpPr>
          <p:grpSpPr>
            <a:xfrm>
              <a:off x="2895600" y="3048000"/>
              <a:ext cx="2438400" cy="381000"/>
              <a:chOff x="2590800" y="4419600"/>
              <a:chExt cx="2438400" cy="38100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2590800" y="4419600"/>
                <a:ext cx="1371600" cy="381000"/>
                <a:chOff x="2590800" y="4419600"/>
                <a:chExt cx="1371600" cy="381000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3657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2590800" y="4419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6" name="Oval 115"/>
              <p:cNvSpPr/>
              <p:nvPr/>
            </p:nvSpPr>
            <p:spPr>
              <a:xfrm>
                <a:off x="4724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3429000" y="2362200"/>
              <a:ext cx="2590800" cy="304800"/>
              <a:chOff x="4038600" y="4495800"/>
              <a:chExt cx="2590800" cy="3048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4038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6324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Oval 122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Oval 139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048000" y="1828800"/>
            <a:ext cx="2667000" cy="1905000"/>
            <a:chOff x="3048000" y="1828800"/>
            <a:chExt cx="2667000" cy="1905000"/>
          </a:xfrm>
        </p:grpSpPr>
        <p:grpSp>
          <p:nvGrpSpPr>
            <p:cNvPr id="45" name="Group 44"/>
            <p:cNvGrpSpPr/>
            <p:nvPr/>
          </p:nvGrpSpPr>
          <p:grpSpPr>
            <a:xfrm>
              <a:off x="3048000" y="1828800"/>
              <a:ext cx="2667000" cy="1905000"/>
              <a:chOff x="3048000" y="1828800"/>
              <a:chExt cx="2667000" cy="1905000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007037" y="1828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260914" y="1840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3048000" y="2590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5260914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4727514" y="3352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5413314" y="3364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38100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76600" y="3341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sp>
        <p:nvSpPr>
          <p:cNvPr id="10" name="Freeform 9"/>
          <p:cNvSpPr/>
          <p:nvPr/>
        </p:nvSpPr>
        <p:spPr>
          <a:xfrm>
            <a:off x="3355344" y="2035629"/>
            <a:ext cx="1216655" cy="1828800"/>
          </a:xfrm>
          <a:custGeom>
            <a:avLst/>
            <a:gdLst>
              <a:gd name="connsiteX0" fmla="*/ 1268778 w 1268778"/>
              <a:gd name="connsiteY0" fmla="*/ 0 h 1828800"/>
              <a:gd name="connsiteX1" fmla="*/ 485007 w 1268778"/>
              <a:gd name="connsiteY1" fmla="*/ 457200 h 1828800"/>
              <a:gd name="connsiteX2" fmla="*/ 408807 w 1268778"/>
              <a:gd name="connsiteY2" fmla="*/ 533400 h 1828800"/>
              <a:gd name="connsiteX3" fmla="*/ 6035 w 1268778"/>
              <a:gd name="connsiteY3" fmla="*/ 1143000 h 1828800"/>
              <a:gd name="connsiteX4" fmla="*/ 180207 w 1268778"/>
              <a:gd name="connsiteY4" fmla="*/ 1491342 h 1828800"/>
              <a:gd name="connsiteX5" fmla="*/ 365264 w 1268778"/>
              <a:gd name="connsiteY5" fmla="*/ 1828800 h 1828800"/>
              <a:gd name="connsiteX0" fmla="*/ 1268778 w 1268778"/>
              <a:gd name="connsiteY0" fmla="*/ 0 h 1828800"/>
              <a:gd name="connsiteX1" fmla="*/ 648292 w 1268778"/>
              <a:gd name="connsiteY1" fmla="*/ 391886 h 1828800"/>
              <a:gd name="connsiteX2" fmla="*/ 408807 w 1268778"/>
              <a:gd name="connsiteY2" fmla="*/ 533400 h 1828800"/>
              <a:gd name="connsiteX3" fmla="*/ 6035 w 1268778"/>
              <a:gd name="connsiteY3" fmla="*/ 1143000 h 1828800"/>
              <a:gd name="connsiteX4" fmla="*/ 180207 w 1268778"/>
              <a:gd name="connsiteY4" fmla="*/ 1491342 h 1828800"/>
              <a:gd name="connsiteX5" fmla="*/ 365264 w 1268778"/>
              <a:gd name="connsiteY5" fmla="*/ 1828800 h 1828800"/>
              <a:gd name="connsiteX0" fmla="*/ 1268778 w 1268778"/>
              <a:gd name="connsiteY0" fmla="*/ 0 h 1828800"/>
              <a:gd name="connsiteX1" fmla="*/ 648292 w 1268778"/>
              <a:gd name="connsiteY1" fmla="*/ 391886 h 1828800"/>
              <a:gd name="connsiteX2" fmla="*/ 408807 w 1268778"/>
              <a:gd name="connsiteY2" fmla="*/ 620485 h 1828800"/>
              <a:gd name="connsiteX3" fmla="*/ 6035 w 1268778"/>
              <a:gd name="connsiteY3" fmla="*/ 1143000 h 1828800"/>
              <a:gd name="connsiteX4" fmla="*/ 180207 w 1268778"/>
              <a:gd name="connsiteY4" fmla="*/ 1491342 h 1828800"/>
              <a:gd name="connsiteX5" fmla="*/ 365264 w 1268778"/>
              <a:gd name="connsiteY5" fmla="*/ 1828800 h 1828800"/>
              <a:gd name="connsiteX0" fmla="*/ 1273008 w 1273008"/>
              <a:gd name="connsiteY0" fmla="*/ 0 h 1828800"/>
              <a:gd name="connsiteX1" fmla="*/ 652522 w 1273008"/>
              <a:gd name="connsiteY1" fmla="*/ 391886 h 1828800"/>
              <a:gd name="connsiteX2" fmla="*/ 413037 w 1273008"/>
              <a:gd name="connsiteY2" fmla="*/ 620485 h 1828800"/>
              <a:gd name="connsiteX3" fmla="*/ 10265 w 1273008"/>
              <a:gd name="connsiteY3" fmla="*/ 1143000 h 1828800"/>
              <a:gd name="connsiteX4" fmla="*/ 140894 w 1273008"/>
              <a:gd name="connsiteY4" fmla="*/ 1458685 h 1828800"/>
              <a:gd name="connsiteX5" fmla="*/ 369494 w 1273008"/>
              <a:gd name="connsiteY5" fmla="*/ 1828800 h 1828800"/>
              <a:gd name="connsiteX0" fmla="*/ 1222846 w 1222846"/>
              <a:gd name="connsiteY0" fmla="*/ 0 h 1828800"/>
              <a:gd name="connsiteX1" fmla="*/ 602360 w 1222846"/>
              <a:gd name="connsiteY1" fmla="*/ 391886 h 1828800"/>
              <a:gd name="connsiteX2" fmla="*/ 362875 w 1222846"/>
              <a:gd name="connsiteY2" fmla="*/ 620485 h 1828800"/>
              <a:gd name="connsiteX3" fmla="*/ 14531 w 1222846"/>
              <a:gd name="connsiteY3" fmla="*/ 1143000 h 1828800"/>
              <a:gd name="connsiteX4" fmla="*/ 90732 w 1222846"/>
              <a:gd name="connsiteY4" fmla="*/ 1458685 h 1828800"/>
              <a:gd name="connsiteX5" fmla="*/ 319332 w 1222846"/>
              <a:gd name="connsiteY5" fmla="*/ 1828800 h 1828800"/>
              <a:gd name="connsiteX0" fmla="*/ 1216348 w 1216348"/>
              <a:gd name="connsiteY0" fmla="*/ 0 h 1828800"/>
              <a:gd name="connsiteX1" fmla="*/ 595862 w 1216348"/>
              <a:gd name="connsiteY1" fmla="*/ 391886 h 1828800"/>
              <a:gd name="connsiteX2" fmla="*/ 356377 w 1216348"/>
              <a:gd name="connsiteY2" fmla="*/ 620485 h 1828800"/>
              <a:gd name="connsiteX3" fmla="*/ 8033 w 1216348"/>
              <a:gd name="connsiteY3" fmla="*/ 1143000 h 1828800"/>
              <a:gd name="connsiteX4" fmla="*/ 127777 w 1216348"/>
              <a:gd name="connsiteY4" fmla="*/ 1458685 h 1828800"/>
              <a:gd name="connsiteX5" fmla="*/ 312834 w 1216348"/>
              <a:gd name="connsiteY5" fmla="*/ 1828800 h 1828800"/>
              <a:gd name="connsiteX0" fmla="*/ 1216655 w 1216655"/>
              <a:gd name="connsiteY0" fmla="*/ 0 h 1828800"/>
              <a:gd name="connsiteX1" fmla="*/ 596169 w 1216655"/>
              <a:gd name="connsiteY1" fmla="*/ 391886 h 1828800"/>
              <a:gd name="connsiteX2" fmla="*/ 356684 w 1216655"/>
              <a:gd name="connsiteY2" fmla="*/ 620485 h 1828800"/>
              <a:gd name="connsiteX3" fmla="*/ 8340 w 1216655"/>
              <a:gd name="connsiteY3" fmla="*/ 1143000 h 1828800"/>
              <a:gd name="connsiteX4" fmla="*/ 128084 w 1216655"/>
              <a:gd name="connsiteY4" fmla="*/ 1458685 h 1828800"/>
              <a:gd name="connsiteX5" fmla="*/ 345798 w 1216655"/>
              <a:gd name="connsiteY5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6655" h="1828800">
                <a:moveTo>
                  <a:pt x="1216655" y="0"/>
                </a:moveTo>
                <a:cubicBezTo>
                  <a:pt x="1009826" y="130629"/>
                  <a:pt x="739498" y="288472"/>
                  <a:pt x="596169" y="391886"/>
                </a:cubicBezTo>
                <a:cubicBezTo>
                  <a:pt x="452841" y="495300"/>
                  <a:pt x="454655" y="495299"/>
                  <a:pt x="356684" y="620485"/>
                </a:cubicBezTo>
                <a:cubicBezTo>
                  <a:pt x="258713" y="745671"/>
                  <a:pt x="46440" y="1003300"/>
                  <a:pt x="8340" y="1143000"/>
                </a:cubicBezTo>
                <a:cubicBezTo>
                  <a:pt x="-29760" y="1282700"/>
                  <a:pt x="71841" y="1344385"/>
                  <a:pt x="128084" y="1458685"/>
                </a:cubicBezTo>
                <a:cubicBezTo>
                  <a:pt x="184327" y="1572985"/>
                  <a:pt x="283205" y="1717221"/>
                  <a:pt x="345798" y="1828800"/>
                </a:cubicBezTo>
              </a:path>
            </a:pathLst>
          </a:cu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95600" y="5638800"/>
            <a:ext cx="246118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Label of path from root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7086600" y="2388275"/>
            <a:ext cx="1289962" cy="2308324"/>
            <a:chOff x="7086600" y="2388275"/>
            <a:chExt cx="1289962" cy="2308324"/>
          </a:xfrm>
        </p:grpSpPr>
        <p:sp>
          <p:nvSpPr>
            <p:cNvPr id="71" name="TextBox 70"/>
            <p:cNvSpPr txBox="1"/>
            <p:nvPr/>
          </p:nvSpPr>
          <p:spPr>
            <a:xfrm>
              <a:off x="7781527" y="2388275"/>
              <a:ext cx="595035" cy="23083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0,</a:t>
              </a:r>
            </a:p>
            <a:p>
              <a:r>
                <a:rPr lang="en-US" b="1" dirty="0"/>
                <a:t>00,</a:t>
              </a:r>
            </a:p>
            <a:p>
              <a:r>
                <a:rPr lang="en-US" b="1" dirty="0"/>
                <a:t>001</a:t>
              </a:r>
            </a:p>
            <a:p>
              <a:r>
                <a:rPr lang="en-US" b="1" dirty="0"/>
                <a:t>01,</a:t>
              </a:r>
            </a:p>
            <a:p>
              <a:r>
                <a:rPr lang="en-US" b="1" dirty="0"/>
                <a:t>1,</a:t>
              </a:r>
            </a:p>
            <a:p>
              <a:r>
                <a:rPr lang="en-US" b="1" dirty="0"/>
                <a:t>10,</a:t>
              </a:r>
            </a:p>
            <a:p>
              <a:r>
                <a:rPr lang="en-US" b="1" dirty="0"/>
                <a:t>100,</a:t>
              </a:r>
            </a:p>
            <a:p>
              <a:r>
                <a:rPr lang="en-US" b="1" dirty="0"/>
                <a:t>101</a:t>
              </a:r>
            </a:p>
          </p:txBody>
        </p:sp>
        <p:sp>
          <p:nvSpPr>
            <p:cNvPr id="72" name="Right Arrow 71"/>
            <p:cNvSpPr/>
            <p:nvPr/>
          </p:nvSpPr>
          <p:spPr>
            <a:xfrm>
              <a:off x="7086600" y="2989005"/>
              <a:ext cx="694927" cy="8209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28774" y="5257800"/>
            <a:ext cx="112402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alphabets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4905286" y="2016807"/>
            <a:ext cx="777763" cy="1051133"/>
          </a:xfrm>
          <a:custGeom>
            <a:avLst/>
            <a:gdLst>
              <a:gd name="connsiteX0" fmla="*/ 0 w 777763"/>
              <a:gd name="connsiteY0" fmla="*/ 0 h 1051133"/>
              <a:gd name="connsiteX1" fmla="*/ 717847 w 777763"/>
              <a:gd name="connsiteY1" fmla="*/ 410199 h 1051133"/>
              <a:gd name="connsiteX2" fmla="*/ 683664 w 777763"/>
              <a:gd name="connsiteY2" fmla="*/ 589660 h 1051133"/>
              <a:gd name="connsiteX3" fmla="*/ 247828 w 777763"/>
              <a:gd name="connsiteY3" fmla="*/ 1051133 h 105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763" h="1051133">
                <a:moveTo>
                  <a:pt x="0" y="0"/>
                </a:moveTo>
                <a:cubicBezTo>
                  <a:pt x="301951" y="155961"/>
                  <a:pt x="603903" y="311922"/>
                  <a:pt x="717847" y="410199"/>
                </a:cubicBezTo>
                <a:cubicBezTo>
                  <a:pt x="831791" y="508476"/>
                  <a:pt x="762001" y="482838"/>
                  <a:pt x="683664" y="589660"/>
                </a:cubicBezTo>
                <a:cubicBezTo>
                  <a:pt x="605328" y="696482"/>
                  <a:pt x="426578" y="873807"/>
                  <a:pt x="247828" y="1051133"/>
                </a:cubicBezTo>
              </a:path>
            </a:pathLst>
          </a:cu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  <p:bldP spid="10" grpId="0" animBg="1"/>
      <p:bldP spid="10" grpId="1" animBg="1"/>
      <p:bldP spid="7" grpId="0" animBg="1"/>
      <p:bldP spid="8" grpId="0" animBg="1"/>
      <p:bldP spid="11" grpId="0" animBg="1"/>
      <p:bldP spid="11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295525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prefix</a:t>
            </a:r>
            <a:r>
              <a:rPr lang="en-US" sz="3200" dirty="0">
                <a:solidFill>
                  <a:srgbClr val="0070C0"/>
                </a:solidFill>
              </a:rPr>
              <a:t> codes </a:t>
            </a:r>
            <a:r>
              <a:rPr lang="en-US" sz="3200" dirty="0"/>
              <a:t>and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>
                <a:solidFill>
                  <a:srgbClr val="0070C0"/>
                </a:solidFill>
              </a:rPr>
              <a:t>labeled Binary tree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1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labeled</a:t>
            </a:r>
            <a:r>
              <a:rPr lang="en-US" sz="3600" b="1" dirty="0"/>
              <a:t> binary tree</a:t>
            </a:r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Consider a prefix code </a:t>
            </a:r>
            <a:r>
              <a:rPr lang="en-US" sz="2000" b="1" dirty="0"/>
              <a:t>101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4936620" y="2016095"/>
            <a:ext cx="854580" cy="1717705"/>
          </a:xfrm>
          <a:custGeom>
            <a:avLst/>
            <a:gdLst>
              <a:gd name="connsiteX0" fmla="*/ 0 w 854580"/>
              <a:gd name="connsiteY0" fmla="*/ 0 h 1717705"/>
              <a:gd name="connsiteX1" fmla="*/ 435836 w 854580"/>
              <a:gd name="connsiteY1" fmla="*/ 256374 h 1717705"/>
              <a:gd name="connsiteX2" fmla="*/ 692210 w 854580"/>
              <a:gd name="connsiteY2" fmla="*/ 410198 h 1717705"/>
              <a:gd name="connsiteX3" fmla="*/ 649481 w 854580"/>
              <a:gd name="connsiteY3" fmla="*/ 521293 h 1717705"/>
              <a:gd name="connsiteX4" fmla="*/ 333286 w 854580"/>
              <a:gd name="connsiteY4" fmla="*/ 888762 h 1717705"/>
              <a:gd name="connsiteX5" fmla="*/ 521294 w 854580"/>
              <a:gd name="connsiteY5" fmla="*/ 1239140 h 1717705"/>
              <a:gd name="connsiteX6" fmla="*/ 854580 w 854580"/>
              <a:gd name="connsiteY6" fmla="*/ 1717705 h 1717705"/>
              <a:gd name="connsiteX7" fmla="*/ 854580 w 854580"/>
              <a:gd name="connsiteY7" fmla="*/ 1717705 h 171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4580" h="1717705">
                <a:moveTo>
                  <a:pt x="0" y="0"/>
                </a:moveTo>
                <a:lnTo>
                  <a:pt x="435836" y="256374"/>
                </a:lnTo>
                <a:cubicBezTo>
                  <a:pt x="551204" y="324740"/>
                  <a:pt x="656603" y="366045"/>
                  <a:pt x="692210" y="410198"/>
                </a:cubicBezTo>
                <a:cubicBezTo>
                  <a:pt x="727817" y="454351"/>
                  <a:pt x="709302" y="441532"/>
                  <a:pt x="649481" y="521293"/>
                </a:cubicBezTo>
                <a:cubicBezTo>
                  <a:pt x="589660" y="601054"/>
                  <a:pt x="354650" y="769121"/>
                  <a:pt x="333286" y="888762"/>
                </a:cubicBezTo>
                <a:cubicBezTo>
                  <a:pt x="311922" y="1008403"/>
                  <a:pt x="434412" y="1100983"/>
                  <a:pt x="521294" y="1239140"/>
                </a:cubicBezTo>
                <a:cubicBezTo>
                  <a:pt x="608176" y="1377297"/>
                  <a:pt x="854580" y="1717705"/>
                  <a:pt x="854580" y="1717705"/>
                </a:cubicBezTo>
                <a:lnTo>
                  <a:pt x="854580" y="1717705"/>
                </a:lnTo>
              </a:path>
            </a:pathLst>
          </a:cu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410200" y="3810000"/>
            <a:ext cx="457200" cy="457200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ross 83"/>
          <p:cNvSpPr/>
          <p:nvPr/>
        </p:nvSpPr>
        <p:spPr>
          <a:xfrm rot="2297699">
            <a:off x="4820853" y="3156433"/>
            <a:ext cx="241974" cy="221410"/>
          </a:xfrm>
          <a:prstGeom prst="plus">
            <a:avLst>
              <a:gd name="adj" fmla="val 4279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Cross 84"/>
          <p:cNvSpPr/>
          <p:nvPr/>
        </p:nvSpPr>
        <p:spPr>
          <a:xfrm rot="2297699">
            <a:off x="5887653" y="2184757"/>
            <a:ext cx="241974" cy="221410"/>
          </a:xfrm>
          <a:prstGeom prst="plus">
            <a:avLst>
              <a:gd name="adj" fmla="val 4279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3689163" y="1752600"/>
            <a:ext cx="2864037" cy="2438400"/>
            <a:chOff x="3689163" y="1752600"/>
            <a:chExt cx="2864037" cy="2438400"/>
          </a:xfrm>
        </p:grpSpPr>
        <p:grpSp>
          <p:nvGrpSpPr>
            <p:cNvPr id="45" name="Group 44"/>
            <p:cNvGrpSpPr/>
            <p:nvPr/>
          </p:nvGrpSpPr>
          <p:grpSpPr>
            <a:xfrm>
              <a:off x="4007037" y="1828800"/>
              <a:ext cx="2390649" cy="1905000"/>
              <a:chOff x="4007037" y="1828800"/>
              <a:chExt cx="2390649" cy="1905000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007037" y="1828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260914" y="1840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5260914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4727514" y="3352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6096000" y="2526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5413314" y="3364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689163" y="1752600"/>
              <a:ext cx="2864037" cy="2438400"/>
              <a:chOff x="3689163" y="1752600"/>
              <a:chExt cx="2864037" cy="2438400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3689163" y="1752600"/>
                <a:ext cx="2330637" cy="2438400"/>
                <a:chOff x="3689163" y="1752600"/>
                <a:chExt cx="2330637" cy="2438400"/>
              </a:xfrm>
            </p:grpSpPr>
            <p:cxnSp>
              <p:nvCxnSpPr>
                <p:cNvPr id="12" name="Straight Arrow Connector 11"/>
                <p:cNvCxnSpPr>
                  <a:stCxn id="123" idx="2"/>
                </p:cNvCxnSpPr>
                <p:nvPr/>
              </p:nvCxnSpPr>
              <p:spPr>
                <a:xfrm flipH="1">
                  <a:off x="3689163" y="1905000"/>
                  <a:ext cx="882837" cy="501837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/>
                <p:cNvGrpSpPr/>
                <p:nvPr/>
              </p:nvGrpSpPr>
              <p:grpSpPr>
                <a:xfrm>
                  <a:off x="4755963" y="3384363"/>
                  <a:ext cx="882837" cy="501837"/>
                  <a:chOff x="1098363" y="3308163"/>
                  <a:chExt cx="882837" cy="501837"/>
                </a:xfrm>
              </p:grpSpPr>
              <p:cxnSp>
                <p:nvCxnSpPr>
                  <p:cNvPr id="17" name="Straight Arrow Connector 16"/>
                  <p:cNvCxnSpPr/>
                  <p:nvPr/>
                </p:nvCxnSpPr>
                <p:spPr>
                  <a:xfrm flipH="1">
                    <a:off x="1098363" y="3308163"/>
                    <a:ext cx="349437" cy="501837"/>
                  </a:xfrm>
                  <a:prstGeom prst="straightConnector1">
                    <a:avLst/>
                  </a:prstGeom>
                  <a:ln w="28575">
                    <a:prstDash val="dash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1631763" y="3308163"/>
                    <a:ext cx="3494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Straight Arrow Connector 19"/>
                <p:cNvCxnSpPr>
                  <a:stCxn id="122" idx="3"/>
                  <a:endCxn id="116" idx="7"/>
                </p:cNvCxnSpPr>
                <p:nvPr/>
              </p:nvCxnSpPr>
              <p:spPr>
                <a:xfrm flipH="1">
                  <a:off x="5289363" y="2622363"/>
                  <a:ext cx="470274" cy="5464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endCxn id="122" idx="1"/>
                </p:cNvCxnSpPr>
                <p:nvPr/>
              </p:nvCxnSpPr>
              <p:spPr>
                <a:xfrm>
                  <a:off x="4876800" y="19050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Oval 105"/>
                <p:cNvSpPr/>
                <p:nvPr/>
              </p:nvSpPr>
              <p:spPr>
                <a:xfrm>
                  <a:off x="5486400" y="3886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/>
                <p:cNvSpPr/>
                <p:nvPr/>
              </p:nvSpPr>
              <p:spPr>
                <a:xfrm>
                  <a:off x="5029200" y="3124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5715000" y="2362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>
                  <a:off x="4572000" y="1752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4572000" y="1752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89" name="Straight Arrow Connector 88"/>
              <p:cNvCxnSpPr/>
              <p:nvPr/>
            </p:nvCxnSpPr>
            <p:spPr>
              <a:xfrm>
                <a:off x="6019800" y="2590800"/>
                <a:ext cx="533400" cy="514476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Group 36"/>
          <p:cNvGrpSpPr/>
          <p:nvPr/>
        </p:nvGrpSpPr>
        <p:grpSpPr>
          <a:xfrm>
            <a:off x="5213163" y="4146363"/>
            <a:ext cx="851274" cy="501837"/>
            <a:chOff x="5213163" y="4146363"/>
            <a:chExt cx="851274" cy="501837"/>
          </a:xfrm>
        </p:grpSpPr>
        <p:cxnSp>
          <p:nvCxnSpPr>
            <p:cNvPr id="111" name="Straight Arrow Connector 110"/>
            <p:cNvCxnSpPr/>
            <p:nvPr/>
          </p:nvCxnSpPr>
          <p:spPr>
            <a:xfrm>
              <a:off x="5746563" y="4146363"/>
              <a:ext cx="317874" cy="4702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 flipH="1">
              <a:off x="5213163" y="4146363"/>
              <a:ext cx="349437" cy="501837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Cloud Callout 34"/>
          <p:cNvSpPr/>
          <p:nvPr/>
        </p:nvSpPr>
        <p:spPr>
          <a:xfrm>
            <a:off x="228600" y="3385066"/>
            <a:ext cx="3429000" cy="1186934"/>
          </a:xfrm>
          <a:prstGeom prst="cloudCallout">
            <a:avLst>
              <a:gd name="adj1" fmla="val -35786"/>
              <a:gd name="adj2" fmla="val 8063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Visualize a binary tree for the prefix code ?</a:t>
            </a:r>
          </a:p>
        </p:txBody>
      </p:sp>
    </p:spTree>
    <p:extLst>
      <p:ext uri="{BB962C8B-B14F-4D97-AF65-F5344CB8AC3E}">
        <p14:creationId xmlns:p14="http://schemas.microsoft.com/office/powerpoint/2010/main" val="273670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3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  <p:bldP spid="8" grpId="0" animBg="1"/>
      <p:bldP spid="13" grpId="0" animBg="1"/>
      <p:bldP spid="84" grpId="0" animBg="1"/>
      <p:bldP spid="85" grpId="0" animBg="1"/>
      <p:bldP spid="3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labeled</a:t>
            </a:r>
            <a:r>
              <a:rPr lang="en-US" sz="3600" b="1" dirty="0"/>
              <a:t> binary tree</a:t>
            </a:r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1752600" y="1752600"/>
            <a:ext cx="4953000" cy="3886200"/>
            <a:chOff x="1752600" y="1752600"/>
            <a:chExt cx="4953000" cy="3886200"/>
          </a:xfrm>
        </p:grpSpPr>
        <p:cxnSp>
          <p:nvCxnSpPr>
            <p:cNvPr id="83" name="Straight Arrow Connector 82"/>
            <p:cNvCxnSpPr>
              <a:stCxn id="106" idx="5"/>
              <a:endCxn id="117" idx="1"/>
            </p:cNvCxnSpPr>
            <p:nvPr/>
          </p:nvCxnSpPr>
          <p:spPr>
            <a:xfrm>
              <a:off x="5746563" y="4146363"/>
              <a:ext cx="317874" cy="4702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1752600" y="1752600"/>
              <a:ext cx="4953000" cy="3886200"/>
              <a:chOff x="1752600" y="1752600"/>
              <a:chExt cx="4953000" cy="3886200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362200" y="1752600"/>
                <a:ext cx="4343400" cy="3886200"/>
                <a:chOff x="2362200" y="1752600"/>
                <a:chExt cx="4343400" cy="3886200"/>
              </a:xfrm>
            </p:grpSpPr>
            <p:cxnSp>
              <p:nvCxnSpPr>
                <p:cNvPr id="12" name="Straight Arrow Connector 11"/>
                <p:cNvCxnSpPr>
                  <a:stCxn id="123" idx="2"/>
                  <a:endCxn id="121" idx="7"/>
                </p:cNvCxnSpPr>
                <p:nvPr/>
              </p:nvCxnSpPr>
              <p:spPr>
                <a:xfrm flipH="1">
                  <a:off x="3689163" y="19050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/>
                <p:cNvGrpSpPr/>
                <p:nvPr/>
              </p:nvGrpSpPr>
              <p:grpSpPr>
                <a:xfrm>
                  <a:off x="4755963" y="3384363"/>
                  <a:ext cx="882837" cy="501837"/>
                  <a:chOff x="1098363" y="3308163"/>
                  <a:chExt cx="882837" cy="501837"/>
                </a:xfrm>
              </p:grpSpPr>
              <p:cxnSp>
                <p:nvCxnSpPr>
                  <p:cNvPr id="17" name="Straight Arrow Connector 16"/>
                  <p:cNvCxnSpPr/>
                  <p:nvPr/>
                </p:nvCxnSpPr>
                <p:spPr>
                  <a:xfrm flipH="1">
                    <a:off x="1098363" y="3308163"/>
                    <a:ext cx="3494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1631763" y="3308163"/>
                    <a:ext cx="3494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Straight Arrow Connector 19"/>
                <p:cNvCxnSpPr>
                  <a:stCxn id="122" idx="3"/>
                  <a:endCxn id="116" idx="7"/>
                </p:cNvCxnSpPr>
                <p:nvPr/>
              </p:nvCxnSpPr>
              <p:spPr>
                <a:xfrm flipH="1">
                  <a:off x="5289363" y="2622363"/>
                  <a:ext cx="470274" cy="5464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endCxn id="122" idx="1"/>
                </p:cNvCxnSpPr>
                <p:nvPr/>
              </p:nvCxnSpPr>
              <p:spPr>
                <a:xfrm>
                  <a:off x="4876800" y="19050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" name="Group 28"/>
                <p:cNvGrpSpPr/>
                <p:nvPr/>
              </p:nvGrpSpPr>
              <p:grpSpPr>
                <a:xfrm>
                  <a:off x="2514600" y="3308163"/>
                  <a:ext cx="990600" cy="578037"/>
                  <a:chOff x="2514600" y="3231963"/>
                  <a:chExt cx="990600" cy="578037"/>
                </a:xfrm>
              </p:grpSpPr>
              <p:cxnSp>
                <p:nvCxnSpPr>
                  <p:cNvPr id="30" name="Straight Arrow Connector 29"/>
                  <p:cNvCxnSpPr>
                    <a:stCxn id="119" idx="3"/>
                    <a:endCxn id="109" idx="0"/>
                  </p:cNvCxnSpPr>
                  <p:nvPr/>
                </p:nvCxnSpPr>
                <p:spPr>
                  <a:xfrm flipH="1">
                    <a:off x="2514600" y="3231963"/>
                    <a:ext cx="425637" cy="5780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>
                    <a:stCxn id="119" idx="5"/>
                    <a:endCxn id="110" idx="0"/>
                  </p:cNvCxnSpPr>
                  <p:nvPr/>
                </p:nvCxnSpPr>
                <p:spPr>
                  <a:xfrm>
                    <a:off x="3155763" y="3231963"/>
                    <a:ext cx="349437" cy="5780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3155763" y="2622363"/>
                  <a:ext cx="851274" cy="546474"/>
                  <a:chOff x="3124200" y="2577726"/>
                  <a:chExt cx="851274" cy="546474"/>
                </a:xfrm>
              </p:grpSpPr>
              <p:cxnSp>
                <p:nvCxnSpPr>
                  <p:cNvPr id="33" name="Straight Arrow Connector 32"/>
                  <p:cNvCxnSpPr>
                    <a:stCxn id="121" idx="3"/>
                    <a:endCxn id="119" idx="7"/>
                  </p:cNvCxnSpPr>
                  <p:nvPr/>
                </p:nvCxnSpPr>
                <p:spPr>
                  <a:xfrm flipH="1">
                    <a:off x="3124200" y="2577726"/>
                    <a:ext cx="317874" cy="47027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>
                    <a:stCxn id="121" idx="5"/>
                    <a:endCxn id="118" idx="1"/>
                  </p:cNvCxnSpPr>
                  <p:nvPr/>
                </p:nvCxnSpPr>
                <p:spPr>
                  <a:xfrm>
                    <a:off x="3657600" y="2577726"/>
                    <a:ext cx="317874" cy="54647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2" name="Group 101"/>
                <p:cNvGrpSpPr/>
                <p:nvPr/>
              </p:nvGrpSpPr>
              <p:grpSpPr>
                <a:xfrm>
                  <a:off x="2362200" y="3886200"/>
                  <a:ext cx="4343400" cy="1752600"/>
                  <a:chOff x="2438400" y="4495800"/>
                  <a:chExt cx="4343400" cy="1752600"/>
                </a:xfrm>
              </p:grpSpPr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2438400" y="4495800"/>
                    <a:ext cx="1295400" cy="304800"/>
                    <a:chOff x="2438400" y="4495800"/>
                    <a:chExt cx="1295400" cy="304800"/>
                  </a:xfrm>
                </p:grpSpPr>
                <p:sp>
                  <p:nvSpPr>
                    <p:cNvPr id="109" name="Oval 108"/>
                    <p:cNvSpPr/>
                    <p:nvPr/>
                  </p:nvSpPr>
                  <p:spPr>
                    <a:xfrm>
                      <a:off x="24384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0" name="Oval 109"/>
                    <p:cNvSpPr/>
                    <p:nvPr/>
                  </p:nvSpPr>
                  <p:spPr>
                    <a:xfrm>
                      <a:off x="34290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4" name="Group 103"/>
                  <p:cNvGrpSpPr/>
                  <p:nvPr/>
                </p:nvGrpSpPr>
                <p:grpSpPr>
                  <a:xfrm>
                    <a:off x="4648200" y="4495800"/>
                    <a:ext cx="2133600" cy="1752600"/>
                    <a:chOff x="990600" y="4495800"/>
                    <a:chExt cx="2133600" cy="1752600"/>
                  </a:xfrm>
                </p:grpSpPr>
                <p:sp>
                  <p:nvSpPr>
                    <p:cNvPr id="105" name="Oval 104"/>
                    <p:cNvSpPr/>
                    <p:nvPr/>
                  </p:nvSpPr>
                  <p:spPr>
                    <a:xfrm>
                      <a:off x="9906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" name="Oval 105"/>
                    <p:cNvSpPr/>
                    <p:nvPr/>
                  </p:nvSpPr>
                  <p:spPr>
                    <a:xfrm>
                      <a:off x="19050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7" name="Oval 106"/>
                    <p:cNvSpPr/>
                    <p:nvPr/>
                  </p:nvSpPr>
                  <p:spPr>
                    <a:xfrm>
                      <a:off x="2057400" y="59436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8" name="Oval 107"/>
                    <p:cNvSpPr/>
                    <p:nvPr/>
                  </p:nvSpPr>
                  <p:spPr>
                    <a:xfrm>
                      <a:off x="2819400" y="59436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13" name="Group 112"/>
                <p:cNvGrpSpPr/>
                <p:nvPr/>
              </p:nvGrpSpPr>
              <p:grpSpPr>
                <a:xfrm>
                  <a:off x="2895600" y="3048000"/>
                  <a:ext cx="3429000" cy="1828800"/>
                  <a:chOff x="2590800" y="4419600"/>
                  <a:chExt cx="3429000" cy="1828800"/>
                </a:xfrm>
              </p:grpSpPr>
              <p:grpSp>
                <p:nvGrpSpPr>
                  <p:cNvPr id="114" name="Group 113"/>
                  <p:cNvGrpSpPr/>
                  <p:nvPr/>
                </p:nvGrpSpPr>
                <p:grpSpPr>
                  <a:xfrm>
                    <a:off x="2590800" y="4419600"/>
                    <a:ext cx="1371600" cy="381000"/>
                    <a:chOff x="2590800" y="4419600"/>
                    <a:chExt cx="1371600" cy="381000"/>
                  </a:xfrm>
                </p:grpSpPr>
                <p:sp>
                  <p:nvSpPr>
                    <p:cNvPr id="118" name="Oval 117"/>
                    <p:cNvSpPr/>
                    <p:nvPr/>
                  </p:nvSpPr>
                  <p:spPr>
                    <a:xfrm>
                      <a:off x="36576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" name="Oval 118"/>
                    <p:cNvSpPr/>
                    <p:nvPr/>
                  </p:nvSpPr>
                  <p:spPr>
                    <a:xfrm>
                      <a:off x="2590800" y="44196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5" name="Group 114"/>
                  <p:cNvGrpSpPr/>
                  <p:nvPr/>
                </p:nvGrpSpPr>
                <p:grpSpPr>
                  <a:xfrm>
                    <a:off x="4724400" y="4495800"/>
                    <a:ext cx="1295400" cy="1752600"/>
                    <a:chOff x="1066800" y="4495800"/>
                    <a:chExt cx="1295400" cy="1752600"/>
                  </a:xfrm>
                </p:grpSpPr>
                <p:sp>
                  <p:nvSpPr>
                    <p:cNvPr id="116" name="Oval 115"/>
                    <p:cNvSpPr/>
                    <p:nvPr/>
                  </p:nvSpPr>
                  <p:spPr>
                    <a:xfrm>
                      <a:off x="10668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" name="Oval 116"/>
                    <p:cNvSpPr/>
                    <p:nvPr/>
                  </p:nvSpPr>
                  <p:spPr>
                    <a:xfrm>
                      <a:off x="2057400" y="59436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0" name="Group 119"/>
                <p:cNvGrpSpPr/>
                <p:nvPr/>
              </p:nvGrpSpPr>
              <p:grpSpPr>
                <a:xfrm>
                  <a:off x="3429000" y="2362200"/>
                  <a:ext cx="2590800" cy="304800"/>
                  <a:chOff x="4038600" y="4495800"/>
                  <a:chExt cx="2590800" cy="304800"/>
                </a:xfrm>
              </p:grpSpPr>
              <p:sp>
                <p:nvSpPr>
                  <p:cNvPr id="121" name="Oval 120"/>
                  <p:cNvSpPr/>
                  <p:nvPr/>
                </p:nvSpPr>
                <p:spPr>
                  <a:xfrm>
                    <a:off x="4038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6324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3" name="Oval 122"/>
                <p:cNvSpPr/>
                <p:nvPr/>
              </p:nvSpPr>
              <p:spPr>
                <a:xfrm>
                  <a:off x="4572000" y="1752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24" name="Group 123"/>
                <p:cNvGrpSpPr/>
                <p:nvPr/>
              </p:nvGrpSpPr>
              <p:grpSpPr>
                <a:xfrm>
                  <a:off x="5867400" y="4832163"/>
                  <a:ext cx="685800" cy="501837"/>
                  <a:chOff x="457200" y="4755963"/>
                  <a:chExt cx="685800" cy="501837"/>
                </a:xfrm>
              </p:grpSpPr>
              <p:cxnSp>
                <p:nvCxnSpPr>
                  <p:cNvPr id="125" name="Straight Arrow Connector 124"/>
                  <p:cNvCxnSpPr>
                    <a:stCxn id="117" idx="3"/>
                  </p:cNvCxnSpPr>
                  <p:nvPr/>
                </p:nvCxnSpPr>
                <p:spPr>
                  <a:xfrm flipH="1">
                    <a:off x="457200" y="4755963"/>
                    <a:ext cx="1970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Arrow Connector 125"/>
                  <p:cNvCxnSpPr/>
                  <p:nvPr/>
                </p:nvCxnSpPr>
                <p:spPr>
                  <a:xfrm>
                    <a:off x="838200" y="4755963"/>
                    <a:ext cx="304800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0" name="Oval 139"/>
                <p:cNvSpPr/>
                <p:nvPr/>
              </p:nvSpPr>
              <p:spPr>
                <a:xfrm>
                  <a:off x="4572000" y="1752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87" name="Straight Arrow Connector 86"/>
              <p:cNvCxnSpPr>
                <a:stCxn id="109" idx="3"/>
                <a:endCxn id="88" idx="7"/>
              </p:cNvCxnSpPr>
              <p:nvPr/>
            </p:nvCxnSpPr>
            <p:spPr>
              <a:xfrm flipH="1">
                <a:off x="2012763" y="4146363"/>
                <a:ext cx="394074" cy="59111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Oval 87"/>
              <p:cNvSpPr/>
              <p:nvPr/>
            </p:nvSpPr>
            <p:spPr>
              <a:xfrm>
                <a:off x="1752600" y="4692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Arrow Connector 88"/>
              <p:cNvCxnSpPr>
                <a:endCxn id="90" idx="1"/>
              </p:cNvCxnSpPr>
              <p:nvPr/>
            </p:nvCxnSpPr>
            <p:spPr>
              <a:xfrm>
                <a:off x="6019800" y="2590800"/>
                <a:ext cx="317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Oval 89"/>
              <p:cNvSpPr/>
              <p:nvPr/>
            </p:nvSpPr>
            <p:spPr>
              <a:xfrm>
                <a:off x="6293037" y="30926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1981200" y="1828800"/>
            <a:ext cx="4648200" cy="3417332"/>
            <a:chOff x="1981200" y="1828800"/>
            <a:chExt cx="4648200" cy="3417332"/>
          </a:xfrm>
        </p:grpSpPr>
        <p:grpSp>
          <p:nvGrpSpPr>
            <p:cNvPr id="45" name="Group 44"/>
            <p:cNvGrpSpPr/>
            <p:nvPr/>
          </p:nvGrpSpPr>
          <p:grpSpPr>
            <a:xfrm>
              <a:off x="1981200" y="1828800"/>
              <a:ext cx="4648200" cy="3417332"/>
              <a:chOff x="1981200" y="1828800"/>
              <a:chExt cx="4648200" cy="3417332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007037" y="1828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260914" y="1840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3048000" y="2590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2514600" y="3352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981200" y="4126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5260914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4727514" y="3352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5718114" y="4876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6096000" y="2526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5413314" y="3364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5870514" y="4050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6327714" y="4812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38100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76600" y="3341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543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labeled</a:t>
            </a:r>
            <a:r>
              <a:rPr lang="en-US" sz="3600" b="1" dirty="0"/>
              <a:t> binary tree</a:t>
            </a:r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     </a:t>
            </a:r>
            <a:r>
              <a:rPr lang="en-US" sz="2000" b="1" dirty="0">
                <a:solidFill>
                  <a:srgbClr val="7030A0"/>
                </a:solidFill>
              </a:rPr>
              <a:t>leaf</a:t>
            </a:r>
            <a:r>
              <a:rPr lang="en-US" sz="2000" b="1" dirty="0"/>
              <a:t> nodes </a:t>
            </a:r>
            <a:r>
              <a:rPr lang="en-US" sz="2000" b="1" dirty="0">
                <a:sym typeface="Wingdings" pitchFamily="2" charset="2"/>
              </a:rPr>
              <a:t> </a:t>
            </a:r>
            <a:r>
              <a:rPr lang="en-US" sz="2000" b="1" dirty="0"/>
              <a:t>alphabets</a:t>
            </a:r>
          </a:p>
          <a:p>
            <a:pPr marL="0" indent="0">
              <a:buNone/>
            </a:pPr>
            <a:r>
              <a:rPr lang="en-US" sz="2000" b="1" dirty="0"/>
              <a:t>Code of an alphabet =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cxnSp>
        <p:nvCxnSpPr>
          <p:cNvPr id="83" name="Straight Arrow Connector 82"/>
          <p:cNvCxnSpPr>
            <a:stCxn id="106" idx="5"/>
            <a:endCxn id="117" idx="1"/>
          </p:cNvCxnSpPr>
          <p:nvPr/>
        </p:nvCxnSpPr>
        <p:spPr>
          <a:xfrm>
            <a:off x="5746563" y="4146363"/>
            <a:ext cx="317874" cy="4702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1981200" y="1828800"/>
            <a:ext cx="4648200" cy="3417332"/>
            <a:chOff x="1981200" y="1828800"/>
            <a:chExt cx="4648200" cy="3417332"/>
          </a:xfrm>
        </p:grpSpPr>
        <p:sp>
          <p:nvSpPr>
            <p:cNvPr id="43" name="TextBox 42"/>
            <p:cNvSpPr txBox="1"/>
            <p:nvPr/>
          </p:nvSpPr>
          <p:spPr>
            <a:xfrm>
              <a:off x="4007037" y="1828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260914" y="1840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0480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514600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981200" y="4126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260914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7275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718114" y="4876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096000" y="2526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4133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870514" y="4050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3277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52600" y="1752600"/>
            <a:ext cx="5105400" cy="3962400"/>
            <a:chOff x="1752600" y="1752600"/>
            <a:chExt cx="5105400" cy="3962400"/>
          </a:xfrm>
        </p:grpSpPr>
        <p:grpSp>
          <p:nvGrpSpPr>
            <p:cNvPr id="44" name="Group 43"/>
            <p:cNvGrpSpPr/>
            <p:nvPr/>
          </p:nvGrpSpPr>
          <p:grpSpPr>
            <a:xfrm>
              <a:off x="2012763" y="1752600"/>
              <a:ext cx="4540437" cy="3581400"/>
              <a:chOff x="2012763" y="1752600"/>
              <a:chExt cx="4540437" cy="3581400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362200" y="1752600"/>
                <a:ext cx="4191000" cy="3581400"/>
                <a:chOff x="2362200" y="1752600"/>
                <a:chExt cx="4191000" cy="3581400"/>
              </a:xfrm>
            </p:grpSpPr>
            <p:cxnSp>
              <p:nvCxnSpPr>
                <p:cNvPr id="12" name="Straight Arrow Connector 11"/>
                <p:cNvCxnSpPr>
                  <a:stCxn id="123" idx="2"/>
                  <a:endCxn id="121" idx="7"/>
                </p:cNvCxnSpPr>
                <p:nvPr/>
              </p:nvCxnSpPr>
              <p:spPr>
                <a:xfrm flipH="1">
                  <a:off x="3689163" y="19050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/>
                <p:cNvGrpSpPr/>
                <p:nvPr/>
              </p:nvGrpSpPr>
              <p:grpSpPr>
                <a:xfrm>
                  <a:off x="4755963" y="3384363"/>
                  <a:ext cx="882837" cy="501837"/>
                  <a:chOff x="1098363" y="3308163"/>
                  <a:chExt cx="882837" cy="501837"/>
                </a:xfrm>
              </p:grpSpPr>
              <p:cxnSp>
                <p:nvCxnSpPr>
                  <p:cNvPr id="17" name="Straight Arrow Connector 16"/>
                  <p:cNvCxnSpPr/>
                  <p:nvPr/>
                </p:nvCxnSpPr>
                <p:spPr>
                  <a:xfrm flipH="1">
                    <a:off x="1098363" y="3308163"/>
                    <a:ext cx="3494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1631763" y="3308163"/>
                    <a:ext cx="3494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Straight Arrow Connector 19"/>
                <p:cNvCxnSpPr>
                  <a:stCxn id="122" idx="3"/>
                  <a:endCxn id="116" idx="7"/>
                </p:cNvCxnSpPr>
                <p:nvPr/>
              </p:nvCxnSpPr>
              <p:spPr>
                <a:xfrm flipH="1">
                  <a:off x="5289363" y="2622363"/>
                  <a:ext cx="470274" cy="5464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endCxn id="122" idx="1"/>
                </p:cNvCxnSpPr>
                <p:nvPr/>
              </p:nvCxnSpPr>
              <p:spPr>
                <a:xfrm>
                  <a:off x="4876800" y="19050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" name="Group 28"/>
                <p:cNvGrpSpPr/>
                <p:nvPr/>
              </p:nvGrpSpPr>
              <p:grpSpPr>
                <a:xfrm>
                  <a:off x="2514600" y="3308163"/>
                  <a:ext cx="990600" cy="578037"/>
                  <a:chOff x="2514600" y="3231963"/>
                  <a:chExt cx="990600" cy="578037"/>
                </a:xfrm>
              </p:grpSpPr>
              <p:cxnSp>
                <p:nvCxnSpPr>
                  <p:cNvPr id="30" name="Straight Arrow Connector 29"/>
                  <p:cNvCxnSpPr>
                    <a:stCxn id="119" idx="3"/>
                    <a:endCxn id="109" idx="0"/>
                  </p:cNvCxnSpPr>
                  <p:nvPr/>
                </p:nvCxnSpPr>
                <p:spPr>
                  <a:xfrm flipH="1">
                    <a:off x="2514600" y="3231963"/>
                    <a:ext cx="425637" cy="5780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>
                    <a:stCxn id="119" idx="5"/>
                  </p:cNvCxnSpPr>
                  <p:nvPr/>
                </p:nvCxnSpPr>
                <p:spPr>
                  <a:xfrm>
                    <a:off x="3155763" y="3231963"/>
                    <a:ext cx="349437" cy="5780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3155763" y="2622363"/>
                  <a:ext cx="851274" cy="546474"/>
                  <a:chOff x="3124200" y="2577726"/>
                  <a:chExt cx="851274" cy="546474"/>
                </a:xfrm>
              </p:grpSpPr>
              <p:cxnSp>
                <p:nvCxnSpPr>
                  <p:cNvPr id="33" name="Straight Arrow Connector 32"/>
                  <p:cNvCxnSpPr>
                    <a:stCxn id="121" idx="3"/>
                    <a:endCxn id="119" idx="7"/>
                  </p:cNvCxnSpPr>
                  <p:nvPr/>
                </p:nvCxnSpPr>
                <p:spPr>
                  <a:xfrm flipH="1">
                    <a:off x="3124200" y="2577726"/>
                    <a:ext cx="317874" cy="47027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>
                    <a:stCxn id="121" idx="5"/>
                  </p:cNvCxnSpPr>
                  <p:nvPr/>
                </p:nvCxnSpPr>
                <p:spPr>
                  <a:xfrm>
                    <a:off x="3657600" y="2577726"/>
                    <a:ext cx="317874" cy="54647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2" name="Group 101"/>
                <p:cNvGrpSpPr/>
                <p:nvPr/>
              </p:nvGrpSpPr>
              <p:grpSpPr>
                <a:xfrm>
                  <a:off x="2362200" y="3886200"/>
                  <a:ext cx="3429000" cy="304800"/>
                  <a:chOff x="2438400" y="4495800"/>
                  <a:chExt cx="3429000" cy="304800"/>
                </a:xfrm>
              </p:grpSpPr>
              <p:sp>
                <p:nvSpPr>
                  <p:cNvPr id="109" name="Oval 108"/>
                  <p:cNvSpPr/>
                  <p:nvPr/>
                </p:nvSpPr>
                <p:spPr>
                  <a:xfrm>
                    <a:off x="24384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Oval 105"/>
                  <p:cNvSpPr/>
                  <p:nvPr/>
                </p:nvSpPr>
                <p:spPr>
                  <a:xfrm>
                    <a:off x="5562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3" name="Group 112"/>
                <p:cNvGrpSpPr/>
                <p:nvPr/>
              </p:nvGrpSpPr>
              <p:grpSpPr>
                <a:xfrm>
                  <a:off x="2895600" y="3048000"/>
                  <a:ext cx="3429000" cy="1828800"/>
                  <a:chOff x="2590800" y="4419600"/>
                  <a:chExt cx="3429000" cy="1828800"/>
                </a:xfrm>
              </p:grpSpPr>
              <p:sp>
                <p:nvSpPr>
                  <p:cNvPr id="119" name="Oval 118"/>
                  <p:cNvSpPr/>
                  <p:nvPr/>
                </p:nvSpPr>
                <p:spPr>
                  <a:xfrm>
                    <a:off x="2590800" y="44196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15" name="Group 114"/>
                  <p:cNvGrpSpPr/>
                  <p:nvPr/>
                </p:nvGrpSpPr>
                <p:grpSpPr>
                  <a:xfrm>
                    <a:off x="4724400" y="4495800"/>
                    <a:ext cx="1295400" cy="1752600"/>
                    <a:chOff x="1066800" y="4495800"/>
                    <a:chExt cx="1295400" cy="1752600"/>
                  </a:xfrm>
                </p:grpSpPr>
                <p:sp>
                  <p:nvSpPr>
                    <p:cNvPr id="116" name="Oval 115"/>
                    <p:cNvSpPr/>
                    <p:nvPr/>
                  </p:nvSpPr>
                  <p:spPr>
                    <a:xfrm>
                      <a:off x="10668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" name="Oval 116"/>
                    <p:cNvSpPr/>
                    <p:nvPr/>
                  </p:nvSpPr>
                  <p:spPr>
                    <a:xfrm>
                      <a:off x="2057400" y="59436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0" name="Group 119"/>
                <p:cNvGrpSpPr/>
                <p:nvPr/>
              </p:nvGrpSpPr>
              <p:grpSpPr>
                <a:xfrm>
                  <a:off x="3429000" y="2362200"/>
                  <a:ext cx="2590800" cy="304800"/>
                  <a:chOff x="4038600" y="4495800"/>
                  <a:chExt cx="2590800" cy="304800"/>
                </a:xfrm>
              </p:grpSpPr>
              <p:sp>
                <p:nvSpPr>
                  <p:cNvPr id="121" name="Oval 120"/>
                  <p:cNvSpPr/>
                  <p:nvPr/>
                </p:nvSpPr>
                <p:spPr>
                  <a:xfrm>
                    <a:off x="4038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6324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3" name="Oval 122"/>
                <p:cNvSpPr/>
                <p:nvPr/>
              </p:nvSpPr>
              <p:spPr>
                <a:xfrm>
                  <a:off x="4572000" y="1752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24" name="Group 123"/>
                <p:cNvGrpSpPr/>
                <p:nvPr/>
              </p:nvGrpSpPr>
              <p:grpSpPr>
                <a:xfrm>
                  <a:off x="5867400" y="4832163"/>
                  <a:ext cx="685800" cy="501837"/>
                  <a:chOff x="457200" y="4755963"/>
                  <a:chExt cx="685800" cy="501837"/>
                </a:xfrm>
              </p:grpSpPr>
              <p:cxnSp>
                <p:nvCxnSpPr>
                  <p:cNvPr id="125" name="Straight Arrow Connector 124"/>
                  <p:cNvCxnSpPr>
                    <a:stCxn id="117" idx="3"/>
                  </p:cNvCxnSpPr>
                  <p:nvPr/>
                </p:nvCxnSpPr>
                <p:spPr>
                  <a:xfrm flipH="1">
                    <a:off x="457200" y="4755963"/>
                    <a:ext cx="1970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Arrow Connector 125"/>
                  <p:cNvCxnSpPr/>
                  <p:nvPr/>
                </p:nvCxnSpPr>
                <p:spPr>
                  <a:xfrm>
                    <a:off x="838200" y="4755963"/>
                    <a:ext cx="304800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0" name="Oval 139"/>
                <p:cNvSpPr/>
                <p:nvPr/>
              </p:nvSpPr>
              <p:spPr>
                <a:xfrm>
                  <a:off x="4572000" y="1752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87" name="Straight Arrow Connector 86"/>
              <p:cNvCxnSpPr>
                <a:stCxn id="109" idx="3"/>
              </p:cNvCxnSpPr>
              <p:nvPr/>
            </p:nvCxnSpPr>
            <p:spPr>
              <a:xfrm flipH="1">
                <a:off x="2012763" y="4146363"/>
                <a:ext cx="394074" cy="59111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>
                <a:off x="6019800" y="2590800"/>
                <a:ext cx="317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6"/>
            <p:cNvSpPr/>
            <p:nvPr/>
          </p:nvSpPr>
          <p:spPr>
            <a:xfrm>
              <a:off x="6400800" y="53456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5626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752600" y="47360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200400" y="38978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733800" y="32004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495800" y="38978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096000" y="31242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810000" y="2602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276600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34815" y="5638800"/>
            <a:ext cx="246118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Label of path from root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086600" y="2388275"/>
            <a:ext cx="1524000" cy="2031325"/>
            <a:chOff x="7086600" y="2388275"/>
            <a:chExt cx="1524000" cy="2031325"/>
          </a:xfrm>
        </p:grpSpPr>
        <p:sp>
          <p:nvSpPr>
            <p:cNvPr id="9" name="TextBox 8"/>
            <p:cNvSpPr txBox="1"/>
            <p:nvPr/>
          </p:nvSpPr>
          <p:spPr>
            <a:xfrm>
              <a:off x="7781527" y="2388275"/>
              <a:ext cx="829073" cy="203132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01,</a:t>
              </a:r>
            </a:p>
            <a:p>
              <a:r>
                <a:rPr lang="en-US" b="1" dirty="0"/>
                <a:t>001,</a:t>
              </a:r>
            </a:p>
            <a:p>
              <a:r>
                <a:rPr lang="en-US" b="1" dirty="0"/>
                <a:t>0000,</a:t>
              </a:r>
            </a:p>
            <a:p>
              <a:r>
                <a:rPr lang="en-US" b="1" dirty="0"/>
                <a:t>11,</a:t>
              </a:r>
            </a:p>
            <a:p>
              <a:r>
                <a:rPr lang="en-US" b="1" dirty="0"/>
                <a:t>100,</a:t>
              </a:r>
            </a:p>
            <a:p>
              <a:r>
                <a:rPr lang="en-US" b="1" dirty="0"/>
                <a:t>10110,</a:t>
              </a:r>
            </a:p>
            <a:p>
              <a:r>
                <a:rPr lang="en-US" b="1" dirty="0"/>
                <a:t>10111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7086600" y="2989005"/>
              <a:ext cx="694927" cy="8209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773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  <p:bldP spid="6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856C5-9037-6441-B27C-F9F331009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06582-89AE-C541-BDAC-028C2EB99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Design an algorithm that given a prefix coding for a set of alphabets, builds the corresponding labeled binary tree. </a:t>
            </a:r>
          </a:p>
          <a:p>
            <a:endParaRPr lang="en-US" sz="2400" dirty="0"/>
          </a:p>
          <a:p>
            <a:r>
              <a:rPr lang="en-US" sz="2400" dirty="0"/>
              <a:t>The algorithm is sketched on the following slide.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7F434-F52C-D244-9E9D-F95356685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04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Prefix</a:t>
            </a:r>
            <a:r>
              <a:rPr lang="en-US" sz="3200" b="1" dirty="0"/>
              <a:t> 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377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Alphabets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Frequency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Encoding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𝒆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693460812"/>
                  </p:ext>
                </p:extLst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/>
                    <a:gridCol w="1168400"/>
                    <a:gridCol w="116840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Alphabets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047" t="-4762" r="-100524" b="-43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4762" b="-436190"/>
                          </a:stretch>
                        </a:blipFill>
                      </a:tcPr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120879" r="-199479" b="-40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218478" r="-199479" b="-298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321978" r="-199479" b="-20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417391" r="-19947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523077" r="-199479" b="-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191000" y="1600200"/>
            <a:ext cx="4876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</a:rPr>
              <a:t>Question</a:t>
            </a:r>
            <a:r>
              <a:rPr lang="en-US" sz="1800" dirty="0"/>
              <a:t>: </a:t>
            </a:r>
          </a:p>
          <a:p>
            <a:pPr marL="0" indent="0">
              <a:buNone/>
            </a:pPr>
            <a:r>
              <a:rPr lang="en-US" sz="1800" dirty="0"/>
              <a:t>How to build the labeled tree for a prefix code ?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124200" y="2831068"/>
            <a:ext cx="573428" cy="2643664"/>
            <a:chOff x="3467496" y="2831068"/>
            <a:chExt cx="573428" cy="2643664"/>
          </a:xfrm>
        </p:grpSpPr>
        <p:sp>
          <p:nvSpPr>
            <p:cNvPr id="13" name="TextBox 12"/>
            <p:cNvSpPr txBox="1"/>
            <p:nvPr/>
          </p:nvSpPr>
          <p:spPr>
            <a:xfrm>
              <a:off x="3467496" y="34290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831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5200" y="3962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02876" y="450746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05200" y="5105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111</a:t>
              </a:r>
            </a:p>
          </p:txBody>
        </p:sp>
      </p:grpSp>
      <p:sp>
        <p:nvSpPr>
          <p:cNvPr id="30" name="Rectangle 29"/>
          <p:cNvSpPr/>
          <p:nvPr/>
        </p:nvSpPr>
        <p:spPr>
          <a:xfrm>
            <a:off x="5105400" y="3962400"/>
            <a:ext cx="457200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334000" y="3124200"/>
            <a:ext cx="1707963" cy="826532"/>
            <a:chOff x="5334000" y="3124200"/>
            <a:chExt cx="1707963" cy="826532"/>
          </a:xfrm>
        </p:grpSpPr>
        <p:grpSp>
          <p:nvGrpSpPr>
            <p:cNvPr id="2" name="Group 1"/>
            <p:cNvGrpSpPr/>
            <p:nvPr/>
          </p:nvGrpSpPr>
          <p:grpSpPr>
            <a:xfrm>
              <a:off x="5334000" y="3124200"/>
              <a:ext cx="1707963" cy="826532"/>
              <a:chOff x="4051674" y="1676400"/>
              <a:chExt cx="1707963" cy="826532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4051674" y="1905000"/>
                <a:ext cx="685801" cy="59793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25" idx="6"/>
              </p:cNvCxnSpPr>
              <p:nvPr/>
            </p:nvCxnSpPr>
            <p:spPr>
              <a:xfrm>
                <a:off x="5042274" y="1828800"/>
                <a:ext cx="717363" cy="5780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>
                <a:off x="4737474" y="1676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5454837" y="3212068"/>
              <a:ext cx="1476249" cy="445532"/>
              <a:chOff x="5454837" y="3212068"/>
              <a:chExt cx="1476249" cy="445532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454837" y="3288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629400" y="32120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106168" y="426720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>
                          <a:solidFill>
                            <a:srgbClr val="006C31"/>
                          </a:solidFill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168" y="4267200"/>
                <a:ext cx="38023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5105400" y="2743200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{0, 100, 101, 110, 111}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477000" y="3897868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{00,01,10,11}</a:t>
            </a:r>
          </a:p>
        </p:txBody>
      </p:sp>
    </p:spTree>
    <p:extLst>
      <p:ext uri="{BB962C8B-B14F-4D97-AF65-F5344CB8AC3E}">
        <p14:creationId xmlns:p14="http://schemas.microsoft.com/office/powerpoint/2010/main" val="116063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uiExpand="1" build="p"/>
      <p:bldP spid="30" grpId="0" animBg="1"/>
      <p:bldP spid="7" grpId="0"/>
      <p:bldP spid="49" grpId="0"/>
      <p:bldP spid="49" grpId="1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dirty="0"/>
                  <a:t>There are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jobs: </a:t>
                </a:r>
              </a:p>
              <a:p>
                <a:r>
                  <a:rPr lang="en-US" sz="1800" dirty="0"/>
                  <a:t>Each job takes certain </a:t>
                </a:r>
                <a:r>
                  <a:rPr lang="en-US" sz="1800" b="1" dirty="0"/>
                  <a:t>time</a:t>
                </a:r>
                <a:r>
                  <a:rPr lang="en-US" sz="1800" dirty="0"/>
                  <a:t> for execution.</a:t>
                </a:r>
              </a:p>
              <a:p>
                <a:r>
                  <a:rPr lang="en-US" sz="1800" dirty="0"/>
                  <a:t>Each job also has a </a:t>
                </a:r>
                <a:r>
                  <a:rPr lang="en-US" sz="1800" b="1" dirty="0"/>
                  <a:t>deadline</a:t>
                </a:r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There is a </a:t>
                </a:r>
                <a:r>
                  <a:rPr lang="en-US" sz="1800" u="sng" dirty="0"/>
                  <a:t>single</a:t>
                </a:r>
                <a:r>
                  <a:rPr lang="en-US" sz="1800" dirty="0"/>
                  <a:t> server.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All jobs need to </a:t>
                </a:r>
                <a:r>
                  <a:rPr lang="en-US" sz="1800"/>
                  <a:t>be scheduled.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Aim</a:t>
                </a:r>
                <a:r>
                  <a:rPr lang="en-US" sz="1800" dirty="0"/>
                  <a:t>: Compute an order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,…,</a:t>
                </a:r>
                <a:r>
                  <a:rPr lang="en-US" sz="18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 in which the jobs should be scheduled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such that maximum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lateness</a:t>
                </a:r>
                <a:r>
                  <a:rPr lang="en-US" sz="1800" dirty="0"/>
                  <a:t> is minimized.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7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95065" y="1627042"/>
                <a:ext cx="1062150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/>
                  <a:t>,…,</a:t>
                </a:r>
                <a:r>
                  <a:rPr lang="en-US" sz="16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065" y="1627042"/>
                <a:ext cx="1062150" cy="338554"/>
              </a:xfrm>
              <a:prstGeom prst="rect">
                <a:avLst/>
              </a:prstGeom>
              <a:blipFill rotWithShape="1">
                <a:blip r:embed="rId3"/>
                <a:stretch>
                  <a:fillRect t="-3509" r="-5682" b="-210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800600" y="1947446"/>
                <a:ext cx="1746184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Job</a:t>
                </a:r>
                <a:r>
                  <a:rPr lang="en-US" sz="16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takes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time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1947446"/>
                <a:ext cx="1746184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1736" t="-3448" r="-2778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33800" y="2328446"/>
                <a:ext cx="2021194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Job</a:t>
                </a:r>
                <a:r>
                  <a:rPr lang="en-US" sz="16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has deadline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328446"/>
                <a:ext cx="2021194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1502" t="-3448" r="-2703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457200" y="6336268"/>
            <a:ext cx="777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29129" y="63362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494232" y="5879068"/>
                <a:ext cx="1066800" cy="316468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32" y="5879068"/>
                <a:ext cx="1066800" cy="316468"/>
              </a:xfrm>
              <a:prstGeom prst="roundRect">
                <a:avLst/>
              </a:prstGeom>
              <a:blipFill rotWithShape="1">
                <a:blip r:embed="rId6"/>
                <a:stretch>
                  <a:fillRect t="-14286" b="-30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6172200" y="5879068"/>
                <a:ext cx="1905000" cy="30480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5879068"/>
                <a:ext cx="1905000" cy="304800"/>
              </a:xfrm>
              <a:prstGeom prst="roundRect">
                <a:avLst/>
              </a:prstGeom>
              <a:blipFill rotWithShape="1">
                <a:blip r:embed="rId7"/>
                <a:stretch>
                  <a:fillRect t="-166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1588037" y="5884902"/>
                <a:ext cx="1600200" cy="3048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037" y="5884902"/>
                <a:ext cx="1600200" cy="304800"/>
              </a:xfrm>
              <a:prstGeom prst="roundRect">
                <a:avLst/>
              </a:prstGeom>
              <a:blipFill rotWithShape="1">
                <a:blip r:embed="rId8"/>
                <a:stretch>
                  <a:fillRect t="-166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/>
              <p:cNvSpPr/>
              <p:nvPr/>
            </p:nvSpPr>
            <p:spPr>
              <a:xfrm>
                <a:off x="3200400" y="5867400"/>
                <a:ext cx="528729" cy="32813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867400"/>
                <a:ext cx="528729" cy="328136"/>
              </a:xfrm>
              <a:prstGeom prst="roundRect">
                <a:avLst/>
              </a:prstGeom>
              <a:blipFill rotWithShape="1">
                <a:blip r:embed="rId9"/>
                <a:stretch>
                  <a:fillRect t="-14035" r="-2198" b="-28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457200" y="6160532"/>
            <a:ext cx="0" cy="3164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69488" y="6472015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88" y="6472015"/>
                <a:ext cx="37542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209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3962400" y="6019800"/>
            <a:ext cx="381000" cy="76200"/>
            <a:chOff x="4572000" y="4724400"/>
            <a:chExt cx="381000" cy="76200"/>
          </a:xfrm>
        </p:grpSpPr>
        <p:sp>
          <p:nvSpPr>
            <p:cNvPr id="18" name="Oval 17"/>
            <p:cNvSpPr/>
            <p:nvPr/>
          </p:nvSpPr>
          <p:spPr>
            <a:xfrm>
              <a:off x="45720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7244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8768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4424271" y="5867400"/>
                <a:ext cx="757329" cy="32813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271" y="5867400"/>
                <a:ext cx="757329" cy="328136"/>
              </a:xfrm>
              <a:prstGeom prst="roundRect">
                <a:avLst/>
              </a:prstGeom>
              <a:blipFill rotWithShape="1">
                <a:blip r:embed="rId11"/>
                <a:stretch>
                  <a:fillRect t="-14035" b="-28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5334000" y="6019800"/>
            <a:ext cx="381000" cy="76200"/>
            <a:chOff x="4572000" y="4724400"/>
            <a:chExt cx="381000" cy="76200"/>
          </a:xfrm>
        </p:grpSpPr>
        <p:sp>
          <p:nvSpPr>
            <p:cNvPr id="24" name="Oval 23"/>
            <p:cNvSpPr/>
            <p:nvPr/>
          </p:nvSpPr>
          <p:spPr>
            <a:xfrm>
              <a:off x="45720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7244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8768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Connector 26"/>
          <p:cNvCxnSpPr/>
          <p:nvPr/>
        </p:nvCxnSpPr>
        <p:spPr>
          <a:xfrm>
            <a:off x="5181600" y="4953000"/>
            <a:ext cx="0" cy="13716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446915" y="5029200"/>
            <a:ext cx="0" cy="4572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197564" y="4633771"/>
                <a:ext cx="536236" cy="395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564" y="4633771"/>
                <a:ext cx="536236" cy="395429"/>
              </a:xfrm>
              <a:prstGeom prst="rect">
                <a:avLst/>
              </a:prstGeom>
              <a:blipFill rotWithShape="1">
                <a:blip r:embed="rId12"/>
                <a:stretch>
                  <a:fillRect t="-6154" r="-14773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876800" y="4495800"/>
                <a:ext cx="493789" cy="395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495800"/>
                <a:ext cx="493789" cy="395429"/>
              </a:xfrm>
              <a:prstGeom prst="rect">
                <a:avLst/>
              </a:prstGeom>
              <a:blipFill rotWithShape="1">
                <a:blip r:embed="rId13"/>
                <a:stretch>
                  <a:fillRect t="-6250" r="-16049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>
            <a:off x="6723515" y="5029200"/>
            <a:ext cx="0" cy="4572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474164" y="4633771"/>
                <a:ext cx="536236" cy="395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164" y="4633771"/>
                <a:ext cx="536236" cy="395429"/>
              </a:xfrm>
              <a:prstGeom prst="rect">
                <a:avLst/>
              </a:prstGeom>
              <a:blipFill rotWithShape="1">
                <a:blip r:embed="rId14"/>
                <a:stretch>
                  <a:fillRect t="-6154" r="-1590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3446915" y="5257800"/>
            <a:ext cx="173468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733800" y="5181600"/>
                <a:ext cx="1234569" cy="327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C00000"/>
                    </a:solidFill>
                  </a:rPr>
                  <a:t>Lateness</a:t>
                </a:r>
                <a:r>
                  <a:rPr lang="en-US" sz="1400" dirty="0">
                    <a:solidFill>
                      <a:srgbClr val="C00000"/>
                    </a:solidFill>
                  </a:rPr>
                  <a:t> </a:t>
                </a:r>
                <a:r>
                  <a:rPr lang="en-US" sz="1400" dirty="0"/>
                  <a:t>of</a:t>
                </a:r>
                <a:r>
                  <a:rPr lang="en-US" sz="14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𝑗</m:t>
                        </m:r>
                      </m:e>
                      <m: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5181600"/>
                <a:ext cx="1234569" cy="327975"/>
              </a:xfrm>
              <a:prstGeom prst="rect">
                <a:avLst/>
              </a:prstGeom>
              <a:blipFill rotWithShape="1">
                <a:blip r:embed="rId15"/>
                <a:stretch>
                  <a:fillRect l="-1485" r="-4950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1066800" y="3540760"/>
            <a:ext cx="2895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962400" y="35052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2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9" grpId="0"/>
      <p:bldP spid="10" grpId="0" animBg="1"/>
      <p:bldP spid="11" grpId="0" animBg="1"/>
      <p:bldP spid="12" grpId="0" animBg="1"/>
      <p:bldP spid="13" grpId="0" animBg="1"/>
      <p:bldP spid="17" grpId="0"/>
      <p:bldP spid="22" grpId="0" animBg="1"/>
      <p:bldP spid="30" grpId="0"/>
      <p:bldP spid="31" grpId="0"/>
      <p:bldP spid="33" grpId="0"/>
      <p:bldP spid="33" grpId="1"/>
      <p:bldP spid="36" grpId="0"/>
      <p:bldP spid="14" grpId="0" animBg="1"/>
      <p:bldP spid="3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Prefix</a:t>
            </a:r>
            <a:r>
              <a:rPr lang="en-US" sz="3200" b="1" dirty="0"/>
              <a:t> 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377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Alphabets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Frequency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Encoding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𝒆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693460812"/>
                  </p:ext>
                </p:extLst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/>
                    <a:gridCol w="1168400"/>
                    <a:gridCol w="116840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Alphabets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047" t="-4762" r="-100524" b="-43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4762" b="-436190"/>
                          </a:stretch>
                        </a:blipFill>
                      </a:tcPr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120879" r="-199479" b="-40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218478" r="-199479" b="-298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321978" r="-199479" b="-20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417391" r="-19947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523077" r="-199479" b="-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191000" y="1600200"/>
            <a:ext cx="4876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</a:rPr>
              <a:t>Question</a:t>
            </a:r>
            <a:r>
              <a:rPr lang="en-US" sz="1800" dirty="0"/>
              <a:t>: </a:t>
            </a:r>
          </a:p>
          <a:p>
            <a:pPr marL="0" indent="0">
              <a:buNone/>
            </a:pPr>
            <a:r>
              <a:rPr lang="en-US" sz="1800" dirty="0"/>
              <a:t>How to build the labeled tree for a prefix code ?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124200" y="2831068"/>
            <a:ext cx="573428" cy="2643664"/>
            <a:chOff x="3467496" y="2831068"/>
            <a:chExt cx="573428" cy="2643664"/>
          </a:xfrm>
        </p:grpSpPr>
        <p:sp>
          <p:nvSpPr>
            <p:cNvPr id="13" name="TextBox 12"/>
            <p:cNvSpPr txBox="1"/>
            <p:nvPr/>
          </p:nvSpPr>
          <p:spPr>
            <a:xfrm>
              <a:off x="3467496" y="34290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831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5200" y="3962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02876" y="450746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05200" y="5105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111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105400" y="3124200"/>
            <a:ext cx="1936563" cy="1207532"/>
            <a:chOff x="5105400" y="3124200"/>
            <a:chExt cx="1936563" cy="1207532"/>
          </a:xfrm>
        </p:grpSpPr>
        <p:grpSp>
          <p:nvGrpSpPr>
            <p:cNvPr id="2" name="Group 1"/>
            <p:cNvGrpSpPr/>
            <p:nvPr/>
          </p:nvGrpSpPr>
          <p:grpSpPr>
            <a:xfrm>
              <a:off x="5334000" y="3124200"/>
              <a:ext cx="1707963" cy="826532"/>
              <a:chOff x="4051674" y="1676400"/>
              <a:chExt cx="1707963" cy="826532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4051674" y="1905000"/>
                <a:ext cx="685801" cy="59793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25" idx="6"/>
              </p:cNvCxnSpPr>
              <p:nvPr/>
            </p:nvCxnSpPr>
            <p:spPr>
              <a:xfrm>
                <a:off x="5042274" y="1828800"/>
                <a:ext cx="717363" cy="5780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>
                <a:off x="4737474" y="1676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5105400" y="39624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454837" y="3212068"/>
            <a:ext cx="1476249" cy="445532"/>
            <a:chOff x="5454837" y="3212068"/>
            <a:chExt cx="1476249" cy="445532"/>
          </a:xfrm>
        </p:grpSpPr>
        <p:sp>
          <p:nvSpPr>
            <p:cNvPr id="35" name="TextBox 34"/>
            <p:cNvSpPr txBox="1"/>
            <p:nvPr/>
          </p:nvSpPr>
          <p:spPr>
            <a:xfrm>
              <a:off x="5454837" y="328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29400" y="321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106168" y="426720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>
                          <a:solidFill>
                            <a:srgbClr val="006C31"/>
                          </a:solidFill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168" y="4267200"/>
                <a:ext cx="38023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6248400" y="46482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{0,1}</a:t>
            </a:r>
          </a:p>
        </p:txBody>
      </p:sp>
      <p:cxnSp>
        <p:nvCxnSpPr>
          <p:cNvPr id="31" name="Straight Arrow Connector 30"/>
          <p:cNvCxnSpPr>
            <a:stCxn id="32" idx="3"/>
          </p:cNvCxnSpPr>
          <p:nvPr/>
        </p:nvCxnSpPr>
        <p:spPr>
          <a:xfrm flipH="1">
            <a:off x="6571689" y="4070163"/>
            <a:ext cx="470274" cy="5464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997326" y="3810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302126" y="4038600"/>
            <a:ext cx="470274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467600" y="3974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632514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456517" y="458366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{0,1}</a:t>
            </a:r>
          </a:p>
        </p:txBody>
      </p:sp>
    </p:spTree>
    <p:extLst>
      <p:ext uri="{BB962C8B-B14F-4D97-AF65-F5344CB8AC3E}">
        <p14:creationId xmlns:p14="http://schemas.microsoft.com/office/powerpoint/2010/main" val="227925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Prefix</a:t>
            </a:r>
            <a:r>
              <a:rPr lang="en-US" sz="3200" b="1" dirty="0"/>
              <a:t> 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377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Alphabets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Frequency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Encoding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𝒆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693460812"/>
                  </p:ext>
                </p:extLst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/>
                    <a:gridCol w="1168400"/>
                    <a:gridCol w="116840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Alphabets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047" t="-4762" r="-100524" b="-43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4762" b="-436190"/>
                          </a:stretch>
                        </a:blipFill>
                      </a:tcPr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120879" r="-199479" b="-40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218478" r="-199479" b="-298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321978" r="-199479" b="-20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417391" r="-19947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523077" r="-199479" b="-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191000" y="1600200"/>
            <a:ext cx="4876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</a:rPr>
              <a:t>Question</a:t>
            </a:r>
            <a:r>
              <a:rPr lang="en-US" sz="1800" dirty="0"/>
              <a:t>: </a:t>
            </a:r>
          </a:p>
          <a:p>
            <a:pPr marL="0" indent="0">
              <a:buNone/>
            </a:pPr>
            <a:r>
              <a:rPr lang="en-US" sz="1800" dirty="0"/>
              <a:t>How to build the labeled tree for a prefix code ?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124200" y="2831068"/>
            <a:ext cx="573428" cy="2643664"/>
            <a:chOff x="3467496" y="2831068"/>
            <a:chExt cx="573428" cy="2643664"/>
          </a:xfrm>
        </p:grpSpPr>
        <p:sp>
          <p:nvSpPr>
            <p:cNvPr id="13" name="TextBox 12"/>
            <p:cNvSpPr txBox="1"/>
            <p:nvPr/>
          </p:nvSpPr>
          <p:spPr>
            <a:xfrm>
              <a:off x="3467496" y="34290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831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5200" y="3962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02876" y="450746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05200" y="5105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111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105400" y="3124200"/>
            <a:ext cx="3352800" cy="2590800"/>
            <a:chOff x="5105400" y="3124200"/>
            <a:chExt cx="3352800" cy="2590800"/>
          </a:xfrm>
        </p:grpSpPr>
        <p:grpSp>
          <p:nvGrpSpPr>
            <p:cNvPr id="2" name="Group 1"/>
            <p:cNvGrpSpPr/>
            <p:nvPr/>
          </p:nvGrpSpPr>
          <p:grpSpPr>
            <a:xfrm>
              <a:off x="5334000" y="3124200"/>
              <a:ext cx="2438400" cy="2209800"/>
              <a:chOff x="4051674" y="1676400"/>
              <a:chExt cx="2438400" cy="220980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4051674" y="1905000"/>
                <a:ext cx="685801" cy="59793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H="1">
                <a:off x="4755963" y="33843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5289363" y="33843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24" idx="3"/>
                <a:endCxn id="23" idx="7"/>
              </p:cNvCxnSpPr>
              <p:nvPr/>
            </p:nvCxnSpPr>
            <p:spPr>
              <a:xfrm flipH="1">
                <a:off x="5289363" y="2622363"/>
                <a:ext cx="4702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25" idx="6"/>
                <a:endCxn id="24" idx="1"/>
              </p:cNvCxnSpPr>
              <p:nvPr/>
            </p:nvCxnSpPr>
            <p:spPr>
              <a:xfrm>
                <a:off x="5042274" y="1828800"/>
                <a:ext cx="717363" cy="5780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/>
              <p:cNvSpPr/>
              <p:nvPr/>
            </p:nvSpPr>
            <p:spPr>
              <a:xfrm>
                <a:off x="5029200" y="3124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715000" y="2362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4737474" y="1676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6019800" y="2590800"/>
                <a:ext cx="470274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/>
            <p:cNvCxnSpPr/>
            <p:nvPr/>
          </p:nvCxnSpPr>
          <p:spPr>
            <a:xfrm flipH="1">
              <a:off x="7346763" y="4832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880163" y="4832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7620000" y="4572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105400" y="39624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7912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6294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2390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001000" y="53456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454837" y="3212068"/>
            <a:ext cx="2924049" cy="1969532"/>
            <a:chOff x="5454837" y="3212068"/>
            <a:chExt cx="2924049" cy="1969532"/>
          </a:xfrm>
        </p:grpSpPr>
        <p:sp>
          <p:nvSpPr>
            <p:cNvPr id="35" name="TextBox 34"/>
            <p:cNvSpPr txBox="1"/>
            <p:nvPr/>
          </p:nvSpPr>
          <p:spPr>
            <a:xfrm>
              <a:off x="5454837" y="328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29400" y="321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467600" y="3974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077200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629400" y="4736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632514" y="3962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229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318314" y="4800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106168" y="4267200"/>
            <a:ext cx="3339208" cy="1740932"/>
            <a:chOff x="5106168" y="4267200"/>
            <a:chExt cx="3339208" cy="1740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106168" y="426720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168" y="4267200"/>
                  <a:ext cx="38023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5791968" y="563880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i="1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968" y="5638800"/>
                  <a:ext cx="37702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705600" y="56388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b="1" i="1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5600" y="5638800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7315200" y="56388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b="1" i="1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5200" y="5638800"/>
                  <a:ext cx="35458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8081174" y="5638800"/>
                  <a:ext cx="364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𝒆</m:t>
                        </m:r>
                      </m:oMath>
                    </m:oMathPara>
                  </a14:m>
                  <a:endParaRPr lang="en-US" b="1" i="1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1174" y="5638800"/>
                  <a:ext cx="36420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372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3064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10600" cy="4648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Theorem 1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For each prefix code of 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alphabets,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exists a binary tree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leaves </a:t>
                </a:r>
                <a:r>
                  <a:rPr lang="en-US" sz="2000" dirty="0" err="1"/>
                  <a:t>s.t.</a:t>
                </a:r>
                <a:endParaRPr lang="en-US" sz="2000" dirty="0"/>
              </a:p>
              <a:p>
                <a:r>
                  <a:rPr lang="en-US" sz="2000" dirty="0"/>
                  <a:t>There is a </a:t>
                </a:r>
                <a:r>
                  <a:rPr lang="en-US" sz="2000" dirty="0" err="1"/>
                  <a:t>bijective</a:t>
                </a:r>
                <a:r>
                  <a:rPr lang="en-US" sz="2000" dirty="0"/>
                  <a:t> </a:t>
                </a:r>
                <a:r>
                  <a:rPr lang="en-US" sz="2000" u="sng" dirty="0"/>
                  <a:t>mapping</a:t>
                </a:r>
                <a:r>
                  <a:rPr lang="en-US" sz="2000" dirty="0"/>
                  <a:t> between the </a:t>
                </a:r>
                <a:r>
                  <a:rPr lang="en-US" sz="2000" b="1" dirty="0"/>
                  <a:t>alphabets</a:t>
                </a:r>
                <a:r>
                  <a:rPr lang="en-US" sz="2000" dirty="0"/>
                  <a:t> and the </a:t>
                </a:r>
                <a:r>
                  <a:rPr lang="en-US" sz="2000" b="1" dirty="0"/>
                  <a:t>leaves.</a:t>
                </a:r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The label of a path from root to a leaf node corresponds to the prefix code of the corresponding alphabet. 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/>
                  <a:t>: </a:t>
                </a:r>
                <a:r>
                  <a:rPr lang="en-US" sz="2000" dirty="0"/>
                  <a:t>Can you express </a:t>
                </a:r>
                <a:r>
                  <a:rPr lang="en-US" sz="2000" b="1" dirty="0"/>
                  <a:t>Average bit length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2000" dirty="0"/>
                  <a:t> in terms of its binary tree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 ?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dirty="0">
                          <a:latin typeface="Cambria Math"/>
                        </a:rPr>
                        <m:t>𝐀𝐁𝐋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𝜸</m:t>
                          </m:r>
                        </m:e>
                      </m:d>
                      <m:r>
                        <a:rPr lang="en-US" sz="2000" i="1" dirty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 dirty="0">
                              <a:latin typeface="Cambria Math"/>
                            </a:rPr>
                            <m:t>𝑥</m:t>
                          </m:r>
                          <m:r>
                            <a:rPr lang="en-US" sz="2000" i="1" dirty="0">
                              <a:latin typeface="Cambria Math"/>
                            </a:rPr>
                            <m:t>∈</m:t>
                          </m:r>
                          <m:r>
                            <a:rPr lang="en-US" sz="2000" b="1" i="1" dirty="0"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r>
                            <a:rPr lang="en-US" sz="2000" i="1" dirty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i="1" dirty="0">
                              <a:latin typeface="Cambria Math"/>
                            </a:rPr>
                            <m:t>.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𝜸</m:t>
                              </m:r>
                              <m:d>
                                <m:d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                </m:t>
                      </m:r>
                      <m:r>
                        <a:rPr lang="en-US" sz="2000" i="1" dirty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 dirty="0">
                              <a:latin typeface="Cambria Math"/>
                            </a:rPr>
                            <m:t>𝑥</m:t>
                          </m:r>
                          <m:r>
                            <a:rPr lang="en-US" sz="2000" i="1" dirty="0">
                              <a:latin typeface="Cambria Math"/>
                            </a:rPr>
                            <m:t>∈</m:t>
                          </m:r>
                          <m:r>
                            <a:rPr lang="en-US" sz="2000" b="1" i="1" dirty="0"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r>
                            <a:rPr lang="en-US" sz="2000" i="1" dirty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i="1" dirty="0">
                              <a:latin typeface="Cambria Math"/>
                            </a:rPr>
                            <m:t>.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𝐝𝐞𝐩𝐭</m:t>
                              </m:r>
                              <m:sSub>
                                <m:sSubPr>
                                  <m:ctrlPr>
                                    <a:rPr lang="en-US" sz="2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0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𝐡</m:t>
                                  </m:r>
                                </m:e>
                                <m:sub>
                                  <m:r>
                                    <a:rPr lang="en-US" sz="2000" b="1" i="0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𝐓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10600" cy="4648200"/>
              </a:xfrm>
              <a:blipFill rotWithShape="1">
                <a:blip r:embed="rId2"/>
                <a:stretch>
                  <a:fillRect l="-708" t="-656" r="-142" b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57600" y="3048000"/>
            <a:ext cx="2438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0" y="2971800"/>
            <a:ext cx="2438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67000" y="3497262"/>
            <a:ext cx="2514600" cy="266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81600" y="3497262"/>
            <a:ext cx="3581400" cy="266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3813174"/>
            <a:ext cx="3581400" cy="266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97770" y="4343400"/>
            <a:ext cx="331763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38854" y="4536525"/>
            <a:ext cx="2458915" cy="266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9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Finding the </a:t>
            </a:r>
            <a:r>
              <a:rPr lang="en-US" sz="3200" dirty="0">
                <a:solidFill>
                  <a:srgbClr val="7030A0"/>
                </a:solidFill>
              </a:rPr>
              <a:t>labeled binary tree </a:t>
            </a:r>
            <a:r>
              <a:rPr lang="en-US" sz="3200" dirty="0"/>
              <a:t>for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590800" y="2743200"/>
            <a:ext cx="3884205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the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u="sng" dirty="0">
                <a:solidFill>
                  <a:srgbClr val="006C31"/>
                </a:solidFill>
              </a:rPr>
              <a:t>optimal</a:t>
            </a:r>
            <a:r>
              <a:rPr lang="en-US" sz="2800" b="1" dirty="0">
                <a:solidFill>
                  <a:srgbClr val="006C31"/>
                </a:solidFill>
              </a:rPr>
              <a:t> </a:t>
            </a:r>
            <a:r>
              <a:rPr lang="en-US" sz="2800" b="1" dirty="0"/>
              <a:t>prefix codes </a:t>
            </a:r>
          </a:p>
        </p:txBody>
      </p:sp>
    </p:spTree>
    <p:extLst>
      <p:ext uri="{BB962C8B-B14F-4D97-AF65-F5344CB8AC3E}">
        <p14:creationId xmlns:p14="http://schemas.microsoft.com/office/powerpoint/2010/main" val="362517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398CA5-ACA4-8E5A-10EF-4B5A1CF04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Imagine the labeled Binary tree corresponding to optimal prefix coding.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Can you make any inference about the node corresponding to the </a:t>
            </a:r>
            <a:r>
              <a:rPr lang="en-US" sz="2000" b="1" dirty="0"/>
              <a:t>most frequent </a:t>
            </a:r>
            <a:r>
              <a:rPr lang="en-US" sz="2000" dirty="0"/>
              <a:t>alphabet in this tree ?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Can you make any inference about the node corresponding to the </a:t>
            </a:r>
            <a:r>
              <a:rPr lang="en-US" sz="2000" b="1" dirty="0"/>
              <a:t>least frequent </a:t>
            </a:r>
            <a:r>
              <a:rPr lang="en-US" sz="2000" dirty="0"/>
              <a:t>alphabet in this tree ?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You must justify your inference, if any.</a:t>
            </a:r>
          </a:p>
          <a:p>
            <a:pPr marL="0" indent="0">
              <a:buNone/>
            </a:pPr>
            <a:r>
              <a:rPr lang="en-US" sz="2000" dirty="0"/>
              <a:t>Please submit your answer in the next lecture.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AAA31-2982-F94E-0091-81D6988F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C409626-C982-3D7B-C21D-0F8651B79B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21635" y="422936"/>
            <a:ext cx="29007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256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57200" y="6336268"/>
            <a:ext cx="777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29129" y="63362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494232" y="5879068"/>
                <a:ext cx="1066800" cy="316468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32" y="5879068"/>
                <a:ext cx="1066800" cy="316468"/>
              </a:xfrm>
              <a:prstGeom prst="roundRect">
                <a:avLst/>
              </a:prstGeom>
              <a:blipFill>
                <a:blip r:embed="rId2"/>
                <a:stretch>
                  <a:fillRect b="-196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1588037" y="5884902"/>
                <a:ext cx="1600200" cy="3048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037" y="5884902"/>
                <a:ext cx="1600200" cy="304800"/>
              </a:xfrm>
              <a:prstGeom prst="roundRect">
                <a:avLst/>
              </a:prstGeom>
              <a:blipFill>
                <a:blip r:embed="rId3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457200" y="6160532"/>
            <a:ext cx="0" cy="3164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69488" y="6472015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88" y="6472015"/>
                <a:ext cx="37542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209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/>
          <p:cNvCxnSpPr/>
          <p:nvPr/>
        </p:nvCxnSpPr>
        <p:spPr>
          <a:xfrm>
            <a:off x="5120242" y="4964668"/>
            <a:ext cx="0" cy="13716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968378" y="3135868"/>
            <a:ext cx="0" cy="4572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493983" y="4038600"/>
            <a:ext cx="0" cy="4572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le 9">
                <a:extLst>
                  <a:ext uri="{FF2B5EF4-FFF2-40B4-BE49-F238E27FC236}">
                    <a16:creationId xmlns:a16="http://schemas.microsoft.com/office/drawing/2014/main" id="{A07CA242-6290-C7C7-A6B1-F7CE719D8C39}"/>
                  </a:ext>
                </a:extLst>
              </p:cNvPr>
              <p:cNvSpPr/>
              <p:nvPr/>
            </p:nvSpPr>
            <p:spPr>
              <a:xfrm>
                <a:off x="494232" y="2286000"/>
                <a:ext cx="1066800" cy="316468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ounded Rectangle 9">
                <a:extLst>
                  <a:ext uri="{FF2B5EF4-FFF2-40B4-BE49-F238E27FC236}">
                    <a16:creationId xmlns:a16="http://schemas.microsoft.com/office/drawing/2014/main" id="{A07CA242-6290-C7C7-A6B1-F7CE719D8C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32" y="2286000"/>
                <a:ext cx="1066800" cy="316468"/>
              </a:xfrm>
              <a:prstGeom prst="roundRect">
                <a:avLst/>
              </a:prstGeom>
              <a:blipFill>
                <a:blip r:embed="rId11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ounded Rectangle 10">
                <a:extLst>
                  <a:ext uri="{FF2B5EF4-FFF2-40B4-BE49-F238E27FC236}">
                    <a16:creationId xmlns:a16="http://schemas.microsoft.com/office/drawing/2014/main" id="{05C666F8-F0FE-7BAC-5392-8D54F7AB743B}"/>
                  </a:ext>
                </a:extLst>
              </p:cNvPr>
              <p:cNvSpPr/>
              <p:nvPr/>
            </p:nvSpPr>
            <p:spPr>
              <a:xfrm>
                <a:off x="494232" y="4191000"/>
                <a:ext cx="1905000" cy="30480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ounded Rectangle 10">
                <a:extLst>
                  <a:ext uri="{FF2B5EF4-FFF2-40B4-BE49-F238E27FC236}">
                    <a16:creationId xmlns:a16="http://schemas.microsoft.com/office/drawing/2014/main" id="{05C666F8-F0FE-7BAC-5392-8D54F7AB74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32" y="4191000"/>
                <a:ext cx="1905000" cy="304800"/>
              </a:xfrm>
              <a:prstGeom prst="roundRect">
                <a:avLst/>
              </a:prstGeom>
              <a:blipFill>
                <a:blip r:embed="rId12"/>
                <a:stretch>
                  <a:fillRect b="-203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ounded Rectangle 11">
                <a:extLst>
                  <a:ext uri="{FF2B5EF4-FFF2-40B4-BE49-F238E27FC236}">
                    <a16:creationId xmlns:a16="http://schemas.microsoft.com/office/drawing/2014/main" id="{17549D29-61DF-4B8C-0782-77C8B761255D}"/>
                  </a:ext>
                </a:extLst>
              </p:cNvPr>
              <p:cNvSpPr/>
              <p:nvPr/>
            </p:nvSpPr>
            <p:spPr>
              <a:xfrm>
                <a:off x="494232" y="3288268"/>
                <a:ext cx="1600200" cy="3048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ounded Rectangle 11">
                <a:extLst>
                  <a:ext uri="{FF2B5EF4-FFF2-40B4-BE49-F238E27FC236}">
                    <a16:creationId xmlns:a16="http://schemas.microsoft.com/office/drawing/2014/main" id="{17549D29-61DF-4B8C-0782-77C8B76125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32" y="3288268"/>
                <a:ext cx="1600200" cy="304800"/>
              </a:xfrm>
              <a:prstGeom prst="roundRect">
                <a:avLst/>
              </a:prstGeom>
              <a:blipFill>
                <a:blip r:embed="rId13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E2FDE30-D1B2-5963-A682-4334E6C5698C}"/>
              </a:ext>
            </a:extLst>
          </p:cNvPr>
          <p:cNvCxnSpPr/>
          <p:nvPr/>
        </p:nvCxnSpPr>
        <p:spPr>
          <a:xfrm>
            <a:off x="4782438" y="2145268"/>
            <a:ext cx="0" cy="4572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EFBE0AD-0011-03A2-9E05-B0329DA27F25}"/>
                  </a:ext>
                </a:extLst>
              </p:cNvPr>
              <p:cNvSpPr txBox="1"/>
              <p:nvPr/>
            </p:nvSpPr>
            <p:spPr>
              <a:xfrm>
                <a:off x="2457448" y="3505756"/>
                <a:ext cx="9075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EFBE0AD-0011-03A2-9E05-B0329DA27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448" y="3505756"/>
                <a:ext cx="90755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E9DA0E2-C1D2-8139-67D7-0355063A4485}"/>
                  </a:ext>
                </a:extLst>
              </p:cNvPr>
              <p:cNvSpPr txBox="1"/>
              <p:nvPr/>
            </p:nvSpPr>
            <p:spPr>
              <a:xfrm>
                <a:off x="4267200" y="2550652"/>
                <a:ext cx="10304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E9DA0E2-C1D2-8139-67D7-0355063A4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550652"/>
                <a:ext cx="103047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6999430-1E43-2F3F-D3BA-902764D3AAB3}"/>
                  </a:ext>
                </a:extLst>
              </p:cNvPr>
              <p:cNvSpPr txBox="1"/>
              <p:nvPr/>
            </p:nvSpPr>
            <p:spPr>
              <a:xfrm>
                <a:off x="3976085" y="4407436"/>
                <a:ext cx="10357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6999430-1E43-2F3F-D3BA-902764D3A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085" y="4407436"/>
                <a:ext cx="103579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78DD8D1-18DA-A166-4390-0E1107427836}"/>
              </a:ext>
            </a:extLst>
          </p:cNvPr>
          <p:cNvCxnSpPr>
            <a:cxnSpLocks/>
          </p:cNvCxnSpPr>
          <p:nvPr/>
        </p:nvCxnSpPr>
        <p:spPr>
          <a:xfrm>
            <a:off x="494232" y="2170383"/>
            <a:ext cx="1093805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D963E86-97D8-DC66-2434-BB25B79DA770}"/>
                  </a:ext>
                </a:extLst>
              </p:cNvPr>
              <p:cNvSpPr txBox="1"/>
              <p:nvPr/>
            </p:nvSpPr>
            <p:spPr>
              <a:xfrm>
                <a:off x="858231" y="188004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D963E86-97D8-DC66-2434-BB25B79DA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31" y="1880044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06AC9F3-EECC-0F1B-CAF5-5F3AB2EE3ED2}"/>
              </a:ext>
            </a:extLst>
          </p:cNvPr>
          <p:cNvCxnSpPr>
            <a:cxnSpLocks/>
          </p:cNvCxnSpPr>
          <p:nvPr/>
        </p:nvCxnSpPr>
        <p:spPr>
          <a:xfrm>
            <a:off x="533400" y="3197607"/>
            <a:ext cx="1561032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6F0D497-4D3E-B582-9EAE-5A1F85886ADC}"/>
                  </a:ext>
                </a:extLst>
              </p:cNvPr>
              <p:cNvSpPr txBox="1"/>
              <p:nvPr/>
            </p:nvSpPr>
            <p:spPr>
              <a:xfrm>
                <a:off x="1007480" y="2929735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4.5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6F0D497-4D3E-B582-9EAE-5A1F85886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480" y="2929735"/>
                <a:ext cx="54213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4E4738A-5C0C-069F-B503-B503774A2BF4}"/>
              </a:ext>
            </a:extLst>
          </p:cNvPr>
          <p:cNvCxnSpPr>
            <a:cxnSpLocks/>
          </p:cNvCxnSpPr>
          <p:nvPr/>
        </p:nvCxnSpPr>
        <p:spPr>
          <a:xfrm>
            <a:off x="533400" y="4100339"/>
            <a:ext cx="1854737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B8AB3F3-47EF-5190-A960-C421215D9391}"/>
                  </a:ext>
                </a:extLst>
              </p:cNvPr>
              <p:cNvSpPr txBox="1"/>
              <p:nvPr/>
            </p:nvSpPr>
            <p:spPr>
              <a:xfrm>
                <a:off x="1131013" y="3821668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B8AB3F3-47EF-5190-A960-C421215D9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013" y="3821668"/>
                <a:ext cx="54213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ounded Rectangle 10">
                <a:extLst>
                  <a:ext uri="{FF2B5EF4-FFF2-40B4-BE49-F238E27FC236}">
                    <a16:creationId xmlns:a16="http://schemas.microsoft.com/office/drawing/2014/main" id="{D343E505-77D6-306A-9881-816BD10C317C}"/>
                  </a:ext>
                </a:extLst>
              </p:cNvPr>
              <p:cNvSpPr/>
              <p:nvPr/>
            </p:nvSpPr>
            <p:spPr>
              <a:xfrm>
                <a:off x="3215242" y="5879068"/>
                <a:ext cx="1905000" cy="30480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ounded Rectangle 10">
                <a:extLst>
                  <a:ext uri="{FF2B5EF4-FFF2-40B4-BE49-F238E27FC236}">
                    <a16:creationId xmlns:a16="http://schemas.microsoft.com/office/drawing/2014/main" id="{D343E505-77D6-306A-9881-816BD10C31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242" y="5879068"/>
                <a:ext cx="1905000" cy="304800"/>
              </a:xfrm>
              <a:prstGeom prst="roundRect">
                <a:avLst/>
              </a:prstGeom>
              <a:blipFill>
                <a:blip r:embed="rId20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7CBD87-17EC-540B-FF34-A61B782B8D3D}"/>
              </a:ext>
            </a:extLst>
          </p:cNvPr>
          <p:cNvCxnSpPr/>
          <p:nvPr/>
        </p:nvCxnSpPr>
        <p:spPr>
          <a:xfrm>
            <a:off x="1588037" y="4947166"/>
            <a:ext cx="0" cy="13716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F2755C4-8260-A7A2-1617-20090A1BB39E}"/>
              </a:ext>
            </a:extLst>
          </p:cNvPr>
          <p:cNvCxnSpPr/>
          <p:nvPr/>
        </p:nvCxnSpPr>
        <p:spPr>
          <a:xfrm>
            <a:off x="3200400" y="4964668"/>
            <a:ext cx="0" cy="13716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228B4F3-67C4-A332-C81B-6B1AC68F7783}"/>
                  </a:ext>
                </a:extLst>
              </p:cNvPr>
              <p:cNvSpPr txBox="1"/>
              <p:nvPr/>
            </p:nvSpPr>
            <p:spPr>
              <a:xfrm>
                <a:off x="1405134" y="4672839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228B4F3-67C4-A332-C81B-6B1AC68F7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134" y="4672839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E86141A-8FBE-5AF5-D56D-6465AAA63A60}"/>
                  </a:ext>
                </a:extLst>
              </p:cNvPr>
              <p:cNvSpPr txBox="1"/>
              <p:nvPr/>
            </p:nvSpPr>
            <p:spPr>
              <a:xfrm>
                <a:off x="2911226" y="4668788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7.5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E86141A-8FBE-5AF5-D56D-6465AAA63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226" y="4668788"/>
                <a:ext cx="54213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DC80A84-B0D3-7A84-930A-6260D63BF36E}"/>
                  </a:ext>
                </a:extLst>
              </p:cNvPr>
              <p:cNvSpPr txBox="1"/>
              <p:nvPr/>
            </p:nvSpPr>
            <p:spPr>
              <a:xfrm>
                <a:off x="4849174" y="4699427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DC80A84-B0D3-7A84-930A-6260D63BF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174" y="4699427"/>
                <a:ext cx="494046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6C754DF-07F3-104D-A456-145D7E0A29F5}"/>
                  </a:ext>
                </a:extLst>
              </p:cNvPr>
              <p:cNvSpPr txBox="1"/>
              <p:nvPr/>
            </p:nvSpPr>
            <p:spPr>
              <a:xfrm>
                <a:off x="6634581" y="2206966"/>
                <a:ext cx="15886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Lateness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=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6C754DF-07F3-104D-A456-145D7E0A2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581" y="2206966"/>
                <a:ext cx="1588640" cy="369332"/>
              </a:xfrm>
              <a:prstGeom prst="rect">
                <a:avLst/>
              </a:prstGeom>
              <a:blipFill>
                <a:blip r:embed="rId24"/>
                <a:stretch>
                  <a:fillRect l="-3065" t="-8197" r="-229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5538DB0-9ACD-052C-EF80-14B048FEED8E}"/>
                  </a:ext>
                </a:extLst>
              </p:cNvPr>
              <p:cNvSpPr txBox="1"/>
              <p:nvPr/>
            </p:nvSpPr>
            <p:spPr>
              <a:xfrm>
                <a:off x="6634581" y="2568416"/>
                <a:ext cx="15939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Lateness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=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5538DB0-9ACD-052C-EF80-14B048FEE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581" y="2568416"/>
                <a:ext cx="1593962" cy="369332"/>
              </a:xfrm>
              <a:prstGeom prst="rect">
                <a:avLst/>
              </a:prstGeom>
              <a:blipFill>
                <a:blip r:embed="rId25"/>
                <a:stretch>
                  <a:fillRect l="-3053" t="-8197" r="-229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1AA1461-17BA-DB29-D746-C1DB4A7E14C9}"/>
                  </a:ext>
                </a:extLst>
              </p:cNvPr>
              <p:cNvSpPr txBox="1"/>
              <p:nvPr/>
            </p:nvSpPr>
            <p:spPr>
              <a:xfrm>
                <a:off x="6631920" y="2963187"/>
                <a:ext cx="15939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Lateness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dirty="0"/>
                  <a:t>=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1AA1461-17BA-DB29-D746-C1DB4A7E1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920" y="2963187"/>
                <a:ext cx="1593962" cy="369332"/>
              </a:xfrm>
              <a:prstGeom prst="rect">
                <a:avLst/>
              </a:prstGeom>
              <a:blipFill>
                <a:blip r:embed="rId26"/>
                <a:stretch>
                  <a:fillRect l="-3448" t="-8197" r="-229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D367552-9132-1DF7-2619-1FD11166557F}"/>
                  </a:ext>
                </a:extLst>
              </p:cNvPr>
              <p:cNvSpPr txBox="1"/>
              <p:nvPr/>
            </p:nvSpPr>
            <p:spPr>
              <a:xfrm>
                <a:off x="8086544" y="2215745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D367552-9132-1DF7-2619-1FD111665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6544" y="2215745"/>
                <a:ext cx="365806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6B6D7E7-8627-DFAF-76B2-9DA301FF089A}"/>
                  </a:ext>
                </a:extLst>
              </p:cNvPr>
              <p:cNvSpPr txBox="1"/>
              <p:nvPr/>
            </p:nvSpPr>
            <p:spPr>
              <a:xfrm>
                <a:off x="8086544" y="2606813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6B6D7E7-8627-DFAF-76B2-9DA301FF0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6544" y="2606813"/>
                <a:ext cx="542136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134B19B-0162-A15D-C385-44604844B68A}"/>
                  </a:ext>
                </a:extLst>
              </p:cNvPr>
              <p:cNvSpPr txBox="1"/>
              <p:nvPr/>
            </p:nvSpPr>
            <p:spPr>
              <a:xfrm>
                <a:off x="8086544" y="3007177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134B19B-0162-A15D-C385-44604844B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6544" y="3007177"/>
                <a:ext cx="365806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CEC3718-FBEE-2E30-4101-F8BCDA9E270B}"/>
              </a:ext>
            </a:extLst>
          </p:cNvPr>
          <p:cNvSpPr txBox="1"/>
          <p:nvPr/>
        </p:nvSpPr>
        <p:spPr>
          <a:xfrm>
            <a:off x="6553200" y="3569695"/>
            <a:ext cx="229229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Maximum lateness = </a:t>
            </a:r>
            <a:r>
              <a:rPr lang="en-US" dirty="0">
                <a:solidFill>
                  <a:srgbClr val="0070C0"/>
                </a:solidFill>
              </a:rPr>
              <a:t>3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38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2" grpId="0" animBg="1"/>
      <p:bldP spid="17" grpId="0"/>
      <p:bldP spid="16" grpId="0" animBg="1"/>
      <p:bldP spid="28" grpId="0" animBg="1"/>
      <p:bldP spid="37" grpId="0" animBg="1"/>
      <p:bldP spid="39" grpId="0"/>
      <p:bldP spid="40" grpId="0"/>
      <p:bldP spid="41" grpId="0"/>
      <p:bldP spid="43" grpId="0"/>
      <p:bldP spid="46" grpId="0"/>
      <p:bldP spid="49" grpId="0"/>
      <p:bldP spid="51" grpId="0" animBg="1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Towards</a:t>
            </a:r>
            <a:r>
              <a:rPr lang="en-US" sz="3200" b="1" dirty="0"/>
              <a:t> designing an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Each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 has two parameters</a:t>
                </a:r>
              </a:p>
              <a:p>
                <a:r>
                  <a:rPr lang="en-US" sz="2000" b="1" dirty="0"/>
                  <a:t>Time</a:t>
                </a:r>
                <a:r>
                  <a:rPr lang="en-US" sz="2000" dirty="0"/>
                  <a:t> </a:t>
                </a:r>
                <a:r>
                  <a:rPr lang="en-US" sz="2000" b="1" dirty="0"/>
                  <a:t>of execution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b="1" dirty="0"/>
                  <a:t>Deadline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Idea 1</a:t>
                </a:r>
                <a:r>
                  <a:rPr lang="en-US" sz="2000" dirty="0"/>
                  <a:t>: Schedule the jobs in the increasing order of </a:t>
                </a:r>
                <a:r>
                  <a:rPr lang="en-US" sz="2000" b="1" dirty="0"/>
                  <a:t>Time</a:t>
                </a:r>
                <a:r>
                  <a:rPr lang="en-US" sz="2000" dirty="0"/>
                  <a:t> </a:t>
                </a:r>
                <a:r>
                  <a:rPr lang="en-US" sz="2000" b="1" dirty="0"/>
                  <a:t>of execution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2819400" y="4584192"/>
            <a:ext cx="411487" cy="20452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5763768" y="4584192"/>
            <a:ext cx="408432" cy="20452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05000" y="4191000"/>
            <a:ext cx="2194575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Try to prove correctness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34825" y="4191000"/>
            <a:ext cx="3431580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Try to come up with a counter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3429000"/>
            <a:ext cx="1828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00400" y="34290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8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 animBg="1"/>
      <p:bldP spid="8" grpId="0" animBg="1"/>
      <p:bldP spid="9" grpId="0" animBg="1"/>
      <p:bldP spid="10" grpId="0" animBg="1"/>
      <p:bldP spid="5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Towards</a:t>
            </a:r>
            <a:r>
              <a:rPr lang="en-US" sz="3200" b="1" dirty="0"/>
              <a:t> designing a </a:t>
            </a:r>
            <a:r>
              <a:rPr lang="en-US" sz="3200" b="1" dirty="0">
                <a:solidFill>
                  <a:srgbClr val="FF0000"/>
                </a:solidFill>
              </a:rPr>
              <a:t>counterexample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457200" y="2198132"/>
                <a:ext cx="1447800" cy="4572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198132"/>
                <a:ext cx="1447800" cy="457200"/>
              </a:xfrm>
              <a:prstGeom prst="roundRect">
                <a:avLst/>
              </a:prstGeom>
              <a:blipFill rotWithShape="1">
                <a:blip r:embed="rId2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457200" y="5715000"/>
            <a:ext cx="777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29129" y="57150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457200" y="3429000"/>
                <a:ext cx="2286000" cy="45720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429000"/>
                <a:ext cx="2286000" cy="457200"/>
              </a:xfrm>
              <a:prstGeom prst="roundRect">
                <a:avLst/>
              </a:prstGeom>
              <a:blipFill rotWithShape="1">
                <a:blip r:embed="rId3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2971800" y="3429000"/>
            <a:ext cx="0" cy="4572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798649" y="388620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649" y="3886200"/>
                <a:ext cx="47795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>
            <a:off x="457200" y="2045732"/>
            <a:ext cx="14478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371600" y="3048000"/>
                <a:ext cx="432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048000"/>
                <a:ext cx="43287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83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75170" y="1752600"/>
                <a:ext cx="427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70" y="1752600"/>
                <a:ext cx="42755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8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457200" y="3352800"/>
            <a:ext cx="22860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ounded Rectangle 29"/>
              <p:cNvSpPr/>
              <p:nvPr/>
            </p:nvSpPr>
            <p:spPr>
              <a:xfrm>
                <a:off x="457200" y="5181600"/>
                <a:ext cx="1447800" cy="4572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ounded 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181600"/>
                <a:ext cx="1447800" cy="457200"/>
              </a:xfrm>
              <a:prstGeom prst="roundRect">
                <a:avLst/>
              </a:prstGeom>
              <a:blipFill rotWithShape="1">
                <a:blip r:embed="rId8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/>
              <p:cNvSpPr/>
              <p:nvPr/>
            </p:nvSpPr>
            <p:spPr>
              <a:xfrm>
                <a:off x="1905000" y="5181600"/>
                <a:ext cx="2286000" cy="45720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181600"/>
                <a:ext cx="2286000" cy="457200"/>
              </a:xfrm>
              <a:prstGeom prst="roundRect">
                <a:avLst/>
              </a:prstGeom>
              <a:blipFill rotWithShape="1">
                <a:blip r:embed="rId9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>
          <a:xfrm>
            <a:off x="4191000" y="1937266"/>
            <a:ext cx="0" cy="37777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971800" y="36576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loud Callout 20"/>
              <p:cNvSpPr/>
              <p:nvPr/>
            </p:nvSpPr>
            <p:spPr>
              <a:xfrm>
                <a:off x="4953001" y="1142999"/>
                <a:ext cx="4190999" cy="1600201"/>
              </a:xfrm>
              <a:prstGeom prst="cloudCallout">
                <a:avLst>
                  <a:gd name="adj1" fmla="val -25408"/>
                  <a:gd name="adj2" fmla="val 7896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should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to ensure that the other permutation gives the optimal schedule ?</a:t>
                </a:r>
              </a:p>
            </p:txBody>
          </p:sp>
        </mc:Choice>
        <mc:Fallback xmlns="">
          <p:sp>
            <p:nvSpPr>
              <p:cNvPr id="21" name="Cloud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1" y="1142999"/>
                <a:ext cx="4190999" cy="1600201"/>
              </a:xfrm>
              <a:prstGeom prst="cloudCallout">
                <a:avLst>
                  <a:gd name="adj1" fmla="val -25408"/>
                  <a:gd name="adj2" fmla="val 78967"/>
                </a:avLst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B399993-9299-C244-2D3D-F1F8CC08C236}"/>
              </a:ext>
            </a:extLst>
          </p:cNvPr>
          <p:cNvSpPr txBox="1"/>
          <p:nvPr/>
        </p:nvSpPr>
        <p:spPr>
          <a:xfrm>
            <a:off x="0" y="1137166"/>
            <a:ext cx="2711512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Let us consider only 2 jobs.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1925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14" grpId="0"/>
      <p:bldP spid="18" grpId="0" animBg="1"/>
      <p:bldP spid="20" grpId="0"/>
      <p:bldP spid="26" grpId="0"/>
      <p:bldP spid="27" grpId="0"/>
      <p:bldP spid="30" grpId="0" animBg="1"/>
      <p:bldP spid="33" grpId="0" animBg="1"/>
      <p:bldP spid="21" grpId="0" animBg="1"/>
      <p:bldP spid="21" grpId="1" animBg="1"/>
      <p:bldP spid="6" grpId="0" animBg="1"/>
      <p:bldP spid="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Towards</a:t>
            </a:r>
            <a:r>
              <a:rPr lang="en-US" sz="3200" b="1" dirty="0"/>
              <a:t> designing a </a:t>
            </a:r>
            <a:r>
              <a:rPr lang="en-US" sz="3200" b="1" dirty="0">
                <a:solidFill>
                  <a:srgbClr val="FF0000"/>
                </a:solidFill>
              </a:rPr>
              <a:t>counterexample</a:t>
            </a:r>
            <a:endParaRPr lang="en-US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7239000" cy="4983163"/>
          </a:xfrm>
        </p:spPr>
        <p:txBody>
          <a:bodyPr/>
          <a:lstStyle/>
          <a:p>
            <a:pPr>
              <a:buFont typeface="Wingdings"/>
              <a:buChar char="è"/>
            </a:pPr>
            <a:r>
              <a:rPr lang="en-US" sz="2000" dirty="0">
                <a:sym typeface="Wingdings" pitchFamily="2" charset="2"/>
              </a:rPr>
              <a:t>The job with farther </a:t>
            </a:r>
            <a:r>
              <a:rPr lang="en-US" sz="2000" b="1" dirty="0">
                <a:sym typeface="Wingdings" pitchFamily="2" charset="2"/>
              </a:rPr>
              <a:t>deadline</a:t>
            </a:r>
            <a:r>
              <a:rPr lang="en-US" sz="2000" dirty="0">
                <a:sym typeface="Wingdings" pitchFamily="2" charset="2"/>
              </a:rPr>
              <a:t> should be scheduled </a:t>
            </a:r>
            <a:r>
              <a:rPr lang="en-US" sz="2000" u="sng" dirty="0">
                <a:sym typeface="Wingdings" pitchFamily="2" charset="2"/>
              </a:rPr>
              <a:t>later</a:t>
            </a:r>
            <a:r>
              <a:rPr lang="en-US" sz="2000" dirty="0">
                <a:sym typeface="Wingdings" pitchFamily="2" charset="2"/>
              </a:rPr>
              <a:t>.</a:t>
            </a:r>
          </a:p>
          <a:p>
            <a:pPr>
              <a:buFont typeface="Wingdings"/>
              <a:buChar char="è"/>
            </a:pPr>
            <a:r>
              <a:rPr lang="en-US" sz="2000" dirty="0">
                <a:sym typeface="Wingdings" pitchFamily="2" charset="2"/>
              </a:rPr>
              <a:t>the job with </a:t>
            </a:r>
            <a:r>
              <a:rPr lang="en-US" sz="2000" b="1" dirty="0">
                <a:sym typeface="Wingdings" pitchFamily="2" charset="2"/>
              </a:rPr>
              <a:t>earlier</a:t>
            </a:r>
            <a:r>
              <a:rPr lang="en-US" sz="2000" dirty="0">
                <a:sym typeface="Wingdings" pitchFamily="2" charset="2"/>
              </a:rPr>
              <a:t> deadline should be scheduled </a:t>
            </a:r>
            <a:r>
              <a:rPr lang="en-US" sz="2000" u="sng" dirty="0">
                <a:sym typeface="Wingdings" pitchFamily="2" charset="2"/>
              </a:rPr>
              <a:t>first</a:t>
            </a:r>
            <a:r>
              <a:rPr lang="en-US" sz="2000" dirty="0">
                <a:sym typeface="Wingdings" pitchFamily="2" charset="2"/>
              </a:rPr>
              <a:t>.</a:t>
            </a:r>
            <a:endParaRPr lang="en-US" sz="2000" b="1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2000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457200" y="2198132"/>
                <a:ext cx="1447800" cy="4572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198132"/>
                <a:ext cx="1447800" cy="457200"/>
              </a:xfrm>
              <a:prstGeom prst="roundRect">
                <a:avLst/>
              </a:prstGeom>
              <a:blipFill rotWithShape="1">
                <a:blip r:embed="rId3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457200" y="5715000"/>
            <a:ext cx="777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29129" y="57150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457200" y="3429000"/>
                <a:ext cx="2286000" cy="45720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429000"/>
                <a:ext cx="2286000" cy="457200"/>
              </a:xfrm>
              <a:prstGeom prst="roundRect">
                <a:avLst/>
              </a:prstGeom>
              <a:blipFill rotWithShape="1">
                <a:blip r:embed="rId4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2971800" y="3429000"/>
            <a:ext cx="0" cy="4572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798649" y="388620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649" y="3886200"/>
                <a:ext cx="477951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>
            <a:off x="457200" y="2045732"/>
            <a:ext cx="14478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371600" y="3048000"/>
                <a:ext cx="432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048000"/>
                <a:ext cx="43287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83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75170" y="1752600"/>
                <a:ext cx="427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70" y="1752600"/>
                <a:ext cx="427553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18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457200" y="3352800"/>
            <a:ext cx="22860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ounded Rectangle 29"/>
              <p:cNvSpPr/>
              <p:nvPr/>
            </p:nvSpPr>
            <p:spPr>
              <a:xfrm>
                <a:off x="457200" y="5181600"/>
                <a:ext cx="1447800" cy="4572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ounded 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181600"/>
                <a:ext cx="1447800" cy="457200"/>
              </a:xfrm>
              <a:prstGeom prst="roundRect">
                <a:avLst/>
              </a:prstGeom>
              <a:blipFill rotWithShape="1">
                <a:blip r:embed="rId9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/>
              <p:cNvSpPr/>
              <p:nvPr/>
            </p:nvSpPr>
            <p:spPr>
              <a:xfrm>
                <a:off x="1905000" y="5181600"/>
                <a:ext cx="2286000" cy="45720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181600"/>
                <a:ext cx="2286000" cy="457200"/>
              </a:xfrm>
              <a:prstGeom prst="roundRect">
                <a:avLst/>
              </a:prstGeom>
              <a:blipFill rotWithShape="1">
                <a:blip r:embed="rId10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>
          <a:xfrm>
            <a:off x="4191000" y="1937266"/>
            <a:ext cx="0" cy="37777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971800" y="36576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429000" y="24384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Line Callout 1 24"/>
              <p:cNvSpPr/>
              <p:nvPr/>
            </p:nvSpPr>
            <p:spPr>
              <a:xfrm>
                <a:off x="6090920" y="2966720"/>
                <a:ext cx="1676400" cy="306324"/>
              </a:xfrm>
              <a:prstGeom prst="borderCallout1">
                <a:avLst>
                  <a:gd name="adj1" fmla="val 49438"/>
                  <a:gd name="adj2" fmla="val -1791"/>
                  <a:gd name="adj3" fmla="val -165084"/>
                  <a:gd name="adj4" fmla="val -140797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+</a:t>
                </a:r>
                <a:r>
                  <a:rPr lang="en-US" sz="1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Line Callout 1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920" y="2966720"/>
                <a:ext cx="1676400" cy="306324"/>
              </a:xfrm>
              <a:prstGeom prst="borderCallout1">
                <a:avLst>
                  <a:gd name="adj1" fmla="val 49438"/>
                  <a:gd name="adj2" fmla="val -1791"/>
                  <a:gd name="adj3" fmla="val -165084"/>
                  <a:gd name="adj4" fmla="val -140797"/>
                </a:avLst>
              </a:prstGeom>
              <a:blipFill rotWithShape="1">
                <a:blip r:embed="rId11"/>
                <a:stretch>
                  <a:fillRect b="-5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Line Callout 1 28"/>
              <p:cNvSpPr/>
              <p:nvPr/>
            </p:nvSpPr>
            <p:spPr>
              <a:xfrm>
                <a:off x="6172200" y="4191000"/>
                <a:ext cx="1676400" cy="306324"/>
              </a:xfrm>
              <a:prstGeom prst="borderCallout1">
                <a:avLst>
                  <a:gd name="adj1" fmla="val 49438"/>
                  <a:gd name="adj2" fmla="val -1791"/>
                  <a:gd name="adj3" fmla="val -165084"/>
                  <a:gd name="adj4" fmla="val -140797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+</a:t>
                </a:r>
                <a:r>
                  <a:rPr lang="en-US" sz="1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9" name="Line Callout 1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4191000"/>
                <a:ext cx="1676400" cy="306324"/>
              </a:xfrm>
              <a:prstGeom prst="borderCallout1">
                <a:avLst>
                  <a:gd name="adj1" fmla="val 49438"/>
                  <a:gd name="adj2" fmla="val -1791"/>
                  <a:gd name="adj3" fmla="val -165084"/>
                  <a:gd name="adj4" fmla="val -140797"/>
                </a:avLst>
              </a:prstGeom>
              <a:blipFill rotWithShape="1">
                <a:blip r:embed="rId12"/>
                <a:stretch>
                  <a:fillRect b="-5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7010400" y="2872264"/>
            <a:ext cx="381000" cy="48053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086600" y="4091464"/>
            <a:ext cx="381000" cy="48053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3429000" y="2209800"/>
            <a:ext cx="0" cy="45720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179649" y="2602468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649" y="2602468"/>
                <a:ext cx="472630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688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729129" y="21336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531245" y="336446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6" name="Rectangle 5"/>
          <p:cNvSpPr/>
          <p:nvPr/>
        </p:nvSpPr>
        <p:spPr>
          <a:xfrm>
            <a:off x="3920883" y="1143000"/>
            <a:ext cx="2895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886200" y="1524000"/>
            <a:ext cx="2895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iped Right Arrow 10"/>
          <p:cNvSpPr/>
          <p:nvPr/>
        </p:nvSpPr>
        <p:spPr>
          <a:xfrm>
            <a:off x="2938026" y="2986564"/>
            <a:ext cx="483245" cy="492204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371600" y="558225"/>
            <a:ext cx="6320898" cy="58477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Towards</a:t>
            </a:r>
            <a:r>
              <a:rPr lang="en-US" sz="3200" b="1" dirty="0"/>
              <a:t> designing an </a:t>
            </a:r>
            <a:r>
              <a:rPr lang="en-US" sz="3200" b="1" dirty="0">
                <a:solidFill>
                  <a:srgbClr val="006C31"/>
                </a:solidFill>
              </a:rPr>
              <a:t>algorithm        </a:t>
            </a:r>
            <a:endParaRPr lang="en-US" sz="3200" dirty="0">
              <a:solidFill>
                <a:srgbClr val="006C31"/>
              </a:solidFill>
            </a:endParaRPr>
          </a:p>
        </p:txBody>
      </p:sp>
      <p:sp>
        <p:nvSpPr>
          <p:cNvPr id="13" name="Down Ribbon 12"/>
          <p:cNvSpPr/>
          <p:nvPr/>
        </p:nvSpPr>
        <p:spPr>
          <a:xfrm>
            <a:off x="5448300" y="1842532"/>
            <a:ext cx="3276600" cy="1055132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6C31"/>
                </a:solidFill>
              </a:rPr>
              <a:t>This counterexample hints at a very important point as well.</a:t>
            </a:r>
          </a:p>
        </p:txBody>
      </p:sp>
      <p:sp>
        <p:nvSpPr>
          <p:cNvPr id="12" name="Striped Right Arrow 10">
            <a:extLst>
              <a:ext uri="{FF2B5EF4-FFF2-40B4-BE49-F238E27FC236}">
                <a16:creationId xmlns:a16="http://schemas.microsoft.com/office/drawing/2014/main" id="{CC7DEEEB-464B-BB1A-B51A-D14061006693}"/>
              </a:ext>
            </a:extLst>
          </p:cNvPr>
          <p:cNvSpPr/>
          <p:nvPr/>
        </p:nvSpPr>
        <p:spPr>
          <a:xfrm flipH="1">
            <a:off x="2455577" y="2996645"/>
            <a:ext cx="516223" cy="492204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86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2956E-6 L -0.04253 -0.0495 C -0.05156 -0.06084 -0.06475 -0.06662 -0.07882 -0.06662 C -0.09461 -0.06662 -0.10711 -0.06084 -0.11632 -0.0495 L -0.15833 -1.42956E-6 " pathEditMode="relative" rAng="0" ptsTypes="FffFF">
                                      <p:cBhvr>
                                        <p:cTn id="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17" y="-33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30" grpId="0" animBg="1"/>
      <p:bldP spid="33" grpId="0" animBg="1"/>
      <p:bldP spid="25" grpId="0" animBg="1"/>
      <p:bldP spid="29" grpId="0" animBg="1"/>
      <p:bldP spid="2" grpId="0" animBg="1"/>
      <p:bldP spid="31" grpId="0" animBg="1"/>
      <p:bldP spid="34" grpId="0"/>
      <p:bldP spid="3" grpId="0"/>
      <p:bldP spid="36" grpId="0"/>
      <p:bldP spid="6" grpId="0" animBg="1"/>
      <p:bldP spid="37" grpId="0" animBg="1"/>
      <p:bldP spid="11" grpId="0" animBg="1"/>
      <p:bldP spid="11" grpId="1" animBg="1"/>
      <p:bldP spid="38" grpId="0" animBg="1"/>
      <p:bldP spid="13" grpId="0" animBg="1"/>
      <p:bldP spid="13" grpId="1" animBg="1"/>
      <p:bldP spid="12" grpId="0" animBg="1"/>
      <p:bldP spid="1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to schedule more than </a:t>
            </a:r>
            <a:r>
              <a:rPr lang="en-US" sz="3600" b="1" dirty="0">
                <a:solidFill>
                  <a:srgbClr val="0070C0"/>
                </a:solidFill>
              </a:rPr>
              <a:t>2</a:t>
            </a:r>
            <a:r>
              <a:rPr lang="en-US" sz="3600" b="1" dirty="0"/>
              <a:t> jobs 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Lemma</a:t>
            </a:r>
            <a:r>
              <a:rPr lang="en-US" sz="2000" dirty="0"/>
              <a:t>:</a:t>
            </a:r>
            <a:r>
              <a:rPr lang="en-US" sz="2000" dirty="0">
                <a:sym typeface="Wingdings" pitchFamily="2" charset="2"/>
              </a:rPr>
              <a:t>(for 2 jobs)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Scheduling ``the earlier deadline job’’ </a:t>
            </a:r>
            <a:r>
              <a:rPr lang="en-US" sz="2000" dirty="0">
                <a:sym typeface="Wingdings" pitchFamily="2" charset="2"/>
              </a:rPr>
              <a:t> an optimal solution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494232" y="3429000"/>
            <a:ext cx="7582968" cy="328136"/>
            <a:chOff x="494232" y="3429000"/>
            <a:chExt cx="7582968" cy="328136"/>
          </a:xfrm>
        </p:grpSpPr>
        <p:sp>
          <p:nvSpPr>
            <p:cNvPr id="9" name="Rounded Rectangle 8"/>
            <p:cNvSpPr/>
            <p:nvPr/>
          </p:nvSpPr>
          <p:spPr>
            <a:xfrm>
              <a:off x="494232" y="3440668"/>
              <a:ext cx="1066800" cy="316468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172200" y="3440668"/>
              <a:ext cx="1905000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588037" y="3446502"/>
              <a:ext cx="1600200" cy="3048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200400" y="3429000"/>
              <a:ext cx="528729" cy="328136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424271" y="3429000"/>
              <a:ext cx="909729" cy="322302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733800" y="3429000"/>
              <a:ext cx="690471" cy="32230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334000" y="3429000"/>
              <a:ext cx="838200" cy="328136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0BFA09F-8203-2780-62DB-CF7AC9992B9E}"/>
              </a:ext>
            </a:extLst>
          </p:cNvPr>
          <p:cNvCxnSpPr/>
          <p:nvPr/>
        </p:nvCxnSpPr>
        <p:spPr>
          <a:xfrm>
            <a:off x="457200" y="5715000"/>
            <a:ext cx="777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7BFB855-E923-5905-84B6-C26BFAABDBC4}"/>
              </a:ext>
            </a:extLst>
          </p:cNvPr>
          <p:cNvSpPr txBox="1"/>
          <p:nvPr/>
        </p:nvSpPr>
        <p:spPr>
          <a:xfrm>
            <a:off x="3729129" y="57150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DE80A2-BAE7-1D58-7DA1-3E98262B8325}"/>
                  </a:ext>
                </a:extLst>
              </p:cNvPr>
              <p:cNvSpPr txBox="1"/>
              <p:nvPr/>
            </p:nvSpPr>
            <p:spPr>
              <a:xfrm>
                <a:off x="269488" y="5879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DE80A2-BAE7-1D58-7DA1-3E98262B8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88" y="5879068"/>
                <a:ext cx="37542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85E409-5B26-B421-C125-AC0AF354C9D8}"/>
              </a:ext>
            </a:extLst>
          </p:cNvPr>
          <p:cNvCxnSpPr/>
          <p:nvPr/>
        </p:nvCxnSpPr>
        <p:spPr>
          <a:xfrm>
            <a:off x="457200" y="5567585"/>
            <a:ext cx="0" cy="3164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3D24A9-824A-1BBB-4D27-6AB39654544D}"/>
              </a:ext>
            </a:extLst>
          </p:cNvPr>
          <p:cNvSpPr txBox="1"/>
          <p:nvPr/>
        </p:nvSpPr>
        <p:spPr>
          <a:xfrm>
            <a:off x="388515" y="2621577"/>
            <a:ext cx="2046779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Consider any schedule</a:t>
            </a:r>
            <a:endParaRPr lang="en-IN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4001A3-8005-E126-1AC6-368371714C57}"/>
              </a:ext>
            </a:extLst>
          </p:cNvPr>
          <p:cNvSpPr/>
          <p:nvPr/>
        </p:nvSpPr>
        <p:spPr>
          <a:xfrm>
            <a:off x="4465679" y="1935778"/>
            <a:ext cx="2514600" cy="685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36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  <p:bldP spid="8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to schedule more than </a:t>
            </a:r>
            <a:r>
              <a:rPr lang="en-US" sz="3600" b="1" dirty="0">
                <a:solidFill>
                  <a:srgbClr val="0070C0"/>
                </a:solidFill>
              </a:rPr>
              <a:t>2</a:t>
            </a:r>
            <a:r>
              <a:rPr lang="en-US" sz="3600" b="1" dirty="0"/>
              <a:t> jobs 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Lemma</a:t>
            </a:r>
            <a:r>
              <a:rPr lang="en-US" sz="2000" dirty="0"/>
              <a:t>:</a:t>
            </a:r>
            <a:r>
              <a:rPr lang="en-US" sz="2000" dirty="0">
                <a:sym typeface="Wingdings" pitchFamily="2" charset="2"/>
              </a:rPr>
              <a:t>(for 2 jobs)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Scheduling ``the earlier deadline job’’ </a:t>
            </a:r>
            <a:r>
              <a:rPr lang="en-US" sz="2000" dirty="0">
                <a:sym typeface="Wingdings" pitchFamily="2" charset="2"/>
              </a:rPr>
              <a:t> an optimal solution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Schedule the jobs in </a:t>
            </a:r>
            <a:r>
              <a:rPr lang="en-US" sz="2000" u="sng" dirty="0"/>
              <a:t>increasing order</a:t>
            </a:r>
            <a:r>
              <a:rPr lang="en-US" sz="2000" dirty="0"/>
              <a:t> of their </a:t>
            </a:r>
            <a:r>
              <a:rPr lang="en-US" sz="2000" b="1" dirty="0"/>
              <a:t>deadlines</a:t>
            </a:r>
            <a:r>
              <a:rPr lang="en-US" sz="2000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94232" y="3440668"/>
            <a:ext cx="1066800" cy="31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172200" y="3440668"/>
            <a:ext cx="1905000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588037" y="3446502"/>
            <a:ext cx="1600200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200400" y="3429000"/>
            <a:ext cx="528729" cy="3281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424271" y="3429000"/>
            <a:ext cx="909729" cy="32230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3733800" y="3429000"/>
            <a:ext cx="690471" cy="3223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334000" y="3429000"/>
            <a:ext cx="838200" cy="3281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3729129" y="2438400"/>
            <a:ext cx="0" cy="145946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</p:cNvCxnSpPr>
          <p:nvPr/>
        </p:nvCxnSpPr>
        <p:spPr>
          <a:xfrm>
            <a:off x="5329329" y="2438400"/>
            <a:ext cx="0" cy="145946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269488" y="3722132"/>
            <a:ext cx="7960112" cy="680815"/>
            <a:chOff x="269488" y="3722132"/>
            <a:chExt cx="7960112" cy="6808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69488" y="4033615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488" y="4033615"/>
                  <a:ext cx="37542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>
              <a:off x="457200" y="3897868"/>
              <a:ext cx="7772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7200" y="3722132"/>
              <a:ext cx="0" cy="3164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110129" y="3886200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5029200" y="2590800"/>
            <a:ext cx="0" cy="45720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43400" y="2590800"/>
            <a:ext cx="0" cy="4572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FC90650-29AA-E8E4-B2C6-1CE2BAE6DBD5}"/>
              </a:ext>
            </a:extLst>
          </p:cNvPr>
          <p:cNvSpPr txBox="1"/>
          <p:nvPr/>
        </p:nvSpPr>
        <p:spPr>
          <a:xfrm>
            <a:off x="375043" y="1931620"/>
            <a:ext cx="5650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``jobs scheduled in the increasing order of deadline’’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22200D-95BA-216F-DF01-5980CA5D1C87}"/>
              </a:ext>
            </a:extLst>
          </p:cNvPr>
          <p:cNvSpPr txBox="1"/>
          <p:nvPr/>
        </p:nvSpPr>
        <p:spPr>
          <a:xfrm>
            <a:off x="5954041" y="1947009"/>
            <a:ext cx="2275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an optimal schedule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431818-1A7A-03FB-6E3D-AF001EA05C3B}"/>
              </a:ext>
            </a:extLst>
          </p:cNvPr>
          <p:cNvSpPr txBox="1"/>
          <p:nvPr/>
        </p:nvSpPr>
        <p:spPr>
          <a:xfrm>
            <a:off x="365475" y="4876800"/>
            <a:ext cx="1374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Algorithm</a:t>
            </a:r>
            <a:r>
              <a:rPr lang="en-US" sz="2000" dirty="0"/>
              <a:t>: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CE5D75-3C9F-8878-B64B-79E875F6FC1E}"/>
              </a:ext>
            </a:extLst>
          </p:cNvPr>
          <p:cNvCxnSpPr>
            <a:cxnSpLocks/>
          </p:cNvCxnSpPr>
          <p:nvPr/>
        </p:nvCxnSpPr>
        <p:spPr>
          <a:xfrm>
            <a:off x="1600200" y="2438400"/>
            <a:ext cx="0" cy="145946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F8F7FF-DD60-8340-6006-EA1456968F72}"/>
              </a:ext>
            </a:extLst>
          </p:cNvPr>
          <p:cNvCxnSpPr>
            <a:cxnSpLocks/>
          </p:cNvCxnSpPr>
          <p:nvPr/>
        </p:nvCxnSpPr>
        <p:spPr>
          <a:xfrm>
            <a:off x="3733800" y="2438400"/>
            <a:ext cx="0" cy="145946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2ECCB8-940A-C776-16A3-D5D81512E212}"/>
              </a:ext>
            </a:extLst>
          </p:cNvPr>
          <p:cNvCxnSpPr>
            <a:cxnSpLocks/>
          </p:cNvCxnSpPr>
          <p:nvPr/>
        </p:nvCxnSpPr>
        <p:spPr>
          <a:xfrm>
            <a:off x="4572000" y="2438400"/>
            <a:ext cx="0" cy="145946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F099AA-A275-D049-7C99-4645418D03A0}"/>
              </a:ext>
            </a:extLst>
          </p:cNvPr>
          <p:cNvCxnSpPr>
            <a:cxnSpLocks/>
          </p:cNvCxnSpPr>
          <p:nvPr/>
        </p:nvCxnSpPr>
        <p:spPr>
          <a:xfrm>
            <a:off x="6172200" y="2438400"/>
            <a:ext cx="0" cy="145946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2958965-1866-5679-5587-C3E7613688FF}"/>
              </a:ext>
            </a:extLst>
          </p:cNvPr>
          <p:cNvCxnSpPr>
            <a:cxnSpLocks/>
          </p:cNvCxnSpPr>
          <p:nvPr/>
        </p:nvCxnSpPr>
        <p:spPr>
          <a:xfrm>
            <a:off x="5334000" y="2438400"/>
            <a:ext cx="0" cy="145946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034273-E815-2336-57F9-AD835E83CF5A}"/>
              </a:ext>
            </a:extLst>
          </p:cNvPr>
          <p:cNvCxnSpPr>
            <a:cxnSpLocks/>
          </p:cNvCxnSpPr>
          <p:nvPr/>
        </p:nvCxnSpPr>
        <p:spPr>
          <a:xfrm>
            <a:off x="8077200" y="2438400"/>
            <a:ext cx="0" cy="145946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17F2884-CFE0-926A-88A1-66D31C15AC4D}"/>
              </a:ext>
            </a:extLst>
          </p:cNvPr>
          <p:cNvSpPr/>
          <p:nvPr/>
        </p:nvSpPr>
        <p:spPr>
          <a:xfrm>
            <a:off x="1371600" y="15240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C963692-1B5D-3CEB-DA4A-A5DDA726E1EF}"/>
                  </a:ext>
                </a:extLst>
              </p:cNvPr>
              <p:cNvSpPr txBox="1"/>
              <p:nvPr/>
            </p:nvSpPr>
            <p:spPr>
              <a:xfrm>
                <a:off x="7239000" y="5257800"/>
                <a:ext cx="1723549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time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C963692-1B5D-3CEB-DA4A-A5DDA726E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5257800"/>
                <a:ext cx="1723549" cy="369332"/>
              </a:xfrm>
              <a:prstGeom prst="rect">
                <a:avLst/>
              </a:prstGeom>
              <a:blipFill>
                <a:blip r:embed="rId3"/>
                <a:stretch>
                  <a:fillRect t="-10000" r="-2206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7AD3AC0E-1A3A-3093-DC9D-60B803408795}"/>
              </a:ext>
            </a:extLst>
          </p:cNvPr>
          <p:cNvSpPr txBox="1"/>
          <p:nvPr/>
        </p:nvSpPr>
        <p:spPr>
          <a:xfrm>
            <a:off x="388515" y="2621577"/>
            <a:ext cx="2046779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Consider any schedule</a:t>
            </a:r>
            <a:endParaRPr lang="en-IN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F28C56-8419-9531-C01E-1A24FAFC90C6}"/>
              </a:ext>
            </a:extLst>
          </p:cNvPr>
          <p:cNvSpPr txBox="1"/>
          <p:nvPr/>
        </p:nvSpPr>
        <p:spPr>
          <a:xfrm>
            <a:off x="1561032" y="4198203"/>
            <a:ext cx="62954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Consider any pair of consecutive jobs. </a:t>
            </a:r>
          </a:p>
          <a:p>
            <a:r>
              <a:rPr lang="en-US" sz="1600" dirty="0"/>
              <a:t>If they are not scheduled in the increasing order of their deadlines, </a:t>
            </a:r>
          </a:p>
          <a:p>
            <a:r>
              <a:rPr lang="en-US" sz="1600" dirty="0"/>
              <a:t>swapping them  will only minimize the </a:t>
            </a:r>
            <a:r>
              <a:rPr lang="en-US" sz="1600" b="1" dirty="0"/>
              <a:t>maximum lateness</a:t>
            </a:r>
            <a:r>
              <a:rPr lang="en-US" sz="1600" dirty="0"/>
              <a:t> of the schedule</a:t>
            </a:r>
            <a:endParaRPr lang="en-IN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E188C7-4772-FD70-6D6A-FBE7EC7835D0}"/>
              </a:ext>
            </a:extLst>
          </p:cNvPr>
          <p:cNvSpPr txBox="1"/>
          <p:nvPr/>
        </p:nvSpPr>
        <p:spPr>
          <a:xfrm>
            <a:off x="1561032" y="4200668"/>
            <a:ext cx="68380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By repeating this step for each pair of consecutive jobs, </a:t>
            </a:r>
          </a:p>
          <a:p>
            <a:r>
              <a:rPr lang="en-US" sz="1600" dirty="0"/>
              <a:t>we can transform the schedule into a schedule</a:t>
            </a:r>
          </a:p>
          <a:p>
            <a:r>
              <a:rPr lang="en-US" sz="1600" dirty="0"/>
              <a:t>whose </a:t>
            </a:r>
            <a:r>
              <a:rPr lang="en-US" sz="1600" b="1" dirty="0"/>
              <a:t>maximum lateness </a:t>
            </a:r>
            <a:r>
              <a:rPr lang="en-US" sz="1600" dirty="0"/>
              <a:t>is less than or equal to that of the  original schedule. </a:t>
            </a:r>
            <a:endParaRPr lang="en-IN" sz="1600" dirty="0"/>
          </a:p>
        </p:txBody>
      </p:sp>
      <p:sp>
        <p:nvSpPr>
          <p:cNvPr id="36" name="Thought Bubble: Cloud 35">
            <a:extLst>
              <a:ext uri="{FF2B5EF4-FFF2-40B4-BE49-F238E27FC236}">
                <a16:creationId xmlns:a16="http://schemas.microsoft.com/office/drawing/2014/main" id="{53FE1F29-7598-AC8B-9AAA-20C05937EAF2}"/>
              </a:ext>
            </a:extLst>
          </p:cNvPr>
          <p:cNvSpPr/>
          <p:nvPr/>
        </p:nvSpPr>
        <p:spPr>
          <a:xfrm>
            <a:off x="4110129" y="1157953"/>
            <a:ext cx="4764383" cy="894618"/>
          </a:xfrm>
          <a:prstGeom prst="cloudCallout">
            <a:avLst>
              <a:gd name="adj1" fmla="val 25974"/>
              <a:gd name="adj2" fmla="val 8554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do the jobs appear in the final schedule 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B84493-A191-B2FD-A199-DD034121BA4E}"/>
              </a:ext>
            </a:extLst>
          </p:cNvPr>
          <p:cNvSpPr txBox="1"/>
          <p:nvPr/>
        </p:nvSpPr>
        <p:spPr>
          <a:xfrm>
            <a:off x="5313778" y="2357299"/>
            <a:ext cx="31937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 increasing order of deadlines.</a:t>
            </a:r>
            <a:endParaRPr lang="en-IN" dirty="0"/>
          </a:p>
        </p:txBody>
      </p:sp>
      <p:sp>
        <p:nvSpPr>
          <p:cNvPr id="38" name="Thought Bubble: Cloud 37">
            <a:extLst>
              <a:ext uri="{FF2B5EF4-FFF2-40B4-BE49-F238E27FC236}">
                <a16:creationId xmlns:a16="http://schemas.microsoft.com/office/drawing/2014/main" id="{CC8EF58B-9ABB-E9CE-B650-BEEEAA80B33E}"/>
              </a:ext>
            </a:extLst>
          </p:cNvPr>
          <p:cNvSpPr/>
          <p:nvPr/>
        </p:nvSpPr>
        <p:spPr>
          <a:xfrm>
            <a:off x="4191000" y="1143000"/>
            <a:ext cx="4764383" cy="894618"/>
          </a:xfrm>
          <a:prstGeom prst="cloudCallout">
            <a:avLst>
              <a:gd name="adj1" fmla="val 25974"/>
              <a:gd name="adj2" fmla="val 8554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if the original schedule was an optimal schedule 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972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30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8043E-7 L 0.02552 0.04071 C 0.0309 0.04997 0.03889 0.05505 0.04739 0.05505 C 0.05694 0.05505 0.06458 0.04997 0.06996 0.04071 L 0.09566 1.8043E-7 " pathEditMode="relative" rAng="0" ptsTypes="FffFF">
                                      <p:cBhvr>
                                        <p:cTn id="3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4" y="275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043E-7 L -0.02014 -0.05043 C -0.02448 -0.06176 -0.03073 -0.06778 -0.03733 -0.06778 C -0.04479 -0.06778 -0.0507 -0.06176 -0.05504 -0.05043 L -0.075 1.8043E-7 " pathEditMode="relative" rAng="0" ptsTypes="FffFF">
                                      <p:cBhvr>
                                        <p:cTn id="3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-3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30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20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20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7" grpId="1" uiExpand="1" build="p"/>
      <p:bldP spid="19" grpId="0" animBg="1"/>
      <p:bldP spid="24" grpId="0" animBg="1"/>
      <p:bldP spid="2" grpId="0"/>
      <p:bldP spid="3" grpId="0"/>
      <p:bldP spid="4" grpId="0"/>
      <p:bldP spid="27" grpId="0" animBg="1"/>
      <p:bldP spid="29" grpId="0" animBg="1"/>
      <p:bldP spid="34" grpId="0" uiExpand="1" build="allAtOnce"/>
      <p:bldP spid="35" grpId="0" build="allAtOnce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14342</TotalTime>
  <Words>1677</Words>
  <Application>Microsoft Office PowerPoint</Application>
  <PresentationFormat>On-screen Show (4:3)</PresentationFormat>
  <Paragraphs>554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Cambria Math</vt:lpstr>
      <vt:lpstr>Edwardian Script ITC</vt:lpstr>
      <vt:lpstr>Wingdings</vt:lpstr>
      <vt:lpstr>Office Theme</vt:lpstr>
      <vt:lpstr>Design and Analysis of Algorithms </vt:lpstr>
      <vt:lpstr>A Job scheduling problem</vt:lpstr>
      <vt:lpstr>PowerPoint Presentation</vt:lpstr>
      <vt:lpstr>Example</vt:lpstr>
      <vt:lpstr>Towards designing an algorithm</vt:lpstr>
      <vt:lpstr>Towards designing a counterexample</vt:lpstr>
      <vt:lpstr>Towards designing a counterexample</vt:lpstr>
      <vt:lpstr>How to schedule more than 2 jobs ?</vt:lpstr>
      <vt:lpstr>How to schedule more than 2 jobs ?</vt:lpstr>
      <vt:lpstr>Greedy Algorithms</vt:lpstr>
      <vt:lpstr>Greedy Algorithms</vt:lpstr>
      <vt:lpstr>Huffman Codes</vt:lpstr>
      <vt:lpstr>Binary coding </vt:lpstr>
      <vt:lpstr>Fixed length coding </vt:lpstr>
      <vt:lpstr>Fixed length coding </vt:lpstr>
      <vt:lpstr>huge variation in the frequency of  alphabets in a text.</vt:lpstr>
      <vt:lpstr>huge variation in the frequency of  alphabets in a text.</vt:lpstr>
      <vt:lpstr>Variable length encoding</vt:lpstr>
      <vt:lpstr>Variable length encoding</vt:lpstr>
      <vt:lpstr>Prefix Coding</vt:lpstr>
      <vt:lpstr>The challenge of the problem</vt:lpstr>
      <vt:lpstr>The novel idea of Huffman</vt:lpstr>
      <vt:lpstr>A labeled binary tree</vt:lpstr>
      <vt:lpstr>prefix codes and labeled Binary tree </vt:lpstr>
      <vt:lpstr>A labeled binary tree</vt:lpstr>
      <vt:lpstr>A labeled binary tree</vt:lpstr>
      <vt:lpstr>A labeled binary tree</vt:lpstr>
      <vt:lpstr>Homework</vt:lpstr>
      <vt:lpstr>Prefix Coding</vt:lpstr>
      <vt:lpstr>Prefix Coding</vt:lpstr>
      <vt:lpstr>Prefix Coding</vt:lpstr>
      <vt:lpstr>PowerPoint Presentation</vt:lpstr>
      <vt:lpstr>Finding the labeled binary tree for</vt:lpstr>
      <vt:lpstr>Homework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1369</cp:revision>
  <dcterms:created xsi:type="dcterms:W3CDTF">2011-12-03T04:13:03Z</dcterms:created>
  <dcterms:modified xsi:type="dcterms:W3CDTF">2024-08-22T07:33:54Z</dcterms:modified>
</cp:coreProperties>
</file>