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679" r:id="rId2"/>
    <p:sldId id="619" r:id="rId3"/>
    <p:sldId id="631" r:id="rId4"/>
    <p:sldId id="547" r:id="rId5"/>
    <p:sldId id="545" r:id="rId6"/>
    <p:sldId id="554" r:id="rId7"/>
    <p:sldId id="629" r:id="rId8"/>
    <p:sldId id="713" r:id="rId9"/>
    <p:sldId id="714" r:id="rId10"/>
    <p:sldId id="715" r:id="rId11"/>
    <p:sldId id="717" r:id="rId12"/>
    <p:sldId id="718" r:id="rId13"/>
    <p:sldId id="727" r:id="rId14"/>
    <p:sldId id="556" r:id="rId15"/>
    <p:sldId id="557" r:id="rId16"/>
    <p:sldId id="558" r:id="rId17"/>
    <p:sldId id="599" r:id="rId18"/>
    <p:sldId id="596" r:id="rId19"/>
    <p:sldId id="605" r:id="rId20"/>
    <p:sldId id="598" r:id="rId21"/>
    <p:sldId id="606" r:id="rId22"/>
    <p:sldId id="620" r:id="rId23"/>
    <p:sldId id="617" r:id="rId24"/>
    <p:sldId id="555" r:id="rId25"/>
    <p:sldId id="624" r:id="rId26"/>
    <p:sldId id="519" r:id="rId27"/>
    <p:sldId id="592" r:id="rId28"/>
    <p:sldId id="523" r:id="rId29"/>
    <p:sldId id="725" r:id="rId30"/>
    <p:sldId id="528" r:id="rId31"/>
    <p:sldId id="521" r:id="rId32"/>
    <p:sldId id="525" r:id="rId33"/>
    <p:sldId id="526" r:id="rId34"/>
    <p:sldId id="527" r:id="rId35"/>
    <p:sldId id="530" r:id="rId36"/>
    <p:sldId id="628" r:id="rId37"/>
    <p:sldId id="52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517" autoAdjust="0"/>
  </p:normalViewPr>
  <p:slideViewPr>
    <p:cSldViewPr>
      <p:cViewPr varScale="1">
        <p:scale>
          <a:sx n="105" d="100"/>
          <a:sy n="105" d="100"/>
        </p:scale>
        <p:origin x="17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illustrate its usefulness with the help of an example.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2.png"/><Relationship Id="rId7" Type="http://schemas.openxmlformats.org/officeDocument/2006/relationships/image" Target="../media/image230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5.png"/><Relationship Id="rId4" Type="http://schemas.openxmlformats.org/officeDocument/2006/relationships/image" Target="../media/image4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2.png"/><Relationship Id="rId7" Type="http://schemas.openxmlformats.org/officeDocument/2006/relationships/image" Target="../media/image91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31.png"/><Relationship Id="rId5" Type="http://schemas.openxmlformats.org/officeDocument/2006/relationships/image" Target="../media/image72.png"/><Relationship Id="rId10" Type="http://schemas.openxmlformats.org/officeDocument/2006/relationships/image" Target="../media/image121.png"/><Relationship Id="rId4" Type="http://schemas.openxmlformats.org/officeDocument/2006/relationships/image" Target="../media/image63.png"/><Relationship Id="rId9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42.png"/><Relationship Id="rId7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7.png"/><Relationship Id="rId5" Type="http://schemas.openxmlformats.org/officeDocument/2006/relationships/image" Target="../media/image172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00.png"/><Relationship Id="rId7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0.png"/><Relationship Id="rId4" Type="http://schemas.openxmlformats.org/officeDocument/2006/relationships/image" Target="../media/image29.png"/><Relationship Id="rId9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0.png"/><Relationship Id="rId7" Type="http://schemas.openxmlformats.org/officeDocument/2006/relationships/image" Target="../media/image3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00.png"/><Relationship Id="rId7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4.png"/><Relationship Id="rId5" Type="http://schemas.openxmlformats.org/officeDocument/2006/relationships/image" Target="../media/image230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8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7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                   Greedy paradigm – III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Huffman coding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6C31"/>
                </a:solidFill>
              </a:rPr>
              <a:t>A </a:t>
            </a:r>
            <a:r>
              <a:rPr lang="en-US" sz="2400" b="1" dirty="0">
                <a:solidFill>
                  <a:srgbClr val="7030A0"/>
                </a:solidFill>
              </a:rPr>
              <a:t>generic </a:t>
            </a:r>
            <a:r>
              <a:rPr lang="en-US" sz="2400" b="1" dirty="0">
                <a:solidFill>
                  <a:srgbClr val="006C31"/>
                </a:solidFill>
              </a:rPr>
              <a:t>way to design </a:t>
            </a:r>
            <a:r>
              <a:rPr lang="en-US" sz="2400" b="1" dirty="0">
                <a:solidFill>
                  <a:srgbClr val="7030A0"/>
                </a:solidFill>
              </a:rPr>
              <a:t>Greedy Algorithms</a:t>
            </a:r>
            <a:endParaRPr lang="en-US" sz="2400" b="1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E498-D0B7-649A-690A-A6444361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9F55-B338-4158-5701-F5623BEE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CA3BE-7020-80A4-09B7-98713C6D5643}"/>
              </a:ext>
            </a:extLst>
          </p:cNvPr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7BB3-FFDB-7384-2883-DBB44C6C0D96}"/>
              </a:ext>
            </a:extLst>
          </p:cNvPr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4A43BE-02C0-8570-B428-CAFB2EC94597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799707" y="1905000"/>
            <a:ext cx="772293" cy="530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FFDD6-5EB3-20CF-5C30-23516AD3A129}"/>
              </a:ext>
            </a:extLst>
          </p:cNvPr>
          <p:cNvCxnSpPr>
            <a:cxnSpLocks/>
          </p:cNvCxnSpPr>
          <p:nvPr/>
        </p:nvCxnSpPr>
        <p:spPr>
          <a:xfrm>
            <a:off x="4800600" y="1905700"/>
            <a:ext cx="882837" cy="50183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5A348B7-8D30-DFD4-B194-636080AEA360}"/>
              </a:ext>
            </a:extLst>
          </p:cNvPr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C2EF03-7B42-18C4-7526-D7DC9E2524F1}"/>
              </a:ext>
            </a:extLst>
          </p:cNvPr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/>
              <p:nvPr/>
            </p:nvSpPr>
            <p:spPr>
              <a:xfrm>
                <a:off x="3571107" y="2435911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07" y="2435911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BBAC614-5BC9-1B40-1365-56253F31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Strategy</a:t>
            </a:r>
            <a:r>
              <a:rPr lang="en-US" sz="3200" b="1" dirty="0"/>
              <a:t>: </a:t>
            </a:r>
            <a:br>
              <a:rPr lang="en-US" sz="3200" dirty="0"/>
            </a:br>
            <a:r>
              <a:rPr lang="en-US" sz="3200" u="sng" dirty="0"/>
              <a:t>most frequent alphabet </a:t>
            </a:r>
            <a:r>
              <a:rPr lang="en-US" sz="3200" dirty="0"/>
              <a:t>as </a:t>
            </a:r>
            <a:r>
              <a:rPr lang="en-US" sz="3200" b="1" dirty="0"/>
              <a:t>child of root node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E54AF2-A425-B8AE-4862-58F5E517136F}"/>
                  </a:ext>
                </a:extLst>
              </p:cNvPr>
              <p:cNvSpPr/>
              <p:nvPr/>
            </p:nvSpPr>
            <p:spPr>
              <a:xfrm>
                <a:off x="2971800" y="47244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E54AF2-A425-B8AE-4862-58F5E5171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B2B91A-CE8C-1963-8FB3-9EA957BBA2ED}"/>
                  </a:ext>
                </a:extLst>
              </p:cNvPr>
              <p:cNvSpPr/>
              <p:nvPr/>
            </p:nvSpPr>
            <p:spPr>
              <a:xfrm>
                <a:off x="5718523" y="4711969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B2B91A-CE8C-1963-8FB3-9EA957BBA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23" y="471196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D570E1-05C9-C7D1-3C80-1BB781AA0668}"/>
                  </a:ext>
                </a:extLst>
              </p:cNvPr>
              <p:cNvSpPr/>
              <p:nvPr/>
            </p:nvSpPr>
            <p:spPr>
              <a:xfrm>
                <a:off x="4346989" y="4711969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D570E1-05C9-C7D1-3C80-1BB781AA0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89" y="4711969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7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E498-D0B7-649A-690A-A6444361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9F55-B338-4158-5701-F5623BEE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CA3BE-7020-80A4-09B7-98713C6D5643}"/>
              </a:ext>
            </a:extLst>
          </p:cNvPr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7BB3-FFDB-7384-2883-DBB44C6C0D96}"/>
              </a:ext>
            </a:extLst>
          </p:cNvPr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4A43BE-02C0-8570-B428-CAFB2EC94597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799707" y="1905000"/>
            <a:ext cx="772293" cy="530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FFDD6-5EB3-20CF-5C30-23516AD3A129}"/>
              </a:ext>
            </a:extLst>
          </p:cNvPr>
          <p:cNvCxnSpPr>
            <a:cxnSpLocks/>
          </p:cNvCxnSpPr>
          <p:nvPr/>
        </p:nvCxnSpPr>
        <p:spPr>
          <a:xfrm>
            <a:off x="4800600" y="1905700"/>
            <a:ext cx="882837" cy="50183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5A348B7-8D30-DFD4-B194-636080AEA360}"/>
              </a:ext>
            </a:extLst>
          </p:cNvPr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/>
              <p:nvPr/>
            </p:nvSpPr>
            <p:spPr>
              <a:xfrm>
                <a:off x="3571107" y="2435911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07" y="2435911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BBAC614-5BC9-1B40-1365-56253F31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Strategy</a:t>
            </a:r>
            <a:r>
              <a:rPr lang="en-US" sz="3200" b="1" dirty="0"/>
              <a:t>: </a:t>
            </a:r>
            <a:br>
              <a:rPr lang="en-US" sz="3200" dirty="0"/>
            </a:br>
            <a:r>
              <a:rPr lang="en-US" sz="3200" u="sng" dirty="0"/>
              <a:t>most frequent alphabet </a:t>
            </a:r>
            <a:r>
              <a:rPr lang="en-US" sz="3200" dirty="0"/>
              <a:t>as </a:t>
            </a:r>
            <a:r>
              <a:rPr lang="en-US" sz="3200" b="1" dirty="0"/>
              <a:t>child of root node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E54AF2-A425-B8AE-4862-58F5E517136F}"/>
                  </a:ext>
                </a:extLst>
              </p:cNvPr>
              <p:cNvSpPr/>
              <p:nvPr/>
            </p:nvSpPr>
            <p:spPr>
              <a:xfrm>
                <a:off x="4553712" y="3141832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E54AF2-A425-B8AE-4862-58F5E5171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12" y="3141832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B2B91A-CE8C-1963-8FB3-9EA957BBA2ED}"/>
                  </a:ext>
                </a:extLst>
              </p:cNvPr>
              <p:cNvSpPr/>
              <p:nvPr/>
            </p:nvSpPr>
            <p:spPr>
              <a:xfrm>
                <a:off x="6658323" y="3825766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B2B91A-CE8C-1963-8FB3-9EA957BBA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23" y="3825766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D570E1-05C9-C7D1-3C80-1BB781AA0668}"/>
                  </a:ext>
                </a:extLst>
              </p:cNvPr>
              <p:cNvSpPr/>
              <p:nvPr/>
            </p:nvSpPr>
            <p:spPr>
              <a:xfrm>
                <a:off x="5637243" y="3825766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D570E1-05C9-C7D1-3C80-1BB781AA0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43" y="3825766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D8CE04-8103-4269-55DC-2BDB1A4B1A84}"/>
              </a:ext>
            </a:extLst>
          </p:cNvPr>
          <p:cNvSpPr txBox="1"/>
          <p:nvPr/>
        </p:nvSpPr>
        <p:spPr>
          <a:xfrm>
            <a:off x="5867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50789-54AC-E192-4626-470611A8908B}"/>
              </a:ext>
            </a:extLst>
          </p:cNvPr>
          <p:cNvSpPr txBox="1"/>
          <p:nvPr/>
        </p:nvSpPr>
        <p:spPr>
          <a:xfrm>
            <a:off x="66294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4810D6-B2EB-6DF3-1670-6ECCDD5527F8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895849" y="3311889"/>
            <a:ext cx="397188" cy="4981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6C5207-4362-0D72-2AC6-A30D4B1FEB44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5822763" y="2652813"/>
            <a:ext cx="578037" cy="3989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575966-6426-B267-1881-A152739F909C}"/>
              </a:ext>
            </a:extLst>
          </p:cNvPr>
          <p:cNvSpPr/>
          <p:nvPr/>
        </p:nvSpPr>
        <p:spPr>
          <a:xfrm>
            <a:off x="5562600" y="239265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E47DDD-376A-481D-1C2D-1787C826BE62}"/>
              </a:ext>
            </a:extLst>
          </p:cNvPr>
          <p:cNvSpPr/>
          <p:nvPr/>
        </p:nvSpPr>
        <p:spPr>
          <a:xfrm>
            <a:off x="6248400" y="305172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B2EA55-F761-30F4-4AEC-512173396129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508563" y="3311889"/>
            <a:ext cx="362511" cy="4995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886107-B37B-4048-C097-17D2D94B4B75}"/>
              </a:ext>
            </a:extLst>
          </p:cNvPr>
          <p:cNvSpPr txBox="1"/>
          <p:nvPr/>
        </p:nvSpPr>
        <p:spPr>
          <a:xfrm>
            <a:off x="5007930" y="2517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B33DC2-9D92-B25D-CC14-75FEC355F316}"/>
              </a:ext>
            </a:extLst>
          </p:cNvPr>
          <p:cNvCxnSpPr>
            <a:cxnSpLocks/>
          </p:cNvCxnSpPr>
          <p:nvPr/>
        </p:nvCxnSpPr>
        <p:spPr>
          <a:xfrm flipH="1">
            <a:off x="4800600" y="2593289"/>
            <a:ext cx="772293" cy="530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D36380-43F6-A07F-2E17-BE664C1EED33}"/>
              </a:ext>
            </a:extLst>
          </p:cNvPr>
          <p:cNvCxnSpPr>
            <a:cxnSpLocks/>
          </p:cNvCxnSpPr>
          <p:nvPr/>
        </p:nvCxnSpPr>
        <p:spPr>
          <a:xfrm>
            <a:off x="4798160" y="1902652"/>
            <a:ext cx="882837" cy="50183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7C2EF03-7B42-18C4-7526-D7DC9E2524F1}"/>
              </a:ext>
            </a:extLst>
          </p:cNvPr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446751-702D-93E5-2E22-7585584D2EBF}"/>
                  </a:ext>
                </a:extLst>
              </p:cNvPr>
              <p:cNvSpPr txBox="1"/>
              <p:nvPr/>
            </p:nvSpPr>
            <p:spPr>
              <a:xfrm>
                <a:off x="609600" y="4114800"/>
                <a:ext cx="120577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ABL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2.15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446751-702D-93E5-2E22-7585584D2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1205779" cy="369332"/>
              </a:xfrm>
              <a:prstGeom prst="rect">
                <a:avLst/>
              </a:prstGeom>
              <a:blipFill>
                <a:blip r:embed="rId6"/>
                <a:stretch>
                  <a:fillRect l="-350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4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E498-D0B7-649A-690A-A6444361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9F55-B338-4158-5701-F5623BEE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CA3BE-7020-80A4-09B7-98713C6D5643}"/>
              </a:ext>
            </a:extLst>
          </p:cNvPr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7BB3-FFDB-7384-2883-DBB44C6C0D96}"/>
              </a:ext>
            </a:extLst>
          </p:cNvPr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4A43BE-02C0-8570-B428-CAFB2EC9459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734292" y="1905000"/>
            <a:ext cx="837708" cy="594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FFDD6-5EB3-20CF-5C30-23516AD3A129}"/>
              </a:ext>
            </a:extLst>
          </p:cNvPr>
          <p:cNvCxnSpPr>
            <a:cxnSpLocks/>
          </p:cNvCxnSpPr>
          <p:nvPr/>
        </p:nvCxnSpPr>
        <p:spPr>
          <a:xfrm>
            <a:off x="4800600" y="1905700"/>
            <a:ext cx="882837" cy="50183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5A348B7-8D30-DFD4-B194-636080AEA360}"/>
              </a:ext>
            </a:extLst>
          </p:cNvPr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/>
              <p:nvPr/>
            </p:nvSpPr>
            <p:spPr>
              <a:xfrm>
                <a:off x="2845353" y="3170538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53" y="3170538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BBAC614-5BC9-1B40-1365-56253F31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Strategy</a:t>
            </a:r>
            <a:r>
              <a:rPr lang="en-US" sz="3200" b="1" dirty="0"/>
              <a:t>: </a:t>
            </a:r>
            <a:br>
              <a:rPr lang="en-US" sz="3200" dirty="0"/>
            </a:br>
            <a:r>
              <a:rPr lang="en-US" sz="3200" u="sng" dirty="0"/>
              <a:t>most frequent alphabet </a:t>
            </a:r>
            <a:r>
              <a:rPr lang="en-US" sz="3200" dirty="0"/>
              <a:t>as </a:t>
            </a:r>
            <a:r>
              <a:rPr lang="en-US" sz="3200" b="1" dirty="0"/>
              <a:t>child of root node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E54AF2-A425-B8AE-4862-58F5E517136F}"/>
                  </a:ext>
                </a:extLst>
              </p:cNvPr>
              <p:cNvSpPr/>
              <p:nvPr/>
            </p:nvSpPr>
            <p:spPr>
              <a:xfrm>
                <a:off x="3935630" y="317186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E54AF2-A425-B8AE-4862-58F5E5171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30" y="317186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B2B91A-CE8C-1963-8FB3-9EA957BBA2ED}"/>
                  </a:ext>
                </a:extLst>
              </p:cNvPr>
              <p:cNvSpPr/>
              <p:nvPr/>
            </p:nvSpPr>
            <p:spPr>
              <a:xfrm>
                <a:off x="6224744" y="3108224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B2B91A-CE8C-1963-8FB3-9EA957BBA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44" y="3108224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D570E1-05C9-C7D1-3C80-1BB781AA0668}"/>
                  </a:ext>
                </a:extLst>
              </p:cNvPr>
              <p:cNvSpPr/>
              <p:nvPr/>
            </p:nvSpPr>
            <p:spPr>
              <a:xfrm>
                <a:off x="4905867" y="3168752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D570E1-05C9-C7D1-3C80-1BB781AA0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67" y="3168752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D8CE04-8103-4269-55DC-2BDB1A4B1A84}"/>
              </a:ext>
            </a:extLst>
          </p:cNvPr>
          <p:cNvSpPr txBox="1"/>
          <p:nvPr/>
        </p:nvSpPr>
        <p:spPr>
          <a:xfrm>
            <a:off x="3048000" y="264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50789-54AC-E192-4626-470611A8908B}"/>
              </a:ext>
            </a:extLst>
          </p:cNvPr>
          <p:cNvSpPr txBox="1"/>
          <p:nvPr/>
        </p:nvSpPr>
        <p:spPr>
          <a:xfrm>
            <a:off x="6073901" y="2551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4810D6-B2EB-6DF3-1670-6ECCDD5527F8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3073953" y="2636746"/>
            <a:ext cx="459253" cy="5337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6C5207-4362-0D72-2AC6-A30D4B1FEB4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867400" y="2545050"/>
            <a:ext cx="533400" cy="5338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575966-6426-B267-1881-A152739F909C}"/>
              </a:ext>
            </a:extLst>
          </p:cNvPr>
          <p:cNvSpPr/>
          <p:nvPr/>
        </p:nvSpPr>
        <p:spPr>
          <a:xfrm>
            <a:off x="5562600" y="239265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E47DDD-376A-481D-1C2D-1787C826BE62}"/>
              </a:ext>
            </a:extLst>
          </p:cNvPr>
          <p:cNvSpPr/>
          <p:nvPr/>
        </p:nvSpPr>
        <p:spPr>
          <a:xfrm>
            <a:off x="3533206" y="248434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B2EA55-F761-30F4-4AEC-5121733961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838006" y="2636746"/>
            <a:ext cx="326224" cy="5351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886107-B37B-4048-C097-17D2D94B4B75}"/>
              </a:ext>
            </a:extLst>
          </p:cNvPr>
          <p:cNvSpPr txBox="1"/>
          <p:nvPr/>
        </p:nvSpPr>
        <p:spPr>
          <a:xfrm>
            <a:off x="5007930" y="2517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B33DC2-9D92-B25D-CC14-75FEC355F316}"/>
              </a:ext>
            </a:extLst>
          </p:cNvPr>
          <p:cNvCxnSpPr>
            <a:cxnSpLocks/>
          </p:cNvCxnSpPr>
          <p:nvPr/>
        </p:nvCxnSpPr>
        <p:spPr>
          <a:xfrm flipH="1">
            <a:off x="5134467" y="2593289"/>
            <a:ext cx="438426" cy="57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D36380-43F6-A07F-2E17-BE664C1EED33}"/>
              </a:ext>
            </a:extLst>
          </p:cNvPr>
          <p:cNvCxnSpPr>
            <a:cxnSpLocks/>
          </p:cNvCxnSpPr>
          <p:nvPr/>
        </p:nvCxnSpPr>
        <p:spPr>
          <a:xfrm>
            <a:off x="4798160" y="1902652"/>
            <a:ext cx="882837" cy="50183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7C2EF03-7B42-18C4-7526-D7DC9E2524F1}"/>
              </a:ext>
            </a:extLst>
          </p:cNvPr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AEEB1D-95EC-2DEB-6B27-85F815EE6135}"/>
                  </a:ext>
                </a:extLst>
              </p:cNvPr>
              <p:cNvSpPr txBox="1"/>
              <p:nvPr/>
            </p:nvSpPr>
            <p:spPr>
              <a:xfrm>
                <a:off x="609600" y="4114800"/>
                <a:ext cx="107753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ABL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AEEB1D-95EC-2DEB-6B27-85F815EE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1077539" cy="369332"/>
              </a:xfrm>
              <a:prstGeom prst="rect">
                <a:avLst/>
              </a:prstGeom>
              <a:blipFill>
                <a:blip r:embed="rId6"/>
                <a:stretch>
                  <a:fillRect l="-391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72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62E4-363E-1A70-26EA-F6A1EA43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Trying </a:t>
            </a:r>
            <a:r>
              <a:rPr lang="en-US" sz="4000" b="1" u="sng" dirty="0"/>
              <a:t>any other </a:t>
            </a:r>
            <a:r>
              <a:rPr lang="en-US" sz="4000" b="1" dirty="0"/>
              <a:t>strategy 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A5B-D7D7-35C8-BA4D-EA6FD3C0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Instead, let us derive some properties that are satisfied by the </a:t>
            </a:r>
          </a:p>
          <a:p>
            <a:pPr marL="0" indent="0">
              <a:buNone/>
            </a:pPr>
            <a:r>
              <a:rPr lang="en-US" sz="2400" dirty="0"/>
              <a:t>labeled binary tree of optimal prefix code ...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C7AB1-87FB-0DB9-8918-28FCB0F7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Is the following prefix coding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" name="Down Ribbon 1"/>
          <p:cNvSpPr/>
          <p:nvPr/>
        </p:nvSpPr>
        <p:spPr>
          <a:xfrm>
            <a:off x="228600" y="1600200"/>
            <a:ext cx="1978086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</a:t>
            </a:r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6913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Lemma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The binary tree corresponding to optimal prefix coding must be a </a:t>
            </a:r>
            <a:r>
              <a:rPr lang="en-US" sz="2000" b="1" dirty="0"/>
              <a:t>full binary tree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	Every internal node has degree exactly 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What next ?</a:t>
            </a:r>
          </a:p>
          <a:p>
            <a:pPr marL="0" indent="0">
              <a:buNone/>
            </a:pPr>
            <a:r>
              <a:rPr lang="en-US" sz="2000" dirty="0"/>
              <a:t>We need to see the influence of frequencies on the optimal binary tree.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 ,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 ,   …  ,</a:t>
                </a:r>
                <a:r>
                  <a:rPr lang="en-US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285577" y="5029200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4659868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Non-decreasing order of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6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These observations will be about some </a:t>
                </a:r>
                <a:r>
                  <a:rPr lang="en-US" sz="2000" b="1" u="sng" dirty="0"/>
                  <a:t>local property</a:t>
                </a:r>
                <a:r>
                  <a:rPr lang="en-US" sz="2000" dirty="0"/>
                  <a:t> in the tree.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:r>
                  <a:rPr lang="en-US" sz="2000" u="sng" dirty="0"/>
                  <a:t>Please pay full attention on the next few slides.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1918074"/>
            <a:chOff x="6324600" y="3415926"/>
            <a:chExt cx="990600" cy="1918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016437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6764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532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be present at a smaller level than the deepest node ?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not, how to prove it ?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5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/>
      <p:bldP spid="50" grpId="0" animBg="1"/>
      <p:bldP spid="5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91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must have a sibling. What can we say about it ?</a:t>
                </a: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at the deepest level.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Down Ribbon 60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" name="Down Ribbon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0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83B82EF-B1A5-DFBB-F0A8-DDF9CFAB0B1F}"/>
              </a:ext>
            </a:extLst>
          </p:cNvPr>
          <p:cNvSpPr txBox="1">
            <a:spLocks/>
          </p:cNvSpPr>
          <p:nvPr/>
        </p:nvSpPr>
        <p:spPr bwMode="auto">
          <a:xfrm>
            <a:off x="755841" y="24511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Recap </a:t>
            </a:r>
            <a:r>
              <a:rPr lang="en-US" dirty="0"/>
              <a:t>of last lecture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0F666A-C2FD-7247-C58A-41EE264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</p:spTree>
    <p:extLst>
      <p:ext uri="{BB962C8B-B14F-4D97-AF65-F5344CB8AC3E}">
        <p14:creationId xmlns:p14="http://schemas.microsoft.com/office/powerpoint/2010/main" val="3737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C00000"/>
                </a:solidFill>
              </a:rPr>
              <a:t>important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observation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Important note</a:t>
                </a:r>
                <a:r>
                  <a:rPr lang="en-US" sz="2000" dirty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odd.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algorithmic implication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 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We just need to focus on those binary trees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But there can still be exponential number of such trees 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  <a:blipFill>
                <a:blip r:embed="rId2"/>
                <a:stretch>
                  <a:fillRect l="-702" t="-602" r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BCFB96-CF4A-3BE4-02F0-8D540F63E7CB}"/>
                  </a:ext>
                </a:extLst>
              </p:cNvPr>
              <p:cNvSpPr txBox="1"/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BCFB96-CF4A-3BE4-02F0-8D540F63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53A4DF5-A883-6E4E-76D9-C95C178E1489}"/>
              </a:ext>
            </a:extLst>
          </p:cNvPr>
          <p:cNvSpPr/>
          <p:nvPr/>
        </p:nvSpPr>
        <p:spPr>
          <a:xfrm>
            <a:off x="3567435" y="6027528"/>
            <a:ext cx="2558563" cy="906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1FE96-A6B6-3FF1-2F82-D5E570E70621}"/>
              </a:ext>
            </a:extLst>
          </p:cNvPr>
          <p:cNvSpPr txBox="1"/>
          <p:nvPr/>
        </p:nvSpPr>
        <p:spPr>
          <a:xfrm>
            <a:off x="174885" y="5683441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Theorem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  <a:r>
              <a:rPr lang="en-US" sz="1800" dirty="0"/>
              <a:t> There exists </a:t>
            </a:r>
            <a:r>
              <a:rPr lang="en-US" sz="1800" u="sng" dirty="0"/>
              <a:t>an</a:t>
            </a:r>
            <a:r>
              <a:rPr lang="en-US" sz="1800" dirty="0"/>
              <a:t> optimal prefix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6395B-4494-E9F0-D529-7D1DC1E7F0F1}"/>
                  </a:ext>
                </a:extLst>
              </p:cNvPr>
              <p:cNvSpPr txBox="1"/>
              <p:nvPr/>
            </p:nvSpPr>
            <p:spPr>
              <a:xfrm>
                <a:off x="4679706" y="5680134"/>
                <a:ext cx="3701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 appear as siblings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6395B-4494-E9F0-D529-7D1DC1E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06" y="5680134"/>
                <a:ext cx="3701526" cy="369332"/>
              </a:xfrm>
              <a:prstGeom prst="rect">
                <a:avLst/>
              </a:prstGeom>
              <a:blipFill>
                <a:blip r:embed="rId6"/>
                <a:stretch>
                  <a:fillRect l="-13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37" grpId="0" animBg="1"/>
      <p:bldP spid="3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</a:t>
            </a:r>
            <a:r>
              <a:rPr lang="en-US" sz="2000" dirty="0"/>
              <a:t>: a given optimization problem </a:t>
            </a: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So, all you need is to just design the Greedy step appropriately.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1828800"/>
                <a:ext cx="2514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3657600"/>
                <a:ext cx="2133600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19812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1981200"/>
                <a:ext cx="3073405" cy="369332"/>
              </a:xfrm>
              <a:prstGeom prst="rect">
                <a:avLst/>
              </a:prstGeom>
              <a:blipFill>
                <a:blip r:embed="rId5"/>
                <a:stretch>
                  <a:fillRect l="-2058" t="-6667" r="-41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37338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3733800"/>
                <a:ext cx="3315459" cy="369332"/>
              </a:xfrm>
              <a:prstGeom prst="rect">
                <a:avLst/>
              </a:prstGeom>
              <a:blipFill>
                <a:blip r:embed="rId6"/>
                <a:stretch>
                  <a:fillRect l="-1908" t="-10000" r="-3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7900" y="19050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36576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1" y="36576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6F69B85-8BBB-EC30-6B76-12340155ACBF}"/>
                  </a:ext>
                </a:extLst>
              </p:cNvPr>
              <p:cNvSpPr/>
              <p:nvPr/>
            </p:nvSpPr>
            <p:spPr>
              <a:xfrm>
                <a:off x="1276862" y="1874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6F69B85-8BBB-EC30-6B76-12340155A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62" y="1874838"/>
                <a:ext cx="1828800" cy="533400"/>
              </a:xfrm>
              <a:prstGeom prst="round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58BF84E-8FE1-BF5E-DF2B-929F8C72655D}"/>
                  </a:ext>
                </a:extLst>
              </p:cNvPr>
              <p:cNvSpPr/>
              <p:nvPr/>
            </p:nvSpPr>
            <p:spPr>
              <a:xfrm>
                <a:off x="1435508" y="3687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58BF84E-8FE1-BF5E-DF2B-929F8C72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08" y="3687762"/>
                <a:ext cx="1828800" cy="533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Up Arrow 22">
            <a:extLst>
              <a:ext uri="{FF2B5EF4-FFF2-40B4-BE49-F238E27FC236}">
                <a16:creationId xmlns:a16="http://schemas.microsoft.com/office/drawing/2014/main" id="{08298106-2DBE-D025-302B-690E5ED3148D}"/>
              </a:ext>
            </a:extLst>
          </p:cNvPr>
          <p:cNvSpPr/>
          <p:nvPr/>
        </p:nvSpPr>
        <p:spPr>
          <a:xfrm>
            <a:off x="2107592" y="2629999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EBE90E8-9221-74AD-EF98-E34A2CB344D7}"/>
                  </a:ext>
                </a:extLst>
              </p:cNvPr>
              <p:cNvSpPr/>
              <p:nvPr/>
            </p:nvSpPr>
            <p:spPr>
              <a:xfrm>
                <a:off x="3352800" y="51054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EBE90E8-9221-74AD-EF98-E34A2CB34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05400"/>
                <a:ext cx="2133600" cy="6096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>
            <a:extLst>
              <a:ext uri="{FF2B5EF4-FFF2-40B4-BE49-F238E27FC236}">
                <a16:creationId xmlns:a16="http://schemas.microsoft.com/office/drawing/2014/main" id="{1AF49EA7-06CF-3B92-1CA2-91E2BA59007C}"/>
              </a:ext>
            </a:extLst>
          </p:cNvPr>
          <p:cNvSpPr/>
          <p:nvPr/>
        </p:nvSpPr>
        <p:spPr>
          <a:xfrm>
            <a:off x="3505200" y="4419600"/>
            <a:ext cx="1789941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81AEEB-F61A-9D6F-5335-ECA3A04AD352}"/>
              </a:ext>
            </a:extLst>
          </p:cNvPr>
          <p:cNvSpPr txBox="1"/>
          <p:nvPr/>
        </p:nvSpPr>
        <p:spPr>
          <a:xfrm rot="5400000">
            <a:off x="4303607" y="5488599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8D412BC-40E4-9CD2-B74F-F7242ADF99C2}"/>
              </a:ext>
            </a:extLst>
          </p:cNvPr>
          <p:cNvSpPr/>
          <p:nvPr/>
        </p:nvSpPr>
        <p:spPr>
          <a:xfrm>
            <a:off x="3352800" y="6248400"/>
            <a:ext cx="21336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Base case 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72FE085-3111-94DF-9A9B-1DC04D39A1B2}"/>
              </a:ext>
            </a:extLst>
          </p:cNvPr>
          <p:cNvSpPr/>
          <p:nvPr/>
        </p:nvSpPr>
        <p:spPr>
          <a:xfrm rot="16200000">
            <a:off x="2171590" y="4615453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55132E2-C6FE-37D6-D93F-81E7B71042F7}"/>
                  </a:ext>
                </a:extLst>
              </p:cNvPr>
              <p:cNvSpPr/>
              <p:nvPr/>
            </p:nvSpPr>
            <p:spPr>
              <a:xfrm>
                <a:off x="1485141" y="6270624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55132E2-C6FE-37D6-D93F-81E7B7104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1" y="6270624"/>
                <a:ext cx="1828800" cy="533400"/>
              </a:xfrm>
              <a:prstGeom prst="round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hevron 29">
            <a:extLst>
              <a:ext uri="{FF2B5EF4-FFF2-40B4-BE49-F238E27FC236}">
                <a16:creationId xmlns:a16="http://schemas.microsoft.com/office/drawing/2014/main" id="{49F1F601-7A77-688F-B387-F4D097E31E55}"/>
              </a:ext>
            </a:extLst>
          </p:cNvPr>
          <p:cNvSpPr/>
          <p:nvPr/>
        </p:nvSpPr>
        <p:spPr>
          <a:xfrm rot="16200000">
            <a:off x="2171590" y="5012827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4923121C-952B-DE91-2D96-1DD20107A654}"/>
              </a:ext>
            </a:extLst>
          </p:cNvPr>
          <p:cNvSpPr/>
          <p:nvPr/>
        </p:nvSpPr>
        <p:spPr>
          <a:xfrm rot="16200000">
            <a:off x="2171590" y="5410200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871543-1199-6EC8-E58E-EE58D2244F98}"/>
              </a:ext>
            </a:extLst>
          </p:cNvPr>
          <p:cNvSpPr txBox="1"/>
          <p:nvPr/>
        </p:nvSpPr>
        <p:spPr>
          <a:xfrm flipH="1">
            <a:off x="5295140" y="2579133"/>
            <a:ext cx="49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0FFFF552-3141-8BAC-B5FB-360713D5B81A}"/>
                  </a:ext>
                </a:extLst>
              </p:cNvPr>
              <p:cNvSpPr/>
              <p:nvPr/>
            </p:nvSpPr>
            <p:spPr>
              <a:xfrm>
                <a:off x="5700555" y="2291721"/>
                <a:ext cx="3544059" cy="1360361"/>
              </a:xfrm>
              <a:prstGeom prst="cloudCallout">
                <a:avLst>
                  <a:gd name="adj1" fmla="val -23551"/>
                  <a:gd name="adj2" fmla="val 699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Then can you see an efficient algorithm to compute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Opt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?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0FFFF552-3141-8BAC-B5FB-360713D5B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55" y="2291721"/>
                <a:ext cx="3544059" cy="1360361"/>
              </a:xfrm>
              <a:prstGeom prst="cloudCallout">
                <a:avLst>
                  <a:gd name="adj1" fmla="val -23551"/>
                  <a:gd name="adj2" fmla="val 6995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03743-8A64-7830-D622-1809E14D734A}"/>
                  </a:ext>
                </a:extLst>
              </p:cNvPr>
              <p:cNvSpPr txBox="1"/>
              <p:nvPr/>
            </p:nvSpPr>
            <p:spPr>
              <a:xfrm>
                <a:off x="4572000" y="1069104"/>
                <a:ext cx="4579177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Suppose the Greedy step is such that </a:t>
                </a:r>
              </a:p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we can efficiently obtain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Opt</a:t>
                </a:r>
                <a:r>
                  <a:rPr lang="en-US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IN" sz="1800" dirty="0">
                    <a:solidFill>
                      <a:schemeClr val="tx1"/>
                    </a:solidFill>
                  </a:rPr>
                  <a:t>from</a:t>
                </a:r>
                <a:r>
                  <a:rPr lang="en-IN" sz="1800" dirty="0"/>
                  <a:t>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Opt</a:t>
                </a:r>
                <a:r>
                  <a:rPr lang="en-US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).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03743-8A64-7830-D622-1809E14D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69104"/>
                <a:ext cx="4579177" cy="646331"/>
              </a:xfrm>
              <a:prstGeom prst="rect">
                <a:avLst/>
              </a:prstGeom>
              <a:blipFill>
                <a:blip r:embed="rId12"/>
                <a:stretch>
                  <a:fillRect t="-4717" r="-133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217CEC-1B9D-BA40-92AD-7422B888E716}"/>
              </a:ext>
            </a:extLst>
          </p:cNvPr>
          <p:cNvSpPr txBox="1"/>
          <p:nvPr/>
        </p:nvSpPr>
        <p:spPr>
          <a:xfrm>
            <a:off x="1728589" y="5012827"/>
            <a:ext cx="347550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Yes, a simple recursive algorithm.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96743F2C-9136-34E2-C767-E6D606B4CC7F}"/>
              </a:ext>
            </a:extLst>
          </p:cNvPr>
          <p:cNvSpPr/>
          <p:nvPr/>
        </p:nvSpPr>
        <p:spPr>
          <a:xfrm>
            <a:off x="5257800" y="3999770"/>
            <a:ext cx="4027068" cy="1100316"/>
          </a:xfrm>
          <a:prstGeom prst="cloudCallout">
            <a:avLst>
              <a:gd name="adj1" fmla="val -23551"/>
              <a:gd name="adj2" fmla="val 699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Ponder over this inference for some time.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Isn’t it amazing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BB53E-91A8-B44B-488C-3C0BD5871B2C}"/>
              </a:ext>
            </a:extLst>
          </p:cNvPr>
          <p:cNvSpPr/>
          <p:nvPr/>
        </p:nvSpPr>
        <p:spPr>
          <a:xfrm>
            <a:off x="2704340" y="5556954"/>
            <a:ext cx="4458459" cy="4842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5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  <p:bldP spid="21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17" grpId="0" animBg="1"/>
      <p:bldP spid="1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9735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14D2BCC-6293-6EE2-17EF-FC17CDD5927B}"/>
              </a:ext>
            </a:extLst>
          </p:cNvPr>
          <p:cNvSpPr txBox="1"/>
          <p:nvPr/>
        </p:nvSpPr>
        <p:spPr>
          <a:xfrm>
            <a:off x="174885" y="5683441"/>
            <a:ext cx="481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Theorem </a:t>
            </a:r>
            <a:r>
              <a:rPr lang="en-US" sz="1800" b="1" dirty="0">
                <a:solidFill>
                  <a:srgbClr val="0070C0"/>
                </a:solidFill>
              </a:rPr>
              <a:t>2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  <a:r>
              <a:rPr lang="en-US" sz="1800" dirty="0"/>
              <a:t> There exists </a:t>
            </a:r>
            <a:r>
              <a:rPr lang="en-US" sz="1800" u="sng" dirty="0"/>
              <a:t>an</a:t>
            </a:r>
            <a:r>
              <a:rPr lang="en-US" sz="1800" dirty="0"/>
              <a:t> optimal prefix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7DFFEC-43E6-D242-0735-2A292C4645C6}"/>
                  </a:ext>
                </a:extLst>
              </p:cNvPr>
              <p:cNvSpPr txBox="1"/>
              <p:nvPr/>
            </p:nvSpPr>
            <p:spPr>
              <a:xfrm>
                <a:off x="4909074" y="5680134"/>
                <a:ext cx="3701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 appear as siblings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7DFFEC-43E6-D242-0735-2A292C464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074" y="5680134"/>
                <a:ext cx="3701526" cy="369332"/>
              </a:xfrm>
              <a:prstGeom prst="rect">
                <a:avLst/>
              </a:prstGeom>
              <a:blipFill>
                <a:blip r:embed="rId5"/>
                <a:stretch>
                  <a:fillRect l="-13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51">
            <a:extLst>
              <a:ext uri="{FF2B5EF4-FFF2-40B4-BE49-F238E27FC236}">
                <a16:creationId xmlns:a16="http://schemas.microsoft.com/office/drawing/2014/main" id="{D0789B27-9B5D-9F2A-371C-2D6CE5D35526}"/>
              </a:ext>
            </a:extLst>
          </p:cNvPr>
          <p:cNvSpPr/>
          <p:nvPr/>
        </p:nvSpPr>
        <p:spPr>
          <a:xfrm>
            <a:off x="4970308" y="937465"/>
            <a:ext cx="4099324" cy="1339741"/>
          </a:xfrm>
          <a:prstGeom prst="cloudCallout">
            <a:avLst>
              <a:gd name="adj1" fmla="val -21918"/>
              <a:gd name="adj2" fmla="val 833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From this picture, can you design the greedy step that you will perform to compute the smaller instance ?</a:t>
            </a:r>
          </a:p>
        </p:txBody>
      </p:sp>
    </p:spTree>
    <p:extLst>
      <p:ext uri="{BB962C8B-B14F-4D97-AF65-F5344CB8AC3E}">
        <p14:creationId xmlns:p14="http://schemas.microsoft.com/office/powerpoint/2010/main" val="427161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44" grpId="0"/>
      <p:bldP spid="52" grpId="0"/>
      <p:bldP spid="3" grpId="0" animBg="1"/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>
                <a:blip r:embed="rId2"/>
                <a:stretch>
                  <a:fillRect t="-10000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272C6F-D9F2-B616-A9D4-6811C3D4AF17}"/>
                  </a:ext>
                </a:extLst>
              </p:cNvPr>
              <p:cNvSpPr txBox="1"/>
              <p:nvPr/>
            </p:nvSpPr>
            <p:spPr>
              <a:xfrm>
                <a:off x="5528235" y="584348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272C6F-D9F2-B616-A9D4-6811C3D4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35" y="5843484"/>
                <a:ext cx="2421625" cy="369332"/>
              </a:xfrm>
              <a:prstGeom prst="rect">
                <a:avLst/>
              </a:prstGeom>
              <a:blipFill>
                <a:blip r:embed="rId3"/>
                <a:stretch>
                  <a:fillRect l="-518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Note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  <a:r>
                  <a:rPr lang="en-US" sz="2000" dirty="0">
                    <a:sym typeface="Wingdings" pitchFamily="2" charset="2"/>
                  </a:rPr>
                  <a:t>Establishing this relation will lead to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an efficient algorithm to extract </a:t>
                </a:r>
                <a:r>
                  <a:rPr lang="en-US" sz="2000" b="1" dirty="0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from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 b="-4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78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50" t="-6452" r="-325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800777" y="5481042"/>
            <a:ext cx="2438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9068" y="5605790"/>
            <a:ext cx="43313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118360"/>
            <a:ext cx="2133600" cy="17068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28956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Relation 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686F5-9B4B-A935-0C7C-F4562787E3B3}"/>
              </a:ext>
            </a:extLst>
          </p:cNvPr>
          <p:cNvSpPr/>
          <p:nvPr/>
        </p:nvSpPr>
        <p:spPr>
          <a:xfrm>
            <a:off x="1232170" y="6051550"/>
            <a:ext cx="372083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35D3C-A395-67B0-32A5-F4A16C7D3647}"/>
              </a:ext>
            </a:extLst>
          </p:cNvPr>
          <p:cNvSpPr/>
          <p:nvPr/>
        </p:nvSpPr>
        <p:spPr>
          <a:xfrm>
            <a:off x="2819400" y="6410980"/>
            <a:ext cx="3720830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 animBg="1"/>
      <p:bldP spid="14" grpId="1" animBg="1"/>
      <p:bldP spid="16" grpId="0" animBg="1"/>
      <p:bldP spid="17" grpId="0" animBg="1"/>
      <p:bldP spid="18" grpId="0"/>
      <p:bldP spid="9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0042525-022D-9FB5-C130-300600D91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there </a:t>
                </a:r>
                <a:r>
                  <a:rPr lang="en-US" sz="2000" u="sng" dirty="0"/>
                  <a:t>does not exist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prefix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10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3733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838200" y="12192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B0A391-C203-CB4C-B35D-2F3C7D987BDA}"/>
              </a:ext>
            </a:extLst>
          </p:cNvPr>
          <p:cNvGrpSpPr/>
          <p:nvPr/>
        </p:nvGrpSpPr>
        <p:grpSpPr>
          <a:xfrm>
            <a:off x="3069029" y="3086815"/>
            <a:ext cx="1502971" cy="2087324"/>
            <a:chOff x="3069029" y="3086815"/>
            <a:chExt cx="1502971" cy="2087324"/>
          </a:xfrm>
        </p:grpSpPr>
        <p:grpSp>
          <p:nvGrpSpPr>
            <p:cNvPr id="16" name="Group 15"/>
            <p:cNvGrpSpPr/>
            <p:nvPr/>
          </p:nvGrpSpPr>
          <p:grpSpPr>
            <a:xfrm>
              <a:off x="3429000" y="3086815"/>
              <a:ext cx="1143000" cy="2087324"/>
              <a:chOff x="3429000" y="3322876"/>
              <a:chExt cx="1143000" cy="2087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</m:oMath>
                    </a14:m>
                    <a:r>
                      <a:rPr lang="en-US" dirty="0">
                        <a:solidFill>
                          <a:srgbClr val="7030A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r="-111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Group 2"/>
              <p:cNvGrpSpPr/>
              <p:nvPr/>
            </p:nvGrpSpPr>
            <p:grpSpPr>
              <a:xfrm>
                <a:off x="3657600" y="3593068"/>
                <a:ext cx="914400" cy="1475860"/>
                <a:chOff x="3429000" y="3264455"/>
                <a:chExt cx="914400" cy="147586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824434" y="3911957"/>
                  <a:ext cx="290366" cy="41687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637817" y="3681333"/>
                  <a:ext cx="278423" cy="270193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429000" y="3264455"/>
                  <a:ext cx="290366" cy="416878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919085" y="3894321"/>
                  <a:ext cx="275579" cy="32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29049" y="4343400"/>
                  <a:ext cx="514351" cy="39691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3429000" y="3322876"/>
                <a:ext cx="278423" cy="270192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98C1AF-E610-F04C-BA5D-5F156DC6FEB6}"/>
                </a:ext>
              </a:extLst>
            </p:cNvPr>
            <p:cNvCxnSpPr/>
            <p:nvPr/>
          </p:nvCxnSpPr>
          <p:spPr>
            <a:xfrm flipH="1">
              <a:off x="3069029" y="33255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7F66CD-B762-A54F-B7FF-47A7EBB89E14}"/>
                </a:ext>
              </a:extLst>
            </p:cNvPr>
            <p:cNvCxnSpPr/>
            <p:nvPr/>
          </p:nvCxnSpPr>
          <p:spPr>
            <a:xfrm flipH="1">
              <a:off x="3526229" y="40113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098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6D92C-FD3A-AE46-B884-D92F21EA227D}"/>
              </a:ext>
            </a:extLst>
          </p:cNvPr>
          <p:cNvCxnSpPr/>
          <p:nvPr/>
        </p:nvCxnSpPr>
        <p:spPr>
          <a:xfrm flipH="1">
            <a:off x="3069029" y="33255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A1744C-BFFD-4E41-B805-7CD34C0E6156}"/>
              </a:ext>
            </a:extLst>
          </p:cNvPr>
          <p:cNvCxnSpPr/>
          <p:nvPr/>
        </p:nvCxnSpPr>
        <p:spPr>
          <a:xfrm flipH="1">
            <a:off x="3526229" y="40113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424EEB-C418-CA4B-99B1-6F4235F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4965145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4965145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8200" y="11430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9" grpId="0" animBg="1"/>
      <p:bldP spid="21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267200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267200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439801" y="6006811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(1) and (2)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EA2C7115-CD7D-C92D-EA1F-143BD3D4E792}"/>
                  </a:ext>
                </a:extLst>
              </p:cNvPr>
              <p:cNvSpPr/>
              <p:nvPr/>
            </p:nvSpPr>
            <p:spPr>
              <a:xfrm>
                <a:off x="5715000" y="3287371"/>
                <a:ext cx="4267200" cy="1414589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see how this relation can help us extract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from </a:t>
                </a:r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EA2C7115-CD7D-C92D-EA1F-143BD3D4E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87371"/>
                <a:ext cx="4267200" cy="1414589"/>
              </a:xfrm>
              <a:prstGeom prst="cloud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860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6D92C-FD3A-AE46-B884-D92F21EA227D}"/>
              </a:ext>
            </a:extLst>
          </p:cNvPr>
          <p:cNvCxnSpPr/>
          <p:nvPr/>
        </p:nvCxnSpPr>
        <p:spPr>
          <a:xfrm flipH="1">
            <a:off x="3069029" y="33255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A1744C-BFFD-4E41-B805-7CD34C0E6156}"/>
              </a:ext>
            </a:extLst>
          </p:cNvPr>
          <p:cNvCxnSpPr/>
          <p:nvPr/>
        </p:nvCxnSpPr>
        <p:spPr>
          <a:xfrm flipH="1">
            <a:off x="3526229" y="40113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424EEB-C418-CA4B-99B1-6F4235F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0BD8E1-C471-4496-CFA5-2D4B602F2EB5}"/>
                  </a:ext>
                </a:extLst>
              </p:cNvPr>
              <p:cNvSpPr txBox="1"/>
              <p:nvPr/>
            </p:nvSpPr>
            <p:spPr>
              <a:xfrm>
                <a:off x="2209800" y="111563"/>
                <a:ext cx="453297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8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b="1" i="1" dirty="0" smtClean="0">
                          <a:latin typeface="Cambria Math"/>
                        </a:rPr>
                        <m:t>=</m:t>
                      </m:r>
                      <m:r>
                        <a:rPr lang="en-US" sz="1800" b="1" dirty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8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dirty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0BD8E1-C471-4496-CFA5-2D4B602F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11563"/>
                <a:ext cx="4532972" cy="36933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71BF77-5D1D-7366-4379-89286FEA7C79}"/>
              </a:ext>
            </a:extLst>
          </p:cNvPr>
          <p:cNvSpPr txBox="1"/>
          <p:nvPr/>
        </p:nvSpPr>
        <p:spPr>
          <a:xfrm>
            <a:off x="97427" y="120134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established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2CA6A0-3121-A3BC-F392-E7FD273B32A7}"/>
                  </a:ext>
                </a:extLst>
              </p:cNvPr>
              <p:cNvSpPr txBox="1"/>
              <p:nvPr/>
            </p:nvSpPr>
            <p:spPr>
              <a:xfrm>
                <a:off x="2168773" y="5960645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2CA6A0-3121-A3BC-F392-E7FD273B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73" y="596064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1B57B6-15F6-1E64-1330-E51AEE0B8E12}"/>
              </a:ext>
            </a:extLst>
          </p:cNvPr>
          <p:cNvSpPr txBox="1"/>
          <p:nvPr/>
        </p:nvSpPr>
        <p:spPr>
          <a:xfrm>
            <a:off x="108734" y="4894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28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  <p:bldP spid="2" grpId="0" animBg="1"/>
      <p:bldP spid="18" grpId="0"/>
      <p:bldP spid="19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/>
                  <a:t>based on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the two alphabets with </a:t>
                </a:r>
                <a:r>
                  <a:rPr lang="en-US" sz="2000" b="1" dirty="0"/>
                  <a:t>least frequencies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Create</a:t>
                </a:r>
                <a:r>
                  <a:rPr lang="en-US" sz="2000" dirty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Insert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b="1" dirty="0"/>
                  <a:t>Replace</a:t>
                </a:r>
                <a:r>
                  <a:rPr lang="en-US" sz="2000" dirty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return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0"/>
            <a:ext cx="457200" cy="584047"/>
            <a:chOff x="4057650" y="4672013"/>
            <a:chExt cx="493578" cy="62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  <a:blipFill>
                  <a:blip r:embed="rId4"/>
                  <a:stretch>
                    <a:fillRect t="-8197" r="-60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6C31"/>
                    </a:solidFill>
                  </a:rPr>
                  <a:t>Homework: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Achieve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5715000" y="2438400"/>
            <a:ext cx="1905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04348" y="2895600"/>
            <a:ext cx="934052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504348" y="3962400"/>
            <a:ext cx="705452" cy="39404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4CCFD-1B7C-AEFF-D124-D60A4E1B7CDF}"/>
                  </a:ext>
                </a:extLst>
              </p:cNvPr>
              <p:cNvSpPr txBox="1"/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4CCFD-1B7C-AEFF-D124-D60A4E1B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2312116-CBDC-D4B8-F306-A0017DBA7808}"/>
              </a:ext>
            </a:extLst>
          </p:cNvPr>
          <p:cNvSpPr/>
          <p:nvPr/>
        </p:nvSpPr>
        <p:spPr>
          <a:xfrm>
            <a:off x="3567435" y="6027528"/>
            <a:ext cx="2558563" cy="906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18583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98CA5-ACA4-8E5A-10EF-4B5A1CF0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Imagine the labeled Binary tree corresponding to optimal prefix coding.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you make any inference about the node corresponding to the </a:t>
            </a:r>
            <a:r>
              <a:rPr lang="en-US" sz="2000" b="1" dirty="0"/>
              <a:t>most frequent </a:t>
            </a:r>
            <a:r>
              <a:rPr lang="en-US" sz="2000" dirty="0"/>
              <a:t>alphabet in this tree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you make any inference about the node corresponding to the </a:t>
            </a:r>
            <a:r>
              <a:rPr lang="en-US" sz="2000" b="1" dirty="0"/>
              <a:t>least frequent </a:t>
            </a:r>
            <a:r>
              <a:rPr lang="en-US" sz="2000" dirty="0"/>
              <a:t>alphabet in this tree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AAA31-2982-F94E-0091-81D6988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409626-C982-3D7B-C21D-0F8651B79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1635" y="422936"/>
            <a:ext cx="2900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B8C20-4FF8-2FEA-FEB6-837D23569998}"/>
                  </a:ext>
                </a:extLst>
              </p:cNvPr>
              <p:cNvSpPr txBox="1"/>
              <p:nvPr/>
            </p:nvSpPr>
            <p:spPr>
              <a:xfrm>
                <a:off x="2172583" y="5815576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 ,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 ,   …  ,</a:t>
                </a:r>
                <a:r>
                  <a:rPr lang="en-US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B8C20-4FF8-2FEA-FEB6-837D2356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3" y="5815576"/>
                <a:ext cx="2287557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3">
            <a:extLst>
              <a:ext uri="{FF2B5EF4-FFF2-40B4-BE49-F238E27FC236}">
                <a16:creationId xmlns:a16="http://schemas.microsoft.com/office/drawing/2014/main" id="{8383A01C-68FA-8269-7943-9C2BD3FE3211}"/>
              </a:ext>
            </a:extLst>
          </p:cNvPr>
          <p:cNvSpPr/>
          <p:nvPr/>
        </p:nvSpPr>
        <p:spPr>
          <a:xfrm>
            <a:off x="2218777" y="5398532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50E4A-5E6A-3284-902D-8A540A1FC5E2}"/>
              </a:ext>
            </a:extLst>
          </p:cNvPr>
          <p:cNvSpPr txBox="1"/>
          <p:nvPr/>
        </p:nvSpPr>
        <p:spPr>
          <a:xfrm>
            <a:off x="1676400" y="5029200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Non-decreasing order of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16939-1B94-7A11-E81B-AD1C0EF4FB41}"/>
                  </a:ext>
                </a:extLst>
              </p:cNvPr>
              <p:cNvSpPr txBox="1"/>
              <p:nvPr/>
            </p:nvSpPr>
            <p:spPr>
              <a:xfrm>
                <a:off x="5562600" y="5398532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16939-1B94-7A11-E81B-AD1C0EF4F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98532"/>
                <a:ext cx="1835631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CD5-59DB-CA6C-96FE-F83E3A2C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Strategy</a:t>
            </a:r>
            <a:r>
              <a:rPr lang="en-US" sz="3200" b="1" dirty="0"/>
              <a:t>: </a:t>
            </a:r>
            <a:br>
              <a:rPr lang="en-US" sz="3200" dirty="0"/>
            </a:br>
            <a:r>
              <a:rPr lang="en-US" sz="3200" u="sng" dirty="0"/>
              <a:t>most frequent alphabet </a:t>
            </a:r>
            <a:r>
              <a:rPr lang="en-US" sz="3200" dirty="0"/>
              <a:t>as </a:t>
            </a:r>
            <a:r>
              <a:rPr lang="en-US" sz="3200" b="1" dirty="0"/>
              <a:t>child of root node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E498-D0B7-649A-690A-A6444361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9F55-B338-4158-5701-F5623BEE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/>
              <p:nvPr/>
            </p:nvSpPr>
            <p:spPr>
              <a:xfrm>
                <a:off x="1600200" y="47244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6D91-D339-A7AF-329D-CFCE9D948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24400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6E44F4-0EED-2E4D-818F-BB707A7AEC42}"/>
                  </a:ext>
                </a:extLst>
              </p:cNvPr>
              <p:cNvSpPr/>
              <p:nvPr/>
            </p:nvSpPr>
            <p:spPr>
              <a:xfrm>
                <a:off x="2971800" y="47244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6E44F4-0EED-2E4D-818F-BB707A7AE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11DB566-A04B-52E1-C966-CF3E0805067A}"/>
                  </a:ext>
                </a:extLst>
              </p:cNvPr>
              <p:cNvSpPr/>
              <p:nvPr/>
            </p:nvSpPr>
            <p:spPr>
              <a:xfrm>
                <a:off x="5718523" y="4711969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11DB566-A04B-52E1-C966-CF3E08050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23" y="471196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7A50E7-10A8-A66E-F496-F4DC0EBB040E}"/>
                  </a:ext>
                </a:extLst>
              </p:cNvPr>
              <p:cNvSpPr/>
              <p:nvPr/>
            </p:nvSpPr>
            <p:spPr>
              <a:xfrm>
                <a:off x="4346989" y="4711969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7A50E7-10A8-A66E-F496-F4DC0EBB0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89" y="4711969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7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 animBg="1"/>
      <p:bldP spid="51" grpId="0" animBg="1"/>
      <p:bldP spid="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14653</TotalTime>
  <Words>1916</Words>
  <Application>Microsoft Office PowerPoint</Application>
  <PresentationFormat>On-screen Show (4:3)</PresentationFormat>
  <Paragraphs>686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Prefix Coding</vt:lpstr>
      <vt:lpstr>The novel idea of Huffman</vt:lpstr>
      <vt:lpstr>A labeled binary tree</vt:lpstr>
      <vt:lpstr>A labeled binary tree</vt:lpstr>
      <vt:lpstr>Finding the labeled binary tree for</vt:lpstr>
      <vt:lpstr>Homework </vt:lpstr>
      <vt:lpstr>Strategy:  most frequent alphabet as child of root node</vt:lpstr>
      <vt:lpstr>Strategy:  most frequent alphabet as child of root node</vt:lpstr>
      <vt:lpstr>Strategy:  most frequent alphabet as child of root node</vt:lpstr>
      <vt:lpstr>Strategy:  most frequent alphabet as child of root node</vt:lpstr>
      <vt:lpstr>Trying any other strategy ?</vt:lpstr>
      <vt:lpstr>Is the following prefix coding optimal ?</vt:lpstr>
      <vt:lpstr>Observations on  the binary tree of the optimal prefix code</vt:lpstr>
      <vt:lpstr>Observations on  the binary tree of the optimal prefix code</vt:lpstr>
      <vt:lpstr>More Observations </vt:lpstr>
      <vt:lpstr>More Observations </vt:lpstr>
      <vt:lpstr>More Observations </vt:lpstr>
      <vt:lpstr>More Observations </vt:lpstr>
      <vt:lpstr>The important observation </vt:lpstr>
      <vt:lpstr>The binary tree of the optimal prefix code</vt:lpstr>
      <vt:lpstr>A generic way to design and analyse a greedy algorithm </vt:lpstr>
      <vt:lpstr>Finding the labeled binary tree for</vt:lpstr>
      <vt:lpstr>The binary tree of the optimal prefix code</vt:lpstr>
      <vt:lpstr>The binary tree of the optimal prefix code</vt:lpstr>
      <vt:lpstr>PowerPoint Presentation</vt:lpstr>
      <vt:lpstr>Proof for  OPT_ABL (A)=OPT_ABL (A′) + f(a_1 )+f(a_2 )</vt:lpstr>
      <vt:lpstr>Proof for  OPT_ABL (A)=OPT_ABL (A′) + f(a_1 )+f(a_2 )</vt:lpstr>
      <vt:lpstr>How to prove  OPT_ABL (A)=OPT_ABL (A′) + f(a_1 )+f(a_2 )  ?</vt:lpstr>
      <vt:lpstr>A prefix coding for A from  OPT(A^′ ) </vt:lpstr>
      <vt:lpstr>PowerPoint Presentation</vt:lpstr>
      <vt:lpstr>A prefix coding for A′ from  OPT(A) </vt:lpstr>
      <vt:lpstr>A prefix coding for A′ from  OPT(A) </vt:lpstr>
      <vt:lpstr>PowerPoint Presentation</vt:lpstr>
      <vt:lpstr>PowerPoint Presentation</vt:lpstr>
      <vt:lpstr>The algorithm based on  OPT_ABL (A)=OPT_ABL (A′) + f(a_1 )+f(a_2 )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1393</cp:revision>
  <dcterms:created xsi:type="dcterms:W3CDTF">2011-12-03T04:13:03Z</dcterms:created>
  <dcterms:modified xsi:type="dcterms:W3CDTF">2024-08-29T07:49:22Z</dcterms:modified>
</cp:coreProperties>
</file>