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679" r:id="rId2"/>
    <p:sldId id="509" r:id="rId3"/>
    <p:sldId id="704" r:id="rId4"/>
    <p:sldId id="593" r:id="rId5"/>
    <p:sldId id="705" r:id="rId6"/>
    <p:sldId id="603" r:id="rId7"/>
    <p:sldId id="706" r:id="rId8"/>
    <p:sldId id="707" r:id="rId9"/>
    <p:sldId id="693" r:id="rId10"/>
    <p:sldId id="702" r:id="rId11"/>
    <p:sldId id="708" r:id="rId12"/>
    <p:sldId id="600" r:id="rId13"/>
    <p:sldId id="604" r:id="rId14"/>
    <p:sldId id="601" r:id="rId15"/>
    <p:sldId id="602" r:id="rId16"/>
    <p:sldId id="511" r:id="rId17"/>
    <p:sldId id="710" r:id="rId18"/>
    <p:sldId id="661" r:id="rId19"/>
    <p:sldId id="460" r:id="rId20"/>
    <p:sldId id="711" r:id="rId21"/>
    <p:sldId id="451" r:id="rId22"/>
    <p:sldId id="452" r:id="rId23"/>
    <p:sldId id="527" r:id="rId24"/>
    <p:sldId id="474" r:id="rId25"/>
    <p:sldId id="524" r:id="rId26"/>
    <p:sldId id="297" r:id="rId27"/>
    <p:sldId id="295" r:id="rId28"/>
    <p:sldId id="291" r:id="rId29"/>
    <p:sldId id="712" r:id="rId30"/>
    <p:sldId id="29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216" autoAdjust="0"/>
  </p:normalViewPr>
  <p:slideViewPr>
    <p:cSldViewPr>
      <p:cViewPr varScale="1">
        <p:scale>
          <a:sx n="86" d="100"/>
          <a:sy n="86" d="100"/>
        </p:scale>
        <p:origin x="5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201.png"/><Relationship Id="rId3" Type="http://schemas.openxmlformats.org/officeDocument/2006/relationships/image" Target="../media/image2501.png"/><Relationship Id="rId7" Type="http://schemas.openxmlformats.org/officeDocument/2006/relationships/image" Target="../media/image601.png"/><Relationship Id="rId12" Type="http://schemas.openxmlformats.org/officeDocument/2006/relationships/image" Target="../media/image112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5" Type="http://schemas.openxmlformats.org/officeDocument/2006/relationships/image" Target="../media/image4001.png"/><Relationship Id="rId15" Type="http://schemas.openxmlformats.org/officeDocument/2006/relationships/image" Target="../media/image221.png"/><Relationship Id="rId10" Type="http://schemas.openxmlformats.org/officeDocument/2006/relationships/image" Target="../media/image900.png"/><Relationship Id="rId4" Type="http://schemas.openxmlformats.org/officeDocument/2006/relationships/image" Target="../media/image3001.png"/><Relationship Id="rId9" Type="http://schemas.openxmlformats.org/officeDocument/2006/relationships/image" Target="../media/image800.png"/><Relationship Id="rId1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12.png"/><Relationship Id="rId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10" Type="http://schemas.openxmlformats.org/officeDocument/2006/relationships/image" Target="../media/image901.png"/><Relationship Id="rId4" Type="http://schemas.openxmlformats.org/officeDocument/2006/relationships/image" Target="../media/image181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11" Type="http://schemas.openxmlformats.org/officeDocument/2006/relationships/image" Target="../media/image3.png"/><Relationship Id="rId10" Type="http://schemas.openxmlformats.org/officeDocument/2006/relationships/image" Target="../media/image901.png"/><Relationship Id="rId4" Type="http://schemas.openxmlformats.org/officeDocument/2006/relationships/image" Target="../media/image18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0.png"/><Relationship Id="rId3" Type="http://schemas.openxmlformats.org/officeDocument/2006/relationships/image" Target="../media/image2500.png"/><Relationship Id="rId7" Type="http://schemas.openxmlformats.org/officeDocument/2006/relationships/image" Target="../media/image600.png"/><Relationship Id="rId2" Type="http://schemas.openxmlformats.org/officeDocument/2006/relationships/image" Target="../media/image1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0.png"/><Relationship Id="rId11" Type="http://schemas.openxmlformats.org/officeDocument/2006/relationships/image" Target="../media/image10000.png"/><Relationship Id="rId5" Type="http://schemas.openxmlformats.org/officeDocument/2006/relationships/image" Target="../media/image4000.png"/><Relationship Id="rId10" Type="http://schemas.openxmlformats.org/officeDocument/2006/relationships/image" Target="../media/image9000.png"/><Relationship Id="rId4" Type="http://schemas.openxmlformats.org/officeDocument/2006/relationships/image" Target="../media/image3000.png"/><Relationship Id="rId9" Type="http://schemas.openxmlformats.org/officeDocument/2006/relationships/image" Target="../media/image80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0.png"/><Relationship Id="rId13" Type="http://schemas.openxmlformats.org/officeDocument/2006/relationships/image" Target="../media/image12.png"/><Relationship Id="rId3" Type="http://schemas.openxmlformats.org/officeDocument/2006/relationships/image" Target="../media/image120.png"/><Relationship Id="rId7" Type="http://schemas.openxmlformats.org/officeDocument/2006/relationships/image" Target="../media/image600.png"/><Relationship Id="rId12" Type="http://schemas.openxmlformats.org/officeDocument/2006/relationships/image" Target="../media/image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0000.png"/><Relationship Id="rId5" Type="http://schemas.openxmlformats.org/officeDocument/2006/relationships/image" Target="../media/image140.png"/><Relationship Id="rId10" Type="http://schemas.openxmlformats.org/officeDocument/2006/relationships/image" Target="../media/image9000.png"/><Relationship Id="rId4" Type="http://schemas.openxmlformats.org/officeDocument/2006/relationships/image" Target="../media/image130.png"/><Relationship Id="rId9" Type="http://schemas.openxmlformats.org/officeDocument/2006/relationships/image" Target="../media/image80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2.png"/><Relationship Id="rId3" Type="http://schemas.openxmlformats.org/officeDocument/2006/relationships/image" Target="../media/image120.png"/><Relationship Id="rId7" Type="http://schemas.openxmlformats.org/officeDocument/2006/relationships/image" Target="../media/image180.png"/><Relationship Id="rId12" Type="http://schemas.openxmlformats.org/officeDocument/2006/relationships/image" Target="../media/image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20.png"/><Relationship Id="rId5" Type="http://schemas.openxmlformats.org/officeDocument/2006/relationships/image" Target="../media/image140.png"/><Relationship Id="rId10" Type="http://schemas.openxmlformats.org/officeDocument/2006/relationships/image" Target="../media/image210.png"/><Relationship Id="rId4" Type="http://schemas.openxmlformats.org/officeDocument/2006/relationships/image" Target="../media/image130.png"/><Relationship Id="rId9" Type="http://schemas.openxmlformats.org/officeDocument/2006/relationships/image" Target="../media/image200.png"/><Relationship Id="rId1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2.png"/><Relationship Id="rId3" Type="http://schemas.openxmlformats.org/officeDocument/2006/relationships/image" Target="../media/image120.png"/><Relationship Id="rId7" Type="http://schemas.openxmlformats.org/officeDocument/2006/relationships/image" Target="../media/image180.png"/><Relationship Id="rId12" Type="http://schemas.openxmlformats.org/officeDocument/2006/relationships/image" Target="../media/image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20.png"/><Relationship Id="rId5" Type="http://schemas.openxmlformats.org/officeDocument/2006/relationships/image" Target="../media/image140.png"/><Relationship Id="rId10" Type="http://schemas.openxmlformats.org/officeDocument/2006/relationships/image" Target="../media/image210.png"/><Relationship Id="rId4" Type="http://schemas.openxmlformats.org/officeDocument/2006/relationships/image" Target="../media/image130.png"/><Relationship Id="rId9" Type="http://schemas.openxmlformats.org/officeDocument/2006/relationships/image" Target="../media/image200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1.png"/><Relationship Id="rId10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9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Stable Matching </a:t>
            </a:r>
            <a:r>
              <a:rPr lang="en-US" sz="2400" b="1" dirty="0">
                <a:solidFill>
                  <a:schemeClr val="tx1"/>
                </a:solidFill>
              </a:rPr>
              <a:t>Algorithm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Final lecture on </a:t>
            </a:r>
            <a:r>
              <a:rPr lang="en-US" sz="2400" b="1" dirty="0">
                <a:solidFill>
                  <a:srgbClr val="7030A0"/>
                </a:solidFill>
              </a:rPr>
              <a:t>Joint Seat Allocation</a:t>
            </a:r>
            <a:endParaRPr lang="en-US" sz="2800" b="1" dirty="0">
              <a:solidFill>
                <a:srgbClr val="7030A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Man</a:t>
            </a:r>
            <a:r>
              <a:rPr lang="en-US" sz="3600" dirty="0"/>
              <a:t> proposes, </a:t>
            </a:r>
            <a:r>
              <a:rPr lang="en-US" sz="3600" dirty="0">
                <a:solidFill>
                  <a:srgbClr val="FF00FF"/>
                </a:solidFill>
              </a:rPr>
              <a:t>Woman </a:t>
            </a:r>
            <a:r>
              <a:rPr lang="en-US" sz="3600" dirty="0"/>
              <a:t>disposes  </a:t>
            </a:r>
            <a:br>
              <a:rPr lang="en-US" sz="3600" dirty="0"/>
            </a:b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896C-BB5A-C4CC-00EC-D0DC79A4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algorithm now 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2F00-3893-9891-5117-342D039D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53582"/>
            <a:ext cx="8229600" cy="4525963"/>
          </a:xfrm>
        </p:spPr>
        <p:txBody>
          <a:bodyPr/>
          <a:lstStyle/>
          <a:p>
            <a:r>
              <a:rPr lang="en-US" sz="2000" dirty="0"/>
              <a:t>A man proposes in the </a:t>
            </a:r>
            <a:r>
              <a:rPr lang="en-US" sz="2000" b="1" u="sng" dirty="0"/>
              <a:t>decreasing</a:t>
            </a:r>
            <a:r>
              <a:rPr lang="en-US" sz="2000" dirty="0"/>
              <a:t> order of preference.</a:t>
            </a:r>
          </a:p>
          <a:p>
            <a:endParaRPr lang="en-US" sz="2000" dirty="0"/>
          </a:p>
          <a:p>
            <a:r>
              <a:rPr lang="en-US" sz="2000" dirty="0"/>
              <a:t>Once rejected by a woman, the man </a:t>
            </a:r>
            <a:r>
              <a:rPr lang="en-US" sz="2000" b="1" u="sng" dirty="0"/>
              <a:t>never proposes</a:t>
            </a:r>
            <a:r>
              <a:rPr lang="en-US" sz="2000" b="1" dirty="0"/>
              <a:t> </a:t>
            </a:r>
            <a:r>
              <a:rPr lang="en-US" sz="2000" dirty="0"/>
              <a:t>to her again.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woman, if single, accepts a proposal.</a:t>
            </a:r>
          </a:p>
          <a:p>
            <a:endParaRPr lang="en-US" sz="2000" dirty="0"/>
          </a:p>
          <a:p>
            <a:r>
              <a:rPr lang="en-US" sz="2000" dirty="0"/>
              <a:t>A woman, if engaged, accepts a proposal from a man if she prefers him to her current partner.  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DB2C4-1494-030F-852E-B9905418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71050-FF52-7801-16F2-B8A511DE773A}"/>
              </a:ext>
            </a:extLst>
          </p:cNvPr>
          <p:cNvSpPr txBox="1"/>
          <p:nvPr/>
        </p:nvSpPr>
        <p:spPr>
          <a:xfrm>
            <a:off x="0" y="1524000"/>
            <a:ext cx="213596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Rule for </a:t>
            </a:r>
            <a:r>
              <a:rPr lang="en-US" sz="2800" dirty="0">
                <a:solidFill>
                  <a:srgbClr val="0070C0"/>
                </a:solidFill>
              </a:rPr>
              <a:t>Men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EBF74-49C2-10E7-1A88-71A63886651F}"/>
              </a:ext>
            </a:extLst>
          </p:cNvPr>
          <p:cNvSpPr txBox="1"/>
          <p:nvPr/>
        </p:nvSpPr>
        <p:spPr>
          <a:xfrm>
            <a:off x="0" y="3962400"/>
            <a:ext cx="255531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Rule for </a:t>
            </a:r>
            <a:r>
              <a:rPr lang="en-US" sz="2800" dirty="0">
                <a:solidFill>
                  <a:srgbClr val="FF00FF"/>
                </a:solidFill>
              </a:rPr>
              <a:t>Women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EF23C-30BC-C1EE-0794-F685730727D1}"/>
              </a:ext>
            </a:extLst>
          </p:cNvPr>
          <p:cNvSpPr/>
          <p:nvPr/>
        </p:nvSpPr>
        <p:spPr>
          <a:xfrm>
            <a:off x="2743200" y="2153582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D139A-47D9-1652-B52A-79A65A139132}"/>
              </a:ext>
            </a:extLst>
          </p:cNvPr>
          <p:cNvSpPr/>
          <p:nvPr/>
        </p:nvSpPr>
        <p:spPr>
          <a:xfrm>
            <a:off x="3886200" y="2871238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6C080-CD2D-2966-6028-0E0AD94E5310}"/>
              </a:ext>
            </a:extLst>
          </p:cNvPr>
          <p:cNvSpPr/>
          <p:nvPr/>
        </p:nvSpPr>
        <p:spPr>
          <a:xfrm>
            <a:off x="3048000" y="4648200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67891-0534-6D57-755C-4E2653492011}"/>
              </a:ext>
            </a:extLst>
          </p:cNvPr>
          <p:cNvSpPr/>
          <p:nvPr/>
        </p:nvSpPr>
        <p:spPr>
          <a:xfrm>
            <a:off x="2133600" y="4724401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052673-6D1C-1AB8-D5C4-AF07CE2DA661}"/>
              </a:ext>
            </a:extLst>
          </p:cNvPr>
          <p:cNvSpPr/>
          <p:nvPr/>
        </p:nvSpPr>
        <p:spPr>
          <a:xfrm>
            <a:off x="6553200" y="5410200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71975-EED3-1DAC-4AFE-A255F203F3CB}"/>
              </a:ext>
            </a:extLst>
          </p:cNvPr>
          <p:cNvSpPr/>
          <p:nvPr/>
        </p:nvSpPr>
        <p:spPr>
          <a:xfrm>
            <a:off x="3276600" y="5491859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B9BBB2-2871-A816-17D6-0AA32D3B6303}"/>
              </a:ext>
            </a:extLst>
          </p:cNvPr>
          <p:cNvSpPr/>
          <p:nvPr/>
        </p:nvSpPr>
        <p:spPr>
          <a:xfrm>
            <a:off x="914400" y="5826820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Single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b="1" dirty="0"/>
                  <a:t>rejects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>
                <a:blip r:embed="rId3"/>
                <a:stretch>
                  <a:fillRect l="-940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 pref. list </a:t>
                </a:r>
                <a:r>
                  <a:rPr lang="en-US" sz="1600" dirty="0"/>
                  <a:t>of some man.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engaged, remains always engaged.</a:t>
                </a:r>
              </a:p>
              <a:p>
                <a:r>
                  <a:rPr lang="en-US" sz="1600" dirty="0"/>
                  <a:t>Each new engagement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blipFill>
                <a:blip r:embed="rId4"/>
                <a:stretch>
                  <a:fillRect l="-496" t="-8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blipFill>
                <a:blip r:embed="rId5"/>
                <a:stretch>
                  <a:fillRect l="-2542" t="-7273" r="-1271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>
                <a:blip r:embed="rId6"/>
                <a:stretch>
                  <a:fillRect l="-1429" t="-5357" r="-476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FBF478-4A44-3648-AA49-E67F7CA419CE}"/>
              </a:ext>
            </a:extLst>
          </p:cNvPr>
          <p:cNvSpPr/>
          <p:nvPr/>
        </p:nvSpPr>
        <p:spPr>
          <a:xfrm>
            <a:off x="762000" y="23156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938904-606B-C349-BC52-22B22892405D}"/>
              </a:ext>
            </a:extLst>
          </p:cNvPr>
          <p:cNvSpPr/>
          <p:nvPr/>
        </p:nvSpPr>
        <p:spPr>
          <a:xfrm>
            <a:off x="1443836" y="42973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9FD903-009C-814E-BF2B-EEDE8DEC94A6}"/>
              </a:ext>
            </a:extLst>
          </p:cNvPr>
          <p:cNvSpPr/>
          <p:nvPr/>
        </p:nvSpPr>
        <p:spPr>
          <a:xfrm>
            <a:off x="1447800" y="5181600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DB7A2-9910-9969-64BA-091FB6FBB50B}"/>
              </a:ext>
            </a:extLst>
          </p:cNvPr>
          <p:cNvSpPr/>
          <p:nvPr/>
        </p:nvSpPr>
        <p:spPr>
          <a:xfrm>
            <a:off x="6858000" y="3803267"/>
            <a:ext cx="3962400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11" grpId="0" uiExpand="1" animBg="1"/>
      <p:bldP spid="11" grpId="1" uiExpand="1" animBg="1"/>
      <p:bldP spid="2" grpId="0" animBg="1"/>
      <p:bldP spid="2" grpId="1" animBg="1"/>
      <p:bldP spid="10" grpId="0" animBg="1"/>
      <p:bldP spid="10" grpId="1" animBg="1"/>
      <p:bldP spid="12" grpId="0" animBg="1"/>
      <p:bldP spid="12" grpId="1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610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</a:t>
                </a: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610600" cy="5638800"/>
              </a:xfrm>
              <a:blipFill>
                <a:blip r:embed="rId3"/>
                <a:stretch>
                  <a:fillRect l="-637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9368E7-4B48-E2A0-FA06-75EA35188716}"/>
              </a:ext>
            </a:extLst>
          </p:cNvPr>
          <p:cNvSpPr txBox="1"/>
          <p:nvPr/>
        </p:nvSpPr>
        <p:spPr>
          <a:xfrm>
            <a:off x="2620011" y="5715000"/>
            <a:ext cx="606678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Each new engagement gives a woman a </a:t>
            </a:r>
            <a:r>
              <a:rPr lang="en-US" sz="1800" b="1" dirty="0"/>
              <a:t>better partner (mate)</a:t>
            </a:r>
            <a:r>
              <a:rPr lang="en-US" sz="1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C32D5-9C3F-9462-F201-4DB49E4345C2}"/>
              </a:ext>
            </a:extLst>
          </p:cNvPr>
          <p:cNvSpPr txBox="1"/>
          <p:nvPr/>
        </p:nvSpPr>
        <p:spPr>
          <a:xfrm>
            <a:off x="980584" y="1128799"/>
            <a:ext cx="404238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 is no unstable pair in the marriage.</a:t>
            </a:r>
            <a:endParaRPr lang="en-IN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C8D8F1E9-0B7E-466E-5FF7-FBB769256E95}"/>
              </a:ext>
            </a:extLst>
          </p:cNvPr>
          <p:cNvSpPr/>
          <p:nvPr/>
        </p:nvSpPr>
        <p:spPr>
          <a:xfrm>
            <a:off x="5061707" y="1128799"/>
            <a:ext cx="3929893" cy="855449"/>
          </a:xfrm>
          <a:prstGeom prst="cloudCallout">
            <a:avLst>
              <a:gd name="adj1" fmla="val 45834"/>
              <a:gd name="adj2" fmla="val 683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restate it so that we can prove it easily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5F6FF9-03EE-A62C-4802-465645D3E0BA}"/>
              </a:ext>
            </a:extLst>
          </p:cNvPr>
          <p:cNvGrpSpPr/>
          <p:nvPr/>
        </p:nvGrpSpPr>
        <p:grpSpPr>
          <a:xfrm rot="20027145">
            <a:off x="2801182" y="2364141"/>
            <a:ext cx="461598" cy="372462"/>
            <a:chOff x="1228910" y="3301148"/>
            <a:chExt cx="461598" cy="372462"/>
          </a:xfrm>
        </p:grpSpPr>
        <p:sp>
          <p:nvSpPr>
            <p:cNvPr id="13" name="Chevron 11">
              <a:extLst>
                <a:ext uri="{FF2B5EF4-FFF2-40B4-BE49-F238E27FC236}">
                  <a16:creationId xmlns:a16="http://schemas.microsoft.com/office/drawing/2014/main" id="{6F047A56-9677-E62A-3FC1-6A126D175785}"/>
                </a:ext>
              </a:extLst>
            </p:cNvPr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48">
              <a:extLst>
                <a:ext uri="{FF2B5EF4-FFF2-40B4-BE49-F238E27FC236}">
                  <a16:creationId xmlns:a16="http://schemas.microsoft.com/office/drawing/2014/main" id="{C593397E-7D92-7E30-72F9-D30DB22B43A8}"/>
                </a:ext>
              </a:extLst>
            </p:cNvPr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49">
              <a:extLst>
                <a:ext uri="{FF2B5EF4-FFF2-40B4-BE49-F238E27FC236}">
                  <a16:creationId xmlns:a16="http://schemas.microsoft.com/office/drawing/2014/main" id="{55D7C03B-8FE0-D1B0-7B6A-ADE7E02D6385}"/>
                </a:ext>
              </a:extLst>
            </p:cNvPr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279805-F66B-DF50-6006-10DABA782441}"/>
              </a:ext>
            </a:extLst>
          </p:cNvPr>
          <p:cNvSpPr txBox="1"/>
          <p:nvPr/>
        </p:nvSpPr>
        <p:spPr>
          <a:xfrm>
            <a:off x="181196" y="5696712"/>
            <a:ext cx="22358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key observation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2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9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610600" cy="6324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</a:t>
                </a:r>
                <a:r>
                  <a:rPr lang="en-US" sz="1600" dirty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must have proposed to</a:t>
                </a:r>
                <a:r>
                  <a:rPr lang="en-US" sz="16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either engaged or single.</a:t>
                </a:r>
              </a:p>
              <a:p>
                <a:pPr marL="0" indent="0">
                  <a:buNone/>
                </a:pPr>
                <a:r>
                  <a:rPr lang="en-US" sz="1600" u="sng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sng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u="sng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 u="sng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u="sng" dirty="0"/>
                  <a:t> was single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accepted the offer at that time but rejected later.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a woman rejects her present mate only when she gets a better mate.</a:t>
                </a:r>
              </a:p>
              <a:p>
                <a:pPr marL="0" indent="0">
                  <a:buNone/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surely got a better mate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the mate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u="sng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sng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u="sng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 u="sng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u="sng" dirty="0"/>
                  <a:t> was engaged</a:t>
                </a:r>
                <a:r>
                  <a:rPr lang="en-US" sz="1600" dirty="0"/>
                  <a:t>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610600" cy="6324600"/>
              </a:xfrm>
              <a:blipFill>
                <a:blip r:embed="rId2"/>
                <a:stretch>
                  <a:fillRect l="-637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8B8345E-D16C-5268-BA7F-C6989CE119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8B8345E-D16C-5268-BA7F-C6989CE11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>
                <a:blip r:embed="rId11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3E017CC-AE6E-231C-B5A1-3D1C2E0D09A3}"/>
              </a:ext>
            </a:extLst>
          </p:cNvPr>
          <p:cNvGrpSpPr/>
          <p:nvPr/>
        </p:nvGrpSpPr>
        <p:grpSpPr>
          <a:xfrm rot="20027145">
            <a:off x="2801182" y="2364141"/>
            <a:ext cx="461598" cy="372462"/>
            <a:chOff x="1228910" y="3301148"/>
            <a:chExt cx="461598" cy="372462"/>
          </a:xfrm>
        </p:grpSpPr>
        <p:sp>
          <p:nvSpPr>
            <p:cNvPr id="5" name="Chevron 11">
              <a:extLst>
                <a:ext uri="{FF2B5EF4-FFF2-40B4-BE49-F238E27FC236}">
                  <a16:creationId xmlns:a16="http://schemas.microsoft.com/office/drawing/2014/main" id="{D03FAE23-2D9C-CB31-2BD9-5FECAD9DE3C9}"/>
                </a:ext>
              </a:extLst>
            </p:cNvPr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48">
              <a:extLst>
                <a:ext uri="{FF2B5EF4-FFF2-40B4-BE49-F238E27FC236}">
                  <a16:creationId xmlns:a16="http://schemas.microsoft.com/office/drawing/2014/main" id="{8834FD76-756E-C129-2604-D477E5B1301C}"/>
                </a:ext>
              </a:extLst>
            </p:cNvPr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hevron 49">
              <a:extLst>
                <a:ext uri="{FF2B5EF4-FFF2-40B4-BE49-F238E27FC236}">
                  <a16:creationId xmlns:a16="http://schemas.microsoft.com/office/drawing/2014/main" id="{8DCD358F-F69F-8993-BE37-9DACB9E42B80}"/>
                </a:ext>
              </a:extLst>
            </p:cNvPr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Does there exist a </a:t>
                </a:r>
                <a:r>
                  <a:rPr lang="en-US" sz="2000" u="sng" dirty="0"/>
                  <a:t>unique</a:t>
                </a:r>
                <a:r>
                  <a:rPr lang="en-US" sz="2000" dirty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No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 an example graph with </a:t>
                </a:r>
                <a:r>
                  <a:rPr lang="en-US" sz="2000" u="sng" dirty="0"/>
                  <a:t>multiple</a:t>
                </a:r>
                <a:r>
                  <a:rPr lang="en-US" sz="2000" dirty="0"/>
                  <a:t> stable matchings.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There cannot exist any other stable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41795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Optimal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892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</a:t>
            </a:r>
            <a:r>
              <a:rPr lang="en-US" dirty="0" err="1"/>
              <a:t>pessimal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-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962400" y="2967978"/>
            <a:ext cx="1371600" cy="765822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  proposing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930EB-9E7B-B5B7-83F0-2A70B883490E}"/>
              </a:ext>
            </a:extLst>
          </p:cNvPr>
          <p:cNvSpPr txBox="1"/>
          <p:nvPr/>
        </p:nvSpPr>
        <p:spPr>
          <a:xfrm>
            <a:off x="4795095" y="1444065"/>
            <a:ext cx="4317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matches a man to a better woman.</a:t>
            </a:r>
          </a:p>
        </p:txBody>
      </p:sp>
    </p:spTree>
    <p:extLst>
      <p:ext uri="{BB962C8B-B14F-4D97-AF65-F5344CB8AC3E}">
        <p14:creationId xmlns:p14="http://schemas.microsoft.com/office/powerpoint/2010/main" val="6257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529778" cy="369332"/>
          </a:xfrm>
          <a:prstGeom prst="rect">
            <a:avLst/>
          </a:prstGeom>
          <a:solidFill>
            <a:srgbClr val="EFAAF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</a:t>
            </a:r>
            <a:r>
              <a:rPr lang="en-US" dirty="0" err="1"/>
              <a:t>Pessimal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7535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Optimal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-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flipH="1">
            <a:off x="4267200" y="2971800"/>
            <a:ext cx="1143000" cy="7620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Woman  proposing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CE185-0A55-FAF4-3B93-AB1BF6EE3D93}"/>
              </a:ext>
            </a:extLst>
          </p:cNvPr>
          <p:cNvSpPr txBox="1"/>
          <p:nvPr/>
        </p:nvSpPr>
        <p:spPr>
          <a:xfrm>
            <a:off x="-4482" y="5477588"/>
            <a:ext cx="752481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Strive to design a neat, simple, and intuitive proof for the theorem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3A7EB-F9AC-B2A8-D9D1-FD098200465A}"/>
              </a:ext>
            </a:extLst>
          </p:cNvPr>
          <p:cNvSpPr txBox="1"/>
          <p:nvPr/>
        </p:nvSpPr>
        <p:spPr>
          <a:xfrm>
            <a:off x="-22987" y="5892581"/>
            <a:ext cx="625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proof is not part of the syllabus for Quiz 2. So feel relaxed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6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  <p:bldP spid="10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Real challenge of multiple merit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Multiple </a:t>
            </a:r>
            <a:r>
              <a:rPr lang="en-US" sz="2800" b="1" dirty="0"/>
              <a:t>merit lists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914400"/>
              <a:ext cx="2895600" cy="14630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IIT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6C31"/>
                              </a:solidFill>
                            </a:rPr>
                            <a:t>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7125468"/>
                  </p:ext>
                </p:extLst>
              </p:nvPr>
            </p:nvGraphicFramePr>
            <p:xfrm>
              <a:off x="457200" y="914400"/>
              <a:ext cx="2895600" cy="14630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95400"/>
                    <a:gridCol w="533400"/>
                    <a:gridCol w="5334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4828" t="-8333" r="-20114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0909" t="-8333" r="-98864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5977" t="-8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IIT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NIT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6C31"/>
                              </a:solidFill>
                            </a:rPr>
                            <a:t>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373868"/>
            <a:ext cx="117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Merit</a:t>
            </a:r>
            <a:r>
              <a:rPr lang="en-US" dirty="0"/>
              <a:t>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/>
            </p:nvGraphicFramePr>
            <p:xfrm>
              <a:off x="5638800" y="914400"/>
              <a:ext cx="3124200" cy="146304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7487915"/>
                  </p:ext>
                </p:extLst>
              </p:nvPr>
            </p:nvGraphicFramePr>
            <p:xfrm>
              <a:off x="5638800" y="914400"/>
              <a:ext cx="3124200" cy="146304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914400"/>
                    <a:gridCol w="762000"/>
                    <a:gridCol w="762000"/>
                    <a:gridCol w="6858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0000" t="-8333" r="-1904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0000" t="-8333" r="-904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3982" t="-8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C</a:t>
                          </a:r>
                          <a:endParaRPr lang="en-US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518634" y="2362200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Choice</a:t>
            </a:r>
            <a:r>
              <a:rPr lang="en-US" dirty="0"/>
              <a:t> Lists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439293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67200" y="439293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010400" y="441960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miley Face 12"/>
          <p:cNvSpPr/>
          <p:nvPr/>
        </p:nvSpPr>
        <p:spPr>
          <a:xfrm>
            <a:off x="762000" y="4876800"/>
            <a:ext cx="4572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3657600" y="4953000"/>
            <a:ext cx="457200" cy="5334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6477000" y="4953000"/>
            <a:ext cx="457200" cy="457200"/>
          </a:xfrm>
          <a:prstGeom prst="smileyFace">
            <a:avLst>
              <a:gd name="adj" fmla="val 6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71600" y="4038600"/>
                <a:ext cx="129311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38600"/>
                <a:ext cx="12931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71" t="-6452" r="-7477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69489" y="4038600"/>
                <a:ext cx="13043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89" y="4038600"/>
                <a:ext cx="13043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41" t="-6452" r="-6944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12689" y="4038600"/>
                <a:ext cx="13043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689" y="4038600"/>
                <a:ext cx="130433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41" t="-6452" r="-6944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674308" y="130706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714" y="12954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4250" y="129540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16764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1136" y="19812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6308" y="1676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77200" y="167640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06801" y="1992868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60713" y="12954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C</a:t>
            </a:r>
            <a:r>
              <a:rPr lang="en-US" dirty="0"/>
              <a:t>       </a:t>
            </a:r>
            <a:r>
              <a:rPr lang="en-US" b="1" dirty="0"/>
              <a:t>B</a:t>
            </a:r>
            <a:r>
              <a:rPr lang="en-US" dirty="0"/>
              <a:t>       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16118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A</a:t>
            </a:r>
            <a:r>
              <a:rPr lang="en-US" dirty="0"/>
              <a:t>       </a:t>
            </a:r>
            <a:r>
              <a:rPr lang="en-US" b="1" dirty="0"/>
              <a:t>C</a:t>
            </a:r>
            <a:r>
              <a:rPr lang="en-US" dirty="0"/>
              <a:t>       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8800" y="19928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B</a:t>
            </a:r>
            <a:r>
              <a:rPr lang="en-US" dirty="0"/>
              <a:t>       </a:t>
            </a:r>
            <a:r>
              <a:rPr lang="en-US" b="1" dirty="0"/>
              <a:t>A</a:t>
            </a:r>
            <a:r>
              <a:rPr lang="en-US" dirty="0"/>
              <a:t>        </a:t>
            </a:r>
            <a:r>
              <a:rPr lang="en-US" b="1" dirty="0"/>
              <a:t>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66272"/>
            <a:ext cx="42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C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A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66092" y="4466272"/>
            <a:ext cx="436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A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B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69462" y="4495800"/>
            <a:ext cx="42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B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C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2895600"/>
            <a:ext cx="381000" cy="855974"/>
            <a:chOff x="1524000" y="4313958"/>
            <a:chExt cx="381000" cy="85597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544937" y="4800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50247" y="2895600"/>
            <a:ext cx="381000" cy="855974"/>
            <a:chOff x="1524000" y="4313958"/>
            <a:chExt cx="381000" cy="85597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544937" y="48006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2895600"/>
            <a:ext cx="381000" cy="855974"/>
            <a:chOff x="1524000" y="4313958"/>
            <a:chExt cx="381000" cy="85597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524000" y="4800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28279" y="6096000"/>
            <a:ext cx="193912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Optimal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BF98D4-38BD-6B42-2005-3885BCA83668}"/>
              </a:ext>
            </a:extLst>
          </p:cNvPr>
          <p:cNvSpPr txBox="1"/>
          <p:nvPr/>
        </p:nvSpPr>
        <p:spPr>
          <a:xfrm>
            <a:off x="914400" y="6096000"/>
            <a:ext cx="20509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Pessimal</a:t>
            </a:r>
          </a:p>
        </p:txBody>
      </p:sp>
    </p:spTree>
    <p:extLst>
      <p:ext uri="{BB962C8B-B14F-4D97-AF65-F5344CB8AC3E}">
        <p14:creationId xmlns:p14="http://schemas.microsoft.com/office/powerpoint/2010/main" val="3679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/>
      <p:bldP spid="45" grpId="0"/>
      <p:bldP spid="46" grpId="0"/>
      <p:bldP spid="3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8194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4267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blipFill>
                <a:blip r:embed="rId4"/>
                <a:stretch>
                  <a:fillRect t="-9375" r="-14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79517-44D0-2580-BC5B-2FAB305CD0F0}"/>
              </a:ext>
            </a:extLst>
          </p:cNvPr>
          <p:cNvSpPr/>
          <p:nvPr/>
        </p:nvSpPr>
        <p:spPr>
          <a:xfrm>
            <a:off x="3299356" y="3854451"/>
            <a:ext cx="2796644" cy="348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30F36-3E41-A7E9-258D-C64B3DC2F7FE}"/>
              </a:ext>
            </a:extLst>
          </p:cNvPr>
          <p:cNvSpPr/>
          <p:nvPr/>
        </p:nvSpPr>
        <p:spPr>
          <a:xfrm>
            <a:off x="3886200" y="4606479"/>
            <a:ext cx="1901952" cy="346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08B3AF-C598-D9CD-CAC5-877CE1E992A6}"/>
                  </a:ext>
                </a:extLst>
              </p:cNvPr>
              <p:cNvSpPr txBox="1"/>
              <p:nvPr/>
            </p:nvSpPr>
            <p:spPr>
              <a:xfrm>
                <a:off x="2667000" y="6477000"/>
                <a:ext cx="271247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Maintain a Min-Heap on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08B3AF-C598-D9CD-CAC5-877CE1E9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477000"/>
                <a:ext cx="2712474" cy="369332"/>
              </a:xfrm>
              <a:prstGeom prst="rect">
                <a:avLst/>
              </a:prstGeom>
              <a:blipFill>
                <a:blip r:embed="rId5"/>
                <a:stretch>
                  <a:fillRect l="-2027" t="-10000" r="-1126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Programs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4000" y="1828800"/>
            <a:ext cx="489029" cy="4331732"/>
            <a:chOff x="1524000" y="1828800"/>
            <a:chExt cx="489029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90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286000" y="1905000"/>
            <a:ext cx="381000" cy="304800"/>
            <a:chOff x="3200400" y="2438400"/>
            <a:chExt cx="519113" cy="44291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oup 48"/>
          <p:cNvGrpSpPr/>
          <p:nvPr/>
        </p:nvGrpSpPr>
        <p:grpSpPr>
          <a:xfrm>
            <a:off x="2286000" y="2438400"/>
            <a:ext cx="381000" cy="304800"/>
            <a:chOff x="3200400" y="2438400"/>
            <a:chExt cx="519113" cy="44291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2286000" y="2971800"/>
            <a:ext cx="381000" cy="304800"/>
            <a:chOff x="3200400" y="2438400"/>
            <a:chExt cx="519113" cy="44291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2286000" y="4419600"/>
            <a:ext cx="381000" cy="304800"/>
            <a:chOff x="3200400" y="2438400"/>
            <a:chExt cx="519113" cy="44291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2286000" y="5867400"/>
            <a:ext cx="381000" cy="304800"/>
            <a:chOff x="3200400" y="2438400"/>
            <a:chExt cx="519113" cy="44291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" name="Oval 81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38400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38400" y="5181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Programs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Candidates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4000" y="1828800"/>
            <a:ext cx="489029" cy="4331732"/>
            <a:chOff x="1524000" y="1828800"/>
            <a:chExt cx="489029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90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27596" y="1764268"/>
            <a:ext cx="628058" cy="4385618"/>
            <a:chOff x="6127596" y="1764268"/>
            <a:chExt cx="628058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940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286000" y="1905000"/>
            <a:ext cx="381000" cy="304800"/>
            <a:chOff x="3200400" y="2438400"/>
            <a:chExt cx="519113" cy="44291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oup 48"/>
          <p:cNvGrpSpPr/>
          <p:nvPr/>
        </p:nvGrpSpPr>
        <p:grpSpPr>
          <a:xfrm>
            <a:off x="2286000" y="2438400"/>
            <a:ext cx="381000" cy="304800"/>
            <a:chOff x="3200400" y="2438400"/>
            <a:chExt cx="519113" cy="44291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2286000" y="2971800"/>
            <a:ext cx="381000" cy="304800"/>
            <a:chOff x="3200400" y="2438400"/>
            <a:chExt cx="519113" cy="44291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2286000" y="4419600"/>
            <a:ext cx="381000" cy="304800"/>
            <a:chOff x="3200400" y="2438400"/>
            <a:chExt cx="519113" cy="44291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2286000" y="5867400"/>
            <a:ext cx="381000" cy="304800"/>
            <a:chOff x="3200400" y="2438400"/>
            <a:chExt cx="519113" cy="44291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" name="Oval 81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38400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38400" y="5181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53" y="1752600"/>
            <a:ext cx="344447" cy="508842"/>
          </a:xfrm>
        </p:spPr>
      </p:pic>
      <p:pic>
        <p:nvPicPr>
          <p:cNvPr id="55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3105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9201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4139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5663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val 6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5000" y="5410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15000" y="49530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15000" y="5181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9027" y="304800"/>
            <a:ext cx="55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Deferred Acceptance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31204" y="2839573"/>
            <a:ext cx="16141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Preference lists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742" y="3745468"/>
            <a:ext cx="11198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Merit lists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609600" y="3208904"/>
            <a:ext cx="484632" cy="524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8600" y="2839573"/>
            <a:ext cx="11875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Unstability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0538" y="3745468"/>
            <a:ext cx="11791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Unfairness</a:t>
            </a:r>
          </a:p>
        </p:txBody>
      </p:sp>
      <p:sp>
        <p:nvSpPr>
          <p:cNvPr id="78" name="Down Arrow 77"/>
          <p:cNvSpPr/>
          <p:nvPr/>
        </p:nvSpPr>
        <p:spPr>
          <a:xfrm>
            <a:off x="578396" y="3208904"/>
            <a:ext cx="484632" cy="524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4" grpId="0" animBg="1"/>
      <p:bldP spid="54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Programs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Candidates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4000" y="1828800"/>
            <a:ext cx="489029" cy="4331732"/>
            <a:chOff x="1524000" y="1828800"/>
            <a:chExt cx="489029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90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27596" y="1764268"/>
            <a:ext cx="628058" cy="4385618"/>
            <a:chOff x="6127596" y="1764268"/>
            <a:chExt cx="628058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940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286000" y="1905000"/>
            <a:ext cx="381000" cy="304800"/>
            <a:chOff x="3200400" y="2438400"/>
            <a:chExt cx="519113" cy="44291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oup 48"/>
          <p:cNvGrpSpPr/>
          <p:nvPr/>
        </p:nvGrpSpPr>
        <p:grpSpPr>
          <a:xfrm>
            <a:off x="2286000" y="2438400"/>
            <a:ext cx="381000" cy="304800"/>
            <a:chOff x="3200400" y="2438400"/>
            <a:chExt cx="519113" cy="44291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2286000" y="2971800"/>
            <a:ext cx="381000" cy="304800"/>
            <a:chOff x="3200400" y="2438400"/>
            <a:chExt cx="519113" cy="44291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2286000" y="4419600"/>
            <a:ext cx="381000" cy="304800"/>
            <a:chOff x="3200400" y="2438400"/>
            <a:chExt cx="519113" cy="44291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2286000" y="5867400"/>
            <a:ext cx="381000" cy="304800"/>
            <a:chOff x="3200400" y="2438400"/>
            <a:chExt cx="519113" cy="44291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" name="Oval 81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38400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38400" y="5181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53" y="1752600"/>
            <a:ext cx="344447" cy="508842"/>
          </a:xfrm>
        </p:spPr>
      </p:pic>
      <p:pic>
        <p:nvPicPr>
          <p:cNvPr id="55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3105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9201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4139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5663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val 6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5000" y="5410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15000" y="49530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15000" y="5181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56527" y="18288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743200" y="23622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743200" y="588264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743200" y="44196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2756526" y="28956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9027" y="304800"/>
            <a:ext cx="55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Deferred Acceptance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12BD8F-8713-CA42-A510-26F4501C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/>
                  <a:t>Algorithms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1" y="3930134"/>
            <a:ext cx="23622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C31"/>
                </a:solidFill>
              </a:rPr>
              <a:t>Common man</a:t>
            </a:r>
            <a:r>
              <a:rPr lang="en-US" sz="1600" b="1" dirty="0"/>
              <a:t>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3930134"/>
            <a:ext cx="271414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6C31"/>
                </a:solidFill>
              </a:rPr>
              <a:t>Software Industry</a:t>
            </a:r>
            <a:r>
              <a:rPr lang="en-US" sz="1600" b="1" dirty="0"/>
              <a:t>’s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3930134"/>
            <a:ext cx="28398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Deferred Acceptance </a:t>
            </a:r>
            <a:r>
              <a:rPr lang="en-US" sz="1600" b="1" dirty="0"/>
              <a:t>algorithm</a:t>
            </a:r>
          </a:p>
        </p:txBody>
      </p:sp>
      <p:sp>
        <p:nvSpPr>
          <p:cNvPr id="8" name="Oval 7"/>
          <p:cNvSpPr/>
          <p:nvPr/>
        </p:nvSpPr>
        <p:spPr>
          <a:xfrm>
            <a:off x="3048000" y="1600200"/>
            <a:ext cx="2057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Gale Shapley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5105400" y="2057400"/>
            <a:ext cx="2438400" cy="18727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667000"/>
            <a:ext cx="21255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Candidate proposing</a:t>
            </a:r>
          </a:p>
        </p:txBody>
      </p: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4076700" y="2514600"/>
            <a:ext cx="38100" cy="14155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667000"/>
            <a:ext cx="227081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Programme</a:t>
            </a:r>
            <a:r>
              <a:rPr lang="en-US" dirty="0"/>
              <a:t> proposing</a:t>
            </a: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1219200" y="2057400"/>
            <a:ext cx="1828800" cy="18727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667000"/>
            <a:ext cx="227081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Programme</a:t>
            </a:r>
            <a:r>
              <a:rPr lang="en-US" dirty="0"/>
              <a:t> proposing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1886" y="2359223"/>
            <a:ext cx="127791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Limited rounds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1028701" y="4800600"/>
            <a:ext cx="4572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7134940" y="4876800"/>
            <a:ext cx="457200" cy="5334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3947870" y="4876800"/>
            <a:ext cx="4572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77000" y="5486400"/>
            <a:ext cx="193912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Optimal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5486400"/>
            <a:ext cx="20509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</a:t>
            </a:r>
            <a:r>
              <a:rPr lang="en-US" dirty="0" err="1">
                <a:solidFill>
                  <a:srgbClr val="C00000"/>
                </a:solidFill>
              </a:rPr>
              <a:t>Pessimal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5486400"/>
            <a:ext cx="20509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</a:t>
            </a:r>
            <a:r>
              <a:rPr lang="en-US" dirty="0" err="1">
                <a:solidFill>
                  <a:srgbClr val="C00000"/>
                </a:solidFill>
              </a:rPr>
              <a:t>Pessimal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19" grpId="0" animBg="1"/>
      <p:bldP spid="20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Merits of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Deferred Acceptance </a:t>
            </a:r>
            <a:r>
              <a:rPr lang="en-US" sz="28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u="sng" dirty="0"/>
          </a:p>
          <a:p>
            <a:r>
              <a:rPr lang="en-US" sz="2000" b="1" u="sng" dirty="0"/>
              <a:t>Any number</a:t>
            </a:r>
            <a:r>
              <a:rPr lang="en-US" sz="2000" dirty="0"/>
              <a:t> of merit lists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6C31"/>
                </a:solidFill>
              </a:rPr>
              <a:t>Candidate optimality </a:t>
            </a:r>
            <a:r>
              <a:rPr lang="en-US" sz="2000" dirty="0"/>
              <a:t>guaranteed</a:t>
            </a:r>
          </a:p>
          <a:p>
            <a:endParaRPr lang="en-US" sz="2000" dirty="0"/>
          </a:p>
          <a:p>
            <a:r>
              <a:rPr lang="en-US" sz="2000" b="1" u="sng" dirty="0"/>
              <a:t>Efficient</a:t>
            </a:r>
            <a:r>
              <a:rPr lang="en-US" sz="2000" dirty="0"/>
              <a:t> Algorithm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4381500"/>
            <a:ext cx="25908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Joint Seat Allocation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67200" y="4495800"/>
            <a:ext cx="978408" cy="484632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10200" y="4343400"/>
            <a:ext cx="25908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Deferred Acceptance </a:t>
            </a:r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5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75E-392F-ECCE-C97C-2BB7D7BD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rules </a:t>
            </a:r>
            <a:r>
              <a:rPr lang="en-US" dirty="0"/>
              <a:t>of admissions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7BC8-E6AC-78BA-3998-F72BC19A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Affirmative action rules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Freeze/Float/Slide/withdraw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Supernumerary </a:t>
            </a:r>
            <a:r>
              <a:rPr lang="en-US" sz="2800" dirty="0"/>
              <a:t>Seats for </a:t>
            </a:r>
            <a:r>
              <a:rPr lang="en-US" sz="2800" b="1" dirty="0"/>
              <a:t>Female Candidates</a:t>
            </a:r>
            <a:r>
              <a:rPr lang="en-US" sz="2800" dirty="0"/>
              <a:t> [’18 - ]</a:t>
            </a:r>
          </a:p>
          <a:p>
            <a:pPr lvl="1"/>
            <a:r>
              <a:rPr lang="en-US" sz="2400" dirty="0"/>
              <a:t>No </a:t>
            </a:r>
            <a:r>
              <a:rPr lang="en-US" sz="2400" b="1" dirty="0"/>
              <a:t>increase </a:t>
            </a:r>
            <a:r>
              <a:rPr lang="en-US" sz="2400" dirty="0"/>
              <a:t>in </a:t>
            </a:r>
            <a:r>
              <a:rPr lang="en-US" sz="2400" u="sng" dirty="0"/>
              <a:t>male seats</a:t>
            </a:r>
          </a:p>
          <a:p>
            <a:pPr lvl="1"/>
            <a:r>
              <a:rPr lang="en-US" sz="2400" dirty="0"/>
              <a:t>No </a:t>
            </a:r>
            <a:r>
              <a:rPr lang="en-US" sz="2400" b="1" dirty="0"/>
              <a:t>adverse affect </a:t>
            </a:r>
            <a:r>
              <a:rPr lang="en-US" sz="2400" dirty="0"/>
              <a:t>on chances for the male candidates</a:t>
            </a:r>
          </a:p>
          <a:p>
            <a:pPr lvl="1"/>
            <a:r>
              <a:rPr lang="en-US" sz="2400" dirty="0"/>
              <a:t>Create supernumerary seats (</a:t>
            </a:r>
            <a:r>
              <a:rPr lang="en-US" sz="2400"/>
              <a:t>not reservation at all !)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78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818A-3CFF-D48B-9889-355474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Joint Seat Allocation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D97F30-D318-E044-BAF7-B8B4D9C5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95789" y="3135365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67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Seats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Vacancies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9784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725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𝟐𝟎𝟏𝟓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𝟐𝟎𝟏𝟔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𝟐𝟎𝟏𝟕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10988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028398"/>
                  </p:ext>
                </p:extLst>
              </p:nvPr>
            </p:nvGraphicFramePr>
            <p:xfrm>
              <a:off x="1895789" y="3135365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67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Seats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Vacancies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03333" r="-2018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333" r="-1006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725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210345" r="-201875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300000" r="-20187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413793" r="-2018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13793" r="-100621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502160-3AA4-22A6-6A13-EF7C6D1FF106}"/>
              </a:ext>
            </a:extLst>
          </p:cNvPr>
          <p:cNvSpPr txBox="1"/>
          <p:nvPr/>
        </p:nvSpPr>
        <p:spPr>
          <a:xfrm>
            <a:off x="4160018" y="2535326"/>
            <a:ext cx="16937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Vacancies</a:t>
            </a:r>
            <a:r>
              <a:rPr lang="en-US" dirty="0">
                <a:solidFill>
                  <a:srgbClr val="002060"/>
                </a:solidFill>
              </a:rPr>
              <a:t> in IITs</a:t>
            </a:r>
            <a:endParaRPr lang="en-I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C54E9-04BB-9F35-61DF-C3AD6D28CE9C}"/>
                  </a:ext>
                </a:extLst>
              </p:cNvPr>
              <p:cNvSpPr txBox="1"/>
              <p:nvPr/>
            </p:nvSpPr>
            <p:spPr>
              <a:xfrm>
                <a:off x="6640009" y="3536440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𝟓𝟖𝟕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C54E9-04BB-9F35-61DF-C3AD6D28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9" y="3536440"/>
                <a:ext cx="651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C1B9-A7AC-42F1-849F-726AE050B493}"/>
                  </a:ext>
                </a:extLst>
              </p:cNvPr>
              <p:cNvSpPr txBox="1"/>
              <p:nvPr/>
            </p:nvSpPr>
            <p:spPr>
              <a:xfrm>
                <a:off x="6640008" y="3908577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𝟑𝟎𝟖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C1B9-A7AC-42F1-849F-726AE050B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8" y="3908577"/>
                <a:ext cx="651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C3E2C1-CC56-C568-0154-CA7AA0F365BE}"/>
                  </a:ext>
                </a:extLst>
              </p:cNvPr>
              <p:cNvSpPr txBox="1"/>
              <p:nvPr/>
            </p:nvSpPr>
            <p:spPr>
              <a:xfrm>
                <a:off x="6633607" y="4279862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𝟏𝟗𝟎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C3E2C1-CC56-C568-0154-CA7AA0F3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07" y="4279862"/>
                <a:ext cx="651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BD1355-0170-59E3-20D8-BE76E824EE8E}"/>
                  </a:ext>
                </a:extLst>
              </p:cNvPr>
              <p:cNvSpPr txBox="1"/>
              <p:nvPr/>
            </p:nvSpPr>
            <p:spPr>
              <a:xfrm>
                <a:off x="6638915" y="4664194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BD1355-0170-59E3-20D8-BE76E824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15" y="4664194"/>
                <a:ext cx="651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FE2ADD2A-8B8D-216E-6C90-F90C2925332B}"/>
              </a:ext>
            </a:extLst>
          </p:cNvPr>
          <p:cNvSpPr/>
          <p:nvPr/>
        </p:nvSpPr>
        <p:spPr>
          <a:xfrm>
            <a:off x="4762532" y="3844217"/>
            <a:ext cx="391885" cy="6706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818A-3CFF-D48B-9889-355474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Joint Seat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3513-1247-A448-BF90-AFE3D4B6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43000" y="3124772"/>
              <a:ext cx="6143172" cy="14782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4238172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</a:tblGrid>
                  <a:tr h="347882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Candidates getting better Seats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𝟐𝟎𝟏𝟓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𝟐𝟎𝟏𝟔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𝟐𝟎𝟏𝟕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849576"/>
                  </p:ext>
                </p:extLst>
              </p:nvPr>
            </p:nvGraphicFramePr>
            <p:xfrm>
              <a:off x="1143000" y="3124772"/>
              <a:ext cx="6143172" cy="14782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4238172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Candidates getting better Seats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10345" r="-224000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3333" r="-224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13793" r="-224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E21DD-E837-A359-9DBC-A9658E5C5FDE}"/>
                  </a:ext>
                </a:extLst>
              </p:cNvPr>
              <p:cNvSpPr txBox="1"/>
              <p:nvPr/>
            </p:nvSpPr>
            <p:spPr>
              <a:xfrm>
                <a:off x="4544999" y="3429000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𝟏𝟖𝟗𝟎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E21DD-E837-A359-9DBC-A9658E5C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99" y="3429000"/>
                <a:ext cx="7889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10786-4196-8963-B29D-AF978CDC5813}"/>
                  </a:ext>
                </a:extLst>
              </p:cNvPr>
              <p:cNvSpPr txBox="1"/>
              <p:nvPr/>
            </p:nvSpPr>
            <p:spPr>
              <a:xfrm>
                <a:off x="4545001" y="3817164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𝟏𝟕𝟔𝟕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10786-4196-8963-B29D-AF978CDC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01" y="3817164"/>
                <a:ext cx="7889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10799-5D07-EADD-CC21-5E39E783843A}"/>
                  </a:ext>
                </a:extLst>
              </p:cNvPr>
              <p:cNvSpPr txBox="1"/>
              <p:nvPr/>
            </p:nvSpPr>
            <p:spPr>
              <a:xfrm>
                <a:off x="4545000" y="420532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𝟑𝟔𝟕𝟐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10799-5D07-EADD-CC21-5E39E783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00" y="4205328"/>
                <a:ext cx="7889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52CA8-89FF-E2E0-CE19-738552AD450F}"/>
                  </a:ext>
                </a:extLst>
              </p:cNvPr>
              <p:cNvSpPr txBox="1"/>
              <p:nvPr/>
            </p:nvSpPr>
            <p:spPr>
              <a:xfrm>
                <a:off x="7486022" y="4045368"/>
                <a:ext cx="113043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𝟑𝟎𝟎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52CA8-89FF-E2E0-CE19-738552AD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022" y="4045368"/>
                <a:ext cx="1130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2E65-747F-DF69-8B49-E530A9C6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2EBE-2ACB-FCE8-C4EA-DFD3D983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Algorithms do have great impact in real world …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2D65-612F-97D2-29F8-6BDBBB8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81108A-FBAE-D2ED-DDE6-4E41CA508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2BEDF2-238C-8129-587E-75745C0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Joint Seat Allocation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661AF-17F1-AF9E-F8B6-B16C1A85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sz="2400" dirty="0"/>
              <a:t>INFORMS J. Appl. Anal., 49(5) 338-354 (2019)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above research paper is available on the homepage of the instructor.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it to see the role of algorithms in your journey to IITK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Not meant for exam or quizzes 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B9F35-7247-4AE7-1AC2-80DF28E68F1C}"/>
              </a:ext>
            </a:extLst>
          </p:cNvPr>
          <p:cNvSpPr txBox="1"/>
          <p:nvPr/>
        </p:nvSpPr>
        <p:spPr>
          <a:xfrm>
            <a:off x="914400" y="2687903"/>
            <a:ext cx="662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Open Sans" panose="020B0604020202020204" pitchFamily="34" charset="0"/>
              </a:rPr>
              <a:t>Centralized Admissions for Engineering Colleges in India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D8B1-FD50-0AFA-1243-5A194803AEDC}"/>
              </a:ext>
            </a:extLst>
          </p:cNvPr>
          <p:cNvSpPr txBox="1"/>
          <p:nvPr/>
        </p:nvSpPr>
        <p:spPr>
          <a:xfrm>
            <a:off x="1371600" y="3057235"/>
            <a:ext cx="502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/>
            <a:r>
              <a:rPr lang="en-US" sz="1400" dirty="0"/>
              <a:t>S. Baswana, P. P. Chakrabarti, S. Chandran, Y. Kanoria, U. </a:t>
            </a:r>
            <a:r>
              <a:rPr lang="en-US" sz="1400" dirty="0" err="1"/>
              <a:t>Patange</a:t>
            </a:r>
            <a:r>
              <a:rPr lang="en-US" sz="1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4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527991" y="1219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 proposes,       </a:t>
            </a:r>
            <a:r>
              <a:rPr lang="en-US" sz="2400" dirty="0">
                <a:solidFill>
                  <a:srgbClr val="7030A0"/>
                </a:solidFill>
              </a:rPr>
              <a:t>God</a:t>
            </a:r>
            <a:r>
              <a:rPr lang="en-US" sz="2400" dirty="0">
                <a:solidFill>
                  <a:schemeClr val="tx1"/>
                </a:solidFill>
              </a:rPr>
              <a:t>   disposes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D0EE-D583-E152-0D0D-D809D88C1B81}"/>
              </a:ext>
            </a:extLst>
          </p:cNvPr>
          <p:cNvSpPr txBox="1"/>
          <p:nvPr/>
        </p:nvSpPr>
        <p:spPr>
          <a:xfrm>
            <a:off x="4419600" y="3886200"/>
            <a:ext cx="116236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Woman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2B082-56E2-99EB-0CA4-735430167903}"/>
              </a:ext>
            </a:extLst>
          </p:cNvPr>
          <p:cNvSpPr txBox="1"/>
          <p:nvPr/>
        </p:nvSpPr>
        <p:spPr>
          <a:xfrm>
            <a:off x="2667000" y="3307633"/>
            <a:ext cx="38661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Nobel Prize in Economic Sciences, 2012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14365</TotalTime>
  <Words>1403</Words>
  <Application>Microsoft Macintosh PowerPoint</Application>
  <PresentationFormat>On-screen Show (4:3)</PresentationFormat>
  <Paragraphs>484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Aharoni</vt:lpstr>
      <vt:lpstr>Arial</vt:lpstr>
      <vt:lpstr>Bauhaus 93</vt:lpstr>
      <vt:lpstr>Calibri</vt:lpstr>
      <vt:lpstr>Cambria Math</vt:lpstr>
      <vt:lpstr>Open Sans</vt:lpstr>
      <vt:lpstr>Wingdings</vt:lpstr>
      <vt:lpstr>Office Theme</vt:lpstr>
      <vt:lpstr>Design and Analysis of Algorithms </vt:lpstr>
      <vt:lpstr>Dijkstra’s algorithm</vt:lpstr>
      <vt:lpstr>PowerPoint Presentation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Algorithm for Stable Marriage</vt:lpstr>
      <vt:lpstr>Man proposes, Woman disposes    </vt:lpstr>
      <vt:lpstr>Design the algorithm now …</vt:lpstr>
      <vt:lpstr>GaleShapley(M, W) </vt:lpstr>
      <vt:lpstr>GaleShapley(M, W) (Proof of stability)</vt:lpstr>
      <vt:lpstr>GaleShapley(M, W) (Proof of stability)</vt:lpstr>
      <vt:lpstr>GaleShapley(M, W) </vt:lpstr>
      <vt:lpstr>Gale Shapley Algorithm </vt:lpstr>
      <vt:lpstr>Gale Shapley Algorithm </vt:lpstr>
      <vt:lpstr>Real challenge of multiple merit lists</vt:lpstr>
      <vt:lpstr>Multiple merit lists </vt:lpstr>
      <vt:lpstr>Gale Shapley Algorithm </vt:lpstr>
      <vt:lpstr>Gale Shapley Algorithm </vt:lpstr>
      <vt:lpstr>Gale Shapley Algorithm </vt:lpstr>
      <vt:lpstr>PowerPoint Presentation</vt:lpstr>
      <vt:lpstr>3 Algorithms</vt:lpstr>
      <vt:lpstr>Merits of Deferred Acceptance Algorithm</vt:lpstr>
      <vt:lpstr>Business rules of admissions</vt:lpstr>
      <vt:lpstr>Impact of Joint Seat Allocation</vt:lpstr>
      <vt:lpstr>Impact of Joint Seat Allocation</vt:lpstr>
      <vt:lpstr>PowerPoint Presentation</vt:lpstr>
      <vt:lpstr>Impact of Joint Seat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1367</cp:revision>
  <dcterms:created xsi:type="dcterms:W3CDTF">2011-12-03T04:13:03Z</dcterms:created>
  <dcterms:modified xsi:type="dcterms:W3CDTF">2024-09-05T14:53:11Z</dcterms:modified>
</cp:coreProperties>
</file>