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679" r:id="rId2"/>
    <p:sldId id="619" r:id="rId3"/>
    <p:sldId id="617" r:id="rId4"/>
    <p:sldId id="364" r:id="rId5"/>
    <p:sldId id="407" r:id="rId6"/>
    <p:sldId id="726" r:id="rId7"/>
    <p:sldId id="620" r:id="rId8"/>
    <p:sldId id="555" r:id="rId9"/>
    <p:sldId id="592" r:id="rId10"/>
    <p:sldId id="523" r:id="rId11"/>
    <p:sldId id="725" r:id="rId12"/>
    <p:sldId id="528" r:id="rId13"/>
    <p:sldId id="521" r:id="rId14"/>
    <p:sldId id="525" r:id="rId15"/>
    <p:sldId id="526" r:id="rId16"/>
    <p:sldId id="527" r:id="rId17"/>
    <p:sldId id="530" r:id="rId18"/>
    <p:sldId id="529" r:id="rId19"/>
    <p:sldId id="579" r:id="rId20"/>
    <p:sldId id="580" r:id="rId21"/>
    <p:sldId id="581" r:id="rId22"/>
    <p:sldId id="582" r:id="rId23"/>
    <p:sldId id="621" r:id="rId24"/>
    <p:sldId id="62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4517" autoAdjust="0"/>
  </p:normalViewPr>
  <p:slideViewPr>
    <p:cSldViewPr>
      <p:cViewPr varScale="1">
        <p:scale>
          <a:sx n="105" d="100"/>
          <a:sy n="105" d="100"/>
        </p:scale>
        <p:origin x="17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illustrate its usefulness with the help of an example.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3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200.png"/><Relationship Id="rId7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0.png"/><Relationship Id="rId4" Type="http://schemas.openxmlformats.org/officeDocument/2006/relationships/image" Target="../media/image29.png"/><Relationship Id="rId9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0.png"/><Relationship Id="rId7" Type="http://schemas.openxmlformats.org/officeDocument/2006/relationships/image" Target="../media/image3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2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72.png"/><Relationship Id="rId10" Type="http://schemas.openxmlformats.org/officeDocument/2006/relationships/image" Target="../media/image121.png"/><Relationship Id="rId4" Type="http://schemas.openxmlformats.org/officeDocument/2006/relationships/image" Target="../media/image63.png"/><Relationship Id="rId9" Type="http://schemas.openxmlformats.org/officeDocument/2006/relationships/image" Target="../media/image1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5.png"/><Relationship Id="rId4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3" Type="http://schemas.openxmlformats.org/officeDocument/2006/relationships/image" Target="../media/image42.png"/><Relationship Id="rId7" Type="http://schemas.openxmlformats.org/officeDocument/2006/relationships/image" Target="../media/image24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7.png"/><Relationship Id="rId5" Type="http://schemas.openxmlformats.org/officeDocument/2006/relationships/image" Target="../media/image172.png"/><Relationship Id="rId10" Type="http://schemas.openxmlformats.org/officeDocument/2006/relationships/image" Target="../media/image26.png"/><Relationship Id="rId4" Type="http://schemas.openxmlformats.org/officeDocument/2006/relationships/image" Target="../media/image43.png"/><Relationship Id="rId9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Optional Session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6C31"/>
                </a:solidFill>
              </a:rPr>
              <a:t>A </a:t>
            </a:r>
            <a:r>
              <a:rPr lang="en-US" sz="2400" b="1" dirty="0">
                <a:solidFill>
                  <a:srgbClr val="7030A0"/>
                </a:solidFill>
              </a:rPr>
              <a:t>generic </a:t>
            </a:r>
            <a:r>
              <a:rPr lang="en-US" sz="2400" b="1" dirty="0">
                <a:solidFill>
                  <a:srgbClr val="006C31"/>
                </a:solidFill>
              </a:rPr>
              <a:t>way to design </a:t>
            </a:r>
            <a:r>
              <a:rPr lang="en-US" sz="2400" b="1" dirty="0">
                <a:solidFill>
                  <a:srgbClr val="7030A0"/>
                </a:solidFill>
              </a:rPr>
              <a:t>Greedy Algorithms</a:t>
            </a:r>
            <a:endParaRPr lang="en-US" sz="2400" b="1" dirty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CS602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0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Proof for</a:t>
                </a:r>
                <a:br>
                  <a:rPr lang="en-US" sz="2800" b="1" dirty="0"/>
                </a:br>
                <a:br>
                  <a:rPr lang="en-US" sz="2800" b="1" dirty="0"/>
                </a:br>
                <a14:m>
                  <m:oMath xmlns:m="http://schemas.openxmlformats.org/officeDocument/2006/math">
                    <m:r>
                      <a:rPr lang="en-US" sz="2800" b="1" dirty="0" smtClean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 smtClean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1240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6C31"/>
                </a:solidFill>
              </a:rPr>
              <a:t>Spend some time thinking about the proof  </a:t>
            </a:r>
          </a:p>
          <a:p>
            <a:r>
              <a:rPr lang="en-US" sz="2000" dirty="0">
                <a:solidFill>
                  <a:srgbClr val="006C31"/>
                </a:solidFill>
              </a:rPr>
              <a:t>before moving ahead.</a:t>
            </a:r>
          </a:p>
          <a:p>
            <a:r>
              <a:rPr lang="en-US" sz="2000" dirty="0">
                <a:solidFill>
                  <a:srgbClr val="006C31"/>
                </a:solidFill>
                <a:sym typeface="Wingdings" pitchFamily="2" charset="2"/>
              </a:rPr>
              <a:t></a:t>
            </a: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Proof for</a:t>
                </a:r>
                <a:br>
                  <a:rPr lang="en-US" sz="2800" b="1" dirty="0"/>
                </a:br>
                <a:br>
                  <a:rPr lang="en-US" sz="2800" b="1" dirty="0"/>
                </a:br>
                <a14:m>
                  <m:oMath xmlns:m="http://schemas.openxmlformats.org/officeDocument/2006/math">
                    <m:r>
                      <a:rPr lang="en-US" sz="2800" b="1" dirty="0" smtClean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 smtClean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1240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0042525-022D-9FB5-C130-300600D91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9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How to prove </a:t>
                </a:r>
                <a:br>
                  <a:rPr lang="en-US" sz="3200" b="1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derive a </a:t>
                </a:r>
                <a:r>
                  <a:rPr lang="en-US" sz="2000" u="sng" dirty="0"/>
                  <a:t>prefix coding</a:t>
                </a:r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r>
                      <a:rPr lang="en-US" sz="2000" b="1" i="0" dirty="0" smtClean="0">
                        <a:solidFill>
                          <a:srgbClr val="7030A0"/>
                        </a:solidFill>
                        <a:latin typeface="Cambria Math"/>
                      </a:rPr>
                      <m:t>𝐓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derive a </a:t>
                </a:r>
                <a:r>
                  <a:rPr lang="en-US" sz="2000" u="sng" dirty="0"/>
                  <a:t>prefix coding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667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2743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3810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37338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</p:spPr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91533" y="1828800"/>
            <a:ext cx="4021813" cy="1440339"/>
            <a:chOff x="2591533" y="2064861"/>
            <a:chExt cx="4021813" cy="1440339"/>
          </a:xfrm>
        </p:grpSpPr>
        <p:grpSp>
          <p:nvGrpSpPr>
            <p:cNvPr id="22" name="Group 21"/>
            <p:cNvGrpSpPr/>
            <p:nvPr/>
          </p:nvGrpSpPr>
          <p:grpSpPr>
            <a:xfrm>
              <a:off x="2591533" y="2064861"/>
              <a:ext cx="3201865" cy="1255435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572608" y="213661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72200" y="3135868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3135868"/>
                  <a:ext cx="4411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/>
          <p:cNvSpPr/>
          <p:nvPr/>
        </p:nvSpPr>
        <p:spPr>
          <a:xfrm>
            <a:off x="838200" y="12192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B0A391-C203-CB4C-B35D-2F3C7D987BDA}"/>
              </a:ext>
            </a:extLst>
          </p:cNvPr>
          <p:cNvGrpSpPr/>
          <p:nvPr/>
        </p:nvGrpSpPr>
        <p:grpSpPr>
          <a:xfrm>
            <a:off x="3069029" y="3086815"/>
            <a:ext cx="1502971" cy="2087324"/>
            <a:chOff x="3069029" y="3086815"/>
            <a:chExt cx="1502971" cy="2087324"/>
          </a:xfrm>
        </p:grpSpPr>
        <p:grpSp>
          <p:nvGrpSpPr>
            <p:cNvPr id="16" name="Group 15"/>
            <p:cNvGrpSpPr/>
            <p:nvPr/>
          </p:nvGrpSpPr>
          <p:grpSpPr>
            <a:xfrm>
              <a:off x="3429000" y="3086815"/>
              <a:ext cx="1143000" cy="2087324"/>
              <a:chOff x="3429000" y="3322876"/>
              <a:chExt cx="1143000" cy="2087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4114800" y="5040868"/>
                    <a:ext cx="3850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𝒂</m:t>
                        </m:r>
                      </m:oMath>
                    </a14:m>
                    <a:r>
                      <a:rPr lang="en-US" dirty="0">
                        <a:solidFill>
                          <a:srgbClr val="7030A0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5040868"/>
                    <a:ext cx="38504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197" r="-111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" name="Group 2"/>
              <p:cNvGrpSpPr/>
              <p:nvPr/>
            </p:nvGrpSpPr>
            <p:grpSpPr>
              <a:xfrm>
                <a:off x="3657600" y="3593068"/>
                <a:ext cx="914400" cy="1475860"/>
                <a:chOff x="3429000" y="3264455"/>
                <a:chExt cx="914400" cy="1475860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3824434" y="3911957"/>
                  <a:ext cx="290366" cy="41687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/>
                <p:nvPr/>
              </p:nvSpPr>
              <p:spPr>
                <a:xfrm>
                  <a:off x="3637817" y="3681333"/>
                  <a:ext cx="278423" cy="270193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3429000" y="3264455"/>
                  <a:ext cx="290366" cy="416878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3919085" y="3894321"/>
                  <a:ext cx="275579" cy="327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1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829049" y="4343400"/>
                  <a:ext cx="514351" cy="396915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Oval 36"/>
              <p:cNvSpPr/>
              <p:nvPr/>
            </p:nvSpPr>
            <p:spPr>
              <a:xfrm>
                <a:off x="3429000" y="3322876"/>
                <a:ext cx="278423" cy="270192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798C1AF-E610-F04C-BA5D-5F156DC6FEB6}"/>
                </a:ext>
              </a:extLst>
            </p:cNvPr>
            <p:cNvCxnSpPr/>
            <p:nvPr/>
          </p:nvCxnSpPr>
          <p:spPr>
            <a:xfrm flipH="1">
              <a:off x="3069029" y="3325574"/>
              <a:ext cx="359971" cy="484426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7F66CD-B762-A54F-B7FF-47A7EBB89E14}"/>
                </a:ext>
              </a:extLst>
            </p:cNvPr>
            <p:cNvCxnSpPr/>
            <p:nvPr/>
          </p:nvCxnSpPr>
          <p:spPr>
            <a:xfrm flipH="1">
              <a:off x="3526229" y="4011374"/>
              <a:ext cx="359971" cy="484426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9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build="p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828800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>
            <a:off x="4053034" y="4004509"/>
            <a:ext cx="290366" cy="416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66417" y="3773885"/>
            <a:ext cx="278423" cy="27019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57600" y="3357007"/>
            <a:ext cx="290366" cy="416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47685" y="3986873"/>
            <a:ext cx="275579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7649" y="4435952"/>
            <a:ext cx="514351" cy="738187"/>
            <a:chOff x="4057649" y="4672013"/>
            <a:chExt cx="514351" cy="738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4057649" y="4672013"/>
              <a:ext cx="514351" cy="39691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3429000" y="3086815"/>
            <a:ext cx="278423" cy="270192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3735366" y="4432777"/>
            <a:ext cx="1141434" cy="1221163"/>
            <a:chOff x="6333959" y="4838541"/>
            <a:chExt cx="1141434" cy="1221163"/>
          </a:xfrm>
        </p:grpSpPr>
        <p:grpSp>
          <p:nvGrpSpPr>
            <p:cNvPr id="39" name="Group 38"/>
            <p:cNvGrpSpPr/>
            <p:nvPr/>
          </p:nvGrpSpPr>
          <p:grpSpPr>
            <a:xfrm>
              <a:off x="6333959" y="4838541"/>
              <a:ext cx="1141434" cy="1221163"/>
              <a:chOff x="6333959" y="4838541"/>
              <a:chExt cx="1141434" cy="122116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41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6333959" y="5514029"/>
                <a:ext cx="448304" cy="545675"/>
                <a:chOff x="6528153" y="5334000"/>
                <a:chExt cx="490775" cy="615567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9434" r="-21918" b="-433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blipFill rotWithShape="1">
                <a:blip r:embed="rId8"/>
                <a:stretch>
                  <a:fillRect r="-2453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2209800" y="59436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B6D92C-FD3A-AE46-B884-D92F21EA227D}"/>
              </a:ext>
            </a:extLst>
          </p:cNvPr>
          <p:cNvCxnSpPr/>
          <p:nvPr/>
        </p:nvCxnSpPr>
        <p:spPr>
          <a:xfrm flipH="1">
            <a:off x="3069029" y="3325574"/>
            <a:ext cx="359971" cy="48442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A1744C-BFFD-4E41-B805-7CD34C0E6156}"/>
              </a:ext>
            </a:extLst>
          </p:cNvPr>
          <p:cNvCxnSpPr/>
          <p:nvPr/>
        </p:nvCxnSpPr>
        <p:spPr>
          <a:xfrm flipH="1">
            <a:off x="3526229" y="4011374"/>
            <a:ext cx="359971" cy="48442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1424EEB-C418-CA4B-99B1-6F4235F9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F5D67FDA-49EA-3F42-A472-8053E116FAF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3048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F5D67FDA-49EA-3F42-A472-8053E116F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04800"/>
                <a:ext cx="8229600" cy="1143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83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16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1999981"/>
            <a:ext cx="2601257" cy="2353149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4852628"/>
            <a:ext cx="6206856" cy="300543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5804535" y="4002765"/>
            <a:ext cx="1312989" cy="133123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804535" y="3321699"/>
            <a:ext cx="1138114" cy="1823948"/>
            <a:chOff x="6148021" y="3813730"/>
            <a:chExt cx="1327372" cy="22211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221173"/>
              <a:chOff x="6148021" y="3813730"/>
              <a:chExt cx="1327372" cy="22211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56840" y="5514016"/>
                <a:ext cx="486601" cy="520883"/>
                <a:chOff x="6553200" y="5334000"/>
                <a:chExt cx="532700" cy="587601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95124" y="5552269"/>
                      <a:ext cx="49077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5124" y="5552269"/>
                      <a:ext cx="49077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11364" r="-39683" b="-727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7075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075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1364" r="-41270" b="-7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4965145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4965145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20470" y="1889045"/>
            <a:ext cx="3809766" cy="1235155"/>
            <a:chOff x="2820470" y="1889045"/>
            <a:chExt cx="3809766" cy="1235155"/>
          </a:xfrm>
        </p:grpSpPr>
        <p:grpSp>
          <p:nvGrpSpPr>
            <p:cNvPr id="22" name="Group 21"/>
            <p:cNvGrpSpPr/>
            <p:nvPr/>
          </p:nvGrpSpPr>
          <p:grpSpPr>
            <a:xfrm>
              <a:off x="2820470" y="1889045"/>
              <a:ext cx="2745340" cy="1030919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66327" y="2088498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Down Ribbon 20"/>
          <p:cNvSpPr/>
          <p:nvPr/>
        </p:nvSpPr>
        <p:spPr>
          <a:xfrm>
            <a:off x="6918862" y="1999981"/>
            <a:ext cx="1844137" cy="786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rgbClr val="C00000"/>
                </a:solidFill>
              </a:rPr>
              <a:t>Theorem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38200" y="11430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build="p"/>
      <p:bldP spid="19" grpId="0" animBg="1"/>
      <p:bldP spid="21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  <m:r>
                          <a:rPr lang="en-US" sz="2400" b="1" i="1" dirty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  <m:r>
                      <a:rPr lang="en-US" sz="1800" dirty="0"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367" b="-7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1999981"/>
            <a:ext cx="2601257" cy="2353149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4852628"/>
            <a:ext cx="6206856" cy="300543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5804535" y="4002765"/>
            <a:ext cx="1312989" cy="133123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27663" y="3853405"/>
            <a:ext cx="248965" cy="3423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83579" y="3664024"/>
            <a:ext cx="238725" cy="22187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804535" y="3321699"/>
            <a:ext cx="248965" cy="342325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24743" y="3838922"/>
            <a:ext cx="236287" cy="268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83580" y="4163237"/>
            <a:ext cx="959069" cy="982410"/>
            <a:chOff x="5983580" y="4163237"/>
            <a:chExt cx="959069" cy="982410"/>
          </a:xfrm>
        </p:grpSpPr>
        <p:sp>
          <p:nvSpPr>
            <p:cNvPr id="14" name="Oval 13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11364" r="-39683" b="-7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1364" r="-41270" b="-7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6582831" y="4267200"/>
              <a:ext cx="236287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05381" y="4267200"/>
              <a:ext cx="236287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20470" y="1889045"/>
            <a:ext cx="3809766" cy="1235155"/>
            <a:chOff x="2820470" y="1889045"/>
            <a:chExt cx="3809766" cy="1235155"/>
          </a:xfrm>
        </p:grpSpPr>
        <p:grpSp>
          <p:nvGrpSpPr>
            <p:cNvPr id="22" name="Group 21"/>
            <p:cNvGrpSpPr/>
            <p:nvPr/>
          </p:nvGrpSpPr>
          <p:grpSpPr>
            <a:xfrm>
              <a:off x="2820470" y="1889045"/>
              <a:ext cx="2745340" cy="1030919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66327" y="2088498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Down Ribbon 20"/>
          <p:cNvSpPr/>
          <p:nvPr/>
        </p:nvSpPr>
        <p:spPr>
          <a:xfrm>
            <a:off x="6918862" y="1999981"/>
            <a:ext cx="1844137" cy="786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rgbClr val="C00000"/>
                </a:solidFill>
              </a:rPr>
              <a:t>Theorem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212022" y="4191000"/>
            <a:ext cx="493578" cy="597932"/>
            <a:chOff x="4057650" y="4672013"/>
            <a:chExt cx="493578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>
              <a:off x="4057650" y="4672013"/>
              <a:ext cx="493578" cy="3147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999998" y="5510148"/>
                <a:ext cx="3275127" cy="4149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𝐎𝐏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2000" b="1" dirty="0">
                              <a:latin typeface="Cambria Math"/>
                            </a:rPr>
                            <m:t>𝐀𝐁𝐋</m:t>
                          </m:r>
                        </m:sub>
                      </m:sSub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b="0" i="0" dirty="0" smtClean="0"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510148"/>
                <a:ext cx="3275127" cy="414985"/>
              </a:xfrm>
              <a:prstGeom prst="rect">
                <a:avLst/>
              </a:prstGeom>
              <a:blipFill rotWithShape="1">
                <a:blip r:embed="rId8"/>
                <a:stretch>
                  <a:fillRect r="-2048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2439801" y="6006811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57" grpId="0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We proved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  <m:r>
                          <a:rPr lang="en-US" sz="2000" b="1" i="1" dirty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)</m:t>
                    </m:r>
                    <m:r>
                      <a:rPr lang="en-US" sz="2000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≥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Using (1) and (2)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352800" y="3124200"/>
            <a:ext cx="914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981200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3810000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47800" y="5143500"/>
            <a:ext cx="5090950" cy="6477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The algorithm </a:t>
                </a:r>
                <a:r>
                  <a:rPr lang="en-US" sz="3200" b="1" dirty="0"/>
                  <a:t>based on</a:t>
                </a:r>
                <a:br>
                  <a:rPr lang="en-US" sz="3200" b="1" dirty="0"/>
                </a:b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=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|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|=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,  return                        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{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be the two alphabets with </a:t>
                </a:r>
                <a:r>
                  <a:rPr lang="en-US" sz="2000" b="1" dirty="0"/>
                  <a:t>least frequencies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dirty="0"/>
                  <a:t>Create</a:t>
                </a:r>
                <a:r>
                  <a:rPr lang="en-US" sz="2000" dirty="0"/>
                  <a:t> a new alphabet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  <m:r>
                      <a:rPr lang="en-US" sz="2000" b="0" i="0" dirty="0" smtClean="0">
                        <a:solidFill>
                          <a:srgbClr val="006C3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solidFill>
                          <a:srgbClr val="006C3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Insert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  <a:r>
                  <a:rPr lang="en-US" sz="2000" b="1" dirty="0"/>
                  <a:t>Replace</a:t>
                </a:r>
                <a:r>
                  <a:rPr lang="en-US" sz="2000" dirty="0"/>
                  <a:t> node               in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/>
                  <a:t>by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return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>
                <a:blip r:embed="rId3"/>
                <a:stretch>
                  <a:fillRect l="-741" t="-597" b="-2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0" y="4778710"/>
            <a:ext cx="457200" cy="584047"/>
            <a:chOff x="4057650" y="4672013"/>
            <a:chExt cx="493578" cy="621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114800" y="4900613"/>
                  <a:ext cx="436428" cy="3932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00613"/>
                  <a:ext cx="436428" cy="393216"/>
                </a:xfrm>
                <a:prstGeom prst="rect">
                  <a:avLst/>
                </a:prstGeom>
                <a:blipFill>
                  <a:blip r:embed="rId4"/>
                  <a:stretch>
                    <a:fillRect t="-8197" r="-60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4057650" y="4672013"/>
              <a:ext cx="493578" cy="3147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1999" y="4724400"/>
            <a:ext cx="769014" cy="713563"/>
            <a:chOff x="5942575" y="4163237"/>
            <a:chExt cx="1000074" cy="982410"/>
          </a:xfrm>
        </p:grpSpPr>
        <p:sp>
          <p:nvSpPr>
            <p:cNvPr id="9" name="Oval 8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5625" r="-81633" b="-1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5625" r="-83333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6582830" y="4209119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2575" y="4268147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64786" y="1600200"/>
            <a:ext cx="769014" cy="713563"/>
            <a:chOff x="5942575" y="4163237"/>
            <a:chExt cx="1000074" cy="982410"/>
          </a:xfrm>
        </p:grpSpPr>
        <p:sp>
          <p:nvSpPr>
            <p:cNvPr id="21" name="Oval 20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15625" r="-83333" b="-1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5625" r="-81633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6582830" y="4209119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2575" y="4268147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1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Example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Minimum spanning tree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383B82EF-B1A5-DFBB-F0A8-DDF9CFAB0B1F}"/>
              </a:ext>
            </a:extLst>
          </p:cNvPr>
          <p:cNvSpPr txBox="1">
            <a:spLocks/>
          </p:cNvSpPr>
          <p:nvPr/>
        </p:nvSpPr>
        <p:spPr bwMode="auto">
          <a:xfrm>
            <a:off x="755841" y="24511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Recap </a:t>
            </a:r>
            <a:r>
              <a:rPr lang="en-US" dirty="0"/>
              <a:t>of last lecture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80F666A-C2FD-7247-C58A-41EE264E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0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br>
                  <a:rPr lang="en-US" sz="3600" b="1" dirty="0"/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54514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br>
                  <a:rPr lang="en-US" sz="3600" b="1" dirty="0"/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1 </a:t>
                </a:r>
                <a:r>
                  <a:rPr lang="en-US" sz="2000" dirty="0"/>
                  <a:t>: There is an MST(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with edge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3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1200" y="4953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893906" y="51816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24" name="Oval 23"/>
          <p:cNvSpPr/>
          <p:nvPr/>
        </p:nvSpPr>
        <p:spPr>
          <a:xfrm rot="1324037">
            <a:off x="1931347" y="4763699"/>
            <a:ext cx="1336190" cy="7144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br>
                  <a:rPr lang="en-US" sz="3600" b="1" dirty="0">
                    <a:solidFill>
                      <a:srgbClr val="0070C0"/>
                    </a:solidFill>
                  </a:rPr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1 </a:t>
                </a:r>
                <a:r>
                  <a:rPr lang="en-US" sz="2000" dirty="0"/>
                  <a:t>: There is an MST(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with edge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3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2743200" y="5006882"/>
            <a:ext cx="3375118" cy="98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13400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2720882" y="4800600"/>
            <a:ext cx="16225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667000" y="3048000"/>
            <a:ext cx="152400" cy="198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572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622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67000" y="4092482"/>
            <a:ext cx="647304" cy="936718"/>
            <a:chOff x="2667000" y="4092482"/>
            <a:chExt cx="647304" cy="936718"/>
          </a:xfrm>
        </p:grpSpPr>
        <p:cxnSp>
          <p:nvCxnSpPr>
            <p:cNvPr id="44" name="Straight Connector 43"/>
            <p:cNvCxnSpPr>
              <a:stCxn id="8" idx="3"/>
              <a:endCxn id="16" idx="0"/>
            </p:cNvCxnSpPr>
            <p:nvPr/>
          </p:nvCxnSpPr>
          <p:spPr>
            <a:xfrm flipH="1">
              <a:off x="2667000" y="4092482"/>
              <a:ext cx="555718" cy="9367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895600" y="4343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438400" y="5105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33" name="Freeform 32"/>
          <p:cNvSpPr/>
          <p:nvPr/>
        </p:nvSpPr>
        <p:spPr>
          <a:xfrm>
            <a:off x="2687444" y="4103649"/>
            <a:ext cx="614555" cy="947853"/>
          </a:xfrm>
          <a:custGeom>
            <a:avLst/>
            <a:gdLst>
              <a:gd name="connsiteX0" fmla="*/ 613317 w 614555"/>
              <a:gd name="connsiteY0" fmla="*/ 0 h 947853"/>
              <a:gd name="connsiteX1" fmla="*/ 602166 w 614555"/>
              <a:gd name="connsiteY1" fmla="*/ 356839 h 947853"/>
              <a:gd name="connsiteX2" fmla="*/ 524107 w 614555"/>
              <a:gd name="connsiteY2" fmla="*/ 624468 h 947853"/>
              <a:gd name="connsiteX3" fmla="*/ 0 w 614555"/>
              <a:gd name="connsiteY3" fmla="*/ 947853 h 94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555" h="947853">
                <a:moveTo>
                  <a:pt x="613317" y="0"/>
                </a:moveTo>
                <a:cubicBezTo>
                  <a:pt x="615175" y="126380"/>
                  <a:pt x="617034" y="252761"/>
                  <a:pt x="602166" y="356839"/>
                </a:cubicBezTo>
                <a:cubicBezTo>
                  <a:pt x="587298" y="460917"/>
                  <a:pt x="624468" y="525966"/>
                  <a:pt x="524107" y="624468"/>
                </a:cubicBezTo>
                <a:cubicBezTo>
                  <a:pt x="423746" y="722970"/>
                  <a:pt x="211873" y="835411"/>
                  <a:pt x="0" y="947853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162696" y="4495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69293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How to compute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  <m:r>
                      <a:rPr lang="en-US" sz="36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3600" b="1" dirty="0"/>
                  <a:t> ?</a:t>
                </a:r>
                <a:br>
                  <a:rPr lang="en-US" sz="3600" b="1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 be the least weight edge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).  Transform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into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as follows.</a:t>
                </a:r>
              </a:p>
              <a:p>
                <a:r>
                  <a:rPr lang="en-US" sz="1800" b="1" dirty="0"/>
                  <a:t>Remove</a:t>
                </a:r>
                <a:r>
                  <a:rPr lang="en-US" sz="1800" dirty="0"/>
                  <a:t> vertices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/>
                  <a:t> and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 and </a:t>
                </a:r>
                <a:r>
                  <a:rPr lang="en-US" sz="1800" b="1" dirty="0"/>
                  <a:t>add </a:t>
                </a:r>
                <a:r>
                  <a:rPr lang="en-US" sz="1800" dirty="0"/>
                  <a:t>a new vertex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w</a:t>
                </a:r>
              </a:p>
              <a:p>
                <a:r>
                  <a:rPr lang="en-US" sz="1800" dirty="0"/>
                  <a:t>For each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,  add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For each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,  add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In case of multiple edges between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w </a:t>
                </a:r>
                <a:r>
                  <a:rPr lang="en-US" sz="1800" dirty="0"/>
                  <a:t>and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, keep only the </a:t>
                </a:r>
                <a:r>
                  <a:rPr lang="en-US" sz="1800" b="1" dirty="0"/>
                  <a:t>lighter</a:t>
                </a:r>
                <a:r>
                  <a:rPr lang="en-US" sz="1800" dirty="0"/>
                  <a:t> weight edge.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3D941B-23F1-BBC7-08C2-A1DAE8E28B41}"/>
              </a:ext>
            </a:extLst>
          </p:cNvPr>
          <p:cNvSpPr/>
          <p:nvPr/>
        </p:nvSpPr>
        <p:spPr>
          <a:xfrm>
            <a:off x="3048000" y="2930371"/>
            <a:ext cx="2895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95EED6-48ED-E9A6-80F6-AB5F7D284208}"/>
              </a:ext>
            </a:extLst>
          </p:cNvPr>
          <p:cNvSpPr/>
          <p:nvPr/>
        </p:nvSpPr>
        <p:spPr>
          <a:xfrm>
            <a:off x="3124200" y="3276600"/>
            <a:ext cx="2895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8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DA02-0643-8ACF-7547-A471C4EE0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097C7-2B73-3A3A-7F85-2672DDB6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04CEF89-4EFA-A353-8274-62D993302E01}"/>
                  </a:ext>
                </a:extLst>
              </p:cNvPr>
              <p:cNvSpPr/>
              <p:nvPr/>
            </p:nvSpPr>
            <p:spPr>
              <a:xfrm>
                <a:off x="3332479" y="2590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04CEF89-4EFA-A353-8274-62D993302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479" y="2590800"/>
                <a:ext cx="2514600" cy="6096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950081E-9BCC-C7EC-0B80-64B13A0F791B}"/>
                  </a:ext>
                </a:extLst>
              </p:cNvPr>
              <p:cNvSpPr/>
              <p:nvPr/>
            </p:nvSpPr>
            <p:spPr>
              <a:xfrm>
                <a:off x="3484879" y="4419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950081E-9BCC-C7EC-0B80-64B13A0F7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79" y="4419600"/>
                <a:ext cx="2133600" cy="609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323476F-7E0F-16DD-4597-8D3033D6DD0F}"/>
                  </a:ext>
                </a:extLst>
              </p:cNvPr>
              <p:cNvSpPr/>
              <p:nvPr/>
            </p:nvSpPr>
            <p:spPr>
              <a:xfrm>
                <a:off x="1447800" y="2636838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MST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323476F-7E0F-16DD-4597-8D3033D6D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636838"/>
                <a:ext cx="1828800" cy="533400"/>
              </a:xfrm>
              <a:prstGeom prst="round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92F8389-AEE8-9C1F-E991-8F7C1993E908}"/>
                  </a:ext>
                </a:extLst>
              </p:cNvPr>
              <p:cNvSpPr/>
              <p:nvPr/>
            </p:nvSpPr>
            <p:spPr>
              <a:xfrm>
                <a:off x="1606446" y="4449762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MST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92F8389-AEE8-9C1F-E991-8F7C1993E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446" y="4449762"/>
                <a:ext cx="1828800" cy="5334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77DE1B-A12F-676E-71DF-6AB15FFD10A5}"/>
                  </a:ext>
                </a:extLst>
              </p:cNvPr>
              <p:cNvSpPr txBox="1"/>
              <p:nvPr/>
            </p:nvSpPr>
            <p:spPr>
              <a:xfrm>
                <a:off x="1271005" y="528935"/>
                <a:ext cx="6561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Weight of MST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Weight of MST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2400" dirty="0"/>
                  <a:t>(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77DE1B-A12F-676E-71DF-6AB15FFD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05" y="528935"/>
                <a:ext cx="6561348" cy="461665"/>
              </a:xfrm>
              <a:prstGeom prst="rect">
                <a:avLst/>
              </a:prstGeom>
              <a:blipFill>
                <a:blip r:embed="rId6"/>
                <a:stretch>
                  <a:fillRect l="-1351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Up Arrow 9">
            <a:extLst>
              <a:ext uri="{FF2B5EF4-FFF2-40B4-BE49-F238E27FC236}">
                <a16:creationId xmlns:a16="http://schemas.microsoft.com/office/drawing/2014/main" id="{120485F5-3E0C-2DE2-F583-CDF20E37B465}"/>
              </a:ext>
            </a:extLst>
          </p:cNvPr>
          <p:cNvSpPr/>
          <p:nvPr/>
        </p:nvSpPr>
        <p:spPr>
          <a:xfrm>
            <a:off x="2209800" y="333668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1E2DA-047A-6F60-2ABE-6D0A2A791722}"/>
              </a:ext>
            </a:extLst>
          </p:cNvPr>
          <p:cNvSpPr txBox="1"/>
          <p:nvPr/>
        </p:nvSpPr>
        <p:spPr>
          <a:xfrm>
            <a:off x="3407764" y="5715"/>
            <a:ext cx="1832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820A477-EB55-AA0A-F638-EBA8166D938C}"/>
              </a:ext>
            </a:extLst>
          </p:cNvPr>
          <p:cNvSpPr/>
          <p:nvPr/>
        </p:nvSpPr>
        <p:spPr>
          <a:xfrm>
            <a:off x="3657600" y="3336684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05F6E3-F6ED-5529-9A01-85A4A623D70B}"/>
              </a:ext>
            </a:extLst>
          </p:cNvPr>
          <p:cNvSpPr txBox="1"/>
          <p:nvPr/>
        </p:nvSpPr>
        <p:spPr>
          <a:xfrm>
            <a:off x="5372725" y="3680757"/>
            <a:ext cx="39846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Using  </a:t>
            </a:r>
            <a:r>
              <a:rPr lang="en-US" b="1" dirty="0">
                <a:solidFill>
                  <a:srgbClr val="C00000"/>
                </a:solidFill>
              </a:rPr>
              <a:t>Theorem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677F75-A49C-FAE7-63A7-6ECA48E97AD6}"/>
              </a:ext>
            </a:extLst>
          </p:cNvPr>
          <p:cNvSpPr txBox="1"/>
          <p:nvPr/>
        </p:nvSpPr>
        <p:spPr>
          <a:xfrm flipH="1">
            <a:off x="1730956" y="3709292"/>
            <a:ext cx="712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How ?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91F0C1-F504-0013-720B-AA61E0D82B3F}"/>
              </a:ext>
            </a:extLst>
          </p:cNvPr>
          <p:cNvSpPr txBox="1"/>
          <p:nvPr/>
        </p:nvSpPr>
        <p:spPr>
          <a:xfrm>
            <a:off x="3962401" y="1080594"/>
            <a:ext cx="516845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 the rest of the lecture, we shall discuss a technique which wil</a:t>
            </a:r>
            <a:r>
              <a:rPr lang="en-US" dirty="0"/>
              <a:t>l also help you do this homework.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68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2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2" grpId="0"/>
      <p:bldP spid="11" grpId="0" animBg="1"/>
      <p:bldP spid="12" grpId="0" uiExpand="1" animBg="1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274638"/>
            <a:ext cx="8444744" cy="1143000"/>
          </a:xfrm>
        </p:spPr>
        <p:txBody>
          <a:bodyPr/>
          <a:lstStyle/>
          <a:p>
            <a:r>
              <a:rPr lang="en-US" sz="2800" b="1" dirty="0"/>
              <a:t>A </a:t>
            </a:r>
            <a:r>
              <a:rPr lang="en-US" sz="2800" b="1" u="sng" dirty="0"/>
              <a:t>generic</a:t>
            </a:r>
            <a:r>
              <a:rPr lang="en-US" sz="2800" b="1" dirty="0"/>
              <a:t> way to </a:t>
            </a:r>
            <a:r>
              <a:rPr lang="en-US" sz="2800" b="1" dirty="0">
                <a:solidFill>
                  <a:srgbClr val="7030A0"/>
                </a:solidFill>
              </a:rPr>
              <a:t>design</a:t>
            </a:r>
            <a:r>
              <a:rPr lang="en-US" sz="2800" b="1" dirty="0"/>
              <a:t> and </a:t>
            </a:r>
            <a:r>
              <a:rPr lang="en-US" sz="2800" b="1" dirty="0" err="1">
                <a:solidFill>
                  <a:srgbClr val="7030A0"/>
                </a:solidFill>
              </a:rPr>
              <a:t>analyse</a:t>
            </a:r>
            <a:r>
              <a:rPr lang="en-US" sz="2800" b="1" dirty="0"/>
              <a:t> 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greedy </a:t>
            </a:r>
            <a:r>
              <a:rPr lang="en-US" sz="2800" b="1" dirty="0"/>
              <a:t>algorithm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P</a:t>
            </a:r>
            <a:r>
              <a:rPr lang="en-US" sz="2000" dirty="0"/>
              <a:t>: a given optimization problem </a:t>
            </a: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So, all you need is to just design the Greedy step appropriately.</a:t>
            </a: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61541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41" y="1828800"/>
                <a:ext cx="2514600" cy="609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313941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41" y="3657600"/>
                <a:ext cx="2133600" cy="6096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2341" y="1981200"/>
                <a:ext cx="307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1981200"/>
                <a:ext cx="3073405" cy="369332"/>
              </a:xfrm>
              <a:prstGeom prst="rect">
                <a:avLst/>
              </a:prstGeom>
              <a:blipFill>
                <a:blip r:embed="rId5"/>
                <a:stretch>
                  <a:fillRect l="-2058" t="-6667" r="-41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466341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52341" y="3733800"/>
                <a:ext cx="331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3733800"/>
                <a:ext cx="3315459" cy="369332"/>
              </a:xfrm>
              <a:prstGeom prst="rect">
                <a:avLst/>
              </a:prstGeom>
              <a:blipFill>
                <a:blip r:embed="rId6"/>
                <a:stretch>
                  <a:fillRect l="-1908" t="-10000" r="-38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787900" y="1905000"/>
            <a:ext cx="303784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1" y="3657600"/>
            <a:ext cx="19049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96201" y="36576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6F69B85-8BBB-EC30-6B76-12340155ACBF}"/>
                  </a:ext>
                </a:extLst>
              </p:cNvPr>
              <p:cNvSpPr/>
              <p:nvPr/>
            </p:nvSpPr>
            <p:spPr>
              <a:xfrm>
                <a:off x="1276862" y="1874838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6F69B85-8BBB-EC30-6B76-12340155A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862" y="1874838"/>
                <a:ext cx="1828800" cy="533400"/>
              </a:xfrm>
              <a:prstGeom prst="round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258BF84E-8FE1-BF5E-DF2B-929F8C72655D}"/>
                  </a:ext>
                </a:extLst>
              </p:cNvPr>
              <p:cNvSpPr/>
              <p:nvPr/>
            </p:nvSpPr>
            <p:spPr>
              <a:xfrm>
                <a:off x="1435508" y="3687762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258BF84E-8FE1-BF5E-DF2B-929F8C726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08" y="3687762"/>
                <a:ext cx="1828800" cy="5334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Up Arrow 22">
            <a:extLst>
              <a:ext uri="{FF2B5EF4-FFF2-40B4-BE49-F238E27FC236}">
                <a16:creationId xmlns:a16="http://schemas.microsoft.com/office/drawing/2014/main" id="{08298106-2DBE-D025-302B-690E5ED3148D}"/>
              </a:ext>
            </a:extLst>
          </p:cNvPr>
          <p:cNvSpPr/>
          <p:nvPr/>
        </p:nvSpPr>
        <p:spPr>
          <a:xfrm>
            <a:off x="2107592" y="2629999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2EBE90E8-9221-74AD-EF98-E34A2CB344D7}"/>
                  </a:ext>
                </a:extLst>
              </p:cNvPr>
              <p:cNvSpPr/>
              <p:nvPr/>
            </p:nvSpPr>
            <p:spPr>
              <a:xfrm>
                <a:off x="3352800" y="51054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2EBE90E8-9221-74AD-EF98-E34A2CB34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105400"/>
                <a:ext cx="2133600" cy="6096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>
            <a:extLst>
              <a:ext uri="{FF2B5EF4-FFF2-40B4-BE49-F238E27FC236}">
                <a16:creationId xmlns:a16="http://schemas.microsoft.com/office/drawing/2014/main" id="{1AF49EA7-06CF-3B92-1CA2-91E2BA59007C}"/>
              </a:ext>
            </a:extLst>
          </p:cNvPr>
          <p:cNvSpPr/>
          <p:nvPr/>
        </p:nvSpPr>
        <p:spPr>
          <a:xfrm>
            <a:off x="3505200" y="4419600"/>
            <a:ext cx="1789941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81AEEB-F61A-9D6F-5335-ECA3A04AD352}"/>
              </a:ext>
            </a:extLst>
          </p:cNvPr>
          <p:cNvSpPr txBox="1"/>
          <p:nvPr/>
        </p:nvSpPr>
        <p:spPr>
          <a:xfrm rot="5400000">
            <a:off x="4303607" y="5488599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8D412BC-40E4-9CD2-B74F-F7242ADF99C2}"/>
              </a:ext>
            </a:extLst>
          </p:cNvPr>
          <p:cNvSpPr/>
          <p:nvPr/>
        </p:nvSpPr>
        <p:spPr>
          <a:xfrm>
            <a:off x="3352800" y="6248400"/>
            <a:ext cx="21336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Base case </a:t>
            </a: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B72FE085-3111-94DF-9A9B-1DC04D39A1B2}"/>
              </a:ext>
            </a:extLst>
          </p:cNvPr>
          <p:cNvSpPr/>
          <p:nvPr/>
        </p:nvSpPr>
        <p:spPr>
          <a:xfrm rot="16200000">
            <a:off x="2171590" y="4615453"/>
            <a:ext cx="484632" cy="484632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855132E2-C6FE-37D6-D93F-81E7B71042F7}"/>
                  </a:ext>
                </a:extLst>
              </p:cNvPr>
              <p:cNvSpPr/>
              <p:nvPr/>
            </p:nvSpPr>
            <p:spPr>
              <a:xfrm>
                <a:off x="1485141" y="6270624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855132E2-C6FE-37D6-D93F-81E7B71042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41" y="6270624"/>
                <a:ext cx="1828800" cy="533400"/>
              </a:xfrm>
              <a:prstGeom prst="round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hevron 29">
            <a:extLst>
              <a:ext uri="{FF2B5EF4-FFF2-40B4-BE49-F238E27FC236}">
                <a16:creationId xmlns:a16="http://schemas.microsoft.com/office/drawing/2014/main" id="{49F1F601-7A77-688F-B387-F4D097E31E55}"/>
              </a:ext>
            </a:extLst>
          </p:cNvPr>
          <p:cNvSpPr/>
          <p:nvPr/>
        </p:nvSpPr>
        <p:spPr>
          <a:xfrm rot="16200000">
            <a:off x="2171590" y="5012827"/>
            <a:ext cx="484632" cy="484632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4923121C-952B-DE91-2D96-1DD20107A654}"/>
              </a:ext>
            </a:extLst>
          </p:cNvPr>
          <p:cNvSpPr/>
          <p:nvPr/>
        </p:nvSpPr>
        <p:spPr>
          <a:xfrm rot="16200000">
            <a:off x="2171590" y="5410200"/>
            <a:ext cx="484632" cy="484632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871543-1199-6EC8-E58E-EE58D2244F98}"/>
              </a:ext>
            </a:extLst>
          </p:cNvPr>
          <p:cNvSpPr txBox="1"/>
          <p:nvPr/>
        </p:nvSpPr>
        <p:spPr>
          <a:xfrm flipH="1">
            <a:off x="5295140" y="2579133"/>
            <a:ext cx="492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17CEC-1B9D-BA40-92AD-7422B888E716}"/>
              </a:ext>
            </a:extLst>
          </p:cNvPr>
          <p:cNvSpPr txBox="1"/>
          <p:nvPr/>
        </p:nvSpPr>
        <p:spPr>
          <a:xfrm>
            <a:off x="1728589" y="5012827"/>
            <a:ext cx="347550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Yes, a simple recursive algorithm.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4BB53E-91A8-B44B-488C-3C0BD5871B2C}"/>
              </a:ext>
            </a:extLst>
          </p:cNvPr>
          <p:cNvSpPr/>
          <p:nvPr/>
        </p:nvSpPr>
        <p:spPr>
          <a:xfrm>
            <a:off x="2704340" y="5556954"/>
            <a:ext cx="4458459" cy="4842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6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3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8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/>
      <p:bldP spid="12" grpId="0" animBg="1"/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7030A0"/>
                </a:solidFill>
              </a:rPr>
            </a:b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A job scheduling problem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INPUT: </a:t>
                </a:r>
              </a:p>
              <a:p>
                <a:r>
                  <a:rPr lang="en-US" sz="1800" dirty="0"/>
                  <a:t>A</a:t>
                </a:r>
                <a:r>
                  <a:rPr lang="en-US" sz="1800" b="1" dirty="0"/>
                  <a:t> </a:t>
                </a:r>
                <a:r>
                  <a:rPr lang="en-US" sz="1800" dirty="0"/>
                  <a:t>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jobs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} </a:t>
                </a:r>
              </a:p>
              <a:p>
                <a:r>
                  <a:rPr lang="en-US" sz="1800" dirty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is specified by two real numbers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 start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 finish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1800" dirty="0"/>
                  <a:t>A single server 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Constraints</a:t>
                </a:r>
                <a:r>
                  <a:rPr lang="en-US" sz="1800" b="1" dirty="0"/>
                  <a:t>: </a:t>
                </a:r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Server can execute </a:t>
                </a:r>
                <a:r>
                  <a:rPr lang="en-US" sz="1800" u="sng" dirty="0"/>
                  <a:t>at most one job </a:t>
                </a:r>
                <a:r>
                  <a:rPr lang="en-US" sz="1800" dirty="0"/>
                  <a:t>at any moment of time.</a:t>
                </a:r>
              </a:p>
              <a:p>
                <a:r>
                  <a:rPr lang="en-US" sz="1800" b="1" dirty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 if scheduled, has to be scheduled during  [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),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)] only.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To select the </a:t>
                </a:r>
                <a:r>
                  <a:rPr lang="en-US" sz="1800" b="1" dirty="0"/>
                  <a:t>largest </a:t>
                </a:r>
                <a:r>
                  <a:rPr lang="en-US" sz="1800" dirty="0"/>
                  <a:t>subset of </a:t>
                </a:r>
                <a:r>
                  <a:rPr lang="en-US" sz="1800" b="1" u="sng" dirty="0"/>
                  <a:t>non-overlapping</a:t>
                </a:r>
                <a:r>
                  <a:rPr lang="en-US" sz="1800" dirty="0"/>
                  <a:t> jobs.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58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398" y="238780"/>
            <a:ext cx="3011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Formal Description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743200" y="4572000"/>
            <a:ext cx="4191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9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Description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/>
                  <a:t>(Input :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jobs.)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r>
                  <a:rPr lang="en-US" sz="2000" dirty="0">
                    <a:latin typeface="Cambria Math"/>
                    <a:ea typeface="Cambria Math"/>
                  </a:rPr>
                  <a:t>;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&lt;&gt;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 </a:t>
                </a:r>
                <a:r>
                  <a:rPr lang="en-US" sz="2000" b="1" dirty="0"/>
                  <a:t>do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{</a:t>
                </a:r>
                <a:r>
                  <a:rPr lang="en-US" sz="1800" dirty="0"/>
                  <a:t>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the job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with earliest finish time;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 </a:t>
                </a:r>
                <a:r>
                  <a:rPr lang="en-US" sz="2800" dirty="0">
                    <a:latin typeface="Cambria Math"/>
                    <a:ea typeface="Cambria Math"/>
                  </a:rPr>
                  <a:t>U</a:t>
                </a:r>
                <a:r>
                  <a:rPr lang="en-US" sz="1800" dirty="0">
                    <a:latin typeface="Cambria Math"/>
                    <a:ea typeface="Cambria Math"/>
                  </a:rPr>
                  <a:t>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/>
                    <a:ea typeface="Cambria Math"/>
                  </a:rPr>
                  <a:t>                   </a:t>
                </a:r>
                <a:r>
                  <a:rPr lang="en-US" sz="1800" dirty="0"/>
                  <a:t>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all jobs that overlap with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b="1" dirty="0"/>
                  <a:t>}</a:t>
                </a:r>
              </a:p>
              <a:p>
                <a:pPr>
                  <a:buAutoNum type="arabicPeriod" startAt="3"/>
                </a:pPr>
                <a:r>
                  <a:rPr lang="en-US" sz="1800" dirty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be the job with earliest finish time.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Lemma1:  </a:t>
                </a:r>
                <a:r>
                  <a:rPr lang="en-US" sz="1800" dirty="0"/>
                  <a:t>There exists </a:t>
                </a:r>
                <a:r>
                  <a:rPr lang="en-US" sz="1800" b="1" dirty="0"/>
                  <a:t>an optimal </a:t>
                </a:r>
                <a:r>
                  <a:rPr lang="en-US" sz="1800" dirty="0"/>
                  <a:t>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present. </a:t>
                </a:r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b="-2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6A1DA-5C56-7202-DFE2-4BEB1EC74307}"/>
              </a:ext>
            </a:extLst>
          </p:cNvPr>
          <p:cNvSpPr/>
          <p:nvPr/>
        </p:nvSpPr>
        <p:spPr>
          <a:xfrm>
            <a:off x="2459736" y="4038600"/>
            <a:ext cx="4114800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B45010-101C-158F-BC0A-B542EBB65ECB}"/>
              </a:ext>
            </a:extLst>
          </p:cNvPr>
          <p:cNvSpPr/>
          <p:nvPr/>
        </p:nvSpPr>
        <p:spPr>
          <a:xfrm>
            <a:off x="3581400" y="3228945"/>
            <a:ext cx="4114800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1F3A4-218C-BAD6-3CAF-361FC9D105E2}"/>
              </a:ext>
            </a:extLst>
          </p:cNvPr>
          <p:cNvSpPr/>
          <p:nvPr/>
        </p:nvSpPr>
        <p:spPr>
          <a:xfrm>
            <a:off x="4517136" y="5715000"/>
            <a:ext cx="2569464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8E10-2867-750D-EC2B-2DB0E7C1A389}"/>
              </a:ext>
            </a:extLst>
          </p:cNvPr>
          <p:cNvSpPr/>
          <p:nvPr/>
        </p:nvSpPr>
        <p:spPr>
          <a:xfrm>
            <a:off x="1524000" y="5715000"/>
            <a:ext cx="2993136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Description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/>
                  <a:t>(Input :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jobs.)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r>
                  <a:rPr lang="en-US" sz="2000" dirty="0">
                    <a:latin typeface="Cambria Math"/>
                    <a:ea typeface="Cambria Math"/>
                  </a:rPr>
                  <a:t>;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&lt;&gt;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 </a:t>
                </a:r>
                <a:r>
                  <a:rPr lang="en-US" sz="2000" b="1" dirty="0"/>
                  <a:t>do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{</a:t>
                </a:r>
                <a:r>
                  <a:rPr lang="en-US" sz="1800" dirty="0"/>
                  <a:t>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the job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with earliest finish time;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 </a:t>
                </a:r>
                <a:r>
                  <a:rPr lang="en-US" sz="2800" dirty="0">
                    <a:latin typeface="Cambria Math"/>
                    <a:ea typeface="Cambria Math"/>
                  </a:rPr>
                  <a:t>U</a:t>
                </a:r>
                <a:r>
                  <a:rPr lang="en-US" sz="1800" dirty="0">
                    <a:latin typeface="Cambria Math"/>
                    <a:ea typeface="Cambria Math"/>
                  </a:rPr>
                  <a:t>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/>
                    <a:ea typeface="Cambria Math"/>
                  </a:rPr>
                  <a:t>                   </a:t>
                </a:r>
                <a:r>
                  <a:rPr lang="en-US" sz="1800" dirty="0"/>
                  <a:t>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all jobs that overlap with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b="1" dirty="0"/>
                  <a:t>}</a:t>
                </a:r>
              </a:p>
              <a:p>
                <a:pPr>
                  <a:buAutoNum type="arabicPeriod" startAt="3"/>
                </a:pPr>
                <a:r>
                  <a:rPr lang="en-US" sz="1800" dirty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be the job with earliest finish time.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Lemma1:  </a:t>
                </a:r>
                <a:r>
                  <a:rPr lang="en-US" sz="1800" dirty="0"/>
                  <a:t>There exists </a:t>
                </a:r>
                <a:r>
                  <a:rPr lang="en-US" sz="1800" b="1" dirty="0"/>
                  <a:t>an optimal </a:t>
                </a:r>
                <a:r>
                  <a:rPr lang="en-US" sz="1800" dirty="0"/>
                  <a:t>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present. </a:t>
                </a:r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b="-2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6F5589-DBB1-E8C6-EA04-41ABDA70B034}"/>
                  </a:ext>
                </a:extLst>
              </p:cNvPr>
              <p:cNvSpPr txBox="1"/>
              <p:nvPr/>
            </p:nvSpPr>
            <p:spPr>
              <a:xfrm>
                <a:off x="2514600" y="6054897"/>
                <a:ext cx="353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/>
                  <a:t>) = </a:t>
                </a:r>
                <a:r>
                  <a:rPr lang="en-US" dirty="0">
                    <a:latin typeface="Cambria Math"/>
                    <a:ea typeface="Cambria Math"/>
                  </a:rPr>
                  <a:t>{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} U </a:t>
                </a:r>
                <a:r>
                  <a:rPr lang="en-US" b="1" dirty="0">
                    <a:solidFill>
                      <a:srgbClr val="7030A0"/>
                    </a:solidFill>
                    <a:latin typeface="Cambria Math"/>
                    <a:ea typeface="Cambria Math"/>
                  </a:rPr>
                  <a:t>OPT</a:t>
                </a:r>
                <a:r>
                  <a:rPr lang="en-US" dirty="0">
                    <a:latin typeface="Cambria Math"/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\ Overlap(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))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6F5589-DBB1-E8C6-EA04-41ABDA70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6054897"/>
                <a:ext cx="3530069" cy="369332"/>
              </a:xfrm>
              <a:prstGeom prst="rect">
                <a:avLst/>
              </a:prstGeom>
              <a:blipFill>
                <a:blip r:embed="rId3"/>
                <a:stretch>
                  <a:fillRect l="-1554" t="-11475" r="-10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5B1F3A4-218C-BAD6-3CAF-361FC9D105E2}"/>
              </a:ext>
            </a:extLst>
          </p:cNvPr>
          <p:cNvSpPr/>
          <p:nvPr/>
        </p:nvSpPr>
        <p:spPr>
          <a:xfrm>
            <a:off x="4005072" y="6088857"/>
            <a:ext cx="2569464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72A3BB-9A9D-AAB0-C974-0752CFB0A9A3}"/>
              </a:ext>
            </a:extLst>
          </p:cNvPr>
          <p:cNvSpPr/>
          <p:nvPr/>
        </p:nvSpPr>
        <p:spPr>
          <a:xfrm>
            <a:off x="3429000" y="6067455"/>
            <a:ext cx="2569464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306CCF-A443-F87C-F552-BCD54DF3CCD8}"/>
              </a:ext>
            </a:extLst>
          </p:cNvPr>
          <p:cNvSpPr/>
          <p:nvPr/>
        </p:nvSpPr>
        <p:spPr>
          <a:xfrm>
            <a:off x="2564892" y="6096000"/>
            <a:ext cx="2569464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5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>
                <a:solidFill>
                  <a:srgbClr val="0070C0"/>
                </a:solidFill>
              </a:rPr>
              <a:t>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71821" y="3264455"/>
            <a:ext cx="1327372" cy="2375773"/>
            <a:chOff x="6148021" y="3813730"/>
            <a:chExt cx="1327372" cy="23757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375773"/>
              <a:chOff x="6148021" y="3813730"/>
              <a:chExt cx="1327372" cy="23757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33959" y="5514022"/>
                <a:ext cx="448304" cy="675481"/>
                <a:chOff x="6528153" y="5334000"/>
                <a:chExt cx="490775" cy="7620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625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BCFB96-CF4A-3BE4-02F0-8D540F63E7CB}"/>
                  </a:ext>
                </a:extLst>
              </p:cNvPr>
              <p:cNvSpPr txBox="1"/>
              <p:nvPr/>
            </p:nvSpPr>
            <p:spPr>
              <a:xfrm>
                <a:off x="1821306" y="6101223"/>
                <a:ext cx="4579494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𝐝𝐞𝐩𝐭</m:t>
                              </m:r>
                              <m:sSub>
                                <m:sSubPr>
                                  <m:ctrlPr>
                                    <a:rPr lang="en-US" sz="1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US" sz="18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BCFB96-CF4A-3BE4-02F0-8D540F63E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306" y="6101223"/>
                <a:ext cx="4579494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353A4DF5-A883-6E4E-76D9-C95C178E1489}"/>
              </a:ext>
            </a:extLst>
          </p:cNvPr>
          <p:cNvSpPr/>
          <p:nvPr/>
        </p:nvSpPr>
        <p:spPr>
          <a:xfrm>
            <a:off x="3567435" y="6027528"/>
            <a:ext cx="2558563" cy="9066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1FE96-A6B6-3FF1-2F82-D5E570E70621}"/>
              </a:ext>
            </a:extLst>
          </p:cNvPr>
          <p:cNvSpPr txBox="1"/>
          <p:nvPr/>
        </p:nvSpPr>
        <p:spPr>
          <a:xfrm>
            <a:off x="174885" y="5683441"/>
            <a:ext cx="464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Theorem</a:t>
            </a:r>
            <a:r>
              <a:rPr lang="en-US" sz="1800" dirty="0">
                <a:solidFill>
                  <a:srgbClr val="C00000"/>
                </a:solidFill>
              </a:rPr>
              <a:t>:</a:t>
            </a:r>
            <a:r>
              <a:rPr lang="en-US" sz="1800" dirty="0"/>
              <a:t> There exists </a:t>
            </a:r>
            <a:r>
              <a:rPr lang="en-US" sz="1800" u="sng" dirty="0"/>
              <a:t>an</a:t>
            </a:r>
            <a:r>
              <a:rPr lang="en-US" sz="1800" dirty="0"/>
              <a:t> optimal prefix 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D6395B-4494-E9F0-D529-7D1DC1E7F0F1}"/>
                  </a:ext>
                </a:extLst>
              </p:cNvPr>
              <p:cNvSpPr txBox="1"/>
              <p:nvPr/>
            </p:nvSpPr>
            <p:spPr>
              <a:xfrm>
                <a:off x="4679706" y="5680134"/>
                <a:ext cx="3701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 appear as siblings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D6395B-4494-E9F0-D529-7D1DC1E7F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706" y="5680134"/>
                <a:ext cx="3701526" cy="369332"/>
              </a:xfrm>
              <a:prstGeom prst="rect">
                <a:avLst/>
              </a:prstGeom>
              <a:blipFill>
                <a:blip r:embed="rId6"/>
                <a:stretch>
                  <a:fillRect l="-13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5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37" grpId="0" animBg="1"/>
      <p:bldP spid="3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Finding the </a:t>
            </a:r>
            <a:r>
              <a:rPr lang="en-US" sz="3200" dirty="0">
                <a:solidFill>
                  <a:srgbClr val="7030A0"/>
                </a:solidFill>
              </a:rPr>
              <a:t>labeled binary tree </a:t>
            </a:r>
            <a:r>
              <a:rPr lang="en-US" sz="3200" dirty="0"/>
              <a:t>for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90800" y="2743200"/>
            <a:ext cx="388420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the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u="sng" dirty="0">
                <a:solidFill>
                  <a:srgbClr val="006C31"/>
                </a:solidFill>
              </a:rPr>
              <a:t>optimal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prefix codes </a:t>
            </a:r>
          </a:p>
        </p:txBody>
      </p:sp>
    </p:spTree>
    <p:extLst>
      <p:ext uri="{BB962C8B-B14F-4D97-AF65-F5344CB8AC3E}">
        <p14:creationId xmlns:p14="http://schemas.microsoft.com/office/powerpoint/2010/main" val="36251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0" dirty="0" smtClean="0">
                        <a:latin typeface="Cambria Math"/>
                      </a:rPr>
                      <m:t> </m:t>
                    </m:r>
                    <m:r>
                      <a:rPr lang="en-US" sz="2400" b="1" dirty="0">
                        <a:latin typeface="Cambria Math"/>
                      </a:rPr>
                      <m:t>=</m:t>
                    </m:r>
                    <m:r>
                      <a:rPr lang="en-US" sz="2400" b="1" i="0" dirty="0" smtClean="0">
                        <a:latin typeface="Cambria Math"/>
                      </a:rPr>
                      <m:t> 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Note</a:t>
                </a:r>
                <a:r>
                  <a:rPr lang="en-US" sz="2000" b="1" dirty="0">
                    <a:sym typeface="Wingdings" pitchFamily="2" charset="2"/>
                  </a:rPr>
                  <a:t>:  </a:t>
                </a:r>
                <a:r>
                  <a:rPr lang="en-US" sz="2000" dirty="0">
                    <a:sym typeface="Wingdings" pitchFamily="2" charset="2"/>
                  </a:rPr>
                  <a:t>Establishing this relation will lead to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an efficient algorithm to extract </a:t>
                </a:r>
                <a:r>
                  <a:rPr lang="en-US" sz="2000" b="1" dirty="0"/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from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>
                <a:blip r:embed="rId2"/>
                <a:stretch>
                  <a:fillRect l="-741" b="-4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26482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, …            …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264822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25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04210" y="3745468"/>
                <a:ext cx="192059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, …            …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10" y="3745468"/>
                <a:ext cx="192059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378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31268" y="3777734"/>
                <a:ext cx="439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68" y="3777734"/>
                <a:ext cx="43954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31775" y="4631174"/>
                <a:ext cx="2421625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𝒂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’</m:t>
                        </m:r>
                      </m:e>
                    </m:d>
                    <m:r>
                      <a:rPr lang="en-US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775" y="4631174"/>
                <a:ext cx="242162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50" t="-6452" r="-325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800777" y="5481042"/>
            <a:ext cx="2438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29068" y="5605790"/>
            <a:ext cx="433132" cy="523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?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040" y="2118360"/>
            <a:ext cx="2133600" cy="170688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457200" y="19050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05000"/>
                <a:ext cx="1828800" cy="533400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533400" y="3657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657600"/>
                <a:ext cx="1828800" cy="533400"/>
              </a:xfrm>
              <a:prstGeom prst="round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524000" y="2895600"/>
            <a:ext cx="927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Relation ?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686F5-9B4B-A935-0C7C-F4562787E3B3}"/>
              </a:ext>
            </a:extLst>
          </p:cNvPr>
          <p:cNvSpPr/>
          <p:nvPr/>
        </p:nvSpPr>
        <p:spPr>
          <a:xfrm>
            <a:off x="1232170" y="6051550"/>
            <a:ext cx="372083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D35D3C-A395-67B0-32A5-F4A16C7D3647}"/>
              </a:ext>
            </a:extLst>
          </p:cNvPr>
          <p:cNvSpPr/>
          <p:nvPr/>
        </p:nvSpPr>
        <p:spPr>
          <a:xfrm>
            <a:off x="2819400" y="6410980"/>
            <a:ext cx="3720830" cy="523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2" grpId="0" animBg="1"/>
      <p:bldP spid="13" grpId="0" animBg="1"/>
      <p:bldP spid="14" grpId="0" animBg="1"/>
      <p:bldP spid="14" grpId="1" animBg="1"/>
      <p:bldP spid="16" grpId="0" animBg="1"/>
      <p:bldP spid="17" grpId="0" animBg="1"/>
      <p:bldP spid="18" grpId="0"/>
      <p:bldP spid="9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14931</TotalTime>
  <Words>1406</Words>
  <Application>Microsoft Office PowerPoint</Application>
  <PresentationFormat>On-screen Show (4:3)</PresentationFormat>
  <Paragraphs>471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PowerPoint Presentation</vt:lpstr>
      <vt:lpstr>A generic way to design and analyse a greedy algorithm </vt:lpstr>
      <vt:lpstr>  A job scheduling problem  </vt:lpstr>
      <vt:lpstr>Algorithm “earliest finish time” Description</vt:lpstr>
      <vt:lpstr>Algorithm “earliest finish time” Description</vt:lpstr>
      <vt:lpstr>The binary tree of the optimal prefix code</vt:lpstr>
      <vt:lpstr>Finding the labeled binary tree for</vt:lpstr>
      <vt:lpstr>PowerPoint Presentation</vt:lpstr>
      <vt:lpstr>Proof for  OPT_ABL (A)=OPT_ABL (A′) + f(a_1 )+f(a_2 )</vt:lpstr>
      <vt:lpstr>Proof for  OPT_ABL (A)=OPT_ABL (A′) + f(a_1 )+f(a_2 )</vt:lpstr>
      <vt:lpstr>How to prove  OPT_ABL (A)=OPT_ABL (A′) + f(a_1 )+f(a_2 )  ?</vt:lpstr>
      <vt:lpstr>A prefix coding for A from  OPT(A^′ ) </vt:lpstr>
      <vt:lpstr>PowerPoint Presentation</vt:lpstr>
      <vt:lpstr>A prefix coding for A′ from  OPT(A) </vt:lpstr>
      <vt:lpstr>A prefix coding for A′ from  OPT(A) </vt:lpstr>
      <vt:lpstr>PowerPoint Presentation</vt:lpstr>
      <vt:lpstr>The algorithm based on  OPT_ABL (A)=OPT_ABL (A′) + f(a_1 )+f(a_2 )</vt:lpstr>
      <vt:lpstr>Example  Minimum spanning tree</vt:lpstr>
      <vt:lpstr>instance A </vt:lpstr>
      <vt:lpstr>instance A </vt:lpstr>
      <vt:lpstr>instance A′ </vt:lpstr>
      <vt:lpstr>How to compute instance A′ 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1396</cp:revision>
  <dcterms:created xsi:type="dcterms:W3CDTF">2011-12-03T04:13:03Z</dcterms:created>
  <dcterms:modified xsi:type="dcterms:W3CDTF">2024-09-02T11:09:14Z</dcterms:modified>
</cp:coreProperties>
</file>