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1320749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268777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241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1712684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5862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2739654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2809269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405560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236207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A4C0-7356-4FFC-8B13-EA4B210D298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376320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3A4C0-7356-4FFC-8B13-EA4B210D2981}"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98583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3A4C0-7356-4FFC-8B13-EA4B210D2981}"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33548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E3A4C0-7356-4FFC-8B13-EA4B210D2981}"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85021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3A4C0-7356-4FFC-8B13-EA4B210D2981}"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414070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3A4C0-7356-4FFC-8B13-EA4B210D2981}"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1462838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3A4C0-7356-4FFC-8B13-EA4B210D2981}"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31EE4-A737-450C-9077-72351E9EA4DD}" type="slidenum">
              <a:rPr lang="en-IN" smtClean="0"/>
              <a:t>‹#›</a:t>
            </a:fld>
            <a:endParaRPr lang="en-IN"/>
          </a:p>
        </p:txBody>
      </p:sp>
    </p:spTree>
    <p:extLst>
      <p:ext uri="{BB962C8B-B14F-4D97-AF65-F5344CB8AC3E}">
        <p14:creationId xmlns:p14="http://schemas.microsoft.com/office/powerpoint/2010/main" val="21770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E3A4C0-7356-4FFC-8B13-EA4B210D2981}" type="datetimeFigureOut">
              <a:rPr lang="en-IN" smtClean="0"/>
              <a:t>30-03-2024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A31EE4-A737-450C-9077-72351E9EA4DD}" type="slidenum">
              <a:rPr lang="en-IN" smtClean="0"/>
              <a:t>‹#›</a:t>
            </a:fld>
            <a:endParaRPr lang="en-IN"/>
          </a:p>
        </p:txBody>
      </p:sp>
    </p:spTree>
    <p:extLst>
      <p:ext uri="{BB962C8B-B14F-4D97-AF65-F5344CB8AC3E}">
        <p14:creationId xmlns:p14="http://schemas.microsoft.com/office/powerpoint/2010/main" val="424728110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0B4B-4CAF-114D-F39C-E408425B70B9}"/>
              </a:ext>
            </a:extLst>
          </p:cNvPr>
          <p:cNvSpPr>
            <a:spLocks noGrp="1"/>
          </p:cNvSpPr>
          <p:nvPr>
            <p:ph type="title"/>
          </p:nvPr>
        </p:nvSpPr>
        <p:spPr>
          <a:xfrm>
            <a:off x="4775200" y="2184082"/>
            <a:ext cx="6350000" cy="2489835"/>
          </a:xfrm>
        </p:spPr>
        <p:txBody>
          <a:bodyPr/>
          <a:lstStyle/>
          <a:p>
            <a:r>
              <a:rPr lang="en-IN" sz="4500" b="1" dirty="0"/>
              <a:t>Vijayakumar M</a:t>
            </a:r>
            <a:br>
              <a:rPr lang="en-IN" sz="4500" b="1" dirty="0"/>
            </a:br>
            <a:r>
              <a:rPr lang="en-IN" sz="3800" dirty="0"/>
              <a:t>Final Project</a:t>
            </a:r>
          </a:p>
        </p:txBody>
      </p:sp>
    </p:spTree>
    <p:extLst>
      <p:ext uri="{BB962C8B-B14F-4D97-AF65-F5344CB8AC3E}">
        <p14:creationId xmlns:p14="http://schemas.microsoft.com/office/powerpoint/2010/main" val="2091243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AD13-9BEF-0B33-0B0D-72A69B0612AB}"/>
              </a:ext>
            </a:extLst>
          </p:cNvPr>
          <p:cNvSpPr>
            <a:spLocks noGrp="1"/>
          </p:cNvSpPr>
          <p:nvPr>
            <p:ph type="title"/>
          </p:nvPr>
        </p:nvSpPr>
        <p:spPr/>
        <p:txBody>
          <a:bodyPr/>
          <a:lstStyle/>
          <a:p>
            <a:r>
              <a:rPr lang="en-IN" b="1" dirty="0"/>
              <a:t>RESULT</a:t>
            </a:r>
          </a:p>
        </p:txBody>
      </p:sp>
      <p:sp>
        <p:nvSpPr>
          <p:cNvPr id="7" name="Content Placeholder 6">
            <a:extLst>
              <a:ext uri="{FF2B5EF4-FFF2-40B4-BE49-F238E27FC236}">
                <a16:creationId xmlns:a16="http://schemas.microsoft.com/office/drawing/2014/main" id="{ED81FEC1-0E74-F50B-D2EA-EB44C52FFDA8}"/>
              </a:ext>
            </a:extLst>
          </p:cNvPr>
          <p:cNvSpPr>
            <a:spLocks noGrp="1"/>
          </p:cNvSpPr>
          <p:nvPr>
            <p:ph idx="1"/>
          </p:nvPr>
        </p:nvSpPr>
        <p:spPr/>
        <p:txBody>
          <a:bodyPr>
            <a:normAutofit lnSpcReduction="10000"/>
          </a:bodyPr>
          <a:lstStyle/>
          <a:p>
            <a:r>
              <a:rPr lang="en-US" sz="2800" b="0" i="0" dirty="0">
                <a:solidFill>
                  <a:schemeClr val="bg2">
                    <a:lumMod val="10000"/>
                  </a:schemeClr>
                </a:solidFill>
                <a:effectLst/>
                <a:latin typeface="Söhne"/>
              </a:rPr>
              <a:t>Overall, the goal of loan approval prediction is to enhance the efficiency, accuracy, fairness, and compliance of the lending process, ultimately benefiting both financial institutions and borrowers. By leveraging data-driven insights and predictive analytics, lending institutions can make better-informed decisions, mitigate risks, and improve customer satisfaction, leading to a more sustainable and profitable lending operation</a:t>
            </a:r>
            <a:r>
              <a:rPr lang="en-US" sz="2800" dirty="0">
                <a:solidFill>
                  <a:schemeClr val="bg2">
                    <a:lumMod val="10000"/>
                  </a:schemeClr>
                </a:solidFill>
                <a:latin typeface="Söhne"/>
              </a:rPr>
              <a:t>.</a:t>
            </a:r>
            <a:endParaRPr lang="en-IN" dirty="0">
              <a:solidFill>
                <a:schemeClr val="bg2">
                  <a:lumMod val="10000"/>
                </a:schemeClr>
              </a:solidFill>
            </a:endParaRPr>
          </a:p>
        </p:txBody>
      </p:sp>
    </p:spTree>
    <p:extLst>
      <p:ext uri="{BB962C8B-B14F-4D97-AF65-F5344CB8AC3E}">
        <p14:creationId xmlns:p14="http://schemas.microsoft.com/office/powerpoint/2010/main" val="194969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F1F7-9E2A-5ED5-735A-88177D48CB8B}"/>
              </a:ext>
            </a:extLst>
          </p:cNvPr>
          <p:cNvSpPr>
            <a:spLocks noGrp="1"/>
          </p:cNvSpPr>
          <p:nvPr>
            <p:ph type="title"/>
          </p:nvPr>
        </p:nvSpPr>
        <p:spPr/>
        <p:txBody>
          <a:bodyPr/>
          <a:lstStyle/>
          <a:p>
            <a:r>
              <a:rPr lang="en-IN" b="1" dirty="0"/>
              <a:t>PROJECT TITLE</a:t>
            </a:r>
          </a:p>
        </p:txBody>
      </p:sp>
      <p:sp>
        <p:nvSpPr>
          <p:cNvPr id="3" name="Content Placeholder 2">
            <a:extLst>
              <a:ext uri="{FF2B5EF4-FFF2-40B4-BE49-F238E27FC236}">
                <a16:creationId xmlns:a16="http://schemas.microsoft.com/office/drawing/2014/main" id="{87511A5D-2F6E-6A59-874C-6AE730E1FCBF}"/>
              </a:ext>
            </a:extLst>
          </p:cNvPr>
          <p:cNvSpPr>
            <a:spLocks noGrp="1"/>
          </p:cNvSpPr>
          <p:nvPr>
            <p:ph idx="1"/>
          </p:nvPr>
        </p:nvSpPr>
        <p:spPr/>
        <p:txBody>
          <a:bodyPr>
            <a:normAutofit/>
          </a:bodyPr>
          <a:lstStyle/>
          <a:p>
            <a:pPr marL="0" indent="0">
              <a:buNone/>
            </a:pPr>
            <a:r>
              <a:rPr lang="en-US" sz="7200" dirty="0">
                <a:solidFill>
                  <a:schemeClr val="tx1"/>
                </a:solidFill>
              </a:rPr>
              <a:t>Loan Approval Prediction Using Python</a:t>
            </a:r>
            <a:endParaRPr lang="en-IN" sz="7200" dirty="0">
              <a:solidFill>
                <a:schemeClr val="tx1"/>
              </a:solidFill>
            </a:endParaRPr>
          </a:p>
        </p:txBody>
      </p:sp>
    </p:spTree>
    <p:extLst>
      <p:ext uri="{BB962C8B-B14F-4D97-AF65-F5344CB8AC3E}">
        <p14:creationId xmlns:p14="http://schemas.microsoft.com/office/powerpoint/2010/main" val="248154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52E7-3A18-7334-DDE6-ED5BE741CC4D}"/>
              </a:ext>
            </a:extLst>
          </p:cNvPr>
          <p:cNvSpPr>
            <a:spLocks noGrp="1"/>
          </p:cNvSpPr>
          <p:nvPr>
            <p:ph type="title"/>
          </p:nvPr>
        </p:nvSpPr>
        <p:spPr>
          <a:xfrm>
            <a:off x="677334" y="367553"/>
            <a:ext cx="8596668" cy="977153"/>
          </a:xfrm>
        </p:spPr>
        <p:txBody>
          <a:bodyPr/>
          <a:lstStyle/>
          <a:p>
            <a:r>
              <a:rPr lang="en-IN" b="1" dirty="0"/>
              <a:t>AGENDA</a:t>
            </a:r>
          </a:p>
        </p:txBody>
      </p:sp>
      <p:sp>
        <p:nvSpPr>
          <p:cNvPr id="3" name="Content Placeholder 2">
            <a:extLst>
              <a:ext uri="{FF2B5EF4-FFF2-40B4-BE49-F238E27FC236}">
                <a16:creationId xmlns:a16="http://schemas.microsoft.com/office/drawing/2014/main" id="{1DD0F77C-CDFD-D8B5-AAEB-55F2FD04A52A}"/>
              </a:ext>
            </a:extLst>
          </p:cNvPr>
          <p:cNvSpPr>
            <a:spLocks noGrp="1"/>
          </p:cNvSpPr>
          <p:nvPr>
            <p:ph idx="1"/>
          </p:nvPr>
        </p:nvSpPr>
        <p:spPr>
          <a:xfrm>
            <a:off x="677334" y="1344706"/>
            <a:ext cx="8596668" cy="5307107"/>
          </a:xfrm>
        </p:spPr>
        <p:txBody>
          <a:bodyPr>
            <a:normAutofit/>
          </a:bodyPr>
          <a:lstStyle/>
          <a:p>
            <a:pPr algn="l">
              <a:buFont typeface="+mj-lt"/>
              <a:buAutoNum type="arabicPeriod"/>
            </a:pPr>
            <a:r>
              <a:rPr lang="en-US" sz="1900" b="0" i="0" dirty="0">
                <a:solidFill>
                  <a:schemeClr val="bg2">
                    <a:lumMod val="10000"/>
                  </a:schemeClr>
                </a:solidFill>
                <a:effectLst/>
                <a:latin typeface="Söhne"/>
              </a:rPr>
              <a:t>Introduction:</a:t>
            </a:r>
          </a:p>
          <a:p>
            <a:pPr marL="742950" lvl="1" indent="-285750" algn="l">
              <a:buFont typeface="+mj-lt"/>
              <a:buAutoNum type="arabicPeriod"/>
            </a:pPr>
            <a:r>
              <a:rPr lang="en-US" sz="1900" b="0" i="0" dirty="0">
                <a:solidFill>
                  <a:schemeClr val="bg2">
                    <a:lumMod val="10000"/>
                  </a:schemeClr>
                </a:solidFill>
                <a:effectLst/>
                <a:latin typeface="Söhne"/>
              </a:rPr>
              <a:t>Overview of the project to automate loan approval using Python.</a:t>
            </a:r>
          </a:p>
          <a:p>
            <a:pPr marL="742950" lvl="1" indent="-285750" algn="l">
              <a:buFont typeface="+mj-lt"/>
              <a:buAutoNum type="arabicPeriod"/>
            </a:pPr>
            <a:r>
              <a:rPr lang="en-US" sz="1900" b="0" i="0" dirty="0">
                <a:solidFill>
                  <a:schemeClr val="bg2">
                    <a:lumMod val="10000"/>
                  </a:schemeClr>
                </a:solidFill>
                <a:effectLst/>
                <a:latin typeface="Söhne"/>
              </a:rPr>
              <a:t>Importance of automating loan approval processes for efficiency and accuracy.</a:t>
            </a:r>
          </a:p>
          <a:p>
            <a:pPr marL="742950" lvl="1" indent="-285750" algn="l">
              <a:buFont typeface="+mj-lt"/>
              <a:buAutoNum type="arabicPeriod"/>
            </a:pPr>
            <a:r>
              <a:rPr lang="en-US" sz="1900" b="0" i="0" dirty="0">
                <a:solidFill>
                  <a:schemeClr val="bg2">
                    <a:lumMod val="10000"/>
                  </a:schemeClr>
                </a:solidFill>
                <a:effectLst/>
                <a:latin typeface="Söhne"/>
              </a:rPr>
              <a:t>Objectives of the meeting.</a:t>
            </a:r>
          </a:p>
          <a:p>
            <a:pPr algn="l">
              <a:buFont typeface="+mj-lt"/>
              <a:buAutoNum type="arabicPeriod"/>
            </a:pPr>
            <a:r>
              <a:rPr lang="en-US" sz="1900" b="0" i="0" dirty="0">
                <a:solidFill>
                  <a:schemeClr val="bg2">
                    <a:lumMod val="10000"/>
                  </a:schemeClr>
                </a:solidFill>
                <a:effectLst/>
                <a:latin typeface="Söhne"/>
              </a:rPr>
              <a:t>Data Acquisition and Preprocessing:</a:t>
            </a:r>
          </a:p>
          <a:p>
            <a:pPr marL="742950" lvl="1" indent="-285750" algn="l">
              <a:buFont typeface="+mj-lt"/>
              <a:buAutoNum type="arabicPeriod"/>
            </a:pPr>
            <a:r>
              <a:rPr lang="en-US" sz="1900" b="0" i="0" dirty="0">
                <a:solidFill>
                  <a:schemeClr val="bg2">
                    <a:lumMod val="10000"/>
                  </a:schemeClr>
                </a:solidFill>
                <a:effectLst/>
                <a:latin typeface="Söhne"/>
              </a:rPr>
              <a:t>Explanation of data sources (internal databases, APIs, external datasets).</a:t>
            </a:r>
          </a:p>
          <a:p>
            <a:pPr marL="742950" lvl="1" indent="-285750" algn="l">
              <a:buFont typeface="+mj-lt"/>
              <a:buAutoNum type="arabicPeriod"/>
            </a:pPr>
            <a:r>
              <a:rPr lang="en-US" sz="1900" b="0" i="0" dirty="0">
                <a:solidFill>
                  <a:schemeClr val="bg2">
                    <a:lumMod val="10000"/>
                  </a:schemeClr>
                </a:solidFill>
                <a:effectLst/>
                <a:latin typeface="Söhne"/>
              </a:rPr>
              <a:t>Techniques for data extraction and cleaning.</a:t>
            </a:r>
          </a:p>
          <a:p>
            <a:pPr marL="742950" lvl="1" indent="-285750" algn="l">
              <a:buFont typeface="+mj-lt"/>
              <a:buAutoNum type="arabicPeriod"/>
            </a:pPr>
            <a:r>
              <a:rPr lang="en-US" sz="1900" b="0" i="0" dirty="0">
                <a:solidFill>
                  <a:schemeClr val="bg2">
                    <a:lumMod val="10000"/>
                  </a:schemeClr>
                </a:solidFill>
                <a:effectLst/>
                <a:latin typeface="Söhne"/>
              </a:rPr>
              <a:t>Handling missing values, outliers, and data inconsistencies.</a:t>
            </a:r>
          </a:p>
          <a:p>
            <a:pPr algn="l">
              <a:buFont typeface="+mj-lt"/>
              <a:buAutoNum type="arabicPeriod"/>
            </a:pPr>
            <a:r>
              <a:rPr lang="en-US" sz="1900" b="0" i="0" dirty="0">
                <a:solidFill>
                  <a:schemeClr val="bg2">
                    <a:lumMod val="10000"/>
                  </a:schemeClr>
                </a:solidFill>
                <a:effectLst/>
                <a:latin typeface="Söhne"/>
              </a:rPr>
              <a:t>Exploratory Data Analysis (EDA):</a:t>
            </a:r>
          </a:p>
          <a:p>
            <a:pPr marL="742950" lvl="1" indent="-285750" algn="l">
              <a:buFont typeface="+mj-lt"/>
              <a:buAutoNum type="arabicPeriod"/>
            </a:pPr>
            <a:r>
              <a:rPr lang="en-US" sz="1900" b="0" i="0" dirty="0">
                <a:solidFill>
                  <a:schemeClr val="bg2">
                    <a:lumMod val="10000"/>
                  </a:schemeClr>
                </a:solidFill>
                <a:effectLst/>
                <a:latin typeface="Söhne"/>
              </a:rPr>
              <a:t>Statistical summary of the dataset.</a:t>
            </a:r>
          </a:p>
          <a:p>
            <a:pPr marL="742950" lvl="1" indent="-285750" algn="l">
              <a:buFont typeface="+mj-lt"/>
              <a:buAutoNum type="arabicPeriod"/>
            </a:pPr>
            <a:r>
              <a:rPr lang="en-US" sz="1900" b="0" i="0" dirty="0">
                <a:solidFill>
                  <a:schemeClr val="bg2">
                    <a:lumMod val="10000"/>
                  </a:schemeClr>
                </a:solidFill>
                <a:effectLst/>
                <a:latin typeface="Söhne"/>
              </a:rPr>
              <a:t>Visualization of key features (histograms, box plots, correlation matrices).</a:t>
            </a:r>
          </a:p>
          <a:p>
            <a:pPr marL="742950" lvl="1" indent="-285750" algn="l">
              <a:buFont typeface="+mj-lt"/>
              <a:buAutoNum type="arabicPeriod"/>
            </a:pPr>
            <a:r>
              <a:rPr lang="en-US" sz="1900" b="0" i="0" dirty="0">
                <a:solidFill>
                  <a:schemeClr val="bg2">
                    <a:lumMod val="10000"/>
                  </a:schemeClr>
                </a:solidFill>
                <a:effectLst/>
                <a:latin typeface="Söhne"/>
              </a:rPr>
              <a:t>Identification of patterns and trends in the data.</a:t>
            </a:r>
          </a:p>
          <a:p>
            <a:pPr marL="1828800" lvl="4" indent="0">
              <a:buNone/>
            </a:pPr>
            <a:endParaRPr lang="en-US" sz="1400" b="0" i="0" dirty="0">
              <a:solidFill>
                <a:srgbClr val="FF0000"/>
              </a:solidFill>
              <a:effectLst/>
              <a:latin typeface="Söhne"/>
            </a:endParaRPr>
          </a:p>
        </p:txBody>
      </p:sp>
    </p:spTree>
    <p:extLst>
      <p:ext uri="{BB962C8B-B14F-4D97-AF65-F5344CB8AC3E}">
        <p14:creationId xmlns:p14="http://schemas.microsoft.com/office/powerpoint/2010/main" val="234512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1DA8-DEFD-EA22-DF9C-78F3C620DB40}"/>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92123EBD-192D-8B8B-803B-F658BF3F2550}"/>
              </a:ext>
            </a:extLst>
          </p:cNvPr>
          <p:cNvSpPr>
            <a:spLocks noGrp="1"/>
          </p:cNvSpPr>
          <p:nvPr>
            <p:ph idx="1"/>
          </p:nvPr>
        </p:nvSpPr>
        <p:spPr>
          <a:xfrm>
            <a:off x="677334" y="1930401"/>
            <a:ext cx="8596668" cy="4110962"/>
          </a:xfrm>
        </p:spPr>
        <p:txBody>
          <a:bodyPr>
            <a:normAutofit fontScale="70000" lnSpcReduction="20000"/>
          </a:bodyPr>
          <a:lstStyle/>
          <a:p>
            <a:pPr marL="0" indent="0">
              <a:buNone/>
            </a:pPr>
            <a:br>
              <a:rPr lang="en-US" sz="4000" dirty="0">
                <a:solidFill>
                  <a:schemeClr val="bg2">
                    <a:lumMod val="10000"/>
                  </a:schemeClr>
                </a:solidFill>
              </a:rPr>
            </a:br>
            <a:r>
              <a:rPr lang="en-US" sz="4000" b="0" i="0" dirty="0">
                <a:solidFill>
                  <a:schemeClr val="bg2">
                    <a:lumMod val="10000"/>
                  </a:schemeClr>
                </a:solidFill>
                <a:effectLst/>
                <a:latin typeface="Söhne"/>
              </a:rPr>
              <a:t>The primary aim of this project is to employ machine learning techniques in Python to build a robust predictive model capable of assessing the creditworthiness of loan applicants. By analyzing historical loan data and applicant attributes, the model will predict whether a loan application should be approved or denied. The model will be trained on a dataset containing features such as applicant demographics, financial history, credit scores, employment status, loan amount, and loan outcome (approved or denied).</a:t>
            </a:r>
            <a:endParaRPr lang="en-IN" sz="4000" dirty="0">
              <a:solidFill>
                <a:schemeClr val="bg2">
                  <a:lumMod val="10000"/>
                </a:schemeClr>
              </a:solidFill>
            </a:endParaRPr>
          </a:p>
        </p:txBody>
      </p:sp>
    </p:spTree>
    <p:extLst>
      <p:ext uri="{BB962C8B-B14F-4D97-AF65-F5344CB8AC3E}">
        <p14:creationId xmlns:p14="http://schemas.microsoft.com/office/powerpoint/2010/main" val="107942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B765-F23E-A298-5D7C-E22408A451C7}"/>
              </a:ext>
            </a:extLst>
          </p:cNvPr>
          <p:cNvSpPr>
            <a:spLocks noGrp="1"/>
          </p:cNvSpPr>
          <p:nvPr>
            <p:ph type="title"/>
          </p:nvPr>
        </p:nvSpPr>
        <p:spPr/>
        <p:txBody>
          <a:bodyPr/>
          <a:lstStyle/>
          <a:p>
            <a:r>
              <a:rPr lang="en-IN" b="1" dirty="0"/>
              <a:t>PROJECT OVERVIEW</a:t>
            </a:r>
          </a:p>
        </p:txBody>
      </p:sp>
      <p:sp>
        <p:nvSpPr>
          <p:cNvPr id="3" name="Content Placeholder 2">
            <a:extLst>
              <a:ext uri="{FF2B5EF4-FFF2-40B4-BE49-F238E27FC236}">
                <a16:creationId xmlns:a16="http://schemas.microsoft.com/office/drawing/2014/main" id="{1F4FC85B-1124-3AD9-38E2-1948A74A679E}"/>
              </a:ext>
            </a:extLst>
          </p:cNvPr>
          <p:cNvSpPr>
            <a:spLocks noGrp="1"/>
          </p:cNvSpPr>
          <p:nvPr>
            <p:ph idx="1"/>
          </p:nvPr>
        </p:nvSpPr>
        <p:spPr>
          <a:xfrm>
            <a:off x="677334" y="1930401"/>
            <a:ext cx="8596668" cy="3959412"/>
          </a:xfrm>
        </p:spPr>
        <p:txBody>
          <a:bodyPr>
            <a:noAutofit/>
          </a:bodyPr>
          <a:lstStyle/>
          <a:p>
            <a:pPr marL="0" indent="0">
              <a:buNone/>
            </a:pPr>
            <a:r>
              <a:rPr lang="en-US" sz="2800" b="0" i="0" dirty="0">
                <a:solidFill>
                  <a:schemeClr val="bg2">
                    <a:lumMod val="10000"/>
                  </a:schemeClr>
                </a:solidFill>
                <a:effectLst/>
                <a:latin typeface="Söhne"/>
              </a:rPr>
              <a:t>The Loan Approval Prediction project aims to develop a machine learning model using Python to automate the decision-making process for approving or denying loan applications. By leveraging historical loan data and applicant information, the model predicts the likelihood of an applicant's loan being approved based on various factors such as credit score, income, employment status, and loan amount. This project seeks to streamline the loan approval process, reduce manual efforts, and improve the efficiency and accuracy of lending decisions.</a:t>
            </a:r>
            <a:endParaRPr lang="en-IN" sz="2800" dirty="0">
              <a:solidFill>
                <a:schemeClr val="bg2">
                  <a:lumMod val="10000"/>
                </a:schemeClr>
              </a:solidFill>
            </a:endParaRPr>
          </a:p>
        </p:txBody>
      </p:sp>
    </p:spTree>
    <p:extLst>
      <p:ext uri="{BB962C8B-B14F-4D97-AF65-F5344CB8AC3E}">
        <p14:creationId xmlns:p14="http://schemas.microsoft.com/office/powerpoint/2010/main" val="306578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264D-0673-5D1D-07C0-653C6F498E82}"/>
              </a:ext>
            </a:extLst>
          </p:cNvPr>
          <p:cNvSpPr>
            <a:spLocks noGrp="1"/>
          </p:cNvSpPr>
          <p:nvPr>
            <p:ph type="title"/>
          </p:nvPr>
        </p:nvSpPr>
        <p:spPr/>
        <p:txBody>
          <a:bodyPr/>
          <a:lstStyle/>
          <a:p>
            <a:r>
              <a:rPr lang="en-IN" b="1" dirty="0"/>
              <a:t>WHO ARE THE END USERS?</a:t>
            </a:r>
          </a:p>
        </p:txBody>
      </p:sp>
      <p:sp>
        <p:nvSpPr>
          <p:cNvPr id="3" name="Content Placeholder 2">
            <a:extLst>
              <a:ext uri="{FF2B5EF4-FFF2-40B4-BE49-F238E27FC236}">
                <a16:creationId xmlns:a16="http://schemas.microsoft.com/office/drawing/2014/main" id="{3F02A19C-2E3E-6CD4-E5EF-3F211E4DF023}"/>
              </a:ext>
            </a:extLst>
          </p:cNvPr>
          <p:cNvSpPr>
            <a:spLocks noGrp="1"/>
          </p:cNvSpPr>
          <p:nvPr>
            <p:ph idx="1"/>
          </p:nvPr>
        </p:nvSpPr>
        <p:spPr>
          <a:xfrm>
            <a:off x="677334" y="2214377"/>
            <a:ext cx="8596668" cy="3880773"/>
          </a:xfrm>
        </p:spPr>
        <p:txBody>
          <a:bodyPr>
            <a:noAutofit/>
          </a:bodyPr>
          <a:lstStyle/>
          <a:p>
            <a:pPr algn="l">
              <a:buFont typeface="+mj-lt"/>
              <a:buAutoNum type="arabicPeriod"/>
            </a:pPr>
            <a:r>
              <a:rPr lang="en-IN" sz="3200" b="0" i="0" dirty="0">
                <a:solidFill>
                  <a:schemeClr val="bg2">
                    <a:lumMod val="10000"/>
                  </a:schemeClr>
                </a:solidFill>
                <a:effectLst/>
                <a:latin typeface="Söhne"/>
              </a:rPr>
              <a:t>Loan Officers</a:t>
            </a:r>
          </a:p>
          <a:p>
            <a:pPr algn="l">
              <a:buFont typeface="+mj-lt"/>
              <a:buAutoNum type="arabicPeriod"/>
            </a:pPr>
            <a:r>
              <a:rPr lang="en-IN" sz="3200" b="0" i="0" dirty="0">
                <a:solidFill>
                  <a:schemeClr val="bg2">
                    <a:lumMod val="10000"/>
                  </a:schemeClr>
                </a:solidFill>
                <a:effectLst/>
                <a:latin typeface="Söhne"/>
              </a:rPr>
              <a:t>Financial Institutions</a:t>
            </a:r>
            <a:endParaRPr lang="en-IN" sz="3200" dirty="0">
              <a:solidFill>
                <a:schemeClr val="bg2">
                  <a:lumMod val="10000"/>
                </a:schemeClr>
              </a:solidFill>
              <a:latin typeface="Söhne"/>
            </a:endParaRPr>
          </a:p>
          <a:p>
            <a:pPr algn="l">
              <a:buFont typeface="+mj-lt"/>
              <a:buAutoNum type="arabicPeriod"/>
            </a:pPr>
            <a:r>
              <a:rPr lang="en-IN" sz="3200" b="0" i="0" dirty="0">
                <a:solidFill>
                  <a:schemeClr val="bg2">
                    <a:lumMod val="10000"/>
                  </a:schemeClr>
                </a:solidFill>
                <a:effectLst/>
                <a:latin typeface="Söhne"/>
              </a:rPr>
              <a:t>Borrowers/Applicants</a:t>
            </a:r>
          </a:p>
          <a:p>
            <a:pPr algn="l">
              <a:buFont typeface="+mj-lt"/>
              <a:buAutoNum type="arabicPeriod"/>
            </a:pPr>
            <a:r>
              <a:rPr lang="en-IN" sz="3200" b="0" i="0" dirty="0">
                <a:solidFill>
                  <a:schemeClr val="bg2">
                    <a:lumMod val="10000"/>
                  </a:schemeClr>
                </a:solidFill>
                <a:effectLst/>
                <a:latin typeface="Söhne"/>
              </a:rPr>
              <a:t>Regulators and Compliance Officers</a:t>
            </a:r>
            <a:endParaRPr lang="en-IN" sz="3200" dirty="0">
              <a:solidFill>
                <a:schemeClr val="bg2">
                  <a:lumMod val="10000"/>
                </a:schemeClr>
              </a:solidFill>
              <a:latin typeface="Söhne"/>
            </a:endParaRPr>
          </a:p>
          <a:p>
            <a:pPr algn="l">
              <a:buFont typeface="+mj-lt"/>
              <a:buAutoNum type="arabicPeriod"/>
            </a:pPr>
            <a:r>
              <a:rPr lang="en-IN" sz="3200" b="0" i="0" dirty="0">
                <a:solidFill>
                  <a:schemeClr val="bg2">
                    <a:lumMod val="10000"/>
                  </a:schemeClr>
                </a:solidFill>
                <a:effectLst/>
                <a:latin typeface="Söhne"/>
              </a:rPr>
              <a:t>Risk Management Teams</a:t>
            </a:r>
          </a:p>
          <a:p>
            <a:pPr algn="l">
              <a:buFont typeface="+mj-lt"/>
              <a:buAutoNum type="arabicPeriod"/>
            </a:pPr>
            <a:r>
              <a:rPr lang="en-US" sz="3200" b="0" i="0" dirty="0">
                <a:solidFill>
                  <a:schemeClr val="bg2">
                    <a:lumMod val="10000"/>
                  </a:schemeClr>
                </a:solidFill>
                <a:effectLst/>
                <a:latin typeface="Söhne"/>
              </a:rPr>
              <a:t>IT and Data Science Teams</a:t>
            </a:r>
            <a:endParaRPr lang="en-IN" sz="3200" dirty="0">
              <a:solidFill>
                <a:schemeClr val="bg2">
                  <a:lumMod val="10000"/>
                </a:schemeClr>
              </a:solidFill>
            </a:endParaRPr>
          </a:p>
        </p:txBody>
      </p:sp>
    </p:spTree>
    <p:extLst>
      <p:ext uri="{BB962C8B-B14F-4D97-AF65-F5344CB8AC3E}">
        <p14:creationId xmlns:p14="http://schemas.microsoft.com/office/powerpoint/2010/main" val="121992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066E-55A1-C716-6DAC-11AC27569F5A}"/>
              </a:ext>
            </a:extLst>
          </p:cNvPr>
          <p:cNvSpPr>
            <a:spLocks noGrp="1"/>
          </p:cNvSpPr>
          <p:nvPr>
            <p:ph type="title"/>
          </p:nvPr>
        </p:nvSpPr>
        <p:spPr/>
        <p:txBody>
          <a:bodyPr/>
          <a:lstStyle/>
          <a:p>
            <a:r>
              <a:rPr lang="en-IN" b="1" dirty="0"/>
              <a:t>YOUR SOLUTION AND ITS VALUE PREPOSITION</a:t>
            </a:r>
          </a:p>
        </p:txBody>
      </p:sp>
      <p:sp>
        <p:nvSpPr>
          <p:cNvPr id="3" name="Content Placeholder 2">
            <a:extLst>
              <a:ext uri="{FF2B5EF4-FFF2-40B4-BE49-F238E27FC236}">
                <a16:creationId xmlns:a16="http://schemas.microsoft.com/office/drawing/2014/main" id="{6AE3D2C0-C9F0-FB0D-F112-8C4CB4DE268D}"/>
              </a:ext>
            </a:extLst>
          </p:cNvPr>
          <p:cNvSpPr>
            <a:spLocks noGrp="1"/>
          </p:cNvSpPr>
          <p:nvPr>
            <p:ph idx="1"/>
          </p:nvPr>
        </p:nvSpPr>
        <p:spPr/>
        <p:txBody>
          <a:bodyPr>
            <a:noAutofit/>
          </a:bodyPr>
          <a:lstStyle/>
          <a:p>
            <a:pPr marL="0" indent="0">
              <a:buNone/>
            </a:pPr>
            <a:r>
              <a:rPr lang="en-US" sz="3200" b="0" i="0" dirty="0">
                <a:solidFill>
                  <a:schemeClr val="bg2">
                    <a:lumMod val="10000"/>
                  </a:schemeClr>
                </a:solidFill>
                <a:effectLst/>
                <a:latin typeface="Inter"/>
              </a:rPr>
              <a:t>Using </a:t>
            </a:r>
            <a:r>
              <a:rPr lang="en-US" sz="3200" b="1" i="0" dirty="0">
                <a:solidFill>
                  <a:schemeClr val="bg2">
                    <a:lumMod val="10000"/>
                  </a:schemeClr>
                </a:solidFill>
                <a:effectLst/>
                <a:latin typeface="Inter"/>
              </a:rPr>
              <a:t>P</a:t>
            </a:r>
            <a:r>
              <a:rPr lang="en-US" sz="3200" b="1" dirty="0">
                <a:solidFill>
                  <a:schemeClr val="bg2">
                    <a:lumMod val="10000"/>
                  </a:schemeClr>
                </a:solidFill>
                <a:latin typeface="Inter"/>
              </a:rPr>
              <a:t>ython</a:t>
            </a:r>
            <a:r>
              <a:rPr lang="en-US" sz="3200" b="1" i="0" dirty="0">
                <a:solidFill>
                  <a:schemeClr val="bg2">
                    <a:lumMod val="10000"/>
                  </a:schemeClr>
                </a:solidFill>
                <a:effectLst/>
                <a:latin typeface="Inter"/>
              </a:rPr>
              <a:t> for Loan Approval Prediction:</a:t>
            </a:r>
          </a:p>
          <a:p>
            <a:pPr marL="0" indent="0">
              <a:buNone/>
            </a:pPr>
            <a:r>
              <a:rPr lang="en-US" sz="2500" b="0" i="0" dirty="0">
                <a:solidFill>
                  <a:schemeClr val="bg2">
                    <a:lumMod val="10000"/>
                  </a:schemeClr>
                </a:solidFill>
                <a:effectLst/>
                <a:latin typeface="Inter"/>
              </a:rPr>
              <a:t> </a:t>
            </a:r>
            <a:r>
              <a:rPr lang="en-US" sz="2800" b="0" i="0" dirty="0">
                <a:solidFill>
                  <a:schemeClr val="bg2">
                    <a:lumMod val="10000"/>
                  </a:schemeClr>
                </a:solidFill>
                <a:effectLst/>
                <a:latin typeface="Söhne"/>
              </a:rPr>
              <a:t>Our solution for loan approval prediction leverages advanced machine learning algorithms and Python programming to automate and optimize the loan approval process for financial institutions. By analyzing historical loan data and applicant attributes, our system predicts the likelihood of loan approval, providing valuable insights to decision-makers and streamlining the lending process.</a:t>
            </a:r>
            <a:r>
              <a:rPr lang="en-US" sz="2800" b="0" i="0" dirty="0">
                <a:solidFill>
                  <a:srgbClr val="ECECEC"/>
                </a:solidFill>
                <a:effectLst/>
                <a:latin typeface="Söhne"/>
              </a:rPr>
              <a:t>.</a:t>
            </a:r>
            <a:endParaRPr lang="en-IN" sz="2500" dirty="0">
              <a:solidFill>
                <a:schemeClr val="tx1"/>
              </a:solidFill>
            </a:endParaRPr>
          </a:p>
        </p:txBody>
      </p:sp>
    </p:spTree>
    <p:extLst>
      <p:ext uri="{BB962C8B-B14F-4D97-AF65-F5344CB8AC3E}">
        <p14:creationId xmlns:p14="http://schemas.microsoft.com/office/powerpoint/2010/main" val="328794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9F12-0A80-22F2-D9E5-FD39C128B162}"/>
              </a:ext>
            </a:extLst>
          </p:cNvPr>
          <p:cNvSpPr>
            <a:spLocks noGrp="1"/>
          </p:cNvSpPr>
          <p:nvPr>
            <p:ph type="title"/>
          </p:nvPr>
        </p:nvSpPr>
        <p:spPr>
          <a:xfrm>
            <a:off x="628527" y="519953"/>
            <a:ext cx="8596668" cy="1320800"/>
          </a:xfrm>
        </p:spPr>
        <p:txBody>
          <a:bodyPr/>
          <a:lstStyle/>
          <a:p>
            <a:r>
              <a:rPr lang="en-IN" b="1" dirty="0"/>
              <a:t>THE WOW IN YOUR SOLUTION</a:t>
            </a:r>
          </a:p>
        </p:txBody>
      </p:sp>
      <p:sp>
        <p:nvSpPr>
          <p:cNvPr id="3" name="Content Placeholder 2">
            <a:extLst>
              <a:ext uri="{FF2B5EF4-FFF2-40B4-BE49-F238E27FC236}">
                <a16:creationId xmlns:a16="http://schemas.microsoft.com/office/drawing/2014/main" id="{14040B01-6DAD-EC2B-5653-2662EEDF24D7}"/>
              </a:ext>
            </a:extLst>
          </p:cNvPr>
          <p:cNvSpPr>
            <a:spLocks noGrp="1"/>
          </p:cNvSpPr>
          <p:nvPr>
            <p:ph idx="1"/>
          </p:nvPr>
        </p:nvSpPr>
        <p:spPr>
          <a:xfrm>
            <a:off x="677334" y="2214282"/>
            <a:ext cx="8596668" cy="3827080"/>
          </a:xfrm>
        </p:spPr>
        <p:txBody>
          <a:bodyPr>
            <a:normAutofit/>
          </a:bodyPr>
          <a:lstStyle/>
          <a:p>
            <a:pPr marL="0" indent="0">
              <a:buNone/>
            </a:pPr>
            <a:r>
              <a:rPr lang="en-US" sz="2300" b="0" i="0" dirty="0">
                <a:solidFill>
                  <a:schemeClr val="accent3">
                    <a:lumMod val="75000"/>
                  </a:schemeClr>
                </a:solidFill>
                <a:effectLst/>
                <a:latin typeface="Söhne"/>
              </a:rPr>
              <a:t>1</a:t>
            </a:r>
            <a:r>
              <a:rPr lang="en-US" sz="2300" b="0" i="0" dirty="0">
                <a:solidFill>
                  <a:schemeClr val="bg2">
                    <a:lumMod val="10000"/>
                  </a:schemeClr>
                </a:solidFill>
                <a:effectLst/>
                <a:latin typeface="Söhne"/>
              </a:rPr>
              <a:t>. The "wow" factor in our solution for loan approval prediction lies in its transformative impact on the lending landscape, driven by the convergence of advanced machine learning techniques, real-time data analytics, and seamless integration into existing workflows.</a:t>
            </a:r>
          </a:p>
          <a:p>
            <a:pPr marL="0" indent="0">
              <a:buNone/>
            </a:pPr>
            <a:r>
              <a:rPr lang="en-US" sz="2200" b="0" i="0" dirty="0">
                <a:solidFill>
                  <a:schemeClr val="bg2">
                    <a:lumMod val="10000"/>
                  </a:schemeClr>
                </a:solidFill>
                <a:effectLst/>
                <a:latin typeface="Söhne"/>
              </a:rPr>
              <a:t> </a:t>
            </a:r>
            <a:r>
              <a:rPr lang="en-US" sz="2200" b="0" i="0" dirty="0">
                <a:solidFill>
                  <a:schemeClr val="accent1">
                    <a:lumMod val="75000"/>
                  </a:schemeClr>
                </a:solidFill>
                <a:effectLst/>
                <a:latin typeface="Söhne"/>
              </a:rPr>
              <a:t>2</a:t>
            </a:r>
            <a:r>
              <a:rPr lang="en-US" sz="2200" b="0" i="0" dirty="0">
                <a:solidFill>
                  <a:schemeClr val="bg2">
                    <a:lumMod val="10000"/>
                  </a:schemeClr>
                </a:solidFill>
                <a:effectLst/>
                <a:latin typeface="Söhne"/>
              </a:rPr>
              <a:t>.   The Main factor for loan approval prediction lies in its ability to revolutionize the lending process by seamlessly integrating cutting-edge technology, sophisticated algorithms, and user-centric design to deliver unparalleled value to financial institutions and borrowers alike. Here are the key aspects that make our solution stand out:</a:t>
            </a:r>
            <a:endParaRPr lang="en-IN" sz="2200" dirty="0">
              <a:solidFill>
                <a:schemeClr val="bg2">
                  <a:lumMod val="10000"/>
                </a:schemeClr>
              </a:solidFill>
            </a:endParaRPr>
          </a:p>
        </p:txBody>
      </p:sp>
    </p:spTree>
    <p:extLst>
      <p:ext uri="{BB962C8B-B14F-4D97-AF65-F5344CB8AC3E}">
        <p14:creationId xmlns:p14="http://schemas.microsoft.com/office/powerpoint/2010/main" val="227850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018E-FE08-3AB0-AB52-FAD9276999BE}"/>
              </a:ext>
            </a:extLst>
          </p:cNvPr>
          <p:cNvSpPr>
            <a:spLocks noGrp="1"/>
          </p:cNvSpPr>
          <p:nvPr>
            <p:ph type="title"/>
          </p:nvPr>
        </p:nvSpPr>
        <p:spPr>
          <a:xfrm>
            <a:off x="677334" y="627530"/>
            <a:ext cx="8596668" cy="1320800"/>
          </a:xfrm>
        </p:spPr>
        <p:txBody>
          <a:bodyPr/>
          <a:lstStyle/>
          <a:p>
            <a:r>
              <a:rPr lang="en-IN" b="1" dirty="0"/>
              <a:t>MODELLING</a:t>
            </a:r>
          </a:p>
        </p:txBody>
      </p:sp>
      <p:sp>
        <p:nvSpPr>
          <p:cNvPr id="3" name="Content Placeholder 2">
            <a:extLst>
              <a:ext uri="{FF2B5EF4-FFF2-40B4-BE49-F238E27FC236}">
                <a16:creationId xmlns:a16="http://schemas.microsoft.com/office/drawing/2014/main" id="{6DE1B2BE-97FC-30B7-AA57-3ABF72EC543F}"/>
              </a:ext>
            </a:extLst>
          </p:cNvPr>
          <p:cNvSpPr>
            <a:spLocks noGrp="1"/>
          </p:cNvSpPr>
          <p:nvPr>
            <p:ph idx="1"/>
          </p:nvPr>
        </p:nvSpPr>
        <p:spPr>
          <a:xfrm>
            <a:off x="677334" y="1544321"/>
            <a:ext cx="8596668" cy="4497042"/>
          </a:xfrm>
        </p:spPr>
        <p:txBody>
          <a:bodyPr>
            <a:normAutofit/>
          </a:bodyPr>
          <a:lstStyle/>
          <a:p>
            <a:pPr marL="0" indent="0" algn="l">
              <a:buNone/>
            </a:pPr>
            <a:r>
              <a:rPr lang="en-US" sz="2400" b="0" i="0" dirty="0">
                <a:solidFill>
                  <a:schemeClr val="bg2">
                    <a:lumMod val="10000"/>
                  </a:schemeClr>
                </a:solidFill>
                <a:effectLst/>
                <a:latin typeface="Söhne"/>
              </a:rPr>
              <a:t>Modeling for loan approval prediction in Python involves implementing various python algorithms and techniques using libraries such as scikit-learn, pandas, and </a:t>
            </a:r>
            <a:r>
              <a:rPr lang="en-US" sz="2400" b="0" i="0" dirty="0" err="1">
                <a:solidFill>
                  <a:schemeClr val="bg2">
                    <a:lumMod val="10000"/>
                  </a:schemeClr>
                </a:solidFill>
                <a:effectLst/>
                <a:latin typeface="Söhne"/>
              </a:rPr>
              <a:t>numpy</a:t>
            </a:r>
            <a:r>
              <a:rPr lang="en-US" sz="2400" b="0" i="0" dirty="0">
                <a:solidFill>
                  <a:schemeClr val="bg2">
                    <a:lumMod val="10000"/>
                  </a:schemeClr>
                </a:solidFill>
                <a:effectLst/>
                <a:latin typeface="Söhne"/>
              </a:rPr>
              <a:t>. Below is a step-by-step guide to modeling for loan approval prediction in Python.</a:t>
            </a:r>
          </a:p>
          <a:p>
            <a:pPr marL="0" indent="0" algn="l">
              <a:buNone/>
            </a:pPr>
            <a:r>
              <a:rPr lang="en-IN" sz="2400" b="1" i="0" dirty="0">
                <a:solidFill>
                  <a:schemeClr val="bg2">
                    <a:lumMod val="10000"/>
                  </a:schemeClr>
                </a:solidFill>
                <a:effectLst/>
                <a:latin typeface="Söhne"/>
              </a:rPr>
              <a:t>1. Data Preparation</a:t>
            </a:r>
          </a:p>
          <a:p>
            <a:pPr marL="0" indent="0" algn="l">
              <a:buNone/>
            </a:pPr>
            <a:r>
              <a:rPr lang="en-IN" sz="2400" b="1" i="0" dirty="0">
                <a:solidFill>
                  <a:schemeClr val="bg2">
                    <a:lumMod val="10000"/>
                  </a:schemeClr>
                </a:solidFill>
                <a:effectLst/>
                <a:latin typeface="Söhne"/>
              </a:rPr>
              <a:t>2. Model Selection</a:t>
            </a:r>
          </a:p>
          <a:p>
            <a:pPr marL="0" indent="0" algn="l">
              <a:buNone/>
            </a:pPr>
            <a:r>
              <a:rPr lang="en-IN" sz="2400" b="1" i="0" dirty="0">
                <a:solidFill>
                  <a:schemeClr val="bg2">
                    <a:lumMod val="10000"/>
                  </a:schemeClr>
                </a:solidFill>
                <a:effectLst/>
                <a:latin typeface="Söhne"/>
              </a:rPr>
              <a:t>3. Model Evaluation</a:t>
            </a:r>
            <a:endParaRPr lang="en-IN" sz="2400" b="1" dirty="0">
              <a:solidFill>
                <a:schemeClr val="bg2">
                  <a:lumMod val="10000"/>
                </a:schemeClr>
              </a:solidFill>
              <a:latin typeface="Söhne"/>
            </a:endParaRPr>
          </a:p>
          <a:p>
            <a:pPr marL="0" indent="0" algn="l">
              <a:buNone/>
            </a:pPr>
            <a:r>
              <a:rPr lang="en-IN" sz="2400" b="1" i="0" dirty="0">
                <a:solidFill>
                  <a:schemeClr val="bg2">
                    <a:lumMod val="10000"/>
                  </a:schemeClr>
                </a:solidFill>
                <a:effectLst/>
                <a:latin typeface="Söhne"/>
              </a:rPr>
              <a:t>4.Hyperparameter Tuning</a:t>
            </a:r>
          </a:p>
          <a:p>
            <a:pPr marL="0" indent="0" algn="l">
              <a:buNone/>
            </a:pPr>
            <a:r>
              <a:rPr lang="en-IN" sz="2400" b="1" i="0" dirty="0">
                <a:solidFill>
                  <a:schemeClr val="bg2">
                    <a:lumMod val="10000"/>
                  </a:schemeClr>
                </a:solidFill>
                <a:effectLst/>
                <a:latin typeface="Söhne"/>
              </a:rPr>
              <a:t>5. Model Deployment</a:t>
            </a:r>
            <a:endParaRPr lang="en-IN" sz="2400" b="1" dirty="0">
              <a:solidFill>
                <a:schemeClr val="bg2">
                  <a:lumMod val="10000"/>
                </a:schemeClr>
              </a:solidFill>
              <a:latin typeface="Söhne"/>
            </a:endParaRPr>
          </a:p>
          <a:p>
            <a:pPr marL="0" indent="0" algn="l">
              <a:buNone/>
            </a:pPr>
            <a:endParaRPr lang="en-IN" b="1" i="0" dirty="0">
              <a:solidFill>
                <a:srgbClr val="ECECEC"/>
              </a:solidFill>
              <a:effectLst/>
              <a:latin typeface="Söhne"/>
            </a:endParaRPr>
          </a:p>
          <a:p>
            <a:pPr marL="0" indent="0" algn="l">
              <a:buNone/>
            </a:pPr>
            <a:endParaRPr lang="en-US" b="0" i="0" dirty="0">
              <a:solidFill>
                <a:schemeClr val="bg2">
                  <a:lumMod val="10000"/>
                </a:schemeClr>
              </a:solidFill>
              <a:effectLst/>
              <a:latin typeface="Söhne"/>
            </a:endParaRPr>
          </a:p>
        </p:txBody>
      </p:sp>
    </p:spTree>
    <p:extLst>
      <p:ext uri="{BB962C8B-B14F-4D97-AF65-F5344CB8AC3E}">
        <p14:creationId xmlns:p14="http://schemas.microsoft.com/office/powerpoint/2010/main" val="4309489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182</TotalTime>
  <Words>616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Inter</vt:lpstr>
      <vt:lpstr>Söhne</vt:lpstr>
      <vt:lpstr>Trebuchet MS</vt:lpstr>
      <vt:lpstr>Wingdings 3</vt:lpstr>
      <vt:lpstr>Facet</vt:lpstr>
      <vt:lpstr>Vijayakumar M Final Project</vt:lpstr>
      <vt:lpstr>PROJECT TITLE</vt:lpstr>
      <vt:lpstr>AGENDA</vt:lpstr>
      <vt:lpstr>PROBLEM STATEMENT</vt:lpstr>
      <vt:lpstr>PROJECT OVERVIEW</vt:lpstr>
      <vt:lpstr>WHO ARE THE END USERS?</vt:lpstr>
      <vt:lpstr>YOUR SOLUTION AND ITS VALUE PREPOSITION</vt:lpstr>
      <vt:lpstr>THE WOW IN YOUR SOLUTION</vt:lpstr>
      <vt:lpstr>MODELLING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MAPIKA SRI K Final Project</dc:title>
  <dc:creator>MAPIKASRI KIRUBAKARAN</dc:creator>
  <cp:lastModifiedBy>vijaykumarsharmi35@outlook.com</cp:lastModifiedBy>
  <cp:revision>12</cp:revision>
  <dcterms:created xsi:type="dcterms:W3CDTF">2024-03-29T17:15:09Z</dcterms:created>
  <dcterms:modified xsi:type="dcterms:W3CDTF">2024-03-30T10:20:12Z</dcterms:modified>
</cp:coreProperties>
</file>