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08" r:id="rId8"/>
    <p:sldId id="412" r:id="rId9"/>
    <p:sldId id="414" r:id="rId10"/>
    <p:sldId id="405" r:id="rId11"/>
    <p:sldId id="411" r:id="rId12"/>
    <p:sldId id="416" r:id="rId13"/>
    <p:sldId id="398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  <p:cmAuthor id="4" name="Ben Green" initials="BG" lastIdx="1" clrIdx="3">
    <p:extLst>
      <p:ext uri="{19B8F6BF-5375-455C-9EA6-DF929625EA0E}">
        <p15:presenceInfo xmlns:p15="http://schemas.microsoft.com/office/powerpoint/2012/main" userId="f2a4dbf486a866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970790C-0A43-43D0-B2CF-7CFEAEF3174C}" type="datetime1">
              <a:rPr lang="ru-RU" smtClean="0"/>
              <a:t>26.05.2024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81CF219-5CA9-4DD1-8040-7BA03D0E024E}" type="datetime1">
              <a:rPr lang="ru-RU" smtClean="0"/>
              <a:pPr/>
              <a:t>26.05.2024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65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38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8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F99801-F81C-4ECE-9CC5-7A3101FBC1E7}"/>
              </a:ext>
            </a:extLst>
          </p:cNvPr>
          <p:cNvSpPr txBox="1"/>
          <p:nvPr/>
        </p:nvSpPr>
        <p:spPr>
          <a:xfrm>
            <a:off x="6283568" y="0"/>
            <a:ext cx="54959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48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D-</a:t>
            </a:r>
            <a:r>
              <a:rPr lang="ru-RU" sz="48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сканирование и его применение в различных сферах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Пупырев</a:t>
            </a:r>
            <a:r>
              <a:rPr lang="ru-RU" dirty="0"/>
              <a:t> Павел, </a:t>
            </a:r>
            <a:r>
              <a:rPr lang="ru-RU" dirty="0" err="1"/>
              <a:t>Абдулханов</a:t>
            </a:r>
            <a:r>
              <a:rPr lang="ru-RU" dirty="0"/>
              <a:t> Тимур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800" spc="1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План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</a:t>
            </a:r>
          </a:p>
          <a:p>
            <a:pPr rtl="0"/>
            <a:r>
              <a:rPr lang="ru-RU" dirty="0"/>
              <a:t>Методы исследования</a:t>
            </a:r>
          </a:p>
          <a:p>
            <a:pPr rtl="0"/>
            <a:r>
              <a:rPr lang="ru-RU" dirty="0"/>
              <a:t>Исследование</a:t>
            </a:r>
          </a:p>
          <a:p>
            <a:pPr rtl="0"/>
            <a:r>
              <a:rPr lang="ru-RU" dirty="0"/>
              <a:t>Результаты </a:t>
            </a:r>
          </a:p>
          <a:p>
            <a:pPr rtl="0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507884"/>
            <a:ext cx="7810500" cy="370046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3D-сканирование это процесс анализа физического объекта, позволяющий выявить его внешний вид (форму) и цвет. Собранные данные могут послужить для создания цифровой 3D-модели.</a:t>
            </a:r>
            <a:r>
              <a:rPr lang="ru-RU" dirty="0"/>
              <a:t> </a:t>
            </a:r>
          </a:p>
          <a:p>
            <a:pPr rtl="0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данной области используется технология лазерного сканирования, которая основана на использовании оптически направленных лазерных лучей, собирающих информацию об объекте в трехмерном пространстве.</a:t>
            </a:r>
          </a:p>
          <a:p>
            <a:pPr rtl="0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процессе сканирования можно получить так называемое облако точек, это совокупность точек с поверхности объекта, которые представляет собой цифровую копию этого объекта.</a:t>
            </a:r>
            <a:endParaRPr lang="ru-RU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9778365" cy="14945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b="0" dirty="0">
                <a:latin typeface="Calibri" panose="020F0502020204030204" pitchFamily="34" charset="0"/>
                <a:cs typeface="Calibri" panose="020F0502020204030204" pitchFamily="34" charset="0"/>
              </a:rPr>
              <a:t>Что такое лидар и </a:t>
            </a:r>
            <a:r>
              <a:rPr lang="en-US" sz="3600" b="0" dirty="0">
                <a:latin typeface="Calibri" panose="020F0502020204030204" pitchFamily="34" charset="0"/>
                <a:cs typeface="Calibri" panose="020F0502020204030204" pitchFamily="34" charset="0"/>
              </a:rPr>
              <a:t>3D-</a:t>
            </a:r>
            <a:r>
              <a:rPr lang="ru-RU" sz="3600" b="0" dirty="0">
                <a:latin typeface="Calibri" panose="020F0502020204030204" pitchFamily="34" charset="0"/>
                <a:cs typeface="Calibri" panose="020F0502020204030204" pitchFamily="34" charset="0"/>
              </a:rPr>
              <a:t>сегментация точек?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557537"/>
            <a:ext cx="4490827" cy="35974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Лидар является инструментом, использующим технологию лазерного сканирования, он регистрирует лазерные импульсы, рассеивающиеся при попадании на объекты.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012217"/>
            <a:ext cx="4490827" cy="35974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3D-сегментация облака точек - это процесс классификации точек на несколько однородных областей, точки в одной и той же области будут обладать одинаковыми свойствами. Однородные области в свою очередь обозначаются соответствующим цветом.</a:t>
            </a:r>
            <a:b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16A6BF0-21B0-4BC2-A020-ED062296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9" y="4082460"/>
            <a:ext cx="3752729" cy="21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A9ABDE67-752B-4F7E-AED3-D6AAE9DE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98" y="4199965"/>
            <a:ext cx="3075961" cy="17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49F0D-22E0-4DA3-BEEA-699998C25F8E}"/>
              </a:ext>
            </a:extLst>
          </p:cNvPr>
          <p:cNvSpPr txBox="1"/>
          <p:nvPr/>
        </p:nvSpPr>
        <p:spPr>
          <a:xfrm>
            <a:off x="1929170" y="627399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Лидар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D903F-8762-47AF-82CA-C1C1271F2148}"/>
              </a:ext>
            </a:extLst>
          </p:cNvPr>
          <p:cNvSpPr txBox="1"/>
          <p:nvPr/>
        </p:nvSpPr>
        <p:spPr>
          <a:xfrm>
            <a:off x="5712472" y="5996996"/>
            <a:ext cx="341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Модель с различными однородными областями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Методы исследования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Изучение научных статей, книг и публикаций посвященных теме 3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D-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сканирования а также его применению в различных областях и последним тенденциям.</a:t>
            </a:r>
          </a:p>
          <a:p>
            <a:pPr rtl="0"/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Сравнение различных технологий 3D-сканирования, оценка их преимуществ и недостатков</a:t>
            </a:r>
          </a:p>
          <a:p>
            <a:pPr rtl="0"/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Изучение применения 3D-сканирования в медицине, дизайне, производстве, архитектуре, науке и других областях.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62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DEDBE-DE0F-428C-8785-45027883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24000"/>
            <a:ext cx="10269383" cy="1574317"/>
          </a:xfrm>
        </p:spPr>
        <p:txBody>
          <a:bodyPr/>
          <a:lstStyle/>
          <a:p>
            <a:r>
              <a:rPr lang="ru-RU" sz="3600" b="0" dirty="0">
                <a:latin typeface="Calibri" panose="020F0502020204030204" pitchFamily="34" charset="0"/>
                <a:cs typeface="Calibri" panose="020F0502020204030204" pitchFamily="34" charset="0"/>
              </a:rPr>
              <a:t>Какие существуют виды сканеров и каковы возможности каждого из них?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477E8-C097-43F9-9640-E579FE2E4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337112"/>
            <a:ext cx="10972800" cy="80875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ходе изучения темы 3</a:t>
            </a:r>
            <a:r>
              <a:rPr lang="en-US" dirty="0"/>
              <a:t>D-</a:t>
            </a:r>
            <a:r>
              <a:rPr lang="ru-RU" dirty="0"/>
              <a:t>сканирования было выявлено, что существует три основных вида </a:t>
            </a:r>
            <a:r>
              <a:rPr lang="ru-RU" dirty="0" err="1"/>
              <a:t>лидаров</a:t>
            </a:r>
            <a:r>
              <a:rPr lang="ru-RU" dirty="0"/>
              <a:t>: стационарные, ручные и лазерные дальномеры. Далее представлены три примера каждой модели соответственно для каждого вида </a:t>
            </a:r>
            <a:r>
              <a:rPr lang="ru-RU" dirty="0" err="1"/>
              <a:t>лидара</a:t>
            </a:r>
            <a:r>
              <a:rPr lang="ru-RU" dirty="0"/>
              <a:t>: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1CC2D7C-B6A6-4AB0-8011-C898AF19D53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4360" y="3251574"/>
            <a:ext cx="2308718" cy="26162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48DD4-A504-42BE-8C8D-1CCE804DAE8B}"/>
              </a:ext>
            </a:extLst>
          </p:cNvPr>
          <p:cNvSpPr txBox="1"/>
          <p:nvPr/>
        </p:nvSpPr>
        <p:spPr>
          <a:xfrm>
            <a:off x="431793" y="5867774"/>
            <a:ext cx="26338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Стационарный лидар </a:t>
            </a:r>
            <a:r>
              <a:rPr lang="af-ZA" sz="2000" b="0" i="0" dirty="0">
                <a:solidFill>
                  <a:srgbClr val="000000"/>
                </a:solidFill>
                <a:effectLst/>
                <a:latin typeface="Neo Sans Pro"/>
              </a:rPr>
              <a:t>Solutionix C500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C2E0054-F224-4E7B-99CA-72F5AE6E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60" y="3251574"/>
            <a:ext cx="4671106" cy="261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9BCB67-FD15-4E71-984F-B6619C7B330F}"/>
              </a:ext>
            </a:extLst>
          </p:cNvPr>
          <p:cNvSpPr txBox="1"/>
          <p:nvPr/>
        </p:nvSpPr>
        <p:spPr>
          <a:xfrm>
            <a:off x="4622658" y="5867774"/>
            <a:ext cx="22127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Ручной лидар:</a:t>
            </a:r>
          </a:p>
          <a:p>
            <a:pPr algn="ctr"/>
            <a:r>
              <a:rPr lang="af-ZA" sz="2000" dirty="0">
                <a:solidFill>
                  <a:schemeClr val="bg1"/>
                </a:solidFill>
              </a:rPr>
              <a:t>MetraSCAN BLACK</a:t>
            </a:r>
          </a:p>
          <a:p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97C8D56-DE49-444B-A493-101F9D313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148" y="3251574"/>
            <a:ext cx="2545878" cy="2616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0062A7-EF10-4985-B764-9DAF0C9D79E3}"/>
              </a:ext>
            </a:extLst>
          </p:cNvPr>
          <p:cNvSpPr txBox="1"/>
          <p:nvPr/>
        </p:nvSpPr>
        <p:spPr>
          <a:xfrm>
            <a:off x="7926190" y="5852384"/>
            <a:ext cx="41177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Лазерный дальномер</a:t>
            </a:r>
          </a:p>
          <a:p>
            <a:pPr algn="ctr"/>
            <a:r>
              <a:rPr lang="af-ZA" sz="2000" b="0" i="0" dirty="0">
                <a:solidFill>
                  <a:srgbClr val="000000"/>
                </a:solidFill>
                <a:effectLst/>
                <a:latin typeface="Neo Sans Pro"/>
              </a:rPr>
              <a:t>FARO Focus Premium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00E61-6B30-453B-AEC7-B0DB0F42C447}"/>
              </a:ext>
            </a:extLst>
          </p:cNvPr>
          <p:cNvSpPr txBox="1"/>
          <p:nvPr/>
        </p:nvSpPr>
        <p:spPr>
          <a:xfrm>
            <a:off x="503339" y="142982"/>
            <a:ext cx="3996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Исследование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88865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55921" y="5155148"/>
            <a:ext cx="7754134" cy="131171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Таблица характеристик 3</a:t>
            </a:r>
            <a:r>
              <a:rPr lang="en-US" dirty="0"/>
              <a:t>D-</a:t>
            </a:r>
            <a:r>
              <a:rPr lang="ru-RU" dirty="0"/>
              <a:t>сканеров, ранее приведенных в пример</a:t>
            </a:r>
          </a:p>
        </p:txBody>
      </p:sp>
      <p:graphicFrame>
        <p:nvGraphicFramePr>
          <p:cNvPr id="8" name="Местозаполнитель таблицы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97584246"/>
              </p:ext>
            </p:extLst>
          </p:nvPr>
        </p:nvGraphicFramePr>
        <p:xfrm>
          <a:off x="3670300" y="584200"/>
          <a:ext cx="7930340" cy="47555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dirty="0">
                          <a:latin typeface="+mj-lt"/>
                        </a:rPr>
                        <a:t>Размер детали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dirty="0">
                          <a:latin typeface="+mj-lt"/>
                        </a:rPr>
                        <a:t>3</a:t>
                      </a:r>
                      <a:r>
                        <a:rPr lang="en-US" b="0" dirty="0">
                          <a:latin typeface="+mj-lt"/>
                        </a:rPr>
                        <a:t>D-</a:t>
                      </a:r>
                      <a:r>
                        <a:rPr lang="ru-RU" b="0" dirty="0">
                          <a:latin typeface="+mj-lt"/>
                        </a:rPr>
                        <a:t>сканер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dirty="0">
                          <a:latin typeface="+mj-lt"/>
                        </a:rPr>
                        <a:t>Отклонение измерений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dirty="0">
                          <a:latin typeface="+mj-lt"/>
                        </a:rPr>
                        <a:t>Сканирование цветных структур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18587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 1 метра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af-Z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Solutionix C500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 0.1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мм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317072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5-10 метров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af-Z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MetraSCAN BLACK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 2 мм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33815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10-350 метров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af-Z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FARO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f-Z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Premium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 50 мм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algn="ctr" defTabSz="914400" rtl="0" eaLnBrk="1" latinLnBrk="0" hangingPunct="1"/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34D4DB-A365-4F9C-8FBC-505F0E8F6107}"/>
              </a:ext>
            </a:extLst>
          </p:cNvPr>
          <p:cNvSpPr txBox="1"/>
          <p:nvPr/>
        </p:nvSpPr>
        <p:spPr>
          <a:xfrm>
            <a:off x="591360" y="584200"/>
            <a:ext cx="2910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dk1"/>
                </a:solidFill>
              </a:rPr>
              <a:t>Также в ходе исследования было выявлено, что характеристики </a:t>
            </a:r>
            <a:r>
              <a:rPr lang="ru-RU" dirty="0" err="1">
                <a:solidFill>
                  <a:schemeClr val="dk1"/>
                </a:solidFill>
              </a:rPr>
              <a:t>лидаров</a:t>
            </a:r>
            <a:r>
              <a:rPr lang="ru-RU" dirty="0">
                <a:solidFill>
                  <a:schemeClr val="dk1"/>
                </a:solidFill>
              </a:rPr>
              <a:t>, конкурирующих с моделями, представленными в качестве примера, не могут быть значительно лучше. Благодаря этому о возможностях применения различных видов 3</a:t>
            </a:r>
            <a:r>
              <a:rPr lang="en-US" dirty="0">
                <a:solidFill>
                  <a:schemeClr val="dk1"/>
                </a:solidFill>
              </a:rPr>
              <a:t>D-</a:t>
            </a:r>
            <a:r>
              <a:rPr lang="ru-RU" dirty="0">
                <a:solidFill>
                  <a:schemeClr val="dk1"/>
                </a:solidFill>
              </a:rPr>
              <a:t>сканеров можно сделать вывод по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10" y="434021"/>
            <a:ext cx="8712334" cy="14945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b="0" dirty="0">
                <a:latin typeface="Calibri" panose="020F0502020204030204" pitchFamily="34" charset="0"/>
                <a:cs typeface="Calibri" panose="020F0502020204030204" pitchFamily="34" charset="0"/>
              </a:rPr>
              <a:t>Какие существуют недостатки на данный момент в технологиях </a:t>
            </a:r>
            <a:r>
              <a:rPr lang="en-US" sz="3600" b="0" dirty="0">
                <a:latin typeface="Calibri" panose="020F0502020204030204" pitchFamily="34" charset="0"/>
                <a:cs typeface="Calibri" panose="020F0502020204030204" pitchFamily="34" charset="0"/>
              </a:rPr>
              <a:t>3D-</a:t>
            </a:r>
            <a:r>
              <a:rPr lang="ru-RU" sz="3600" b="0" dirty="0">
                <a:latin typeface="Calibri" panose="020F0502020204030204" pitchFamily="34" charset="0"/>
                <a:cs typeface="Calibri" panose="020F0502020204030204" pitchFamily="34" charset="0"/>
              </a:rPr>
              <a:t>сканирования?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4110" y="2579527"/>
            <a:ext cx="4338607" cy="384445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R="387350">
              <a:lnSpc>
                <a:spcPct val="115000"/>
              </a:lnSpc>
              <a:spcAft>
                <a:spcPts val="230"/>
              </a:spcAft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При изучении различных сфер деятельности, где применяются </a:t>
            </a:r>
            <a:r>
              <a:rPr lang="ru-RU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лидары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 и сопоставлении данных из таблицы было выявлено, что качества нынешних технологий 3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D-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сканирования, а именно точности приборов, не всегда хватает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их применения в детализированных работах, таких как стоматология или реставрация архитектурных сооружений и картин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F88395C6-4944-45DC-8E86-853948E1F00B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17" y="3287132"/>
            <a:ext cx="3040995" cy="20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9A9EE-AF10-46DF-9599-A7E8DA945B9A}"/>
              </a:ext>
            </a:extLst>
          </p:cNvPr>
          <p:cNvSpPr txBox="1"/>
          <p:nvPr/>
        </p:nvSpPr>
        <p:spPr>
          <a:xfrm>
            <a:off x="4580665" y="5407555"/>
            <a:ext cx="3725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«Мона Лиза» — картина Леонардо да Винчи с заметными на поверхности трещинами </a:t>
            </a:r>
            <a:endParaRPr lang="ru-RU" dirty="0"/>
          </a:p>
        </p:txBody>
      </p:sp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A9AAC56C-E6AF-446E-892E-D910FBEB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71" y="3287132"/>
            <a:ext cx="3040996" cy="20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A21979-A135-4FA3-AD07-65009D741EAD}"/>
              </a:ext>
            </a:extLst>
          </p:cNvPr>
          <p:cNvSpPr txBox="1"/>
          <p:nvPr/>
        </p:nvSpPr>
        <p:spPr>
          <a:xfrm>
            <a:off x="8580723" y="5430787"/>
            <a:ext cx="3399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333333"/>
                </a:solidFill>
                <a:latin typeface="YS Text"/>
              </a:rPr>
              <a:t>Лечение зубов с применением технологий 3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D-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сканирования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CC61-1670-47BC-A82D-D5FE776789BB}"/>
              </a:ext>
            </a:extLst>
          </p:cNvPr>
          <p:cNvSpPr txBox="1"/>
          <p:nvPr/>
        </p:nvSpPr>
        <p:spPr>
          <a:xfrm>
            <a:off x="498141" y="140677"/>
            <a:ext cx="3186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3348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569FD8-58B7-4083-A13E-B82566CE0204}"/>
              </a:ext>
            </a:extLst>
          </p:cNvPr>
          <p:cNvSpPr txBox="1"/>
          <p:nvPr/>
        </p:nvSpPr>
        <p:spPr>
          <a:xfrm>
            <a:off x="5572369" y="2688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90CEB-C919-4492-9FA1-6A4239099EF2}"/>
              </a:ext>
            </a:extLst>
          </p:cNvPr>
          <p:cNvSpPr txBox="1"/>
          <p:nvPr/>
        </p:nvSpPr>
        <p:spPr>
          <a:xfrm>
            <a:off x="594360" y="2373860"/>
            <a:ext cx="107692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Хотя современные 3D-сканеры обеспечивают высокую точность, развитие технологий всегда должно быть направлено на улучшение качества во всех сферах применения. Для обеспечения высокой точности в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лидарах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используется многофакторный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сканирования, однако её до сих пор не хватает в некоторых сферах жизнедеятельности.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Поэтому с целью улучшения точности 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сканирования необходимо внедрять новые методы обработки объектов, таких как использования искусственного интеллекта и прочее.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5104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6_TF78853419_Win32" id="{64F198E1-15ED-4C37-8B7E-9AFB96C99CBF}" vid="{515DDF0C-3F45-451B-B34F-9EB95F7A6F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{7571584D-CC7A-4100-8981-F7AEFCE8DE42}tf78853419_win32</Template>
  <TotalTime>1741</TotalTime>
  <Words>539</Words>
  <Application>Microsoft Office PowerPoint</Application>
  <PresentationFormat>Широкоэкранный</PresentationFormat>
  <Paragraphs>66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Neo Sans Pro</vt:lpstr>
      <vt:lpstr>YS Text</vt:lpstr>
      <vt:lpstr>Пользовательская</vt:lpstr>
      <vt:lpstr>Презентация PowerPoint</vt:lpstr>
      <vt:lpstr>План презентации</vt:lpstr>
      <vt:lpstr>Введение</vt:lpstr>
      <vt:lpstr>Что такое лидар и 3D-сегментация точек?</vt:lpstr>
      <vt:lpstr>Методы исследования</vt:lpstr>
      <vt:lpstr>Какие существуют виды сканеров и каковы возможности каждого из них?</vt:lpstr>
      <vt:lpstr>Презентация PowerPoint</vt:lpstr>
      <vt:lpstr>Какие существуют недостатки на данный момент в технологиях 3D-сканирования?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NRLI-UAV: Нежесткая регистрация последовательных необработанных лазерных сканов и изображений для улучшения качества облака точек БПЛА LiDAR</dc:title>
  <dc:creator>Ben Green</dc:creator>
  <cp:lastModifiedBy>Ben Green</cp:lastModifiedBy>
  <cp:revision>23</cp:revision>
  <dcterms:created xsi:type="dcterms:W3CDTF">2024-05-26T13:43:22Z</dcterms:created>
  <dcterms:modified xsi:type="dcterms:W3CDTF">2024-05-27T18:44:23Z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