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425" r:id="rId6"/>
    <p:sldId id="427" r:id="rId7"/>
    <p:sldId id="426" r:id="rId8"/>
    <p:sldId id="428" r:id="rId9"/>
    <p:sldId id="424" r:id="rId10"/>
    <p:sldId id="423" r:id="rId11"/>
    <p:sldId id="430" r:id="rId12"/>
    <p:sldId id="429" r:id="rId13"/>
    <p:sldId id="431" r:id="rId14"/>
    <p:sldId id="432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  <p:cmAuthor id="4" name="Ben Green" initials="BG" lastIdx="1" clrIdx="3">
    <p:extLst>
      <p:ext uri="{19B8F6BF-5375-455C-9EA6-DF929625EA0E}">
        <p15:presenceInfo xmlns:p15="http://schemas.microsoft.com/office/powerpoint/2012/main" xmlns="" userId="f2a4dbf486a866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pPr rtl="0"/>
              <a:t>30.05.2024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pPr rtl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30.05.2024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314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740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8126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008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342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6847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687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143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399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93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3291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7447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4109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0569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6068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3197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F99801-F81C-4ECE-9CC5-7A3101FBC1E7}"/>
              </a:ext>
            </a:extLst>
          </p:cNvPr>
          <p:cNvSpPr txBox="1"/>
          <p:nvPr/>
        </p:nvSpPr>
        <p:spPr>
          <a:xfrm>
            <a:off x="1744911" y="208483"/>
            <a:ext cx="10059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spc="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3</a:t>
            </a:r>
            <a:r>
              <a:rPr lang="en-US" sz="4800" b="1" spc="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D-</a:t>
            </a:r>
            <a:r>
              <a:rPr lang="ru-RU" sz="4800" b="1" spc="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сканирование и его применение в различных сферах деятельности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39336F-FAB6-4480-8989-216061B73B3C}"/>
              </a:ext>
            </a:extLst>
          </p:cNvPr>
          <p:cNvSpPr txBox="1"/>
          <p:nvPr/>
        </p:nvSpPr>
        <p:spPr>
          <a:xfrm>
            <a:off x="7712279" y="5608687"/>
            <a:ext cx="43958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Выполнили студенты группы </a:t>
            </a: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6111-100503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Пупырев Павел, Абдулханов Тимур</a:t>
            </a:r>
          </a:p>
        </p:txBody>
      </p:sp>
    </p:spTree>
    <p:extLst>
      <p:ext uri="{BB962C8B-B14F-4D97-AF65-F5344CB8AC3E}">
        <p14:creationId xmlns:p14="http://schemas.microsoft.com/office/powerpoint/2010/main" xmlns="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3C828C-79F3-4169-BBB5-82972C10BEA8}"/>
              </a:ext>
            </a:extLst>
          </p:cNvPr>
          <p:cNvSpPr txBox="1"/>
          <p:nvPr/>
        </p:nvSpPr>
        <p:spPr>
          <a:xfrm>
            <a:off x="726902" y="453278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spc="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43F7F5-3C54-4D01-8F5B-81DBCD062C23}"/>
              </a:ext>
            </a:extLst>
          </p:cNvPr>
          <p:cNvSpPr txBox="1"/>
          <p:nvPr/>
        </p:nvSpPr>
        <p:spPr>
          <a:xfrm>
            <a:off x="1217352" y="1321677"/>
            <a:ext cx="89825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ходе данной работы были изучено, как осуществляется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сканирование в различных областях деятельности человека, и какие проблемы возникают в данных областях при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сканировании, также была создана концепция для их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решения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10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95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3C828C-79F3-4169-BBB5-82972C10BEA8}"/>
              </a:ext>
            </a:extLst>
          </p:cNvPr>
          <p:cNvSpPr txBox="1"/>
          <p:nvPr/>
        </p:nvSpPr>
        <p:spPr>
          <a:xfrm>
            <a:off x="2845966" y="2598003"/>
            <a:ext cx="8361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spc="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68933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11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8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D0178D-4029-4F3D-83AE-81DF6561CF74}"/>
              </a:ext>
            </a:extLst>
          </p:cNvPr>
          <p:cNvSpPr txBox="1"/>
          <p:nvPr/>
        </p:nvSpPr>
        <p:spPr>
          <a:xfrm>
            <a:off x="1090662" y="1384523"/>
            <a:ext cx="1098280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</a:t>
            </a:r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исследования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Определить характер существующих недостатков технологии 3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сканирования в различных сферах деятельности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предложить решение этих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недостатков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Задачи </a:t>
            </a:r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исследования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Изучить, как осуществляется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сканирование в различных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областях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Изучить недостатки существующие технологий и методов 3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сканирования в данных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областях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концепции решения существующих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недостатков</a:t>
            </a: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2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556" y="484507"/>
            <a:ext cx="77052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и задачи исследования</a:t>
            </a:r>
            <a:endParaRPr lang="ru-RU" sz="4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8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A922CF-D386-4CC5-AE13-F17CE73940E2}"/>
              </a:ext>
            </a:extLst>
          </p:cNvPr>
          <p:cNvSpPr txBox="1"/>
          <p:nvPr/>
        </p:nvSpPr>
        <p:spPr>
          <a:xfrm>
            <a:off x="729423" y="502927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D0178D-4029-4F3D-83AE-81DF6561CF74}"/>
              </a:ext>
            </a:extLst>
          </p:cNvPr>
          <p:cNvSpPr txBox="1"/>
          <p:nvPr/>
        </p:nvSpPr>
        <p:spPr>
          <a:xfrm>
            <a:off x="1261438" y="1185313"/>
            <a:ext cx="7237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3D-сканирование - это процесс анализа физического объекта, позволяющий выявить его внешний вид (форму) и цвет. Собранные данные могут послужить для создания цифровой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данной области используется технология лазерного сканирования, которая основана на использовании оптически направленных лазерных лучей, собирающих информацию об объекте в трехмерном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пространстве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3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850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A922CF-D386-4CC5-AE13-F17CE73940E2}"/>
              </a:ext>
            </a:extLst>
          </p:cNvPr>
          <p:cNvSpPr txBox="1"/>
          <p:nvPr/>
        </p:nvSpPr>
        <p:spPr>
          <a:xfrm>
            <a:off x="678857" y="530416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Что такое лидар?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D0178D-4029-4F3D-83AE-81DF6561CF74}"/>
              </a:ext>
            </a:extLst>
          </p:cNvPr>
          <p:cNvSpPr txBox="1"/>
          <p:nvPr/>
        </p:nvSpPr>
        <p:spPr>
          <a:xfrm>
            <a:off x="1277372" y="1530381"/>
            <a:ext cx="70029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Лидар является инструментом, использующим технологию лазерного сканирования, он регистрирует лазерные импульсы, рассеивающиеся при попадании на объекты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позволяет создавать 3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модели объектов.</a:t>
            </a:r>
          </a:p>
          <a:p>
            <a:pPr rtl="0"/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xmlns="" id="{C079EA21-FA94-4544-9E12-82BFAAE10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6811" y="2656462"/>
            <a:ext cx="5130700" cy="29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F734AD-4B2E-4758-8781-0D2487F62E2F}"/>
              </a:ext>
            </a:extLst>
          </p:cNvPr>
          <p:cNvSpPr txBox="1"/>
          <p:nvPr/>
        </p:nvSpPr>
        <p:spPr>
          <a:xfrm>
            <a:off x="5537814" y="557789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Лидар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4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80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D0178D-4029-4F3D-83AE-81DF6561CF74}"/>
              </a:ext>
            </a:extLst>
          </p:cNvPr>
          <p:cNvSpPr txBox="1"/>
          <p:nvPr/>
        </p:nvSpPr>
        <p:spPr>
          <a:xfrm>
            <a:off x="1217353" y="1500815"/>
            <a:ext cx="459686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3D-сканирование применяется в различных сферах жизнедеятельности: медицине, инженерии, архитектуре, археологии, образовании, искусстве, развлечениях и других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областях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7B23DD-BCEE-4BB1-ABC7-BC63568C8681}"/>
              </a:ext>
            </a:extLst>
          </p:cNvPr>
          <p:cNvSpPr txBox="1"/>
          <p:nvPr/>
        </p:nvSpPr>
        <p:spPr>
          <a:xfrm>
            <a:off x="718591" y="449397"/>
            <a:ext cx="10187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Где применяется</a:t>
            </a:r>
            <a:r>
              <a:rPr lang="en-US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3D-</a:t>
            </a:r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сканирование?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B89C9A3-7248-45DF-9915-7BD4AAF8D8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1712" y="1785822"/>
            <a:ext cx="5136334" cy="370653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5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58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6A7589-A69B-4F23-9FF5-AA35FA867EE1}"/>
              </a:ext>
            </a:extLst>
          </p:cNvPr>
          <p:cNvSpPr txBox="1"/>
          <p:nvPr/>
        </p:nvSpPr>
        <p:spPr>
          <a:xfrm>
            <a:off x="1336502" y="1181458"/>
            <a:ext cx="6713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Процесс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 время процедуры врач использует внутриротовой сканер со специальной насадкой, который приближает поэтапно к каждому зубу для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сканирования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же время изображение выводится на экран монитора и преобразуется в трехмерную модель в режиме реального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Затем врач анализирует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сформированную модель и на её основе выбирает способ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лечения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6" descr="Picture background">
            <a:extLst>
              <a:ext uri="{FF2B5EF4-FFF2-40B4-BE49-F238E27FC236}">
                <a16:creationId xmlns:a16="http://schemas.microsoft.com/office/drawing/2014/main" xmlns="" id="{4F5C608E-C4A0-4465-BB46-9CB53A9D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0111" y="1401670"/>
            <a:ext cx="3040996" cy="20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3503122-B9A1-4243-A14D-3ADF1D2D3234}"/>
              </a:ext>
            </a:extLst>
          </p:cNvPr>
          <p:cNvSpPr txBox="1"/>
          <p:nvPr/>
        </p:nvSpPr>
        <p:spPr>
          <a:xfrm>
            <a:off x="8195261" y="3469644"/>
            <a:ext cx="3210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Лечение зубов с применением технологий 3</a:t>
            </a:r>
            <a:r>
              <a:rPr lang="en-US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D-</a:t>
            </a:r>
            <a:r>
              <a:rPr lang="ru-RU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сканирования</a:t>
            </a:r>
            <a:endParaRPr lang="ru-RU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A2F11D-AB8A-42A8-BC74-61C0EEADD3D3}"/>
              </a:ext>
            </a:extLst>
          </p:cNvPr>
          <p:cNvSpPr txBox="1"/>
          <p:nvPr/>
        </p:nvSpPr>
        <p:spPr>
          <a:xfrm>
            <a:off x="710666" y="451528"/>
            <a:ext cx="6956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медицине</a:t>
            </a:r>
            <a:endParaRPr lang="ru-RU" sz="4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8CFAB4-2F43-4CF3-8F42-F932662F0A35}"/>
              </a:ext>
            </a:extLst>
          </p:cNvPr>
          <p:cNvSpPr txBox="1"/>
          <p:nvPr/>
        </p:nvSpPr>
        <p:spPr>
          <a:xfrm>
            <a:off x="1394607" y="4721628"/>
            <a:ext cx="9957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Недостаток 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72393" y="5159216"/>
            <a:ext cx="10019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Ограниченная возможность сканирования на сложных зонах рта, таких как места контактов между зубами.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может привести к ошибкам в изготовлении индивидуальных стоматологических конструкций, таких как коронки или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мосты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6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77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6A7589-A69B-4F23-9FF5-AA35FA867EE1}"/>
              </a:ext>
            </a:extLst>
          </p:cNvPr>
          <p:cNvSpPr txBox="1"/>
          <p:nvPr/>
        </p:nvSpPr>
        <p:spPr>
          <a:xfrm>
            <a:off x="1058333" y="1906624"/>
            <a:ext cx="70969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Процесс 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Благодаря 3D-сканированию реставраторы создают цифровую копию объекта с высокой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точностью.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помощью полученной модели можно лучше понять структуру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памятника, что позволит восстановить потерянные элементы с большей точностью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3503122-B9A1-4243-A14D-3ADF1D2D3234}"/>
              </a:ext>
            </a:extLst>
          </p:cNvPr>
          <p:cNvSpPr txBox="1"/>
          <p:nvPr/>
        </p:nvSpPr>
        <p:spPr>
          <a:xfrm>
            <a:off x="8652582" y="4617099"/>
            <a:ext cx="3101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3D-</a:t>
            </a:r>
            <a:r>
              <a:rPr lang="ru-RU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сканирование памятника</a:t>
            </a:r>
            <a:endParaRPr lang="ru-RU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A2F11D-AB8A-42A8-BC74-61C0EEADD3D3}"/>
              </a:ext>
            </a:extLst>
          </p:cNvPr>
          <p:cNvSpPr txBox="1"/>
          <p:nvPr/>
        </p:nvSpPr>
        <p:spPr>
          <a:xfrm>
            <a:off x="665942" y="441262"/>
            <a:ext cx="11526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Применение</a:t>
            </a:r>
            <a:r>
              <a:rPr lang="en-US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реставрации памятников и архитектуры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8CFAB4-2F43-4CF3-8F42-F932662F0A35}"/>
              </a:ext>
            </a:extLst>
          </p:cNvPr>
          <p:cNvSpPr txBox="1"/>
          <p:nvPr/>
        </p:nvSpPr>
        <p:spPr>
          <a:xfrm>
            <a:off x="1049296" y="4028101"/>
            <a:ext cx="70969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Недостаток 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Детали объектов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могут быть искажены при сканировании, особенно если объект имеет сложную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структуру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Это может привести к трудностям при точном восстановлении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объекта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 descr="Изображение выглядит как искусство, скульптура, в помещении, сте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C6D7FA9B-7B0B-4770-AB17-690AC1FFB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1669" y="2009572"/>
            <a:ext cx="3538598" cy="262446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7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6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6A7589-A69B-4F23-9FF5-AA35FA867EE1}"/>
              </a:ext>
            </a:extLst>
          </p:cNvPr>
          <p:cNvSpPr txBox="1"/>
          <p:nvPr/>
        </p:nvSpPr>
        <p:spPr>
          <a:xfrm>
            <a:off x="1250604" y="2105708"/>
            <a:ext cx="7096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Процесс 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Готовую деталь сканируют и сверяют для того, чтобы на основе полученной 3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модели изготавливать такую же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деталь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3503122-B9A1-4243-A14D-3ADF1D2D3234}"/>
              </a:ext>
            </a:extLst>
          </p:cNvPr>
          <p:cNvSpPr txBox="1"/>
          <p:nvPr/>
        </p:nvSpPr>
        <p:spPr>
          <a:xfrm>
            <a:off x="8769361" y="4503030"/>
            <a:ext cx="31016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3D-</a:t>
            </a:r>
            <a:r>
              <a:rPr lang="ru-RU" sz="2000" dirty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сканирование производственной детали</a:t>
            </a:r>
            <a:endParaRPr 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A2F11D-AB8A-42A8-BC74-61C0EEADD3D3}"/>
              </a:ext>
            </a:extLst>
          </p:cNvPr>
          <p:cNvSpPr txBox="1"/>
          <p:nvPr/>
        </p:nvSpPr>
        <p:spPr>
          <a:xfrm>
            <a:off x="677026" y="462664"/>
            <a:ext cx="8480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Применение </a:t>
            </a:r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сфере производства </a:t>
            </a:r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деталей</a:t>
            </a:r>
            <a:endParaRPr lang="ru-RU" sz="4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8CFAB4-2F43-4CF3-8F42-F932662F0A35}"/>
              </a:ext>
            </a:extLst>
          </p:cNvPr>
          <p:cNvSpPr txBox="1"/>
          <p:nvPr/>
        </p:nvSpPr>
        <p:spPr>
          <a:xfrm>
            <a:off x="1258917" y="3391772"/>
            <a:ext cx="70969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Недостаток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недостаточной точности сверки детали с отклонениями могут быть не замечены. Из-за этого может возникнуть брак деталей сложного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строения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Рисунок 19" descr="Изображение выглядит как машина,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2FD4C64-9F0A-46B8-A71D-2870A7ECF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7303" y="2831438"/>
            <a:ext cx="2826123" cy="1706978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8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57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D0178D-4029-4F3D-83AE-81DF6561CF74}"/>
              </a:ext>
            </a:extLst>
          </p:cNvPr>
          <p:cNvSpPr txBox="1"/>
          <p:nvPr/>
        </p:nvSpPr>
        <p:spPr>
          <a:xfrm>
            <a:off x="976283" y="2008996"/>
            <a:ext cx="1004132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сопоставлении недостатков применения лидара было выявлено, что они имеют схожий характер, поэтому для их устранения можно предложить концепцию универсального метода, который будет применим для каждого из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них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Мы предлагаем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дополнительный анализ на основе искусственного интеллекта, который с помощью алгоритма поиска несоответствий между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3D-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моделями из базы данных будет выявлять возможные дефекты и неточности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отсканированном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объекте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данная технология на основе определенного алгоритма, при необходимости, может осуществлять сглаживание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неровностей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387350">
              <a:lnSpc>
                <a:spcPct val="115000"/>
              </a:lnSpc>
              <a:spcAft>
                <a:spcPts val="230"/>
              </a:spcAft>
            </a:pP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616E72-B4C4-4084-BBAB-0DD7AAAACF33}"/>
              </a:ext>
            </a:extLst>
          </p:cNvPr>
          <p:cNvSpPr txBox="1"/>
          <p:nvPr/>
        </p:nvSpPr>
        <p:spPr>
          <a:xfrm>
            <a:off x="665942" y="465307"/>
            <a:ext cx="114096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Проблемы существующих </a:t>
            </a:r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технологий</a:t>
            </a:r>
            <a:r>
              <a:rPr lang="en-US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z="4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концепция </a:t>
            </a:r>
            <a:r>
              <a:rPr lang="ru-RU" sz="4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их решения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60620" y="6332220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ru-RU" sz="1800" b="0" smtClean="0">
                <a:latin typeface="Calibri" pitchFamily="34" charset="0"/>
                <a:ea typeface="Calibri" pitchFamily="34" charset="0"/>
                <a:cs typeface="Calibri" pitchFamily="34" charset="0"/>
              </a:rPr>
              <a:pPr rtl="0"/>
              <a:t>9</a:t>
            </a:fld>
            <a:endParaRPr lang="ru-RU" sz="1800" b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4148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{7571584D-CC7A-4100-8981-F7AEFCE8DE42}tf78853419_win32</Template>
  <TotalTime>2196</TotalTime>
  <Words>535</Words>
  <Application>Microsoft Office PowerPoint</Application>
  <PresentationFormat>Произвольный</PresentationFormat>
  <Paragraphs>81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Пользовательская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NRLI-UAV: Нежесткая регистрация последовательных необработанных лазерных сканов и изображений для улучшения качества облака точек БПЛА LiDAR</dc:title>
  <dc:creator>Ben Green</dc:creator>
  <cp:lastModifiedBy>student</cp:lastModifiedBy>
  <cp:revision>73</cp:revision>
  <dcterms:created xsi:type="dcterms:W3CDTF">2024-05-26T13:43:22Z</dcterms:created>
  <dcterms:modified xsi:type="dcterms:W3CDTF">2024-05-30T05:56:47Z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