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6e92d49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6e92d49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e92d49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e92d49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Niels:</a:t>
            </a:r>
            <a:endParaRPr/>
          </a:p>
          <a:p>
            <a:pPr indent="0" lvl="0" marL="0" rtl="0" algn="l">
              <a:spcBef>
                <a:spcPts val="0"/>
              </a:spcBef>
              <a:spcAft>
                <a:spcPts val="0"/>
              </a:spcAft>
              <a:buNone/>
            </a:pPr>
            <a:r>
              <a:rPr lang="en-GB"/>
              <a:t>Een delegate is een verwijzing naar een methode. Hier wordt de methode DelegateMethod </a:t>
            </a:r>
            <a:r>
              <a:rPr lang="en-GB"/>
              <a:t>geïnstantieerd in de handler variabele. Vervolgens kan je die variabele aanroepen om DelegateMethod uit te voeren.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e92d49c3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e92d49c3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Omdat een delegate een verwijzing naar een functie in een variabele is, kan hij als parameter meegeven worden aan een functie. In dit voorbeeld wordt weer de delegate “handler” </a:t>
            </a:r>
            <a:r>
              <a:rPr lang="en-GB"/>
              <a:t>gedefinieerd. Vervolgens wordt de methode MethodCallback aangeroepen met die “handler”. Nu is de variabele “callback” dus de verwijzing naar de functie DelegateMethod, maar dat is dus afhankelijk van de “callback” parameter. Zo kan je dus een functie meegeven als callback.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6e92d49c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6e92d49c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 </a:t>
            </a:r>
            <a:r>
              <a:rPr lang="en-GB">
                <a:solidFill>
                  <a:schemeClr val="dk1"/>
                </a:solidFill>
              </a:rPr>
              <a:t>Delegate met minimaal 1 parameter. Bij meerdere parameters, meest rechter de output.</a:t>
            </a:r>
            <a:endParaRPr>
              <a:solidFill>
                <a:schemeClr val="dk1"/>
              </a:solidFill>
            </a:endParaRPr>
          </a:p>
          <a:p>
            <a:pPr indent="0" lvl="0" marL="0" rtl="0" algn="l">
              <a:spcBef>
                <a:spcPts val="0"/>
              </a:spcBef>
              <a:spcAft>
                <a:spcPts val="0"/>
              </a:spcAft>
              <a:buNone/>
            </a:pPr>
            <a:r>
              <a:rPr lang="en-GB"/>
              <a:t>Action: Delegate met 0 tot 16 parameters wat niks teruggeeft. Beide voornamelijk in Linq gebruikt.</a:t>
            </a:r>
            <a:endParaRPr/>
          </a:p>
          <a:p>
            <a:pPr indent="0" lvl="0" marL="0" rtl="0" algn="l">
              <a:spcBef>
                <a:spcPts val="0"/>
              </a:spcBef>
              <a:spcAft>
                <a:spcPts val="0"/>
              </a:spcAft>
              <a:buNone/>
            </a:pPr>
            <a:r>
              <a:rPr lang="en-GB"/>
              <a:t>Predicate: Delegate die een boolean teruggeeft. Deze delegate wordt veel gebruikt als een filter, maar wordt tegenwoordig niet meer gebruikt omdat lambda bestaat.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6e92d49c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6e92d49c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Lambda’s kun je gebruiken om anonieme functies aan te maken. Een Lambda expression is een kort stuk code wat parameters nodig heeft een een waarde teruggeeft. Lambda’s zijn eigenlijk hetzelfde als functies alleen hoeven deze functies geen naam te krijgen en kunnen ze rechtstreeks in de body van een andere methode gezet worden.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Lambda’s heb je in meerdere </a:t>
            </a:r>
            <a:r>
              <a:rPr lang="en-GB"/>
              <a:t>programmeertalen denk bijvoorbeeld aan C#, Python, Javascript, Php, Java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Lambda’s zijn korter om te noteren, het scheelt je veel tijd met het uitwerken een andere kanttekening is dat het daardoor ook wat minder leesbaar KAN worden.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Net zoals Delegates kun je Lambda’s ook ASYNC gebruiken. Een ander groepje verteld jullie meer over ASYNC &amp; AWAIT.</a:t>
            </a:r>
            <a:endParaRPr/>
          </a:p>
          <a:p>
            <a:pPr indent="0" lvl="0" marL="0" rtl="0" algn="l">
              <a:spcBef>
                <a:spcPts val="0"/>
              </a:spcBef>
              <a:spcAft>
                <a:spcPts val="0"/>
              </a:spcAft>
              <a:buNone/>
            </a:pPr>
            <a:br>
              <a:rPr lang="en-GB"/>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e92d49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e92d49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Rowan-Paul/nots-presentati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Delegates &amp; Lambda’s</a:t>
            </a:r>
            <a:endParaRPr/>
          </a:p>
        </p:txBody>
      </p:sp>
      <p:sp>
        <p:nvSpPr>
          <p:cNvPr id="63" name="Google Shape;63;p13"/>
          <p:cNvSpPr txBox="1"/>
          <p:nvPr>
            <p:ph idx="1" type="subTitle"/>
          </p:nvPr>
        </p:nvSpPr>
        <p:spPr>
          <a:xfrm>
            <a:off x="2826300" y="3106200"/>
            <a:ext cx="34914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Kachung, Niels, Viktor, Rowan en Simon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Inhoud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Delegates</a:t>
            </a:r>
            <a:endParaRPr/>
          </a:p>
          <a:p>
            <a:pPr indent="-317500" lvl="1" marL="914400" rtl="0" algn="l">
              <a:spcBef>
                <a:spcPts val="0"/>
              </a:spcBef>
              <a:spcAft>
                <a:spcPts val="0"/>
              </a:spcAft>
              <a:buSzPts val="1400"/>
              <a:buChar char="○"/>
            </a:pPr>
            <a:r>
              <a:rPr lang="en-GB"/>
              <a:t>Parameters</a:t>
            </a:r>
            <a:endParaRPr/>
          </a:p>
          <a:p>
            <a:pPr indent="-317500" lvl="1" marL="914400" rtl="0" algn="l">
              <a:spcBef>
                <a:spcPts val="0"/>
              </a:spcBef>
              <a:spcAft>
                <a:spcPts val="0"/>
              </a:spcAft>
              <a:buSzPts val="1400"/>
              <a:buChar char="○"/>
            </a:pPr>
            <a:r>
              <a:rPr lang="en-GB"/>
              <a:t>Soorten</a:t>
            </a:r>
            <a:endParaRPr/>
          </a:p>
          <a:p>
            <a:pPr indent="-342900" lvl="0" marL="457200" rtl="0" algn="l">
              <a:spcBef>
                <a:spcPts val="0"/>
              </a:spcBef>
              <a:spcAft>
                <a:spcPts val="0"/>
              </a:spcAft>
              <a:buSzPts val="1800"/>
              <a:buChar char="●"/>
            </a:pPr>
            <a:r>
              <a:rPr lang="en-GB"/>
              <a:t>Lambda’s</a:t>
            </a:r>
            <a:endParaRPr/>
          </a:p>
          <a:p>
            <a:pPr indent="-317500" lvl="1" marL="914400" rtl="0" algn="l">
              <a:spcBef>
                <a:spcPts val="0"/>
              </a:spcBef>
              <a:spcAft>
                <a:spcPts val="0"/>
              </a:spcAft>
              <a:buSzPts val="1400"/>
              <a:buChar char="○"/>
            </a:pPr>
            <a:r>
              <a:rPr lang="en-GB"/>
              <a:t>Wat zijn Lambda’s</a:t>
            </a:r>
            <a:endParaRPr/>
          </a:p>
          <a:p>
            <a:pPr indent="-317500" lvl="1" marL="914400" rtl="0" algn="l">
              <a:spcBef>
                <a:spcPts val="0"/>
              </a:spcBef>
              <a:spcAft>
                <a:spcPts val="0"/>
              </a:spcAft>
              <a:buSzPts val="1400"/>
              <a:buChar char="○"/>
            </a:pPr>
            <a:r>
              <a:rPr lang="en-GB"/>
              <a:t>En meer…</a:t>
            </a:r>
            <a:endParaRPr/>
          </a:p>
          <a:p>
            <a:pPr indent="-342900" lvl="0" marL="457200" rtl="0" algn="l">
              <a:spcBef>
                <a:spcPts val="0"/>
              </a:spcBef>
              <a:spcAft>
                <a:spcPts val="0"/>
              </a:spcAft>
              <a:buSzPts val="1800"/>
              <a:buChar char="●"/>
            </a:pPr>
            <a:r>
              <a:rPr lang="en-GB"/>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Delegates</a:t>
            </a:r>
            <a:endParaRPr/>
          </a:p>
        </p:txBody>
      </p:sp>
      <p:sp>
        <p:nvSpPr>
          <p:cNvPr id="75" name="Google Shape;75;p15"/>
          <p:cNvSpPr txBox="1"/>
          <p:nvPr>
            <p:ph idx="1" type="body"/>
          </p:nvPr>
        </p:nvSpPr>
        <p:spPr>
          <a:xfrm>
            <a:off x="311700" y="120400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Referentie naar een methode</a:t>
            </a:r>
            <a:endParaRPr/>
          </a:p>
          <a:p>
            <a:pPr indent="-342900" lvl="0" marL="457200" rtl="0" algn="l">
              <a:spcBef>
                <a:spcPts val="0"/>
              </a:spcBef>
              <a:spcAft>
                <a:spcPts val="0"/>
              </a:spcAft>
              <a:buSzPts val="1800"/>
              <a:buChar char="●"/>
            </a:pPr>
            <a:r>
              <a:rPr lang="en-GB"/>
              <a:t>Type safety</a:t>
            </a:r>
            <a:endParaRPr/>
          </a:p>
          <a:p>
            <a:pPr indent="0" lvl="0" marL="457200" rtl="0" algn="l">
              <a:spcBef>
                <a:spcPts val="1200"/>
              </a:spcBef>
              <a:spcAft>
                <a:spcPts val="1200"/>
              </a:spcAft>
              <a:buNone/>
            </a:pPr>
            <a:r>
              <a:t/>
            </a:r>
            <a:endParaRPr/>
          </a:p>
        </p:txBody>
      </p:sp>
      <p:pic>
        <p:nvPicPr>
          <p:cNvPr id="76" name="Google Shape;76;p15"/>
          <p:cNvPicPr preferRelativeResize="0"/>
          <p:nvPr/>
        </p:nvPicPr>
        <p:blipFill rotWithShape="1">
          <a:blip r:embed="rId3">
            <a:alphaModFix/>
          </a:blip>
          <a:srcRect b="5181" l="1176" r="0" t="3760"/>
          <a:stretch/>
        </p:blipFill>
        <p:spPr>
          <a:xfrm>
            <a:off x="511200" y="2396125"/>
            <a:ext cx="4551549" cy="1787225"/>
          </a:xfrm>
          <a:prstGeom prst="rect">
            <a:avLst/>
          </a:prstGeom>
          <a:noFill/>
          <a:ln>
            <a:noFill/>
          </a:ln>
        </p:spPr>
      </p:pic>
      <p:pic>
        <p:nvPicPr>
          <p:cNvPr id="77" name="Google Shape;77;p15"/>
          <p:cNvPicPr preferRelativeResize="0"/>
          <p:nvPr/>
        </p:nvPicPr>
        <p:blipFill rotWithShape="1">
          <a:blip r:embed="rId4">
            <a:alphaModFix/>
          </a:blip>
          <a:srcRect b="5418" l="6576" r="0" t="3515"/>
          <a:stretch/>
        </p:blipFill>
        <p:spPr>
          <a:xfrm>
            <a:off x="5434900" y="2396125"/>
            <a:ext cx="3044550" cy="178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474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Delegates doorgeven als parameters</a:t>
            </a:r>
            <a:endParaRPr/>
          </a:p>
        </p:txBody>
      </p:sp>
      <p:pic>
        <p:nvPicPr>
          <p:cNvPr id="83" name="Google Shape;83;p16"/>
          <p:cNvPicPr preferRelativeResize="0"/>
          <p:nvPr/>
        </p:nvPicPr>
        <p:blipFill rotWithShape="1">
          <a:blip r:embed="rId3">
            <a:alphaModFix/>
          </a:blip>
          <a:srcRect b="7310" l="2218" r="40756" t="26586"/>
          <a:stretch/>
        </p:blipFill>
        <p:spPr>
          <a:xfrm>
            <a:off x="311700" y="1703200"/>
            <a:ext cx="4332999" cy="1212475"/>
          </a:xfrm>
          <a:prstGeom prst="rect">
            <a:avLst/>
          </a:prstGeom>
          <a:noFill/>
          <a:ln>
            <a:noFill/>
          </a:ln>
        </p:spPr>
      </p:pic>
      <p:pic>
        <p:nvPicPr>
          <p:cNvPr id="84" name="Google Shape;84;p16"/>
          <p:cNvPicPr preferRelativeResize="0"/>
          <p:nvPr/>
        </p:nvPicPr>
        <p:blipFill rotWithShape="1">
          <a:blip r:embed="rId4">
            <a:alphaModFix/>
          </a:blip>
          <a:srcRect b="53973" l="2077" r="16136" t="17704"/>
          <a:stretch/>
        </p:blipFill>
        <p:spPr>
          <a:xfrm>
            <a:off x="311700" y="3317487"/>
            <a:ext cx="6213749" cy="893625"/>
          </a:xfrm>
          <a:prstGeom prst="rect">
            <a:avLst/>
          </a:prstGeom>
          <a:noFill/>
          <a:ln>
            <a:noFill/>
          </a:ln>
        </p:spPr>
      </p:pic>
      <p:pic>
        <p:nvPicPr>
          <p:cNvPr id="85" name="Google Shape;85;p16"/>
          <p:cNvPicPr preferRelativeResize="0"/>
          <p:nvPr/>
        </p:nvPicPr>
        <p:blipFill rotWithShape="1">
          <a:blip r:embed="rId5">
            <a:alphaModFix/>
          </a:blip>
          <a:srcRect b="15562" l="2933" r="42341" t="52236"/>
          <a:stretch/>
        </p:blipFill>
        <p:spPr>
          <a:xfrm>
            <a:off x="311700" y="4193175"/>
            <a:ext cx="3312499" cy="333100"/>
          </a:xfrm>
          <a:prstGeom prst="rect">
            <a:avLst/>
          </a:prstGeom>
          <a:noFill/>
          <a:ln>
            <a:noFill/>
          </a:ln>
        </p:spPr>
      </p:pic>
      <p:pic>
        <p:nvPicPr>
          <p:cNvPr id="86" name="Google Shape;86;p16"/>
          <p:cNvPicPr preferRelativeResize="0"/>
          <p:nvPr/>
        </p:nvPicPr>
        <p:blipFill>
          <a:blip r:embed="rId6">
            <a:alphaModFix/>
          </a:blip>
          <a:stretch>
            <a:fillRect/>
          </a:stretch>
        </p:blipFill>
        <p:spPr>
          <a:xfrm>
            <a:off x="311700" y="2915675"/>
            <a:ext cx="2637937" cy="287500"/>
          </a:xfrm>
          <a:prstGeom prst="rect">
            <a:avLst/>
          </a:prstGeom>
          <a:noFill/>
          <a:ln>
            <a:noFill/>
          </a:ln>
        </p:spPr>
      </p:pic>
      <p:sp>
        <p:nvSpPr>
          <p:cNvPr id="87" name="Google Shape;87;p16"/>
          <p:cNvSpPr txBox="1"/>
          <p:nvPr/>
        </p:nvSpPr>
        <p:spPr>
          <a:xfrm>
            <a:off x="364325" y="1178725"/>
            <a:ext cx="798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Te gebruiken als callback</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Verschillende soorten delegates</a:t>
            </a:r>
            <a:endParaRPr/>
          </a:p>
        </p:txBody>
      </p:sp>
      <p:sp>
        <p:nvSpPr>
          <p:cNvPr id="93" name="Google Shape;93;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Action</a:t>
            </a:r>
            <a:endParaRPr/>
          </a:p>
          <a:p>
            <a:pPr indent="-342900" lvl="0" marL="457200" rtl="0" algn="l">
              <a:spcBef>
                <a:spcPts val="0"/>
              </a:spcBef>
              <a:spcAft>
                <a:spcPts val="0"/>
              </a:spcAft>
              <a:buSzPts val="1800"/>
              <a:buChar char="●"/>
            </a:pPr>
            <a:r>
              <a:rPr lang="en-GB"/>
              <a:t>Func</a:t>
            </a:r>
            <a:endParaRPr/>
          </a:p>
        </p:txBody>
      </p:sp>
      <p:pic>
        <p:nvPicPr>
          <p:cNvPr id="94" name="Google Shape;94;p17"/>
          <p:cNvPicPr preferRelativeResize="0"/>
          <p:nvPr/>
        </p:nvPicPr>
        <p:blipFill rotWithShape="1">
          <a:blip r:embed="rId3">
            <a:alphaModFix/>
          </a:blip>
          <a:srcRect b="6955" l="0" r="0" t="12909"/>
          <a:stretch/>
        </p:blipFill>
        <p:spPr>
          <a:xfrm>
            <a:off x="480425" y="2063612"/>
            <a:ext cx="3940300" cy="1677225"/>
          </a:xfrm>
          <a:prstGeom prst="rect">
            <a:avLst/>
          </a:prstGeom>
          <a:noFill/>
          <a:ln>
            <a:noFill/>
          </a:ln>
        </p:spPr>
      </p:pic>
      <p:pic>
        <p:nvPicPr>
          <p:cNvPr id="95" name="Google Shape;95;p17"/>
          <p:cNvPicPr preferRelativeResize="0"/>
          <p:nvPr/>
        </p:nvPicPr>
        <p:blipFill rotWithShape="1">
          <a:blip r:embed="rId4">
            <a:alphaModFix/>
          </a:blip>
          <a:srcRect b="6955" l="0" r="0" t="12909"/>
          <a:stretch/>
        </p:blipFill>
        <p:spPr>
          <a:xfrm>
            <a:off x="4798775" y="2063613"/>
            <a:ext cx="4033525" cy="167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Lambda’s</a:t>
            </a:r>
            <a:endParaRPr/>
          </a:p>
        </p:txBody>
      </p:sp>
      <p:sp>
        <p:nvSpPr>
          <p:cNvPr id="101" name="Google Shape;10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Wat zijn Lambda’s</a:t>
            </a:r>
            <a:endParaRPr/>
          </a:p>
          <a:p>
            <a:pPr indent="-317500" lvl="1" marL="914400" rtl="0" algn="l">
              <a:spcBef>
                <a:spcPts val="0"/>
              </a:spcBef>
              <a:spcAft>
                <a:spcPts val="0"/>
              </a:spcAft>
              <a:buSzPts val="1400"/>
              <a:buChar char="○"/>
            </a:pPr>
            <a:r>
              <a:rPr lang="en-GB"/>
              <a:t>Functies</a:t>
            </a:r>
            <a:endParaRPr/>
          </a:p>
          <a:p>
            <a:pPr indent="-317500" lvl="1" marL="914400" rtl="0" algn="l">
              <a:spcBef>
                <a:spcPts val="0"/>
              </a:spcBef>
              <a:spcAft>
                <a:spcPts val="0"/>
              </a:spcAft>
              <a:buSzPts val="1400"/>
              <a:buChar char="○"/>
            </a:pPr>
            <a:r>
              <a:rPr lang="en-GB"/>
              <a:t>Talen</a:t>
            </a:r>
            <a:endParaRPr/>
          </a:p>
          <a:p>
            <a:pPr indent="-317500" lvl="1" marL="914400" rtl="0" algn="l">
              <a:spcBef>
                <a:spcPts val="0"/>
              </a:spcBef>
              <a:spcAft>
                <a:spcPts val="0"/>
              </a:spcAft>
              <a:buSzPts val="1400"/>
              <a:buChar char="○"/>
            </a:pPr>
            <a:r>
              <a:rPr lang="en-GB"/>
              <a:t>Korter</a:t>
            </a:r>
            <a:endParaRPr/>
          </a:p>
          <a:p>
            <a:pPr indent="-317500" lvl="1" marL="914400" rtl="0" algn="l">
              <a:spcBef>
                <a:spcPts val="0"/>
              </a:spcBef>
              <a:spcAft>
                <a:spcPts val="0"/>
              </a:spcAft>
              <a:buSzPts val="1400"/>
              <a:buChar char="○"/>
            </a:pPr>
            <a:r>
              <a:rPr lang="en-GB"/>
              <a:t>Minder leesbaar</a:t>
            </a:r>
            <a:endParaRPr/>
          </a:p>
          <a:p>
            <a:pPr indent="-317500" lvl="1" marL="914400" rtl="0" algn="l">
              <a:spcBef>
                <a:spcPts val="0"/>
              </a:spcBef>
              <a:spcAft>
                <a:spcPts val="0"/>
              </a:spcAft>
              <a:buSzPts val="1400"/>
              <a:buChar char="○"/>
            </a:pPr>
            <a:r>
              <a:rPr lang="en-GB"/>
              <a:t>Async</a:t>
            </a:r>
            <a:endParaRPr/>
          </a:p>
          <a:p>
            <a:pPr indent="-317500" lvl="1" marL="914400" rtl="0" algn="l">
              <a:spcBef>
                <a:spcPts val="0"/>
              </a:spcBef>
              <a:spcAft>
                <a:spcPts val="0"/>
              </a:spcAft>
              <a:buSzPts val="1400"/>
              <a:buChar char="○"/>
            </a:pPr>
            <a:r>
              <a:rPr lang="en-GB"/>
              <a:t>Syntax</a:t>
            </a:r>
            <a:endParaRPr/>
          </a:p>
          <a:p>
            <a:pPr indent="0" lvl="0" marL="0" rtl="0" algn="l">
              <a:spcBef>
                <a:spcPts val="1200"/>
              </a:spcBef>
              <a:spcAft>
                <a:spcPts val="1200"/>
              </a:spcAft>
              <a:buNone/>
            </a:pPr>
            <a:r>
              <a:t/>
            </a:r>
            <a:endParaRPr/>
          </a:p>
        </p:txBody>
      </p:sp>
      <p:pic>
        <p:nvPicPr>
          <p:cNvPr id="102" name="Google Shape;102;p18"/>
          <p:cNvPicPr preferRelativeResize="0"/>
          <p:nvPr/>
        </p:nvPicPr>
        <p:blipFill rotWithShape="1">
          <a:blip r:embed="rId3">
            <a:alphaModFix/>
          </a:blip>
          <a:srcRect b="0" l="0" r="59974" t="0"/>
          <a:stretch/>
        </p:blipFill>
        <p:spPr>
          <a:xfrm>
            <a:off x="3522400" y="1611645"/>
            <a:ext cx="5309900" cy="1683380"/>
          </a:xfrm>
          <a:prstGeom prst="rect">
            <a:avLst/>
          </a:prstGeom>
          <a:noFill/>
          <a:ln>
            <a:noFill/>
          </a:ln>
        </p:spPr>
      </p:pic>
      <p:pic>
        <p:nvPicPr>
          <p:cNvPr id="103" name="Google Shape;103;p18"/>
          <p:cNvPicPr preferRelativeResize="0"/>
          <p:nvPr/>
        </p:nvPicPr>
        <p:blipFill>
          <a:blip r:embed="rId4">
            <a:alphaModFix/>
          </a:blip>
          <a:stretch>
            <a:fillRect/>
          </a:stretch>
        </p:blipFill>
        <p:spPr>
          <a:xfrm>
            <a:off x="3522400" y="3383825"/>
            <a:ext cx="5309900" cy="145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a:t>
            </a:r>
            <a:endParaRPr/>
          </a:p>
        </p:txBody>
      </p:sp>
      <p:sp>
        <p:nvSpPr>
          <p:cNvPr id="109" name="Google Shape;10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https://github.com/Rowan-Paul/nots-presentatie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