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4"/>
  </p:notesMasterIdLst>
  <p:sldIdLst>
    <p:sldId id="256" r:id="rId2"/>
    <p:sldId id="258" r:id="rId3"/>
    <p:sldId id="259" r:id="rId4"/>
    <p:sldId id="261" r:id="rId5"/>
    <p:sldId id="323" r:id="rId6"/>
    <p:sldId id="321" r:id="rId7"/>
    <p:sldId id="326" r:id="rId8"/>
    <p:sldId id="335" r:id="rId9"/>
    <p:sldId id="330" r:id="rId10"/>
    <p:sldId id="325" r:id="rId11"/>
    <p:sldId id="318" r:id="rId12"/>
    <p:sldId id="34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88198-2367-4676-BD8B-CBBE01AE8E82}">
  <a:tblStyle styleId="{CC988198-2367-4676-BD8B-CBBE01AE8E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0" d="100"/>
          <a:sy n="100" d="100"/>
        </p:scale>
        <p:origin x="8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7290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50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e623c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ae623c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912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ae623c2c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ae623c2c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34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ae623c2c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ae623c2c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15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ae623c2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ae623c2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23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ae623c2c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ae623c2c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46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e623c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ae623c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13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ae623c2c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ae623c2c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29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e623c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ae623c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90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ae623c2c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ae623c2c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30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9ae623c2c4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9ae623c2c4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6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121275"/>
            <a:ext cx="9473394" cy="5326992"/>
            <a:chOff x="0" y="1733"/>
            <a:chExt cx="9144203" cy="5141884"/>
          </a:xfrm>
        </p:grpSpPr>
        <p:sp>
          <p:nvSpPr>
            <p:cNvPr id="10" name="Google Shape;10;p2"/>
            <p:cNvSpPr/>
            <p:nvPr/>
          </p:nvSpPr>
          <p:spPr>
            <a:xfrm>
              <a:off x="0" y="1733"/>
              <a:ext cx="9144203" cy="5141884"/>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214400"/>
              <a:ext cx="9144203" cy="4928945"/>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20000" y="1603525"/>
            <a:ext cx="2737800" cy="1614900"/>
          </a:xfrm>
          <a:prstGeom prst="rect">
            <a:avLst/>
          </a:prstGeom>
        </p:spPr>
        <p:txBody>
          <a:bodyPr spcFirstLastPara="1" wrap="square" lIns="0" tIns="0" rIns="0" bIns="0"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20000" y="3444325"/>
            <a:ext cx="2737800" cy="792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rgbClr val="263238"/>
              </a:buClr>
              <a:buSzPts val="2800"/>
              <a:buNone/>
              <a:defRPr sz="2200"/>
            </a:lvl1pPr>
            <a:lvl2pPr lvl="1" algn="ctr" rtl="0">
              <a:lnSpc>
                <a:spcPct val="100000"/>
              </a:lnSpc>
              <a:spcBef>
                <a:spcPts val="0"/>
              </a:spcBef>
              <a:spcAft>
                <a:spcPts val="0"/>
              </a:spcAft>
              <a:buClr>
                <a:srgbClr val="263238"/>
              </a:buClr>
              <a:buSzPts val="2800"/>
              <a:buNone/>
              <a:defRPr sz="2800">
                <a:solidFill>
                  <a:srgbClr val="263238"/>
                </a:solidFill>
              </a:defRPr>
            </a:lvl2pPr>
            <a:lvl3pPr lvl="2" algn="ctr" rtl="0">
              <a:lnSpc>
                <a:spcPct val="100000"/>
              </a:lnSpc>
              <a:spcBef>
                <a:spcPts val="0"/>
              </a:spcBef>
              <a:spcAft>
                <a:spcPts val="0"/>
              </a:spcAft>
              <a:buClr>
                <a:srgbClr val="263238"/>
              </a:buClr>
              <a:buSzPts val="2800"/>
              <a:buNone/>
              <a:defRPr sz="2800">
                <a:solidFill>
                  <a:srgbClr val="263238"/>
                </a:solidFill>
              </a:defRPr>
            </a:lvl3pPr>
            <a:lvl4pPr lvl="3" algn="ctr" rtl="0">
              <a:lnSpc>
                <a:spcPct val="100000"/>
              </a:lnSpc>
              <a:spcBef>
                <a:spcPts val="0"/>
              </a:spcBef>
              <a:spcAft>
                <a:spcPts val="0"/>
              </a:spcAft>
              <a:buClr>
                <a:srgbClr val="263238"/>
              </a:buClr>
              <a:buSzPts val="2800"/>
              <a:buNone/>
              <a:defRPr sz="2800">
                <a:solidFill>
                  <a:srgbClr val="263238"/>
                </a:solidFill>
              </a:defRPr>
            </a:lvl4pPr>
            <a:lvl5pPr lvl="4" algn="ctr" rtl="0">
              <a:lnSpc>
                <a:spcPct val="100000"/>
              </a:lnSpc>
              <a:spcBef>
                <a:spcPts val="0"/>
              </a:spcBef>
              <a:spcAft>
                <a:spcPts val="0"/>
              </a:spcAft>
              <a:buClr>
                <a:srgbClr val="263238"/>
              </a:buClr>
              <a:buSzPts val="2800"/>
              <a:buNone/>
              <a:defRPr sz="2800">
                <a:solidFill>
                  <a:srgbClr val="263238"/>
                </a:solidFill>
              </a:defRPr>
            </a:lvl5pPr>
            <a:lvl6pPr lvl="5" algn="ctr" rtl="0">
              <a:lnSpc>
                <a:spcPct val="100000"/>
              </a:lnSpc>
              <a:spcBef>
                <a:spcPts val="0"/>
              </a:spcBef>
              <a:spcAft>
                <a:spcPts val="0"/>
              </a:spcAft>
              <a:buClr>
                <a:srgbClr val="263238"/>
              </a:buClr>
              <a:buSzPts val="2800"/>
              <a:buNone/>
              <a:defRPr sz="2800">
                <a:solidFill>
                  <a:srgbClr val="263238"/>
                </a:solidFill>
              </a:defRPr>
            </a:lvl6pPr>
            <a:lvl7pPr lvl="6" algn="ctr" rtl="0">
              <a:lnSpc>
                <a:spcPct val="100000"/>
              </a:lnSpc>
              <a:spcBef>
                <a:spcPts val="0"/>
              </a:spcBef>
              <a:spcAft>
                <a:spcPts val="0"/>
              </a:spcAft>
              <a:buClr>
                <a:srgbClr val="263238"/>
              </a:buClr>
              <a:buSzPts val="2800"/>
              <a:buNone/>
              <a:defRPr sz="2800">
                <a:solidFill>
                  <a:srgbClr val="263238"/>
                </a:solidFill>
              </a:defRPr>
            </a:lvl7pPr>
            <a:lvl8pPr lvl="7" algn="ctr" rtl="0">
              <a:lnSpc>
                <a:spcPct val="100000"/>
              </a:lnSpc>
              <a:spcBef>
                <a:spcPts val="0"/>
              </a:spcBef>
              <a:spcAft>
                <a:spcPts val="0"/>
              </a:spcAft>
              <a:buClr>
                <a:srgbClr val="263238"/>
              </a:buClr>
              <a:buSzPts val="2800"/>
              <a:buNone/>
              <a:defRPr sz="2800">
                <a:solidFill>
                  <a:srgbClr val="263238"/>
                </a:solidFill>
              </a:defRPr>
            </a:lvl8pPr>
            <a:lvl9pPr lvl="8" algn="ctr" rtl="0">
              <a:lnSpc>
                <a:spcPct val="100000"/>
              </a:lnSpc>
              <a:spcBef>
                <a:spcPts val="0"/>
              </a:spcBef>
              <a:spcAft>
                <a:spcPts val="0"/>
              </a:spcAft>
              <a:buClr>
                <a:srgbClr val="263238"/>
              </a:buClr>
              <a:buSzPts val="2800"/>
              <a:buNone/>
              <a:defRPr sz="2800">
                <a:solidFill>
                  <a:srgbClr val="26323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flipH="1">
            <a:off x="6285749" y="3798674"/>
            <a:ext cx="2858241" cy="1366179"/>
            <a:chOff x="-9225" y="3798674"/>
            <a:chExt cx="2858241" cy="1366179"/>
          </a:xfrm>
        </p:grpSpPr>
        <p:sp>
          <p:nvSpPr>
            <p:cNvPr id="23" name="Google Shape;23;p4"/>
            <p:cNvSpPr/>
            <p:nvPr/>
          </p:nvSpPr>
          <p:spPr>
            <a:xfrm>
              <a:off x="-9225" y="3798674"/>
              <a:ext cx="2858241" cy="1366172"/>
            </a:xfrm>
            <a:custGeom>
              <a:avLst/>
              <a:gdLst/>
              <a:ahLst/>
              <a:cxnLst/>
              <a:rect l="l" t="t" r="r" b="b"/>
              <a:pathLst>
                <a:path w="93967" h="44914" extrusionOk="0">
                  <a:moveTo>
                    <a:pt x="1" y="1"/>
                  </a:moveTo>
                  <a:lnTo>
                    <a:pt x="1" y="5096"/>
                  </a:lnTo>
                  <a:lnTo>
                    <a:pt x="1" y="44913"/>
                  </a:lnTo>
                  <a:lnTo>
                    <a:pt x="93967" y="44913"/>
                  </a:lnTo>
                  <a:cubicBezTo>
                    <a:pt x="79561" y="34573"/>
                    <a:pt x="46921" y="35916"/>
                    <a:pt x="34736" y="32314"/>
                  </a:cubicBezTo>
                  <a:cubicBezTo>
                    <a:pt x="23605" y="29014"/>
                    <a:pt x="10680" y="9626"/>
                    <a:pt x="1"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9225" y="3953659"/>
              <a:ext cx="2521976" cy="1211194"/>
            </a:xfrm>
            <a:custGeom>
              <a:avLst/>
              <a:gdLst/>
              <a:ahLst/>
              <a:cxnLst/>
              <a:rect l="l" t="t" r="r" b="b"/>
              <a:pathLst>
                <a:path w="82912" h="39819" extrusionOk="0">
                  <a:moveTo>
                    <a:pt x="1" y="1"/>
                  </a:moveTo>
                  <a:lnTo>
                    <a:pt x="1" y="39818"/>
                  </a:lnTo>
                  <a:lnTo>
                    <a:pt x="82911" y="39818"/>
                  </a:lnTo>
                  <a:cubicBezTo>
                    <a:pt x="66824" y="34924"/>
                    <a:pt x="44374" y="35175"/>
                    <a:pt x="34736" y="32314"/>
                  </a:cubicBezTo>
                  <a:cubicBezTo>
                    <a:pt x="23605" y="29014"/>
                    <a:pt x="10680" y="9638"/>
                    <a:pt x="1"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4"/>
          <p:cNvGrpSpPr/>
          <p:nvPr/>
        </p:nvGrpSpPr>
        <p:grpSpPr>
          <a:xfrm flipH="1">
            <a:off x="-8767" y="0"/>
            <a:ext cx="2735228" cy="2537091"/>
            <a:chOff x="6669475" y="4"/>
            <a:chExt cx="2513765" cy="2331456"/>
          </a:xfrm>
        </p:grpSpPr>
        <p:sp>
          <p:nvSpPr>
            <p:cNvPr id="26" name="Google Shape;26;p4"/>
            <p:cNvSpPr/>
            <p:nvPr/>
          </p:nvSpPr>
          <p:spPr>
            <a:xfrm>
              <a:off x="6669475" y="4"/>
              <a:ext cx="2513765" cy="2331456"/>
            </a:xfrm>
            <a:custGeom>
              <a:avLst/>
              <a:gdLst/>
              <a:ahLst/>
              <a:cxnLst/>
              <a:rect l="l" t="t" r="r" b="b"/>
              <a:pathLst>
                <a:path w="78043" h="72383" extrusionOk="0">
                  <a:moveTo>
                    <a:pt x="1" y="0"/>
                  </a:moveTo>
                  <a:cubicBezTo>
                    <a:pt x="4004" y="13302"/>
                    <a:pt x="37685" y="11445"/>
                    <a:pt x="45453" y="14570"/>
                  </a:cubicBezTo>
                  <a:cubicBezTo>
                    <a:pt x="66234" y="22952"/>
                    <a:pt x="64075" y="58403"/>
                    <a:pt x="78042" y="72382"/>
                  </a:cubicBezTo>
                  <a:lnTo>
                    <a:pt x="78042" y="67915"/>
                  </a:lnTo>
                  <a:lnTo>
                    <a:pt x="78042"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784687" y="4"/>
              <a:ext cx="2398550" cy="2187542"/>
            </a:xfrm>
            <a:custGeom>
              <a:avLst/>
              <a:gdLst/>
              <a:ahLst/>
              <a:cxnLst/>
              <a:rect l="l" t="t" r="r" b="b"/>
              <a:pathLst>
                <a:path w="74466" h="67915" extrusionOk="0">
                  <a:moveTo>
                    <a:pt x="0" y="0"/>
                  </a:moveTo>
                  <a:cubicBezTo>
                    <a:pt x="6187" y="10805"/>
                    <a:pt x="34209" y="7843"/>
                    <a:pt x="42315" y="10629"/>
                  </a:cubicBezTo>
                  <a:cubicBezTo>
                    <a:pt x="64878" y="18359"/>
                    <a:pt x="61653" y="53509"/>
                    <a:pt x="74465" y="67915"/>
                  </a:cubicBezTo>
                  <a:lnTo>
                    <a:pt x="74465"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20000" y="1152475"/>
            <a:ext cx="7704000" cy="34164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grpSp>
        <p:nvGrpSpPr>
          <p:cNvPr id="51" name="Google Shape;51;p7"/>
          <p:cNvGrpSpPr/>
          <p:nvPr/>
        </p:nvGrpSpPr>
        <p:grpSpPr>
          <a:xfrm>
            <a:off x="-141807" y="-246197"/>
            <a:ext cx="3334748" cy="4792558"/>
            <a:chOff x="1668589" y="1441629"/>
            <a:chExt cx="2816986" cy="3964396"/>
          </a:xfrm>
        </p:grpSpPr>
        <p:sp>
          <p:nvSpPr>
            <p:cNvPr id="52" name="Google Shape;52;p7"/>
            <p:cNvSpPr/>
            <p:nvPr/>
          </p:nvSpPr>
          <p:spPr>
            <a:xfrm rot="10800000">
              <a:off x="1668589" y="1441629"/>
              <a:ext cx="2816986" cy="3964396"/>
            </a:xfrm>
            <a:custGeom>
              <a:avLst/>
              <a:gdLst/>
              <a:ahLst/>
              <a:cxnLst/>
              <a:rect l="l" t="t" r="r" b="b"/>
              <a:pathLst>
                <a:path w="82999" h="116806" extrusionOk="0">
                  <a:moveTo>
                    <a:pt x="82464" y="1"/>
                  </a:moveTo>
                  <a:cubicBezTo>
                    <a:pt x="82335" y="1"/>
                    <a:pt x="82204" y="47"/>
                    <a:pt x="82095" y="152"/>
                  </a:cubicBezTo>
                  <a:cubicBezTo>
                    <a:pt x="73073" y="9174"/>
                    <a:pt x="67740" y="33067"/>
                    <a:pt x="66497" y="44700"/>
                  </a:cubicBezTo>
                  <a:cubicBezTo>
                    <a:pt x="60050" y="105583"/>
                    <a:pt x="38183" y="112475"/>
                    <a:pt x="25719" y="112475"/>
                  </a:cubicBezTo>
                  <a:cubicBezTo>
                    <a:pt x="22071" y="112475"/>
                    <a:pt x="19229" y="111885"/>
                    <a:pt x="17813" y="111885"/>
                  </a:cubicBezTo>
                  <a:cubicBezTo>
                    <a:pt x="17777" y="111885"/>
                    <a:pt x="17742" y="111885"/>
                    <a:pt x="17707" y="111886"/>
                  </a:cubicBezTo>
                  <a:cubicBezTo>
                    <a:pt x="17160" y="111872"/>
                    <a:pt x="16627" y="111865"/>
                    <a:pt x="16107" y="111865"/>
                  </a:cubicBezTo>
                  <a:cubicBezTo>
                    <a:pt x="7612" y="111865"/>
                    <a:pt x="2813" y="113749"/>
                    <a:pt x="365" y="115889"/>
                  </a:cubicBezTo>
                  <a:cubicBezTo>
                    <a:pt x="1" y="116203"/>
                    <a:pt x="239" y="116805"/>
                    <a:pt x="716" y="116805"/>
                  </a:cubicBezTo>
                  <a:lnTo>
                    <a:pt x="82472" y="116805"/>
                  </a:lnTo>
                  <a:cubicBezTo>
                    <a:pt x="82761" y="116805"/>
                    <a:pt x="82999" y="116579"/>
                    <a:pt x="82999" y="116278"/>
                  </a:cubicBezTo>
                  <a:lnTo>
                    <a:pt x="82999" y="6150"/>
                  </a:lnTo>
                  <a:lnTo>
                    <a:pt x="82999" y="528"/>
                  </a:lnTo>
                  <a:cubicBezTo>
                    <a:pt x="82999" y="212"/>
                    <a:pt x="82737" y="1"/>
                    <a:pt x="82464"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a:off x="1668597" y="1441632"/>
              <a:ext cx="2191743" cy="3755699"/>
            </a:xfrm>
            <a:custGeom>
              <a:avLst/>
              <a:gdLst/>
              <a:ahLst/>
              <a:cxnLst/>
              <a:rect l="l" t="t" r="r" b="b"/>
              <a:pathLst>
                <a:path w="64577" h="110657" extrusionOk="0">
                  <a:moveTo>
                    <a:pt x="64577" y="1"/>
                  </a:moveTo>
                  <a:cubicBezTo>
                    <a:pt x="56395" y="9952"/>
                    <a:pt x="51526" y="31988"/>
                    <a:pt x="50359" y="43018"/>
                  </a:cubicBezTo>
                  <a:cubicBezTo>
                    <a:pt x="43679" y="106095"/>
                    <a:pt x="20298" y="110049"/>
                    <a:pt x="8185" y="110049"/>
                  </a:cubicBezTo>
                  <a:cubicBezTo>
                    <a:pt x="6449" y="110049"/>
                    <a:pt x="4945" y="109968"/>
                    <a:pt x="3754" y="109968"/>
                  </a:cubicBezTo>
                  <a:cubicBezTo>
                    <a:pt x="2827" y="109968"/>
                    <a:pt x="2090" y="110017"/>
                    <a:pt x="1582" y="110192"/>
                  </a:cubicBezTo>
                  <a:cubicBezTo>
                    <a:pt x="1042" y="110380"/>
                    <a:pt x="528" y="110518"/>
                    <a:pt x="1" y="110656"/>
                  </a:cubicBezTo>
                  <a:lnTo>
                    <a:pt x="64577" y="110656"/>
                  </a:lnTo>
                  <a:lnTo>
                    <a:pt x="64577" y="1"/>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7"/>
          <p:cNvSpPr txBox="1">
            <a:spLocks noGrp="1"/>
          </p:cNvSpPr>
          <p:nvPr>
            <p:ph type="subTitle" idx="1"/>
          </p:nvPr>
        </p:nvSpPr>
        <p:spPr>
          <a:xfrm>
            <a:off x="4310025" y="2339325"/>
            <a:ext cx="3527400" cy="16311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55" name="Google Shape;55;p7"/>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lvl1pPr lvl="0" algn="ctr" rtl="0">
              <a:spcBef>
                <a:spcPts val="0"/>
              </a:spcBef>
              <a:spcAft>
                <a:spcPts val="0"/>
              </a:spcAft>
              <a:buNone/>
              <a:defRPr sz="30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8"/>
          <p:cNvGrpSpPr/>
          <p:nvPr/>
        </p:nvGrpSpPr>
        <p:grpSpPr>
          <a:xfrm rot="10800000" flipH="1">
            <a:off x="5988468" y="3237452"/>
            <a:ext cx="3968943" cy="2132274"/>
            <a:chOff x="4106300" y="1016575"/>
            <a:chExt cx="2479350" cy="1102178"/>
          </a:xfrm>
        </p:grpSpPr>
        <p:sp>
          <p:nvSpPr>
            <p:cNvPr id="58" name="Google Shape;58;p8"/>
            <p:cNvSpPr/>
            <p:nvPr/>
          </p:nvSpPr>
          <p:spPr>
            <a:xfrm>
              <a:off x="4106300" y="1051453"/>
              <a:ext cx="2479350" cy="1067300"/>
            </a:xfrm>
            <a:custGeom>
              <a:avLst/>
              <a:gdLst/>
              <a:ahLst/>
              <a:cxnLst/>
              <a:rect l="l" t="t" r="r" b="b"/>
              <a:pathLst>
                <a:path w="99174" h="42692" extrusionOk="0">
                  <a:moveTo>
                    <a:pt x="33079" y="1"/>
                  </a:moveTo>
                  <a:cubicBezTo>
                    <a:pt x="18838" y="1"/>
                    <a:pt x="6680" y="392"/>
                    <a:pt x="2184" y="1562"/>
                  </a:cubicBezTo>
                  <a:cubicBezTo>
                    <a:pt x="640" y="1963"/>
                    <a:pt x="0" y="2453"/>
                    <a:pt x="490" y="3055"/>
                  </a:cubicBezTo>
                  <a:cubicBezTo>
                    <a:pt x="9538" y="14085"/>
                    <a:pt x="44185" y="12479"/>
                    <a:pt x="56182" y="15415"/>
                  </a:cubicBezTo>
                  <a:cubicBezTo>
                    <a:pt x="69203" y="18605"/>
                    <a:pt x="85057" y="42691"/>
                    <a:pt x="95223" y="42691"/>
                  </a:cubicBezTo>
                  <a:cubicBezTo>
                    <a:pt x="95775" y="42691"/>
                    <a:pt x="96310" y="42620"/>
                    <a:pt x="96827" y="42471"/>
                  </a:cubicBezTo>
                  <a:cubicBezTo>
                    <a:pt x="97944" y="42144"/>
                    <a:pt x="98697" y="40262"/>
                    <a:pt x="99174" y="37476"/>
                  </a:cubicBezTo>
                  <a:lnTo>
                    <a:pt x="99174" y="34289"/>
                  </a:lnTo>
                  <a:lnTo>
                    <a:pt x="99174" y="5138"/>
                  </a:lnTo>
                  <a:cubicBezTo>
                    <a:pt x="99023" y="2942"/>
                    <a:pt x="98898" y="1587"/>
                    <a:pt x="98898" y="1587"/>
                  </a:cubicBezTo>
                  <a:cubicBezTo>
                    <a:pt x="98898" y="1587"/>
                    <a:pt x="61763" y="1"/>
                    <a:pt x="33079"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4112875" y="1016575"/>
              <a:ext cx="2472775" cy="1010025"/>
            </a:xfrm>
            <a:custGeom>
              <a:avLst/>
              <a:gdLst/>
              <a:ahLst/>
              <a:cxnLst/>
              <a:rect l="l" t="t" r="r" b="b"/>
              <a:pathLst>
                <a:path w="98911" h="40401" extrusionOk="0">
                  <a:moveTo>
                    <a:pt x="239" y="1"/>
                  </a:moveTo>
                  <a:cubicBezTo>
                    <a:pt x="13" y="239"/>
                    <a:pt x="1" y="490"/>
                    <a:pt x="227" y="766"/>
                  </a:cubicBezTo>
                  <a:cubicBezTo>
                    <a:pt x="716" y="1356"/>
                    <a:pt x="1293" y="1920"/>
                    <a:pt x="1921" y="2448"/>
                  </a:cubicBezTo>
                  <a:cubicBezTo>
                    <a:pt x="12964" y="11633"/>
                    <a:pt x="44574" y="10341"/>
                    <a:pt x="55919" y="13127"/>
                  </a:cubicBezTo>
                  <a:cubicBezTo>
                    <a:pt x="68942" y="16317"/>
                    <a:pt x="84801" y="40401"/>
                    <a:pt x="94966" y="40401"/>
                  </a:cubicBezTo>
                  <a:cubicBezTo>
                    <a:pt x="95516" y="40401"/>
                    <a:pt x="96049" y="40330"/>
                    <a:pt x="96564" y="40182"/>
                  </a:cubicBezTo>
                  <a:cubicBezTo>
                    <a:pt x="97681" y="39856"/>
                    <a:pt x="98434" y="37973"/>
                    <a:pt x="98911" y="35175"/>
                  </a:cubicBezTo>
                  <a:lnTo>
                    <a:pt x="98911" y="6024"/>
                  </a:lnTo>
                  <a:lnTo>
                    <a:pt x="98911" y="2849"/>
                  </a:lnTo>
                  <a:cubicBezTo>
                    <a:pt x="98823" y="1594"/>
                    <a:pt x="98748" y="615"/>
                    <a:pt x="98698"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4572000" y="1395150"/>
            <a:ext cx="3852000" cy="2353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grpSp>
        <p:nvGrpSpPr>
          <p:cNvPr id="62" name="Google Shape;62;p9"/>
          <p:cNvGrpSpPr/>
          <p:nvPr/>
        </p:nvGrpSpPr>
        <p:grpSpPr>
          <a:xfrm rot="10800000">
            <a:off x="-59880" y="-13314"/>
            <a:ext cx="10723407" cy="5141884"/>
            <a:chOff x="0" y="1733"/>
            <a:chExt cx="9144203" cy="5141884"/>
          </a:xfrm>
        </p:grpSpPr>
        <p:sp>
          <p:nvSpPr>
            <p:cNvPr id="63" name="Google Shape;63;p9"/>
            <p:cNvSpPr/>
            <p:nvPr/>
          </p:nvSpPr>
          <p:spPr>
            <a:xfrm flipH="1">
              <a:off x="0" y="1733"/>
              <a:ext cx="9144203" cy="5141884"/>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flipH="1">
              <a:off x="0" y="214400"/>
              <a:ext cx="9144203" cy="4928945"/>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720000" y="1850875"/>
            <a:ext cx="3220500" cy="1044900"/>
          </a:xfrm>
          <a:prstGeom prst="rect">
            <a:avLst/>
          </a:prstGeom>
        </p:spPr>
        <p:txBody>
          <a:bodyPr spcFirstLastPara="1" wrap="square" lIns="0" tIns="0" rIns="0" bIns="0" anchor="b" anchorCtr="0">
            <a:noAutofit/>
          </a:bodyPr>
          <a:lstStyle>
            <a:lvl1pPr lvl="0" rtl="0">
              <a:spcBef>
                <a:spcPts val="0"/>
              </a:spcBef>
              <a:spcAft>
                <a:spcPts val="0"/>
              </a:spcAft>
              <a:buSzPts val="4200"/>
              <a:buNone/>
              <a:defRPr sz="3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 name="Google Shape;66;p9"/>
          <p:cNvSpPr txBox="1">
            <a:spLocks noGrp="1"/>
          </p:cNvSpPr>
          <p:nvPr>
            <p:ph type="title" idx="2" hasCustomPrompt="1"/>
          </p:nvPr>
        </p:nvSpPr>
        <p:spPr>
          <a:xfrm>
            <a:off x="720000" y="1059450"/>
            <a:ext cx="1515600" cy="660000"/>
          </a:xfrm>
          <a:prstGeom prst="rect">
            <a:avLst/>
          </a:prstGeom>
        </p:spPr>
        <p:txBody>
          <a:bodyPr spcFirstLastPara="1" wrap="square" lIns="0" tIns="0" rIns="0" bIns="0" anchor="ctr" anchorCtr="0">
            <a:noAutofit/>
          </a:bodyPr>
          <a:lstStyle>
            <a:lvl1pPr lvl="0" rtl="0">
              <a:spcBef>
                <a:spcPts val="0"/>
              </a:spcBef>
              <a:spcAft>
                <a:spcPts val="0"/>
              </a:spcAft>
              <a:buSzPts val="3300"/>
              <a:buNone/>
              <a:defRPr sz="48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67" name="Google Shape;67;p9"/>
          <p:cNvSpPr txBox="1">
            <a:spLocks noGrp="1"/>
          </p:cNvSpPr>
          <p:nvPr>
            <p:ph type="subTitle" idx="1"/>
          </p:nvPr>
        </p:nvSpPr>
        <p:spPr>
          <a:xfrm>
            <a:off x="720000" y="3027200"/>
            <a:ext cx="2398200" cy="582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3300"/>
              <a:buNone/>
              <a:defRPr sz="1600"/>
            </a:lvl1pPr>
            <a:lvl2pPr lvl="1" rtl="0">
              <a:lnSpc>
                <a:spcPct val="100000"/>
              </a:lnSpc>
              <a:spcBef>
                <a:spcPts val="160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grpSp>
        <p:nvGrpSpPr>
          <p:cNvPr id="87" name="Google Shape;87;p13"/>
          <p:cNvGrpSpPr/>
          <p:nvPr/>
        </p:nvGrpSpPr>
        <p:grpSpPr>
          <a:xfrm rot="10800000">
            <a:off x="-598508" y="3479052"/>
            <a:ext cx="3968943" cy="2132274"/>
            <a:chOff x="4106300" y="1016575"/>
            <a:chExt cx="2479350" cy="1102178"/>
          </a:xfrm>
        </p:grpSpPr>
        <p:sp>
          <p:nvSpPr>
            <p:cNvPr id="88" name="Google Shape;88;p13"/>
            <p:cNvSpPr/>
            <p:nvPr/>
          </p:nvSpPr>
          <p:spPr>
            <a:xfrm>
              <a:off x="4106300" y="1051453"/>
              <a:ext cx="2479350" cy="1067300"/>
            </a:xfrm>
            <a:custGeom>
              <a:avLst/>
              <a:gdLst/>
              <a:ahLst/>
              <a:cxnLst/>
              <a:rect l="l" t="t" r="r" b="b"/>
              <a:pathLst>
                <a:path w="99174" h="42692" extrusionOk="0">
                  <a:moveTo>
                    <a:pt x="33079" y="1"/>
                  </a:moveTo>
                  <a:cubicBezTo>
                    <a:pt x="18838" y="1"/>
                    <a:pt x="6680" y="392"/>
                    <a:pt x="2184" y="1562"/>
                  </a:cubicBezTo>
                  <a:cubicBezTo>
                    <a:pt x="640" y="1963"/>
                    <a:pt x="0" y="2453"/>
                    <a:pt x="490" y="3055"/>
                  </a:cubicBezTo>
                  <a:cubicBezTo>
                    <a:pt x="9538" y="14085"/>
                    <a:pt x="44185" y="12479"/>
                    <a:pt x="56182" y="15415"/>
                  </a:cubicBezTo>
                  <a:cubicBezTo>
                    <a:pt x="69203" y="18605"/>
                    <a:pt x="85057" y="42691"/>
                    <a:pt x="95223" y="42691"/>
                  </a:cubicBezTo>
                  <a:cubicBezTo>
                    <a:pt x="95775" y="42691"/>
                    <a:pt x="96310" y="42620"/>
                    <a:pt x="96827" y="42471"/>
                  </a:cubicBezTo>
                  <a:cubicBezTo>
                    <a:pt x="97944" y="42144"/>
                    <a:pt x="98697" y="40262"/>
                    <a:pt x="99174" y="37476"/>
                  </a:cubicBezTo>
                  <a:lnTo>
                    <a:pt x="99174" y="34289"/>
                  </a:lnTo>
                  <a:lnTo>
                    <a:pt x="99174" y="5138"/>
                  </a:lnTo>
                  <a:cubicBezTo>
                    <a:pt x="99023" y="2942"/>
                    <a:pt x="98898" y="1587"/>
                    <a:pt x="98898" y="1587"/>
                  </a:cubicBezTo>
                  <a:cubicBezTo>
                    <a:pt x="98898" y="1587"/>
                    <a:pt x="61763" y="1"/>
                    <a:pt x="33079"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4112875" y="1016575"/>
              <a:ext cx="2472775" cy="1010025"/>
            </a:xfrm>
            <a:custGeom>
              <a:avLst/>
              <a:gdLst/>
              <a:ahLst/>
              <a:cxnLst/>
              <a:rect l="l" t="t" r="r" b="b"/>
              <a:pathLst>
                <a:path w="98911" h="40401" extrusionOk="0">
                  <a:moveTo>
                    <a:pt x="239" y="1"/>
                  </a:moveTo>
                  <a:cubicBezTo>
                    <a:pt x="13" y="239"/>
                    <a:pt x="1" y="490"/>
                    <a:pt x="227" y="766"/>
                  </a:cubicBezTo>
                  <a:cubicBezTo>
                    <a:pt x="716" y="1356"/>
                    <a:pt x="1293" y="1920"/>
                    <a:pt x="1921" y="2448"/>
                  </a:cubicBezTo>
                  <a:cubicBezTo>
                    <a:pt x="12964" y="11633"/>
                    <a:pt x="44574" y="10341"/>
                    <a:pt x="55919" y="13127"/>
                  </a:cubicBezTo>
                  <a:cubicBezTo>
                    <a:pt x="68942" y="16317"/>
                    <a:pt x="84801" y="40401"/>
                    <a:pt x="94966" y="40401"/>
                  </a:cubicBezTo>
                  <a:cubicBezTo>
                    <a:pt x="95516" y="40401"/>
                    <a:pt x="96049" y="40330"/>
                    <a:pt x="96564" y="40182"/>
                  </a:cubicBezTo>
                  <a:cubicBezTo>
                    <a:pt x="97681" y="39856"/>
                    <a:pt x="98434" y="37973"/>
                    <a:pt x="98911" y="35175"/>
                  </a:cubicBezTo>
                  <a:lnTo>
                    <a:pt x="98911" y="6024"/>
                  </a:lnTo>
                  <a:lnTo>
                    <a:pt x="98911" y="2849"/>
                  </a:lnTo>
                  <a:cubicBezTo>
                    <a:pt x="98823" y="1594"/>
                    <a:pt x="98748" y="615"/>
                    <a:pt x="98698"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3"/>
          <p:cNvGrpSpPr/>
          <p:nvPr/>
        </p:nvGrpSpPr>
        <p:grpSpPr>
          <a:xfrm>
            <a:off x="6630225" y="4"/>
            <a:ext cx="2513765" cy="2331456"/>
            <a:chOff x="6669475" y="4"/>
            <a:chExt cx="2513765" cy="2331456"/>
          </a:xfrm>
        </p:grpSpPr>
        <p:sp>
          <p:nvSpPr>
            <p:cNvPr id="91" name="Google Shape;91;p13"/>
            <p:cNvSpPr/>
            <p:nvPr/>
          </p:nvSpPr>
          <p:spPr>
            <a:xfrm>
              <a:off x="6669475" y="4"/>
              <a:ext cx="2513765" cy="2331456"/>
            </a:xfrm>
            <a:custGeom>
              <a:avLst/>
              <a:gdLst/>
              <a:ahLst/>
              <a:cxnLst/>
              <a:rect l="l" t="t" r="r" b="b"/>
              <a:pathLst>
                <a:path w="78043" h="72383" extrusionOk="0">
                  <a:moveTo>
                    <a:pt x="1" y="0"/>
                  </a:moveTo>
                  <a:cubicBezTo>
                    <a:pt x="4004" y="13302"/>
                    <a:pt x="37685" y="11445"/>
                    <a:pt x="45453" y="14570"/>
                  </a:cubicBezTo>
                  <a:cubicBezTo>
                    <a:pt x="66234" y="22952"/>
                    <a:pt x="64075" y="58403"/>
                    <a:pt x="78042" y="72382"/>
                  </a:cubicBezTo>
                  <a:lnTo>
                    <a:pt x="78042" y="67915"/>
                  </a:lnTo>
                  <a:lnTo>
                    <a:pt x="78042"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784687" y="4"/>
              <a:ext cx="2398550" cy="2187542"/>
            </a:xfrm>
            <a:custGeom>
              <a:avLst/>
              <a:gdLst/>
              <a:ahLst/>
              <a:cxnLst/>
              <a:rect l="l" t="t" r="r" b="b"/>
              <a:pathLst>
                <a:path w="74466" h="67915" extrusionOk="0">
                  <a:moveTo>
                    <a:pt x="0" y="0"/>
                  </a:moveTo>
                  <a:cubicBezTo>
                    <a:pt x="6187" y="10805"/>
                    <a:pt x="34209" y="7843"/>
                    <a:pt x="42315" y="10629"/>
                  </a:cubicBezTo>
                  <a:cubicBezTo>
                    <a:pt x="64878" y="18359"/>
                    <a:pt x="61653" y="53509"/>
                    <a:pt x="74465" y="67915"/>
                  </a:cubicBezTo>
                  <a:lnTo>
                    <a:pt x="74465"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3"/>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lvl1pPr lvl="0" algn="ctr" rtl="0">
              <a:spcBef>
                <a:spcPts val="0"/>
              </a:spcBef>
              <a:spcAft>
                <a:spcPts val="0"/>
              </a:spcAft>
              <a:buNone/>
              <a:defRPr sz="30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94" name="Google Shape;94;p13">
            <a:hlinkClick r:id="rId2" action="ppaction://hlinksldjump"/>
          </p:cNvPr>
          <p:cNvSpPr txBox="1">
            <a:spLocks noGrp="1"/>
          </p:cNvSpPr>
          <p:nvPr>
            <p:ph type="title" idx="2" hasCustomPrompt="1"/>
          </p:nvPr>
        </p:nvSpPr>
        <p:spPr>
          <a:xfrm>
            <a:off x="1225110" y="117247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a:hlinkClick r:id="rId2" action="ppaction://hlinksldjump"/>
          </p:cNvPr>
          <p:cNvSpPr txBox="1">
            <a:spLocks noGrp="1"/>
          </p:cNvSpPr>
          <p:nvPr>
            <p:ph type="title" idx="3"/>
          </p:nvPr>
        </p:nvSpPr>
        <p:spPr>
          <a:xfrm>
            <a:off x="1225111" y="1535475"/>
            <a:ext cx="23442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96" name="Google Shape;96;p13"/>
          <p:cNvSpPr txBox="1">
            <a:spLocks noGrp="1"/>
          </p:cNvSpPr>
          <p:nvPr>
            <p:ph type="subTitle" idx="1"/>
          </p:nvPr>
        </p:nvSpPr>
        <p:spPr>
          <a:xfrm>
            <a:off x="1225110" y="1783875"/>
            <a:ext cx="23442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7" name="Google Shape;97;p13">
            <a:hlinkClick r:id="" action="ppaction://noaction"/>
          </p:cNvPr>
          <p:cNvSpPr txBox="1">
            <a:spLocks noGrp="1"/>
          </p:cNvSpPr>
          <p:nvPr>
            <p:ph type="title" idx="4" hasCustomPrompt="1"/>
          </p:nvPr>
        </p:nvSpPr>
        <p:spPr>
          <a:xfrm>
            <a:off x="1225110" y="2374273"/>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98" name="Google Shape;98;p13">
            <a:hlinkClick r:id="" action="ppaction://noaction"/>
          </p:cNvPr>
          <p:cNvSpPr txBox="1">
            <a:spLocks noGrp="1"/>
          </p:cNvSpPr>
          <p:nvPr>
            <p:ph type="title" idx="5"/>
          </p:nvPr>
        </p:nvSpPr>
        <p:spPr>
          <a:xfrm>
            <a:off x="1225111" y="2737275"/>
            <a:ext cx="23442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99" name="Google Shape;99;p13"/>
          <p:cNvSpPr txBox="1">
            <a:spLocks noGrp="1"/>
          </p:cNvSpPr>
          <p:nvPr>
            <p:ph type="subTitle" idx="6"/>
          </p:nvPr>
        </p:nvSpPr>
        <p:spPr>
          <a:xfrm>
            <a:off x="1225110" y="2979375"/>
            <a:ext cx="23442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13">
            <a:hlinkClick r:id="" action="ppaction://noaction"/>
          </p:cNvPr>
          <p:cNvSpPr txBox="1">
            <a:spLocks noGrp="1"/>
          </p:cNvSpPr>
          <p:nvPr>
            <p:ph type="title" idx="7" hasCustomPrompt="1"/>
          </p:nvPr>
        </p:nvSpPr>
        <p:spPr>
          <a:xfrm>
            <a:off x="1225110" y="356977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a:hlinkClick r:id="" action="ppaction://noaction"/>
          </p:cNvPr>
          <p:cNvSpPr txBox="1">
            <a:spLocks noGrp="1"/>
          </p:cNvSpPr>
          <p:nvPr>
            <p:ph type="title" idx="8"/>
          </p:nvPr>
        </p:nvSpPr>
        <p:spPr>
          <a:xfrm>
            <a:off x="1225111" y="3933775"/>
            <a:ext cx="23442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02" name="Google Shape;102;p13"/>
          <p:cNvSpPr txBox="1">
            <a:spLocks noGrp="1"/>
          </p:cNvSpPr>
          <p:nvPr>
            <p:ph type="subTitle" idx="9"/>
          </p:nvPr>
        </p:nvSpPr>
        <p:spPr>
          <a:xfrm>
            <a:off x="1225117" y="4179025"/>
            <a:ext cx="23442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3" name="Google Shape;103;p13">
            <a:hlinkClick r:id="" action="ppaction://noaction"/>
          </p:cNvPr>
          <p:cNvSpPr txBox="1">
            <a:spLocks noGrp="1"/>
          </p:cNvSpPr>
          <p:nvPr>
            <p:ph type="title" idx="13" hasCustomPrompt="1"/>
          </p:nvPr>
        </p:nvSpPr>
        <p:spPr>
          <a:xfrm>
            <a:off x="4966585" y="1171750"/>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a:hlinkClick r:id="" action="ppaction://noaction"/>
          </p:cNvPr>
          <p:cNvSpPr txBox="1">
            <a:spLocks noGrp="1"/>
          </p:cNvSpPr>
          <p:nvPr>
            <p:ph type="title" idx="14"/>
          </p:nvPr>
        </p:nvSpPr>
        <p:spPr>
          <a:xfrm>
            <a:off x="4966715" y="1535475"/>
            <a:ext cx="24090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05" name="Google Shape;105;p13"/>
          <p:cNvSpPr txBox="1">
            <a:spLocks noGrp="1"/>
          </p:cNvSpPr>
          <p:nvPr>
            <p:ph type="subTitle" idx="15"/>
          </p:nvPr>
        </p:nvSpPr>
        <p:spPr>
          <a:xfrm>
            <a:off x="4966760" y="1783863"/>
            <a:ext cx="24090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13">
            <a:hlinkClick r:id="" action="ppaction://noaction"/>
          </p:cNvPr>
          <p:cNvSpPr txBox="1">
            <a:spLocks noGrp="1"/>
          </p:cNvSpPr>
          <p:nvPr>
            <p:ph type="title" idx="16" hasCustomPrompt="1"/>
          </p:nvPr>
        </p:nvSpPr>
        <p:spPr>
          <a:xfrm>
            <a:off x="4966585" y="237562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a:hlinkClick r:id="" action="ppaction://noaction"/>
          </p:cNvPr>
          <p:cNvSpPr txBox="1">
            <a:spLocks noGrp="1"/>
          </p:cNvSpPr>
          <p:nvPr>
            <p:ph type="title" idx="17"/>
          </p:nvPr>
        </p:nvSpPr>
        <p:spPr>
          <a:xfrm>
            <a:off x="4966590" y="2734622"/>
            <a:ext cx="24090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08" name="Google Shape;108;p13"/>
          <p:cNvSpPr txBox="1">
            <a:spLocks noGrp="1"/>
          </p:cNvSpPr>
          <p:nvPr>
            <p:ph type="subTitle" idx="18"/>
          </p:nvPr>
        </p:nvSpPr>
        <p:spPr>
          <a:xfrm>
            <a:off x="4966735" y="2983400"/>
            <a:ext cx="24090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9" name="Google Shape;109;p13">
            <a:hlinkClick r:id="" action="ppaction://noaction"/>
          </p:cNvPr>
          <p:cNvSpPr txBox="1">
            <a:spLocks noGrp="1"/>
          </p:cNvSpPr>
          <p:nvPr>
            <p:ph type="title" idx="19" hasCustomPrompt="1"/>
          </p:nvPr>
        </p:nvSpPr>
        <p:spPr>
          <a:xfrm>
            <a:off x="4966585" y="356977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a:hlinkClick r:id="" action="ppaction://noaction"/>
          </p:cNvPr>
          <p:cNvSpPr txBox="1">
            <a:spLocks noGrp="1"/>
          </p:cNvSpPr>
          <p:nvPr>
            <p:ph type="title" idx="20"/>
          </p:nvPr>
        </p:nvSpPr>
        <p:spPr>
          <a:xfrm>
            <a:off x="4966735" y="3933775"/>
            <a:ext cx="24090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11" name="Google Shape;111;p13"/>
          <p:cNvSpPr txBox="1">
            <a:spLocks noGrp="1"/>
          </p:cNvSpPr>
          <p:nvPr>
            <p:ph type="subTitle" idx="21"/>
          </p:nvPr>
        </p:nvSpPr>
        <p:spPr>
          <a:xfrm>
            <a:off x="4966735" y="4182925"/>
            <a:ext cx="24090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206" name="Google Shape;206;p22"/>
          <p:cNvGrpSpPr/>
          <p:nvPr/>
        </p:nvGrpSpPr>
        <p:grpSpPr>
          <a:xfrm>
            <a:off x="-141807" y="-246197"/>
            <a:ext cx="3334748" cy="4792558"/>
            <a:chOff x="1668589" y="1441629"/>
            <a:chExt cx="2816986" cy="3964396"/>
          </a:xfrm>
        </p:grpSpPr>
        <p:sp>
          <p:nvSpPr>
            <p:cNvPr id="207" name="Google Shape;207;p22"/>
            <p:cNvSpPr/>
            <p:nvPr/>
          </p:nvSpPr>
          <p:spPr>
            <a:xfrm rot="10800000">
              <a:off x="1668589" y="1441629"/>
              <a:ext cx="2816986" cy="3964396"/>
            </a:xfrm>
            <a:custGeom>
              <a:avLst/>
              <a:gdLst/>
              <a:ahLst/>
              <a:cxnLst/>
              <a:rect l="l" t="t" r="r" b="b"/>
              <a:pathLst>
                <a:path w="82999" h="116806" extrusionOk="0">
                  <a:moveTo>
                    <a:pt x="82464" y="1"/>
                  </a:moveTo>
                  <a:cubicBezTo>
                    <a:pt x="82335" y="1"/>
                    <a:pt x="82204" y="47"/>
                    <a:pt x="82095" y="152"/>
                  </a:cubicBezTo>
                  <a:cubicBezTo>
                    <a:pt x="73073" y="9174"/>
                    <a:pt x="67740" y="33067"/>
                    <a:pt x="66497" y="44700"/>
                  </a:cubicBezTo>
                  <a:cubicBezTo>
                    <a:pt x="60050" y="105583"/>
                    <a:pt x="38183" y="112475"/>
                    <a:pt x="25719" y="112475"/>
                  </a:cubicBezTo>
                  <a:cubicBezTo>
                    <a:pt x="22071" y="112475"/>
                    <a:pt x="19229" y="111885"/>
                    <a:pt x="17813" y="111885"/>
                  </a:cubicBezTo>
                  <a:cubicBezTo>
                    <a:pt x="17777" y="111885"/>
                    <a:pt x="17742" y="111885"/>
                    <a:pt x="17707" y="111886"/>
                  </a:cubicBezTo>
                  <a:cubicBezTo>
                    <a:pt x="17160" y="111872"/>
                    <a:pt x="16627" y="111865"/>
                    <a:pt x="16107" y="111865"/>
                  </a:cubicBezTo>
                  <a:cubicBezTo>
                    <a:pt x="7612" y="111865"/>
                    <a:pt x="2813" y="113749"/>
                    <a:pt x="365" y="115889"/>
                  </a:cubicBezTo>
                  <a:cubicBezTo>
                    <a:pt x="1" y="116203"/>
                    <a:pt x="239" y="116805"/>
                    <a:pt x="716" y="116805"/>
                  </a:cubicBezTo>
                  <a:lnTo>
                    <a:pt x="82472" y="116805"/>
                  </a:lnTo>
                  <a:cubicBezTo>
                    <a:pt x="82761" y="116805"/>
                    <a:pt x="82999" y="116579"/>
                    <a:pt x="82999" y="116278"/>
                  </a:cubicBezTo>
                  <a:lnTo>
                    <a:pt x="82999" y="6150"/>
                  </a:lnTo>
                  <a:lnTo>
                    <a:pt x="82999" y="528"/>
                  </a:lnTo>
                  <a:cubicBezTo>
                    <a:pt x="82999" y="212"/>
                    <a:pt x="82737" y="1"/>
                    <a:pt x="82464"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rot="10800000">
              <a:off x="1668597" y="1441632"/>
              <a:ext cx="2191743" cy="3755699"/>
            </a:xfrm>
            <a:custGeom>
              <a:avLst/>
              <a:gdLst/>
              <a:ahLst/>
              <a:cxnLst/>
              <a:rect l="l" t="t" r="r" b="b"/>
              <a:pathLst>
                <a:path w="64577" h="110657" extrusionOk="0">
                  <a:moveTo>
                    <a:pt x="64577" y="1"/>
                  </a:moveTo>
                  <a:cubicBezTo>
                    <a:pt x="56395" y="9952"/>
                    <a:pt x="51526" y="31988"/>
                    <a:pt x="50359" y="43018"/>
                  </a:cubicBezTo>
                  <a:cubicBezTo>
                    <a:pt x="43679" y="106095"/>
                    <a:pt x="20298" y="110049"/>
                    <a:pt x="8185" y="110049"/>
                  </a:cubicBezTo>
                  <a:cubicBezTo>
                    <a:pt x="6449" y="110049"/>
                    <a:pt x="4945" y="109968"/>
                    <a:pt x="3754" y="109968"/>
                  </a:cubicBezTo>
                  <a:cubicBezTo>
                    <a:pt x="2827" y="109968"/>
                    <a:pt x="2090" y="110017"/>
                    <a:pt x="1582" y="110192"/>
                  </a:cubicBezTo>
                  <a:cubicBezTo>
                    <a:pt x="1042" y="110380"/>
                    <a:pt x="528" y="110518"/>
                    <a:pt x="1" y="110656"/>
                  </a:cubicBezTo>
                  <a:lnTo>
                    <a:pt x="64577" y="110656"/>
                  </a:lnTo>
                  <a:lnTo>
                    <a:pt x="64577" y="1"/>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255"/>
        <p:cNvGrpSpPr/>
        <p:nvPr/>
      </p:nvGrpSpPr>
      <p:grpSpPr>
        <a:xfrm>
          <a:off x="0" y="0"/>
          <a:ext cx="0" cy="0"/>
          <a:chOff x="0" y="0"/>
          <a:chExt cx="0" cy="0"/>
        </a:xfrm>
      </p:grpSpPr>
      <p:grpSp>
        <p:nvGrpSpPr>
          <p:cNvPr id="256" name="Google Shape;256;p28"/>
          <p:cNvGrpSpPr/>
          <p:nvPr/>
        </p:nvGrpSpPr>
        <p:grpSpPr>
          <a:xfrm>
            <a:off x="0" y="121275"/>
            <a:ext cx="9473394" cy="5326992"/>
            <a:chOff x="0" y="1733"/>
            <a:chExt cx="9144203" cy="5141884"/>
          </a:xfrm>
        </p:grpSpPr>
        <p:sp>
          <p:nvSpPr>
            <p:cNvPr id="257" name="Google Shape;257;p28"/>
            <p:cNvSpPr/>
            <p:nvPr/>
          </p:nvSpPr>
          <p:spPr>
            <a:xfrm>
              <a:off x="0" y="1733"/>
              <a:ext cx="9144203" cy="5141884"/>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0" y="214400"/>
              <a:ext cx="9144203" cy="4928945"/>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59" r:id="rId7"/>
    <p:sldLayoutId id="2147483668"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pos="5306">
          <p15:clr>
            <a:srgbClr val="EA4335"/>
          </p15:clr>
        </p15:guide>
        <p15:guide id="4" orient="horz" pos="2900">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ctrTitle"/>
          </p:nvPr>
        </p:nvSpPr>
        <p:spPr>
          <a:xfrm>
            <a:off x="1362914" y="1109250"/>
            <a:ext cx="5943072" cy="1614900"/>
          </a:xfrm>
          <a:prstGeom prst="rect">
            <a:avLst/>
          </a:prstGeom>
        </p:spPr>
        <p:txBody>
          <a:bodyPr spcFirstLastPara="1" wrap="square" lIns="0" tIns="0" rIns="0" bIns="0" anchor="ctr" anchorCtr="0">
            <a:noAutofit/>
          </a:bodyPr>
          <a:lstStyle/>
          <a:p>
            <a:pPr lvl="0" algn="ctr"/>
            <a:r>
              <a:rPr lang="en-US" sz="5000" dirty="0"/>
              <a:t>Hotel Booking</a:t>
            </a:r>
            <a:endParaRPr sz="5000" b="0" dirty="0">
              <a:latin typeface="Montserrat SemiBold"/>
              <a:ea typeface="Montserrat SemiBold"/>
              <a:cs typeface="Montserrat SemiBold"/>
              <a:sym typeface="Montserrat SemiBold"/>
            </a:endParaRPr>
          </a:p>
        </p:txBody>
      </p:sp>
      <p:sp>
        <p:nvSpPr>
          <p:cNvPr id="5" name="TextBox 4">
            <a:extLst>
              <a:ext uri="{FF2B5EF4-FFF2-40B4-BE49-F238E27FC236}">
                <a16:creationId xmlns:a16="http://schemas.microsoft.com/office/drawing/2014/main" id="{83A2FFB4-561C-ADA8-B9A1-70DE2FF4DBEF}"/>
              </a:ext>
            </a:extLst>
          </p:cNvPr>
          <p:cNvSpPr txBox="1"/>
          <p:nvPr/>
        </p:nvSpPr>
        <p:spPr>
          <a:xfrm>
            <a:off x="2367915" y="2570262"/>
            <a:ext cx="4735830" cy="369332"/>
          </a:xfrm>
          <a:prstGeom prst="rect">
            <a:avLst/>
          </a:prstGeom>
          <a:noFill/>
        </p:spPr>
        <p:txBody>
          <a:bodyPr wrap="square">
            <a:spAutoFit/>
          </a:bodyPr>
          <a:lstStyle/>
          <a:p>
            <a:pPr marL="0" lvl="0" indent="0" algn="ctr">
              <a:spcAft>
                <a:spcPts val="1600"/>
              </a:spcAft>
            </a:pPr>
            <a:r>
              <a:rPr lang="en-US" sz="1800" b="1" dirty="0"/>
              <a:t>Submitted by</a:t>
            </a:r>
          </a:p>
        </p:txBody>
      </p:sp>
      <p:sp>
        <p:nvSpPr>
          <p:cNvPr id="7" name="TextBox 6">
            <a:extLst>
              <a:ext uri="{FF2B5EF4-FFF2-40B4-BE49-F238E27FC236}">
                <a16:creationId xmlns:a16="http://schemas.microsoft.com/office/drawing/2014/main" id="{79DBBE9A-43FF-BF4D-D90A-7CA13F37F1A6}"/>
              </a:ext>
            </a:extLst>
          </p:cNvPr>
          <p:cNvSpPr txBox="1"/>
          <p:nvPr/>
        </p:nvSpPr>
        <p:spPr>
          <a:xfrm>
            <a:off x="2570156" y="2938667"/>
            <a:ext cx="4735830" cy="1246495"/>
          </a:xfrm>
          <a:prstGeom prst="rect">
            <a:avLst/>
          </a:prstGeom>
          <a:noFill/>
        </p:spPr>
        <p:txBody>
          <a:bodyPr wrap="square">
            <a:spAutoFit/>
          </a:bodyPr>
          <a:lstStyle/>
          <a:p>
            <a:r>
              <a:rPr lang="en" sz="2500" dirty="0">
                <a:latin typeface="Times New Roman" panose="02020603050405020304" pitchFamily="18" charset="0"/>
                <a:cs typeface="Times New Roman" panose="02020603050405020304" pitchFamily="18" charset="0"/>
              </a:rPr>
              <a:t>Alaa Ahmed </a:t>
            </a:r>
            <a:br>
              <a:rPr lang="en" sz="2500" dirty="0">
                <a:latin typeface="Times New Roman" panose="02020603050405020304" pitchFamily="18" charset="0"/>
                <a:cs typeface="Times New Roman" panose="02020603050405020304" pitchFamily="18" charset="0"/>
              </a:rPr>
            </a:br>
            <a:r>
              <a:rPr lang="en" sz="2500" dirty="0">
                <a:latin typeface="Times New Roman" panose="02020603050405020304" pitchFamily="18" charset="0"/>
                <a:cs typeface="Times New Roman" panose="02020603050405020304" pitchFamily="18" charset="0"/>
              </a:rPr>
              <a:t>Rowan Hassan</a:t>
            </a:r>
            <a:br>
              <a:rPr lang="en" sz="2500" dirty="0">
                <a:latin typeface="Times New Roman" panose="02020603050405020304" pitchFamily="18" charset="0"/>
                <a:cs typeface="Times New Roman" panose="02020603050405020304" pitchFamily="18" charset="0"/>
              </a:rPr>
            </a:br>
            <a:r>
              <a:rPr lang="en" sz="2500" dirty="0">
                <a:latin typeface="Times New Roman" panose="02020603050405020304" pitchFamily="18" charset="0"/>
                <a:cs typeface="Times New Roman" panose="02020603050405020304" pitchFamily="18" charset="0"/>
              </a:rPr>
              <a:t>Youssef Muhammed</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720000" y="445025"/>
            <a:ext cx="7704000" cy="572700"/>
          </a:xfrm>
          <a:prstGeom prst="rect">
            <a:avLst/>
          </a:prstGeom>
        </p:spPr>
        <p:txBody>
          <a:bodyPr spcFirstLastPara="1" wrap="square" lIns="0" tIns="0" rIns="0" bIns="0" anchor="t" anchorCtr="0">
            <a:noAutofit/>
          </a:bodyPr>
          <a:lstStyle/>
          <a:p>
            <a:pPr lvl="0"/>
            <a:r>
              <a:rPr lang="en-US" dirty="0"/>
              <a:t>Understanding Cancellation Trends</a:t>
            </a:r>
            <a:endParaRPr dirty="0"/>
          </a:p>
        </p:txBody>
      </p:sp>
      <p:grpSp>
        <p:nvGrpSpPr>
          <p:cNvPr id="12" name="Google Shape;986;p54">
            <a:extLst>
              <a:ext uri="{FF2B5EF4-FFF2-40B4-BE49-F238E27FC236}">
                <a16:creationId xmlns:a16="http://schemas.microsoft.com/office/drawing/2014/main" id="{65E7DA08-7160-C28E-8447-B54E076B3BD0}"/>
              </a:ext>
            </a:extLst>
          </p:cNvPr>
          <p:cNvGrpSpPr/>
          <p:nvPr/>
        </p:nvGrpSpPr>
        <p:grpSpPr>
          <a:xfrm>
            <a:off x="1485899" y="1516380"/>
            <a:ext cx="5303521" cy="2621280"/>
            <a:chOff x="3723450" y="1800300"/>
            <a:chExt cx="4700552" cy="2709152"/>
          </a:xfrm>
        </p:grpSpPr>
        <p:sp>
          <p:nvSpPr>
            <p:cNvPr id="13" name="Google Shape;987;p54">
              <a:extLst>
                <a:ext uri="{FF2B5EF4-FFF2-40B4-BE49-F238E27FC236}">
                  <a16:creationId xmlns:a16="http://schemas.microsoft.com/office/drawing/2014/main" id="{B8BFCDA2-C3ED-8BB9-C741-B4F07B67C092}"/>
                </a:ext>
              </a:extLst>
            </p:cNvPr>
            <p:cNvSpPr/>
            <p:nvPr/>
          </p:nvSpPr>
          <p:spPr>
            <a:xfrm>
              <a:off x="3723450" y="1800300"/>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8;p54">
              <a:extLst>
                <a:ext uri="{FF2B5EF4-FFF2-40B4-BE49-F238E27FC236}">
                  <a16:creationId xmlns:a16="http://schemas.microsoft.com/office/drawing/2014/main" id="{A94B9A4E-070D-D6FD-4105-0ECD37E27264}"/>
                </a:ext>
              </a:extLst>
            </p:cNvPr>
            <p:cNvSpPr/>
            <p:nvPr/>
          </p:nvSpPr>
          <p:spPr>
            <a:xfrm>
              <a:off x="3881102"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60C293F6-25A5-A194-ED33-710D70F6021E}"/>
              </a:ext>
            </a:extLst>
          </p:cNvPr>
          <p:cNvSpPr txBox="1"/>
          <p:nvPr/>
        </p:nvSpPr>
        <p:spPr>
          <a:xfrm>
            <a:off x="1874521" y="1650256"/>
            <a:ext cx="4312920" cy="2031325"/>
          </a:xfrm>
          <a:prstGeom prst="rect">
            <a:avLst/>
          </a:prstGeom>
          <a:noFill/>
        </p:spPr>
        <p:txBody>
          <a:bodyPr wrap="square">
            <a:spAutoFit/>
          </a:bodyPr>
          <a:lstStyle/>
          <a:p>
            <a:br>
              <a:rPr lang="en-US" dirty="0"/>
            </a:br>
            <a:r>
              <a:rPr lang="en-US" dirty="0"/>
              <a:t>Analyzing cancellation patterns has illuminated a critical area for improvement: the majority of cancellations stem from last-minute bookings. This finding indicates a need for more flexible cancellation policies or attractive incentives that encourage guests to book earlier. By addressing this issue, we can reduce cancellations and ensure a more stable revenue stream.</a:t>
            </a:r>
          </a:p>
        </p:txBody>
      </p:sp>
    </p:spTree>
    <p:extLst>
      <p:ext uri="{BB962C8B-B14F-4D97-AF65-F5344CB8AC3E}">
        <p14:creationId xmlns:p14="http://schemas.microsoft.com/office/powerpoint/2010/main" val="298016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537120" y="2163295"/>
            <a:ext cx="2987219" cy="1044900"/>
          </a:xfrm>
          <a:prstGeom prst="rect">
            <a:avLst/>
          </a:prstGeom>
        </p:spPr>
        <p:txBody>
          <a:bodyPr spcFirstLastPara="1" wrap="square" lIns="0" tIns="0" rIns="0" bIns="0" anchor="b" anchorCtr="0">
            <a:noAutofit/>
          </a:bodyPr>
          <a:lstStyle/>
          <a:p>
            <a:pPr lvl="0">
              <a:buClr>
                <a:schemeClr val="dk2"/>
              </a:buClr>
              <a:buSzPts val="1100"/>
            </a:pPr>
            <a:r>
              <a:rPr lang="en-US" sz="3200" dirty="0"/>
              <a:t>Actionable Insights for Improved Performance</a:t>
            </a:r>
          </a:p>
        </p:txBody>
      </p:sp>
      <p:pic>
        <p:nvPicPr>
          <p:cNvPr id="349" name="Google Shape;349;p36">
            <a:hlinkClick r:id="" action="ppaction://hlinkshowjump?jump=nextslide"/>
          </p:cNvPr>
          <p:cNvPicPr preferRelativeResize="0"/>
          <p:nvPr/>
        </p:nvPicPr>
        <p:blipFill rotWithShape="1">
          <a:blip r:embed="rId3">
            <a:alphaModFix/>
          </a:blip>
          <a:srcRect l="11164" t="27567" r="18532" b="39025"/>
          <a:stretch/>
        </p:blipFill>
        <p:spPr>
          <a:xfrm>
            <a:off x="8542799" y="189011"/>
            <a:ext cx="389103" cy="161974"/>
          </a:xfrm>
          <a:prstGeom prst="rect">
            <a:avLst/>
          </a:prstGeom>
          <a:noFill/>
          <a:ln>
            <a:noFill/>
          </a:ln>
        </p:spPr>
      </p:pic>
      <p:pic>
        <p:nvPicPr>
          <p:cNvPr id="350" name="Google Shape;350;p36">
            <a:hlinkClick r:id="" action="ppaction://hlinkshowjump?jump=previousslide"/>
          </p:cNvPr>
          <p:cNvPicPr preferRelativeResize="0"/>
          <p:nvPr/>
        </p:nvPicPr>
        <p:blipFill rotWithShape="1">
          <a:blip r:embed="rId3">
            <a:alphaModFix/>
          </a:blip>
          <a:srcRect l="11164" t="27567" r="18532" b="39025"/>
          <a:stretch/>
        </p:blipFill>
        <p:spPr>
          <a:xfrm flipH="1">
            <a:off x="8042649" y="189011"/>
            <a:ext cx="389103" cy="161974"/>
          </a:xfrm>
          <a:prstGeom prst="rect">
            <a:avLst/>
          </a:prstGeom>
          <a:noFill/>
          <a:ln>
            <a:noFill/>
          </a:ln>
        </p:spPr>
      </p:pic>
      <p:sp>
        <p:nvSpPr>
          <p:cNvPr id="351" name="Google Shape;351;p36">
            <a:hlinkClick r:id="rId4"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2" name="Google Shape;352;p36">
            <a:hlinkClick r:id="rId4" action="ppaction://hlinksldjump"/>
          </p:cNvPr>
          <p:cNvPicPr preferRelativeResize="0"/>
          <p:nvPr/>
        </p:nvPicPr>
        <p:blipFill>
          <a:blip r:embed="rId5">
            <a:alphaModFix/>
          </a:blip>
          <a:stretch>
            <a:fillRect/>
          </a:stretch>
        </p:blipFill>
        <p:spPr>
          <a:xfrm>
            <a:off x="285784" y="212345"/>
            <a:ext cx="389103" cy="341049"/>
          </a:xfrm>
          <a:prstGeom prst="rect">
            <a:avLst/>
          </a:prstGeom>
          <a:noFill/>
          <a:ln>
            <a:noFill/>
          </a:ln>
        </p:spPr>
      </p:pic>
      <p:sp>
        <p:nvSpPr>
          <p:cNvPr id="10" name="Google Shape;1149;p57"/>
          <p:cNvSpPr txBox="1">
            <a:spLocks/>
          </p:cNvSpPr>
          <p:nvPr/>
        </p:nvSpPr>
        <p:spPr>
          <a:xfrm>
            <a:off x="4047461" y="1059450"/>
            <a:ext cx="4495338" cy="336777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3300"/>
              <a:buFont typeface="Lato"/>
              <a:buNone/>
              <a:defRPr sz="1600" b="0" i="0" u="none" strike="noStrike" cap="none">
                <a:solidFill>
                  <a:schemeClr val="dk2"/>
                </a:solidFill>
                <a:latin typeface="Lato"/>
                <a:ea typeface="Lato"/>
                <a:cs typeface="Lato"/>
                <a:sym typeface="Lato"/>
              </a:defRPr>
            </a:lvl1pPr>
            <a:lvl2pPr marL="914400" marR="0" lvl="1" indent="-317500" algn="l" rtl="0">
              <a:lnSpc>
                <a:spcPct val="100000"/>
              </a:lnSpc>
              <a:spcBef>
                <a:spcPts val="160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2pPr>
            <a:lvl3pPr marL="1371600" marR="0" lvl="2"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3pPr>
            <a:lvl4pPr marL="1828800" marR="0" lvl="3"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4pPr>
            <a:lvl5pPr marL="2286000" marR="0" lvl="4"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5pPr>
            <a:lvl6pPr marL="2743200" marR="0" lvl="5"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6pPr>
            <a:lvl7pPr marL="3200400" marR="0" lvl="6"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7pPr>
            <a:lvl8pPr marL="3657600" marR="0" lvl="7"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8pPr>
            <a:lvl9pPr marL="4114800" marR="0" lvl="8"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9pPr>
          </a:lstStyle>
          <a:p>
            <a:pPr marL="244800" indent="-175300" algn="just">
              <a:spcBef>
                <a:spcPts val="1000"/>
              </a:spcBef>
              <a:buClr>
                <a:srgbClr val="474F85"/>
              </a:buClr>
              <a:buSzPts val="1400"/>
              <a:buFont typeface="Lato"/>
              <a:buChar char="●"/>
            </a:pPr>
            <a:r>
              <a:rPr lang="en-US" b="1" dirty="0"/>
              <a:t>Revenue Management Optimization:</a:t>
            </a:r>
            <a:r>
              <a:rPr lang="en-US" dirty="0"/>
              <a:t> Implement dynamic pricing models that adjust based on demand patterns, especially during peak times identified in the data.</a:t>
            </a:r>
          </a:p>
          <a:p>
            <a:pPr marL="244800" indent="-175300" algn="just">
              <a:spcBef>
                <a:spcPts val="1000"/>
              </a:spcBef>
              <a:buClr>
                <a:srgbClr val="474F85"/>
              </a:buClr>
              <a:buSzPts val="1400"/>
              <a:buFont typeface="Lato"/>
              <a:buChar char="●"/>
            </a:pPr>
            <a:r>
              <a:rPr lang="en-US" b="1" dirty="0"/>
              <a:t>Targeted Marketing:</a:t>
            </a:r>
            <a:r>
              <a:rPr lang="en-US" dirty="0"/>
              <a:t> Tailor marketing campaigns to high-value customer segments (e.g., repeat business travelers) and create personalized offers to increase customer loyalty.</a:t>
            </a:r>
          </a:p>
          <a:p>
            <a:pPr marL="244800" indent="-175300" algn="just">
              <a:spcBef>
                <a:spcPts val="1000"/>
              </a:spcBef>
              <a:buClr>
                <a:srgbClr val="474F85"/>
              </a:buClr>
              <a:buSzPts val="1400"/>
              <a:buFont typeface="Lato"/>
              <a:buChar char="●"/>
            </a:pPr>
            <a:r>
              <a:rPr lang="en-US" b="1" dirty="0">
                <a:solidFill>
                  <a:srgbClr val="000000"/>
                </a:solidFill>
              </a:rPr>
              <a:t>Reduce Cancellations: </a:t>
            </a:r>
            <a:r>
              <a:rPr lang="en-US" dirty="0">
                <a:solidFill>
                  <a:srgbClr val="000000"/>
                </a:solidFill>
              </a:rPr>
              <a:t>Offer incentives or policies to minimize last-minute cancellations, such as non-refundable rates or early booking discounts to secure commitments earlier.</a:t>
            </a:r>
          </a:p>
        </p:txBody>
      </p:sp>
    </p:spTree>
    <p:extLst>
      <p:ext uri="{BB962C8B-B14F-4D97-AF65-F5344CB8AC3E}">
        <p14:creationId xmlns:p14="http://schemas.microsoft.com/office/powerpoint/2010/main" val="196077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3CAE85-B540-C861-A574-FF2983A9BC1D}"/>
              </a:ext>
            </a:extLst>
          </p:cNvPr>
          <p:cNvPicPr>
            <a:picLocks noChangeAspect="1"/>
          </p:cNvPicPr>
          <p:nvPr/>
        </p:nvPicPr>
        <p:blipFill>
          <a:blip r:embed="rId2"/>
          <a:stretch>
            <a:fillRect/>
          </a:stretch>
        </p:blipFill>
        <p:spPr>
          <a:xfrm>
            <a:off x="720725" y="0"/>
            <a:ext cx="7702549" cy="51435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64328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Roles</a:t>
            </a:r>
            <a:endParaRPr dirty="0"/>
          </a:p>
        </p:txBody>
      </p:sp>
      <p:sp>
        <p:nvSpPr>
          <p:cNvPr id="281" name="Google Shape;281;p33">
            <a:hlinkClick r:id="rId3" action="ppaction://hlinksldjump"/>
          </p:cNvPr>
          <p:cNvSpPr txBox="1">
            <a:spLocks noGrp="1"/>
          </p:cNvSpPr>
          <p:nvPr>
            <p:ph type="title" idx="2"/>
          </p:nvPr>
        </p:nvSpPr>
        <p:spPr>
          <a:xfrm>
            <a:off x="1225110" y="1172475"/>
            <a:ext cx="653100" cy="36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282" name="Google Shape;282;p33">
            <a:hlinkClick r:id="rId3" action="ppaction://hlinksldjump"/>
          </p:cNvPr>
          <p:cNvSpPr txBox="1">
            <a:spLocks noGrp="1"/>
          </p:cNvSpPr>
          <p:nvPr>
            <p:ph type="title" idx="3"/>
          </p:nvPr>
        </p:nvSpPr>
        <p:spPr>
          <a:xfrm>
            <a:off x="1225111" y="1535475"/>
            <a:ext cx="2344200" cy="24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Alaa Ahmed</a:t>
            </a:r>
            <a:endParaRPr dirty="0"/>
          </a:p>
        </p:txBody>
      </p:sp>
      <p:sp>
        <p:nvSpPr>
          <p:cNvPr id="283" name="Google Shape;283;p33"/>
          <p:cNvSpPr txBox="1">
            <a:spLocks noGrp="1"/>
          </p:cNvSpPr>
          <p:nvPr>
            <p:ph type="subTitle" idx="1"/>
          </p:nvPr>
        </p:nvSpPr>
        <p:spPr>
          <a:xfrm>
            <a:off x="1225110" y="1783875"/>
            <a:ext cx="6067230" cy="419400"/>
          </a:xfrm>
          <a:prstGeom prst="rect">
            <a:avLst/>
          </a:prstGeom>
        </p:spPr>
        <p:txBody>
          <a:bodyPr spcFirstLastPara="1" wrap="square" lIns="0" tIns="0" rIns="0" bIns="0" anchor="t" anchorCtr="0">
            <a:noAutofit/>
          </a:bodyPr>
          <a:lstStyle/>
          <a:p>
            <a:pPr marL="0" lvl="0" indent="0"/>
            <a:r>
              <a:rPr lang="en-US" dirty="0"/>
              <a:t>Managed the ETL (Extract, Transform, Load) process. Cleaned and structured the data using Power Query to ensure accuracy and integrity before analysis.</a:t>
            </a:r>
            <a:endParaRPr lang="en" dirty="0"/>
          </a:p>
        </p:txBody>
      </p:sp>
      <p:sp>
        <p:nvSpPr>
          <p:cNvPr id="284" name="Google Shape;284;p33">
            <a:hlinkClick r:id="" action="ppaction://noaction"/>
          </p:cNvPr>
          <p:cNvSpPr txBox="1">
            <a:spLocks noGrp="1"/>
          </p:cNvSpPr>
          <p:nvPr>
            <p:ph type="title" idx="4"/>
          </p:nvPr>
        </p:nvSpPr>
        <p:spPr>
          <a:xfrm>
            <a:off x="1225110" y="2374273"/>
            <a:ext cx="653100" cy="36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02</a:t>
            </a:r>
            <a:endParaRPr dirty="0"/>
          </a:p>
        </p:txBody>
      </p:sp>
      <p:sp>
        <p:nvSpPr>
          <p:cNvPr id="285" name="Google Shape;285;p33">
            <a:hlinkClick r:id="" action="ppaction://noaction"/>
          </p:cNvPr>
          <p:cNvSpPr txBox="1">
            <a:spLocks noGrp="1"/>
          </p:cNvSpPr>
          <p:nvPr>
            <p:ph type="title" idx="5"/>
          </p:nvPr>
        </p:nvSpPr>
        <p:spPr>
          <a:xfrm>
            <a:off x="1225111" y="2737275"/>
            <a:ext cx="2446666" cy="24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Rowan Hassan</a:t>
            </a:r>
            <a:endParaRPr dirty="0"/>
          </a:p>
        </p:txBody>
      </p:sp>
      <p:sp>
        <p:nvSpPr>
          <p:cNvPr id="286" name="Google Shape;286;p33"/>
          <p:cNvSpPr txBox="1">
            <a:spLocks noGrp="1"/>
          </p:cNvSpPr>
          <p:nvPr>
            <p:ph type="subTitle" idx="6"/>
          </p:nvPr>
        </p:nvSpPr>
        <p:spPr>
          <a:xfrm>
            <a:off x="1225110" y="2979375"/>
            <a:ext cx="5518590" cy="419400"/>
          </a:xfrm>
          <a:prstGeom prst="rect">
            <a:avLst/>
          </a:prstGeom>
        </p:spPr>
        <p:txBody>
          <a:bodyPr spcFirstLastPara="1" wrap="square" lIns="0" tIns="0" rIns="0" bIns="0" anchor="t" anchorCtr="0">
            <a:noAutofit/>
          </a:bodyPr>
          <a:lstStyle/>
          <a:p>
            <a:pPr marL="0" lvl="0" indent="0"/>
            <a:r>
              <a:rPr lang="en-US" dirty="0"/>
              <a:t>Responsible for building DAX measures. Developed the visualizations and dashboards that delivered business insights</a:t>
            </a:r>
            <a:endParaRPr dirty="0"/>
          </a:p>
        </p:txBody>
      </p:sp>
      <p:sp>
        <p:nvSpPr>
          <p:cNvPr id="287" name="Google Shape;287;p33">
            <a:hlinkClick r:id="" action="ppaction://noaction"/>
          </p:cNvPr>
          <p:cNvSpPr txBox="1">
            <a:spLocks noGrp="1"/>
          </p:cNvSpPr>
          <p:nvPr>
            <p:ph type="title" idx="7"/>
          </p:nvPr>
        </p:nvSpPr>
        <p:spPr>
          <a:xfrm>
            <a:off x="1225110" y="3569775"/>
            <a:ext cx="653100" cy="36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288" name="Google Shape;288;p33">
            <a:hlinkClick r:id="" action="ppaction://noaction"/>
          </p:cNvPr>
          <p:cNvSpPr txBox="1">
            <a:spLocks noGrp="1"/>
          </p:cNvSpPr>
          <p:nvPr>
            <p:ph type="title" idx="8"/>
          </p:nvPr>
        </p:nvSpPr>
        <p:spPr>
          <a:xfrm>
            <a:off x="1225110" y="3933775"/>
            <a:ext cx="2843615" cy="248400"/>
          </a:xfrm>
          <a:prstGeom prst="rect">
            <a:avLst/>
          </a:prstGeom>
        </p:spPr>
        <p:txBody>
          <a:bodyPr spcFirstLastPara="1" wrap="square" lIns="0" tIns="0" rIns="0" bIns="0" anchor="t" anchorCtr="0">
            <a:noAutofit/>
          </a:bodyPr>
          <a:lstStyle/>
          <a:p>
            <a:pPr lvl="0"/>
            <a:r>
              <a:rPr lang="en" dirty="0">
                <a:latin typeface="Montserrat SemiBold" panose="00000700000000000000" pitchFamily="2" charset="0"/>
                <a:cs typeface="Times New Roman" panose="02020603050405020304" pitchFamily="18" charset="0"/>
              </a:rPr>
              <a:t>Youssef Muhammed</a:t>
            </a:r>
            <a:endParaRPr lang="en-US" dirty="0">
              <a:latin typeface="Montserrat SemiBold" panose="00000700000000000000" pitchFamily="2" charset="0"/>
            </a:endParaRPr>
          </a:p>
        </p:txBody>
      </p:sp>
      <p:sp>
        <p:nvSpPr>
          <p:cNvPr id="289" name="Google Shape;289;p33"/>
          <p:cNvSpPr txBox="1">
            <a:spLocks noGrp="1"/>
          </p:cNvSpPr>
          <p:nvPr>
            <p:ph type="subTitle" idx="9"/>
          </p:nvPr>
        </p:nvSpPr>
        <p:spPr>
          <a:xfrm>
            <a:off x="1225116" y="4179025"/>
            <a:ext cx="5069003" cy="419400"/>
          </a:xfrm>
          <a:prstGeom prst="rect">
            <a:avLst/>
          </a:prstGeom>
        </p:spPr>
        <p:txBody>
          <a:bodyPr spcFirstLastPara="1" wrap="square" lIns="0" tIns="0" rIns="0" bIns="0" anchor="t" anchorCtr="0">
            <a:noAutofit/>
          </a:bodyPr>
          <a:lstStyle/>
          <a:p>
            <a:pPr marL="0" lvl="0" indent="0"/>
            <a:r>
              <a:rPr lang="en-US" dirty="0"/>
              <a:t>Provided strategic oversight on the KPIs to focus on, translated business needs into technical requirements, and collaborated in deriving actionable insights from the data.</a:t>
            </a:r>
            <a:endParaRPr dirty="0"/>
          </a:p>
        </p:txBody>
      </p:sp>
      <p:pic>
        <p:nvPicPr>
          <p:cNvPr id="299" name="Google Shape;299;p33" descr="Right pointing backhand index outline">
            <a:hlinkClick r:id="rId3" action="ppaction://hlinksldjump"/>
          </p:cNvPr>
          <p:cNvPicPr preferRelativeResize="0"/>
          <p:nvPr/>
        </p:nvPicPr>
        <p:blipFill>
          <a:blip r:embed="rId4">
            <a:extLst>
              <a:ext uri="{96DAC541-7B7A-43D3-8B79-37D633B846F1}">
                <asvg:svgBlip xmlns:asvg="http://schemas.microsoft.com/office/drawing/2016/SVG/main" r:embed="rId5"/>
              </a:ext>
            </a:extLst>
          </a:blip>
          <a:srcRect l="2789" r="2789"/>
          <a:stretch/>
        </p:blipFill>
        <p:spPr>
          <a:xfrm>
            <a:off x="769806" y="1200675"/>
            <a:ext cx="289500" cy="306600"/>
          </a:xfrm>
          <a:prstGeom prst="ellipse">
            <a:avLst/>
          </a:prstGeom>
          <a:noFill/>
          <a:ln>
            <a:noFill/>
          </a:ln>
        </p:spPr>
      </p:pic>
      <p:pic>
        <p:nvPicPr>
          <p:cNvPr id="20" name="Google Shape;1145;p57">
            <a:extLst>
              <a:ext uri="{FF2B5EF4-FFF2-40B4-BE49-F238E27FC236}">
                <a16:creationId xmlns:a16="http://schemas.microsoft.com/office/drawing/2014/main" id="{E0814315-2602-93E0-C429-932B23689AE7}"/>
              </a:ext>
            </a:extLst>
          </p:cNvPr>
          <p:cNvPicPr preferRelativeResize="0"/>
          <p:nvPr/>
        </p:nvPicPr>
        <p:blipFill rotWithShape="1">
          <a:blip r:embed="rId6">
            <a:alphaModFix/>
          </a:blip>
          <a:srcRect l="21798" t="46485" r="9801" b="10575"/>
          <a:stretch/>
        </p:blipFill>
        <p:spPr>
          <a:xfrm>
            <a:off x="6229260" y="3189075"/>
            <a:ext cx="2604900" cy="1635300"/>
          </a:xfrm>
          <a:prstGeom prst="roundRect">
            <a:avLst>
              <a:gd name="adj" fmla="val 48837"/>
            </a:avLst>
          </a:prstGeom>
          <a:noFill/>
          <a:ln>
            <a:noFill/>
          </a:ln>
        </p:spPr>
      </p:pic>
      <p:pic>
        <p:nvPicPr>
          <p:cNvPr id="21" name="Google Shape;299;p33" descr="Right pointing backhand index outline">
            <a:hlinkClick r:id="rId3" action="ppaction://hlinksldjump"/>
            <a:extLst>
              <a:ext uri="{FF2B5EF4-FFF2-40B4-BE49-F238E27FC236}">
                <a16:creationId xmlns:a16="http://schemas.microsoft.com/office/drawing/2014/main" id="{B9807777-6181-EE94-AB08-7A7D8F99D026}"/>
              </a:ext>
            </a:extLst>
          </p:cNvPr>
          <p:cNvPicPr preferRelativeResize="0"/>
          <p:nvPr/>
        </p:nvPicPr>
        <p:blipFill>
          <a:blip r:embed="rId4">
            <a:extLst>
              <a:ext uri="{96DAC541-7B7A-43D3-8B79-37D633B846F1}">
                <asvg:svgBlip xmlns:asvg="http://schemas.microsoft.com/office/drawing/2016/SVG/main" r:embed="rId5"/>
              </a:ext>
            </a:extLst>
          </a:blip>
          <a:srcRect l="2789" r="2789"/>
          <a:stretch/>
        </p:blipFill>
        <p:spPr>
          <a:xfrm>
            <a:off x="720725" y="2430673"/>
            <a:ext cx="289500" cy="306600"/>
          </a:xfrm>
          <a:prstGeom prst="ellipse">
            <a:avLst/>
          </a:prstGeom>
          <a:noFill/>
          <a:ln>
            <a:noFill/>
          </a:ln>
        </p:spPr>
      </p:pic>
      <p:pic>
        <p:nvPicPr>
          <p:cNvPr id="22" name="Google Shape;299;p33" descr="Right pointing backhand index outline">
            <a:hlinkClick r:id="rId3" action="ppaction://hlinksldjump"/>
            <a:extLst>
              <a:ext uri="{FF2B5EF4-FFF2-40B4-BE49-F238E27FC236}">
                <a16:creationId xmlns:a16="http://schemas.microsoft.com/office/drawing/2014/main" id="{BFB3891C-FDD4-5EFA-BC4E-23D673D24059}"/>
              </a:ext>
            </a:extLst>
          </p:cNvPr>
          <p:cNvPicPr preferRelativeResize="0"/>
          <p:nvPr/>
        </p:nvPicPr>
        <p:blipFill>
          <a:blip r:embed="rId4">
            <a:extLst>
              <a:ext uri="{96DAC541-7B7A-43D3-8B79-37D633B846F1}">
                <asvg:svgBlip xmlns:asvg="http://schemas.microsoft.com/office/drawing/2016/SVG/main" r:embed="rId5"/>
              </a:ext>
            </a:extLst>
          </a:blip>
          <a:srcRect l="2789" r="2789"/>
          <a:stretch/>
        </p:blipFill>
        <p:spPr>
          <a:xfrm>
            <a:off x="720000" y="3632460"/>
            <a:ext cx="289500" cy="306600"/>
          </a:xfrm>
          <a:prstGeom prst="ellipse">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1000"/>
                                        <p:tgtEl>
                                          <p:spTgt spid="282"/>
                                        </p:tgtEl>
                                      </p:cBhvr>
                                    </p:animEffect>
                                  </p:childTnLst>
                                </p:cTn>
                              </p:par>
                              <p:par>
                                <p:cTn id="11" presetID="10"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animEffect transition="in" filter="fade">
                                      <p:cBhvr>
                                        <p:cTn id="13" dur="1000"/>
                                        <p:tgtEl>
                                          <p:spTgt spid="283"/>
                                        </p:tgtEl>
                                      </p:cBhvr>
                                    </p:animEffect>
                                  </p:childTnLst>
                                </p:cTn>
                              </p:par>
                              <p:par>
                                <p:cTn id="14" presetID="10" presetClass="entr" presetSubtype="0" fill="hold" nodeType="withEffect">
                                  <p:stCondLst>
                                    <p:cond delay="0"/>
                                  </p:stCondLst>
                                  <p:childTnLst>
                                    <p:set>
                                      <p:cBhvr>
                                        <p:cTn id="15" dur="1" fill="hold">
                                          <p:stCondLst>
                                            <p:cond delay="0"/>
                                          </p:stCondLst>
                                        </p:cTn>
                                        <p:tgtEl>
                                          <p:spTgt spid="299"/>
                                        </p:tgtEl>
                                        <p:attrNameLst>
                                          <p:attrName>style.visibility</p:attrName>
                                        </p:attrNameLst>
                                      </p:cBhvr>
                                      <p:to>
                                        <p:strVal val="visible"/>
                                      </p:to>
                                    </p:set>
                                    <p:animEffect transition="in" filter="fade">
                                      <p:cBhvr>
                                        <p:cTn id="16" dur="1000"/>
                                        <p:tgtEl>
                                          <p:spTgt spid="299"/>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84"/>
                                        </p:tgtEl>
                                        <p:attrNameLst>
                                          <p:attrName>style.visibility</p:attrName>
                                        </p:attrNameLst>
                                      </p:cBhvr>
                                      <p:to>
                                        <p:strVal val="visible"/>
                                      </p:to>
                                    </p:set>
                                    <p:animEffect transition="in" filter="fade">
                                      <p:cBhvr>
                                        <p:cTn id="20" dur="1000"/>
                                        <p:tgtEl>
                                          <p:spTgt spid="284"/>
                                        </p:tgtEl>
                                      </p:cBhvr>
                                    </p:animEffect>
                                  </p:childTnLst>
                                </p:cTn>
                              </p:par>
                              <p:par>
                                <p:cTn id="21" presetID="10" presetClass="entr" presetSubtype="0" fill="hold" nodeType="withEffect">
                                  <p:stCondLst>
                                    <p:cond delay="0"/>
                                  </p:stCondLst>
                                  <p:childTnLst>
                                    <p:set>
                                      <p:cBhvr>
                                        <p:cTn id="22" dur="1" fill="hold">
                                          <p:stCondLst>
                                            <p:cond delay="0"/>
                                          </p:stCondLst>
                                        </p:cTn>
                                        <p:tgtEl>
                                          <p:spTgt spid="285"/>
                                        </p:tgtEl>
                                        <p:attrNameLst>
                                          <p:attrName>style.visibility</p:attrName>
                                        </p:attrNameLst>
                                      </p:cBhvr>
                                      <p:to>
                                        <p:strVal val="visible"/>
                                      </p:to>
                                    </p:set>
                                    <p:animEffect transition="in" filter="fade">
                                      <p:cBhvr>
                                        <p:cTn id="23" dur="1000"/>
                                        <p:tgtEl>
                                          <p:spTgt spid="285"/>
                                        </p:tgtEl>
                                      </p:cBhvr>
                                    </p:animEffect>
                                  </p:childTnLst>
                                </p:cTn>
                              </p:par>
                              <p:par>
                                <p:cTn id="24" presetID="10" presetClass="entr" presetSubtype="0" fill="hold" nodeType="withEffect">
                                  <p:stCondLst>
                                    <p:cond delay="0"/>
                                  </p:stCondLst>
                                  <p:childTnLst>
                                    <p:set>
                                      <p:cBhvr>
                                        <p:cTn id="25" dur="1" fill="hold">
                                          <p:stCondLst>
                                            <p:cond delay="0"/>
                                          </p:stCondLst>
                                        </p:cTn>
                                        <p:tgtEl>
                                          <p:spTgt spid="286"/>
                                        </p:tgtEl>
                                        <p:attrNameLst>
                                          <p:attrName>style.visibility</p:attrName>
                                        </p:attrNameLst>
                                      </p:cBhvr>
                                      <p:to>
                                        <p:strVal val="visible"/>
                                      </p:to>
                                    </p:set>
                                    <p:animEffect transition="in" filter="fade">
                                      <p:cBhvr>
                                        <p:cTn id="26" dur="1000"/>
                                        <p:tgtEl>
                                          <p:spTgt spid="286"/>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87"/>
                                        </p:tgtEl>
                                        <p:attrNameLst>
                                          <p:attrName>style.visibility</p:attrName>
                                        </p:attrNameLst>
                                      </p:cBhvr>
                                      <p:to>
                                        <p:strVal val="visible"/>
                                      </p:to>
                                    </p:set>
                                    <p:animEffect transition="in" filter="fade">
                                      <p:cBhvr>
                                        <p:cTn id="30" dur="1000"/>
                                        <p:tgtEl>
                                          <p:spTgt spid="287"/>
                                        </p:tgtEl>
                                      </p:cBhvr>
                                    </p:animEffect>
                                  </p:childTnLst>
                                </p:cTn>
                              </p:par>
                              <p:par>
                                <p:cTn id="31" presetID="10" presetClass="entr" presetSubtype="0" fill="hold" nodeType="withEffect">
                                  <p:stCondLst>
                                    <p:cond delay="0"/>
                                  </p:stCondLst>
                                  <p:childTnLst>
                                    <p:set>
                                      <p:cBhvr>
                                        <p:cTn id="32" dur="1" fill="hold">
                                          <p:stCondLst>
                                            <p:cond delay="0"/>
                                          </p:stCondLst>
                                        </p:cTn>
                                        <p:tgtEl>
                                          <p:spTgt spid="288"/>
                                        </p:tgtEl>
                                        <p:attrNameLst>
                                          <p:attrName>style.visibility</p:attrName>
                                        </p:attrNameLst>
                                      </p:cBhvr>
                                      <p:to>
                                        <p:strVal val="visible"/>
                                      </p:to>
                                    </p:set>
                                    <p:animEffect transition="in" filter="fade">
                                      <p:cBhvr>
                                        <p:cTn id="33" dur="1000"/>
                                        <p:tgtEl>
                                          <p:spTgt spid="288"/>
                                        </p:tgtEl>
                                      </p:cBhvr>
                                    </p:animEffect>
                                  </p:childTnLst>
                                </p:cTn>
                              </p:par>
                              <p:par>
                                <p:cTn id="34" presetID="10" presetClass="entr" presetSubtype="0" fill="hold" nodeType="with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fade">
                                      <p:cBhvr>
                                        <p:cTn id="36" dur="1000"/>
                                        <p:tgtEl>
                                          <p:spTgt spid="289"/>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a:hlinkClick r:id="rId3"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4"/>
          <p:cNvGrpSpPr/>
          <p:nvPr/>
        </p:nvGrpSpPr>
        <p:grpSpPr>
          <a:xfrm>
            <a:off x="480323" y="1230918"/>
            <a:ext cx="8495895" cy="3497136"/>
            <a:chOff x="3829911" y="1957952"/>
            <a:chExt cx="4649375" cy="2573265"/>
          </a:xfrm>
        </p:grpSpPr>
        <p:sp>
          <p:nvSpPr>
            <p:cNvPr id="312" name="Google Shape;312;p34"/>
            <p:cNvSpPr/>
            <p:nvPr/>
          </p:nvSpPr>
          <p:spPr>
            <a:xfrm>
              <a:off x="3829911"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936386" y="1979717"/>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4" name="Google Shape;314;p34"/>
          <p:cNvSpPr txBox="1">
            <a:spLocks noGrp="1"/>
          </p:cNvSpPr>
          <p:nvPr>
            <p:ph type="subTitle" idx="1"/>
          </p:nvPr>
        </p:nvSpPr>
        <p:spPr>
          <a:xfrm>
            <a:off x="778988" y="1484127"/>
            <a:ext cx="7704000" cy="2799491"/>
          </a:xfrm>
          <a:prstGeom prst="rect">
            <a:avLst/>
          </a:prstGeom>
        </p:spPr>
        <p:txBody>
          <a:bodyPr spcFirstLastPara="1" wrap="square" lIns="0" tIns="0" rIns="0" bIns="0" anchor="ctr" anchorCtr="0">
            <a:noAutofit/>
          </a:bodyPr>
          <a:lstStyle/>
          <a:p>
            <a:pPr algn="l"/>
            <a:r>
              <a:rPr lang="en-US" dirty="0"/>
              <a:t>This project aims to transform raw hotel booking data into valuable insights that drive strategic decision-making.</a:t>
            </a:r>
          </a:p>
          <a:p>
            <a:pPr algn="l"/>
            <a:r>
              <a:rPr lang="en-US" dirty="0"/>
              <a:t> By leveraging </a:t>
            </a:r>
            <a:r>
              <a:rPr lang="en-US" b="1" dirty="0"/>
              <a:t>Power BI</a:t>
            </a:r>
            <a:r>
              <a:rPr lang="en-US" dirty="0"/>
              <a:t> and integrating advanced </a:t>
            </a:r>
            <a:r>
              <a:rPr lang="en-US" b="1" dirty="0"/>
              <a:t>DAX</a:t>
            </a:r>
            <a:r>
              <a:rPr lang="en-US" dirty="0"/>
              <a:t> formulas and </a:t>
            </a:r>
            <a:r>
              <a:rPr lang="en-US" b="1" dirty="0"/>
              <a:t>Power Query</a:t>
            </a:r>
            <a:r>
              <a:rPr lang="en-US" dirty="0"/>
              <a:t>.</a:t>
            </a:r>
          </a:p>
          <a:p>
            <a:pPr algn="l"/>
            <a:r>
              <a:rPr lang="en-US" dirty="0"/>
              <a:t>The primary objective of this analysis is to identify key patterns and trends that can be directly linked to revenue optimization and customer behavior. </a:t>
            </a:r>
          </a:p>
          <a:p>
            <a:pPr algn="l"/>
            <a:r>
              <a:rPr lang="en-US" dirty="0"/>
              <a:t>we provide stakeholders with a data-driven foundation to make informed decisions on pricing strategies, customer targeting, and inventory management.</a:t>
            </a:r>
          </a:p>
          <a:p>
            <a:pPr algn="l"/>
            <a:r>
              <a:rPr lang="en-US" dirty="0"/>
              <a:t>Our approach not only focuses on historical performance but also highlights actionable insights.</a:t>
            </a:r>
          </a:p>
        </p:txBody>
      </p:sp>
      <p:sp>
        <p:nvSpPr>
          <p:cNvPr id="315" name="Google Shape;315;p34"/>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Introduction</a:t>
            </a:r>
            <a:endParaRPr dirty="0"/>
          </a:p>
        </p:txBody>
      </p:sp>
      <p:pic>
        <p:nvPicPr>
          <p:cNvPr id="320" name="Google Shape;320;p34">
            <a:hlinkClick r:id="rId3" action="ppaction://hlinksldjump"/>
          </p:cNvPr>
          <p:cNvPicPr preferRelativeResize="0"/>
          <p:nvPr/>
        </p:nvPicPr>
        <p:blipFill>
          <a:blip r:embed="rId4">
            <a:alphaModFix/>
          </a:blip>
          <a:stretch>
            <a:fillRect/>
          </a:stretch>
        </p:blipFill>
        <p:spPr>
          <a:xfrm>
            <a:off x="285784" y="212345"/>
            <a:ext cx="389103" cy="341049"/>
          </a:xfrm>
          <a:prstGeom prst="rect">
            <a:avLst/>
          </a:prstGeom>
          <a:noFill/>
          <a:ln>
            <a:noFill/>
          </a:ln>
        </p:spPr>
      </p:pic>
      <p:pic>
        <p:nvPicPr>
          <p:cNvPr id="321" name="Google Shape;321;p34">
            <a:hlinkClick r:id="" action="ppaction://hlinkshowjump?jump=nextslide"/>
          </p:cNvPr>
          <p:cNvPicPr preferRelativeResize="0"/>
          <p:nvPr/>
        </p:nvPicPr>
        <p:blipFill rotWithShape="1">
          <a:blip r:embed="rId5">
            <a:alphaModFix/>
          </a:blip>
          <a:srcRect l="11164" t="27567" r="18532" b="39025"/>
          <a:stretch/>
        </p:blipFill>
        <p:spPr>
          <a:xfrm>
            <a:off x="8542799" y="189011"/>
            <a:ext cx="389103" cy="161974"/>
          </a:xfrm>
          <a:prstGeom prst="rect">
            <a:avLst/>
          </a:prstGeom>
          <a:noFill/>
          <a:ln>
            <a:noFill/>
          </a:ln>
        </p:spPr>
      </p:pic>
      <p:pic>
        <p:nvPicPr>
          <p:cNvPr id="322" name="Google Shape;322;p34">
            <a:hlinkClick r:id="" action="ppaction://hlinkshowjump?jump=previousslide"/>
          </p:cNvPr>
          <p:cNvPicPr preferRelativeResize="0"/>
          <p:nvPr/>
        </p:nvPicPr>
        <p:blipFill rotWithShape="1">
          <a:blip r:embed="rId5">
            <a:alphaModFix/>
          </a:blip>
          <a:srcRect l="11164" t="27567" r="18532" b="39025"/>
          <a:stretch/>
        </p:blipFill>
        <p:spPr>
          <a:xfrm flipH="1">
            <a:off x="8042649" y="189011"/>
            <a:ext cx="389103" cy="1619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000"/>
                                        <p:tgtEl>
                                          <p:spTgt spid="311"/>
                                        </p:tgtEl>
                                      </p:cBhvr>
                                    </p:animEffect>
                                  </p:childTnLst>
                                </p:cTn>
                              </p:par>
                              <p:par>
                                <p:cTn id="8" presetID="10" presetClass="entr" presetSubtype="0" fill="hold" nodeType="withEffect">
                                  <p:stCondLst>
                                    <p:cond delay="0"/>
                                  </p:stCondLst>
                                  <p:childTnLst>
                                    <p:set>
                                      <p:cBhvr>
                                        <p:cTn id="9" dur="1" fill="hold">
                                          <p:stCondLst>
                                            <p:cond delay="0"/>
                                          </p:stCondLst>
                                        </p:cTn>
                                        <p:tgtEl>
                                          <p:spTgt spid="314"/>
                                        </p:tgtEl>
                                        <p:attrNameLst>
                                          <p:attrName>style.visibility</p:attrName>
                                        </p:attrNameLst>
                                      </p:cBhvr>
                                      <p:to>
                                        <p:strVal val="visible"/>
                                      </p:to>
                                    </p:set>
                                    <p:animEffect transition="in" filter="fade">
                                      <p:cBhvr>
                                        <p:cTn id="10"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285784" y="2339340"/>
            <a:ext cx="3783296" cy="1277310"/>
          </a:xfrm>
          <a:prstGeom prst="rect">
            <a:avLst/>
          </a:prstGeom>
        </p:spPr>
        <p:txBody>
          <a:bodyPr spcFirstLastPara="1" wrap="square" lIns="0" tIns="0" rIns="0" bIns="0" anchor="b" anchorCtr="0">
            <a:noAutofit/>
          </a:bodyPr>
          <a:lstStyle/>
          <a:p>
            <a:pPr lvl="0">
              <a:buClr>
                <a:schemeClr val="dk2"/>
              </a:buClr>
              <a:buSzPts val="1100"/>
            </a:pPr>
            <a:r>
              <a:rPr lang="en-US" dirty="0"/>
              <a:t> Key Data Sources &amp; Transformation Process</a:t>
            </a:r>
            <a:endParaRPr dirty="0"/>
          </a:p>
        </p:txBody>
      </p:sp>
      <p:pic>
        <p:nvPicPr>
          <p:cNvPr id="349" name="Google Shape;349;p36">
            <a:hlinkClick r:id="" action="ppaction://hlinkshowjump?jump=nextslide"/>
          </p:cNvPr>
          <p:cNvPicPr preferRelativeResize="0"/>
          <p:nvPr/>
        </p:nvPicPr>
        <p:blipFill rotWithShape="1">
          <a:blip r:embed="rId3">
            <a:alphaModFix/>
          </a:blip>
          <a:srcRect l="11164" t="27567" r="18532" b="39025"/>
          <a:stretch/>
        </p:blipFill>
        <p:spPr>
          <a:xfrm>
            <a:off x="8542799" y="189011"/>
            <a:ext cx="389103" cy="161974"/>
          </a:xfrm>
          <a:prstGeom prst="rect">
            <a:avLst/>
          </a:prstGeom>
          <a:noFill/>
          <a:ln>
            <a:noFill/>
          </a:ln>
        </p:spPr>
      </p:pic>
      <p:pic>
        <p:nvPicPr>
          <p:cNvPr id="350" name="Google Shape;350;p36">
            <a:hlinkClick r:id="" action="ppaction://hlinkshowjump?jump=previousslide"/>
          </p:cNvPr>
          <p:cNvPicPr preferRelativeResize="0"/>
          <p:nvPr/>
        </p:nvPicPr>
        <p:blipFill rotWithShape="1">
          <a:blip r:embed="rId3">
            <a:alphaModFix/>
          </a:blip>
          <a:srcRect l="11164" t="27567" r="18532" b="39025"/>
          <a:stretch/>
        </p:blipFill>
        <p:spPr>
          <a:xfrm flipH="1">
            <a:off x="8042649" y="189011"/>
            <a:ext cx="389103" cy="161974"/>
          </a:xfrm>
          <a:prstGeom prst="rect">
            <a:avLst/>
          </a:prstGeom>
          <a:noFill/>
          <a:ln>
            <a:noFill/>
          </a:ln>
        </p:spPr>
      </p:pic>
      <p:sp>
        <p:nvSpPr>
          <p:cNvPr id="351" name="Google Shape;351;p36">
            <a:hlinkClick r:id="rId4"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2" name="Google Shape;352;p36">
            <a:hlinkClick r:id="rId4" action="ppaction://hlinksldjump"/>
          </p:cNvPr>
          <p:cNvPicPr preferRelativeResize="0"/>
          <p:nvPr/>
        </p:nvPicPr>
        <p:blipFill>
          <a:blip r:embed="rId5">
            <a:alphaModFix/>
          </a:blip>
          <a:stretch>
            <a:fillRect/>
          </a:stretch>
        </p:blipFill>
        <p:spPr>
          <a:xfrm>
            <a:off x="285784" y="212345"/>
            <a:ext cx="389103" cy="341049"/>
          </a:xfrm>
          <a:prstGeom prst="rect">
            <a:avLst/>
          </a:prstGeom>
          <a:noFill/>
          <a:ln>
            <a:noFill/>
          </a:ln>
        </p:spPr>
      </p:pic>
      <p:sp>
        <p:nvSpPr>
          <p:cNvPr id="10" name="Google Shape;1149;p57"/>
          <p:cNvSpPr txBox="1">
            <a:spLocks/>
          </p:cNvSpPr>
          <p:nvPr/>
        </p:nvSpPr>
        <p:spPr>
          <a:xfrm>
            <a:off x="4355495" y="1059450"/>
            <a:ext cx="4187303" cy="29557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3300"/>
              <a:buFont typeface="Lato"/>
              <a:buNone/>
              <a:defRPr sz="1600" b="0" i="0" u="none" strike="noStrike" cap="none">
                <a:solidFill>
                  <a:schemeClr val="dk2"/>
                </a:solidFill>
                <a:latin typeface="Lato"/>
                <a:ea typeface="Lato"/>
                <a:cs typeface="Lato"/>
                <a:sym typeface="Lato"/>
              </a:defRPr>
            </a:lvl1pPr>
            <a:lvl2pPr marL="914400" marR="0" lvl="1" indent="-317500" algn="l" rtl="0">
              <a:lnSpc>
                <a:spcPct val="100000"/>
              </a:lnSpc>
              <a:spcBef>
                <a:spcPts val="160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2pPr>
            <a:lvl3pPr marL="1371600" marR="0" lvl="2"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3pPr>
            <a:lvl4pPr marL="1828800" marR="0" lvl="3"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4pPr>
            <a:lvl5pPr marL="2286000" marR="0" lvl="4"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5pPr>
            <a:lvl6pPr marL="2743200" marR="0" lvl="5"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6pPr>
            <a:lvl7pPr marL="3200400" marR="0" lvl="6"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7pPr>
            <a:lvl8pPr marL="3657600" marR="0" lvl="7"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8pPr>
            <a:lvl9pPr marL="4114800" marR="0" lvl="8"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9pPr>
          </a:lstStyle>
          <a:p>
            <a:pPr marL="244800" indent="-175300" algn="just">
              <a:spcBef>
                <a:spcPts val="1000"/>
              </a:spcBef>
              <a:buClr>
                <a:srgbClr val="474F85"/>
              </a:buClr>
              <a:buSzPts val="1400"/>
              <a:buFont typeface="Lato"/>
              <a:buChar char="●"/>
            </a:pPr>
            <a:r>
              <a:rPr lang="en-US" sz="1400" b="1" dirty="0"/>
              <a:t>Booking Data:</a:t>
            </a:r>
            <a:r>
              <a:rPr lang="en-US" sz="1400" dirty="0"/>
              <a:t> Contains details on bookings, including occupancy rates, ADR, and booking windows. This data helped us analyze customer behavior and booking trends.</a:t>
            </a:r>
          </a:p>
          <a:p>
            <a:pPr marL="244800" indent="-175300" algn="just">
              <a:spcBef>
                <a:spcPts val="1000"/>
              </a:spcBef>
              <a:buClr>
                <a:srgbClr val="474F85"/>
              </a:buClr>
              <a:buSzPts val="1400"/>
              <a:buFont typeface="Lato"/>
              <a:buChar char="●"/>
            </a:pPr>
            <a:r>
              <a:rPr lang="en-US" sz="1400" b="1" dirty="0"/>
              <a:t>Customer Data:</a:t>
            </a:r>
            <a:r>
              <a:rPr lang="en-US" sz="1400" dirty="0"/>
              <a:t> Segmented by customer type , providing insights into which groups drive the most revenue.</a:t>
            </a:r>
            <a:endParaRPr lang="en-US" sz="1400" dirty="0">
              <a:solidFill>
                <a:srgbClr val="000000"/>
              </a:solidFill>
            </a:endParaRPr>
          </a:p>
          <a:p>
            <a:pPr marL="244800" indent="-175300" algn="just">
              <a:spcBef>
                <a:spcPts val="1000"/>
              </a:spcBef>
              <a:buClr>
                <a:srgbClr val="474F85"/>
              </a:buClr>
              <a:buSzPts val="1400"/>
              <a:buFont typeface="Lato"/>
              <a:buChar char="●"/>
            </a:pPr>
            <a:r>
              <a:rPr lang="en-US" sz="1400" b="1" dirty="0"/>
              <a:t>Cancellation Data:</a:t>
            </a:r>
            <a:r>
              <a:rPr lang="en-US" sz="1400" dirty="0"/>
              <a:t> Information on booking cancellations allowed us to identify risk areas, trends in last-minute cancellations, and their financial impact.</a:t>
            </a:r>
          </a:p>
          <a:p>
            <a:pPr marL="244800" indent="-175300" algn="just">
              <a:spcBef>
                <a:spcPts val="1000"/>
              </a:spcBef>
              <a:buClr>
                <a:srgbClr val="474F85"/>
              </a:buClr>
              <a:buSzPts val="1400"/>
              <a:buFont typeface="Lato"/>
              <a:buChar char="●"/>
            </a:pPr>
            <a:r>
              <a:rPr lang="en-US" sz="1400" b="1" dirty="0"/>
              <a:t>ETL Process:</a:t>
            </a:r>
            <a:r>
              <a:rPr lang="en-US" sz="1400" dirty="0"/>
              <a:t> Power Query was used for data cleansing and transformation, including removing duplicates, handling missing values, and creating calculated columns for deeper analysis.</a:t>
            </a:r>
            <a:endParaRPr lang="en-US"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720000" y="445025"/>
            <a:ext cx="7704000" cy="572700"/>
          </a:xfrm>
          <a:prstGeom prst="rect">
            <a:avLst/>
          </a:prstGeom>
        </p:spPr>
        <p:txBody>
          <a:bodyPr spcFirstLastPara="1" wrap="square" lIns="0" tIns="0" rIns="0" bIns="0" anchor="t" anchorCtr="0">
            <a:noAutofit/>
          </a:bodyPr>
          <a:lstStyle/>
          <a:p>
            <a:pPr lvl="0"/>
            <a:r>
              <a:rPr lang="en-US" dirty="0"/>
              <a:t>Key Performance Indicators (KPIs)</a:t>
            </a:r>
            <a:endParaRPr dirty="0"/>
          </a:p>
        </p:txBody>
      </p:sp>
      <p:sp>
        <p:nvSpPr>
          <p:cNvPr id="275" name="Google Shape;275;p32"/>
          <p:cNvSpPr txBox="1">
            <a:spLocks noGrp="1"/>
          </p:cNvSpPr>
          <p:nvPr>
            <p:ph type="body" idx="1"/>
          </p:nvPr>
        </p:nvSpPr>
        <p:spPr>
          <a:xfrm>
            <a:off x="1284767" y="1311347"/>
            <a:ext cx="6574465" cy="2948764"/>
          </a:xfrm>
          <a:prstGeom prst="rect">
            <a:avLst/>
          </a:prstGeom>
        </p:spPr>
        <p:txBody>
          <a:bodyPr spcFirstLastPara="1" wrap="square" lIns="0" tIns="0" rIns="0" bIns="0" anchor="t" anchorCtr="0">
            <a:noAutofit/>
          </a:bodyPr>
          <a:lstStyle/>
          <a:p>
            <a:r>
              <a:rPr lang="en-US" b="1" dirty="0">
                <a:solidFill>
                  <a:schemeClr val="tx1"/>
                </a:solidFill>
                <a:latin typeface="Times New Roman" panose="02020603050405020304" pitchFamily="18" charset="0"/>
                <a:cs typeface="Times New Roman" panose="02020603050405020304" pitchFamily="18" charset="0"/>
              </a:rPr>
              <a:t>Average Daily Rate (ADR)</a:t>
            </a:r>
          </a:p>
          <a:p>
            <a:pPr marL="139700" indent="0">
              <a:buNone/>
            </a:pPr>
            <a:r>
              <a:rPr lang="en-US" dirty="0">
                <a:latin typeface="Times New Roman" panose="02020603050405020304" pitchFamily="18" charset="0"/>
                <a:cs typeface="Times New Roman" panose="02020603050405020304" pitchFamily="18" charset="0"/>
              </a:rPr>
              <a:t>Reflects revenue per room. Higher ADR observed during high-demand periods and with business travelers and premium room categories</a:t>
            </a:r>
          </a:p>
          <a:p>
            <a:r>
              <a:rPr lang="en-US" b="1" dirty="0">
                <a:solidFill>
                  <a:schemeClr val="tx1"/>
                </a:solidFill>
                <a:latin typeface="Times New Roman" panose="02020603050405020304" pitchFamily="18" charset="0"/>
                <a:cs typeface="Times New Roman" panose="02020603050405020304" pitchFamily="18" charset="0"/>
              </a:rPr>
              <a:t>Booking Lead Time</a:t>
            </a:r>
          </a:p>
          <a:p>
            <a:pPr marL="139700" indent="0">
              <a:buNone/>
            </a:pPr>
            <a:r>
              <a:rPr lang="en-US" dirty="0">
                <a:latin typeface="Times New Roman" panose="02020603050405020304" pitchFamily="18" charset="0"/>
                <a:cs typeface="Times New Roman" panose="02020603050405020304" pitchFamily="18" charset="0"/>
              </a:rPr>
              <a:t>Tracks how far in advance guests book. Business travelers tend to book earlier, while leisure guests book last-minute, guiding targeted promotions.</a:t>
            </a:r>
            <a:endParaRPr lang="en-US" b="1"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Cancellation Rate</a:t>
            </a:r>
          </a:p>
          <a:p>
            <a:pPr marL="139700" indent="0">
              <a:buNone/>
            </a:pPr>
            <a:r>
              <a:rPr lang="en-US" dirty="0">
                <a:latin typeface="Times New Roman" panose="02020603050405020304" pitchFamily="18" charset="0"/>
                <a:cs typeface="Times New Roman" panose="02020603050405020304" pitchFamily="18" charset="0"/>
              </a:rPr>
              <a:t>Highlights booking reliability. Most cancellations occur within 48 hours of booking, especially through third-party platforms, suggesting room for better cancellation policies.</a:t>
            </a:r>
          </a:p>
          <a:p>
            <a:pPr marL="139700" indent="0">
              <a:buNone/>
            </a:pPr>
            <a:r>
              <a:rPr lang="ar-EG" sz="1200" dirty="0"/>
              <a:t>انا عايزه اعمل كدخه باقي بس عايزه مساعده</a:t>
            </a:r>
            <a:endParaRPr lang="en-US" sz="1200" dirty="0"/>
          </a:p>
          <a:p>
            <a:pPr marL="139700" indent="0">
              <a:buNone/>
            </a:pPr>
            <a:endParaRPr lang="en-US" sz="1200" dirty="0"/>
          </a:p>
          <a:p>
            <a:pPr marL="139700" indent="0">
              <a:buNone/>
            </a:pPr>
            <a:endParaRPr lang="en-US" sz="1200" dirty="0"/>
          </a:p>
          <a:p>
            <a:pPr marL="244800" lvl="0" indent="-175300">
              <a:lnSpc>
                <a:spcPct val="100000"/>
              </a:lnSpc>
              <a:spcBef>
                <a:spcPts val="1000"/>
              </a:spcBef>
              <a:buClr>
                <a:srgbClr val="474F85"/>
              </a:buClr>
            </a:pPr>
            <a:endParaRPr lang="en-US" sz="1200" dirty="0">
              <a:solidFill>
                <a:srgbClr val="000000"/>
              </a:solidFill>
            </a:endParaRPr>
          </a:p>
          <a:p>
            <a:pPr marL="244800" lvl="0" indent="-175300">
              <a:lnSpc>
                <a:spcPct val="100000"/>
              </a:lnSpc>
              <a:spcBef>
                <a:spcPts val="1000"/>
              </a:spcBef>
              <a:buClr>
                <a:srgbClr val="474F85"/>
              </a:buClr>
            </a:pPr>
            <a:endParaRPr lang="en-US" sz="1200" dirty="0">
              <a:solidFill>
                <a:srgbClr val="000000"/>
              </a:solidFill>
            </a:endParaRPr>
          </a:p>
        </p:txBody>
      </p:sp>
    </p:spTree>
    <p:extLst>
      <p:ext uri="{BB962C8B-B14F-4D97-AF65-F5344CB8AC3E}">
        <p14:creationId xmlns:p14="http://schemas.microsoft.com/office/powerpoint/2010/main" val="143251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5000" r="45000" b="5000"/>
          </a:stretch>
        </a:blipFill>
        <a:effectLst/>
      </p:bgPr>
    </p:bg>
    <p:spTree>
      <p:nvGrpSpPr>
        <p:cNvPr id="1" name="Shape 487"/>
        <p:cNvGrpSpPr/>
        <p:nvPr/>
      </p:nvGrpSpPr>
      <p:grpSpPr>
        <a:xfrm>
          <a:off x="0" y="0"/>
          <a:ext cx="0" cy="0"/>
          <a:chOff x="0" y="0"/>
          <a:chExt cx="0" cy="0"/>
        </a:xfrm>
      </p:grpSpPr>
      <p:sp>
        <p:nvSpPr>
          <p:cNvPr id="488" name="Google Shape;488;p40"/>
          <p:cNvSpPr txBox="1">
            <a:spLocks noGrp="1"/>
          </p:cNvSpPr>
          <p:nvPr>
            <p:ph type="title"/>
          </p:nvPr>
        </p:nvSpPr>
        <p:spPr>
          <a:xfrm>
            <a:off x="4690799" y="1253382"/>
            <a:ext cx="3852000" cy="2353200"/>
          </a:xfrm>
          <a:prstGeom prst="rect">
            <a:avLst/>
          </a:prstGeom>
        </p:spPr>
        <p:txBody>
          <a:bodyPr spcFirstLastPara="1" wrap="square" lIns="0" tIns="0" rIns="0" bIns="0" anchor="ctr" anchorCtr="0">
            <a:noAutofit/>
          </a:bodyPr>
          <a:lstStyle/>
          <a:p>
            <a:pPr lvl="0" algn="ctr"/>
            <a:br>
              <a:rPr lang="en-US" dirty="0"/>
            </a:br>
            <a:r>
              <a:rPr lang="en-US" dirty="0"/>
              <a:t>Dashboard Overview</a:t>
            </a:r>
          </a:p>
        </p:txBody>
      </p:sp>
      <p:pic>
        <p:nvPicPr>
          <p:cNvPr id="489" name="Google Shape;489;p40">
            <a:hlinkClick r:id="" action="ppaction://hlinkshowjump?jump=nextslide"/>
          </p:cNvPr>
          <p:cNvPicPr preferRelativeResize="0"/>
          <p:nvPr/>
        </p:nvPicPr>
        <p:blipFill rotWithShape="1">
          <a:blip r:embed="rId4">
            <a:alphaModFix/>
          </a:blip>
          <a:srcRect l="11164" t="27567" r="18532" b="39025"/>
          <a:stretch/>
        </p:blipFill>
        <p:spPr>
          <a:xfrm>
            <a:off x="8542799" y="189011"/>
            <a:ext cx="389103" cy="161974"/>
          </a:xfrm>
          <a:prstGeom prst="rect">
            <a:avLst/>
          </a:prstGeom>
          <a:noFill/>
          <a:ln>
            <a:noFill/>
          </a:ln>
        </p:spPr>
      </p:pic>
      <p:pic>
        <p:nvPicPr>
          <p:cNvPr id="490" name="Google Shape;490;p40">
            <a:hlinkClick r:id="" action="ppaction://hlinkshowjump?jump=previousslide"/>
          </p:cNvPr>
          <p:cNvPicPr preferRelativeResize="0"/>
          <p:nvPr/>
        </p:nvPicPr>
        <p:blipFill rotWithShape="1">
          <a:blip r:embed="rId4">
            <a:alphaModFix/>
          </a:blip>
          <a:srcRect l="11164" t="27567" r="18532" b="39025"/>
          <a:stretch/>
        </p:blipFill>
        <p:spPr>
          <a:xfrm flipH="1">
            <a:off x="8042649" y="189011"/>
            <a:ext cx="389103" cy="161974"/>
          </a:xfrm>
          <a:prstGeom prst="rect">
            <a:avLst/>
          </a:prstGeom>
          <a:noFill/>
          <a:ln>
            <a:noFill/>
          </a:ln>
        </p:spPr>
      </p:pic>
    </p:spTree>
    <p:extLst>
      <p:ext uri="{BB962C8B-B14F-4D97-AF65-F5344CB8AC3E}">
        <p14:creationId xmlns:p14="http://schemas.microsoft.com/office/powerpoint/2010/main" val="251329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4" name="Text Placeholder 3">
            <a:extLst>
              <a:ext uri="{FF2B5EF4-FFF2-40B4-BE49-F238E27FC236}">
                <a16:creationId xmlns:a16="http://schemas.microsoft.com/office/drawing/2014/main" id="{78F2075C-2ADC-D130-6539-6FA81D264A77}"/>
              </a:ext>
            </a:extLst>
          </p:cNvPr>
          <p:cNvSpPr>
            <a:spLocks noGrp="1" noChangeArrowheads="1"/>
          </p:cNvSpPr>
          <p:nvPr>
            <p:ph type="body" idx="1"/>
          </p:nvPr>
        </p:nvSpPr>
        <p:spPr bwMode="auto">
          <a:xfrm>
            <a:off x="912814" y="1193590"/>
            <a:ext cx="682910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The dashboard integrates key metrics, including occupancy rate, ADR, and customer segmentation, allowing stakeholders to interactively filter data based on specific timeframes, room types, and customer 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Visualizations Include:</a:t>
            </a:r>
            <a:endParaRPr lang="en-US" altLang="en-US" sz="1600" dirty="0">
              <a:solidFill>
                <a:schemeClr val="bg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 line chart displaying booking trends over time (occupancy and ADR).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-Segmented bar charts highlighting customer types and their contribution to total bookings.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 heatmap showing peak booking times and occupancy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Interactivity:</a:t>
            </a: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Slicers allow users to filter the data dynamically by dates, regions, and customer categories to uncover trends or areas that require attention </a:t>
            </a:r>
          </a:p>
        </p:txBody>
      </p:sp>
      <p:sp>
        <p:nvSpPr>
          <p:cNvPr id="6" name="Title 5">
            <a:extLst>
              <a:ext uri="{FF2B5EF4-FFF2-40B4-BE49-F238E27FC236}">
                <a16:creationId xmlns:a16="http://schemas.microsoft.com/office/drawing/2014/main" id="{487A34FD-C685-E449-E14C-8CDA9A42973E}"/>
              </a:ext>
            </a:extLst>
          </p:cNvPr>
          <p:cNvSpPr>
            <a:spLocks noGrp="1"/>
          </p:cNvSpPr>
          <p:nvPr>
            <p:ph type="title"/>
          </p:nvPr>
        </p:nvSpPr>
        <p:spPr/>
        <p:txBody>
          <a:bodyPr/>
          <a:lstStyle/>
          <a:p>
            <a:r>
              <a:rPr kumimoji="0" lang="en-US" altLang="en-US" sz="3200" b="0" i="0" u="none" strike="noStrike" cap="none" normalizeH="0" baseline="0" dirty="0">
                <a:ln>
                  <a:noFill/>
                </a:ln>
                <a:solidFill>
                  <a:schemeClr val="tx1"/>
                </a:solidFill>
                <a:effectLst/>
                <a:latin typeface="Arial" panose="020B0604020202020204" pitchFamily="34" charset="0"/>
              </a:rPr>
              <a:t>Power BI Insights</a:t>
            </a:r>
            <a:endParaRPr lang="en-US" dirty="0"/>
          </a:p>
        </p:txBody>
      </p:sp>
    </p:spTree>
    <p:extLst>
      <p:ext uri="{BB962C8B-B14F-4D97-AF65-F5344CB8AC3E}">
        <p14:creationId xmlns:p14="http://schemas.microsoft.com/office/powerpoint/2010/main" val="33491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15000" r="50000" b="15000"/>
          </a:stretch>
        </a:blipFill>
        <a:effectLst/>
      </p:bgPr>
    </p:bg>
    <p:spTree>
      <p:nvGrpSpPr>
        <p:cNvPr id="1" name="Shape 487"/>
        <p:cNvGrpSpPr/>
        <p:nvPr/>
      </p:nvGrpSpPr>
      <p:grpSpPr>
        <a:xfrm>
          <a:off x="0" y="0"/>
          <a:ext cx="0" cy="0"/>
          <a:chOff x="0" y="0"/>
          <a:chExt cx="0" cy="0"/>
        </a:xfrm>
      </p:grpSpPr>
      <p:sp>
        <p:nvSpPr>
          <p:cNvPr id="488" name="Google Shape;488;p40"/>
          <p:cNvSpPr txBox="1">
            <a:spLocks noGrp="1"/>
          </p:cNvSpPr>
          <p:nvPr>
            <p:ph type="title"/>
          </p:nvPr>
        </p:nvSpPr>
        <p:spPr>
          <a:xfrm>
            <a:off x="4286339" y="1253382"/>
            <a:ext cx="4660920" cy="2353200"/>
          </a:xfrm>
          <a:prstGeom prst="rect">
            <a:avLst/>
          </a:prstGeom>
        </p:spPr>
        <p:txBody>
          <a:bodyPr spcFirstLastPara="1" wrap="square" lIns="0" tIns="0" rIns="0" bIns="0" anchor="ctr" anchorCtr="0">
            <a:noAutofit/>
          </a:bodyPr>
          <a:lstStyle/>
          <a:p>
            <a:pPr lvl="0" algn="ctr"/>
            <a:r>
              <a:rPr kumimoji="0" lang="en-US" altLang="en-US" sz="4000" b="0" i="0" u="none" strike="noStrike" cap="none" normalizeH="0" baseline="0" dirty="0">
                <a:ln>
                  <a:noFill/>
                </a:ln>
                <a:solidFill>
                  <a:schemeClr val="tx1"/>
                </a:solidFill>
                <a:effectLst/>
                <a:latin typeface="Arial" panose="020B0604020202020204" pitchFamily="34" charset="0"/>
              </a:rPr>
              <a:t>Telling the Story with Data </a:t>
            </a:r>
            <a:endParaRPr lang="en-US" dirty="0"/>
          </a:p>
        </p:txBody>
      </p:sp>
      <p:pic>
        <p:nvPicPr>
          <p:cNvPr id="489" name="Google Shape;489;p40">
            <a:hlinkClick r:id="" action="ppaction://hlinkshowjump?jump=nextslide"/>
          </p:cNvPr>
          <p:cNvPicPr preferRelativeResize="0"/>
          <p:nvPr/>
        </p:nvPicPr>
        <p:blipFill rotWithShape="1">
          <a:blip r:embed="rId4">
            <a:alphaModFix/>
          </a:blip>
          <a:srcRect l="11164" t="27567" r="18532" b="39025"/>
          <a:stretch/>
        </p:blipFill>
        <p:spPr>
          <a:xfrm>
            <a:off x="8542799" y="189011"/>
            <a:ext cx="389103" cy="161974"/>
          </a:xfrm>
          <a:prstGeom prst="rect">
            <a:avLst/>
          </a:prstGeom>
          <a:noFill/>
          <a:ln>
            <a:noFill/>
          </a:ln>
        </p:spPr>
      </p:pic>
      <p:pic>
        <p:nvPicPr>
          <p:cNvPr id="490" name="Google Shape;490;p40">
            <a:hlinkClick r:id="" action="ppaction://hlinkshowjump?jump=previousslide"/>
          </p:cNvPr>
          <p:cNvPicPr preferRelativeResize="0"/>
          <p:nvPr/>
        </p:nvPicPr>
        <p:blipFill rotWithShape="1">
          <a:blip r:embed="rId4">
            <a:alphaModFix/>
          </a:blip>
          <a:srcRect l="11164" t="27567" r="18532" b="39025"/>
          <a:stretch/>
        </p:blipFill>
        <p:spPr>
          <a:xfrm flipH="1">
            <a:off x="8042649" y="189011"/>
            <a:ext cx="389103" cy="161974"/>
          </a:xfrm>
          <a:prstGeom prst="rect">
            <a:avLst/>
          </a:prstGeom>
          <a:noFill/>
          <a:ln>
            <a:noFill/>
          </a:ln>
        </p:spPr>
      </p:pic>
    </p:spTree>
    <p:extLst>
      <p:ext uri="{BB962C8B-B14F-4D97-AF65-F5344CB8AC3E}">
        <p14:creationId xmlns:p14="http://schemas.microsoft.com/office/powerpoint/2010/main" val="417228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3" name="Google Shape;983;p54"/>
          <p:cNvGrpSpPr/>
          <p:nvPr/>
        </p:nvGrpSpPr>
        <p:grpSpPr>
          <a:xfrm>
            <a:off x="533400" y="1123166"/>
            <a:ext cx="3985260" cy="3334534"/>
            <a:chOff x="3723450" y="1800300"/>
            <a:chExt cx="4700552" cy="2709152"/>
          </a:xfrm>
        </p:grpSpPr>
        <p:sp>
          <p:nvSpPr>
            <p:cNvPr id="984" name="Google Shape;984;p54"/>
            <p:cNvSpPr/>
            <p:nvPr/>
          </p:nvSpPr>
          <p:spPr>
            <a:xfrm>
              <a:off x="3723450" y="1800300"/>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3881102"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54"/>
          <p:cNvGrpSpPr/>
          <p:nvPr/>
        </p:nvGrpSpPr>
        <p:grpSpPr>
          <a:xfrm>
            <a:off x="4625342" y="1059181"/>
            <a:ext cx="3917457" cy="3398520"/>
            <a:chOff x="3723450" y="1800300"/>
            <a:chExt cx="4700552" cy="2709152"/>
          </a:xfrm>
        </p:grpSpPr>
        <p:sp>
          <p:nvSpPr>
            <p:cNvPr id="987" name="Google Shape;987;p54"/>
            <p:cNvSpPr/>
            <p:nvPr/>
          </p:nvSpPr>
          <p:spPr>
            <a:xfrm>
              <a:off x="3723450" y="1800300"/>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3881102"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54"/>
          <p:cNvSpPr txBox="1"/>
          <p:nvPr/>
        </p:nvSpPr>
        <p:spPr>
          <a:xfrm>
            <a:off x="707573" y="1222188"/>
            <a:ext cx="3597728" cy="2728575"/>
          </a:xfrm>
          <a:prstGeom prst="rect">
            <a:avLst/>
          </a:prstGeom>
          <a:noFill/>
          <a:ln>
            <a:noFill/>
          </a:ln>
        </p:spPr>
        <p:txBody>
          <a:bodyPr spcFirstLastPara="1" wrap="square" lIns="0" tIns="0" rIns="0" bIns="0" anchor="t" anchorCtr="0">
            <a:noAutofit/>
          </a:bodyPr>
          <a:lstStyle/>
          <a:p>
            <a:pPr marL="69500" lvl="0">
              <a:spcBef>
                <a:spcPts val="1000"/>
              </a:spcBef>
              <a:buClr>
                <a:srgbClr val="474F85"/>
              </a:buClr>
              <a:buSzPts val="1400"/>
            </a:pPr>
            <a:r>
              <a:rPr lang="en-US" dirty="0"/>
              <a:t>Our analysis of booking patterns has revealed that the hotel experiences significant surges in reservations during the summer months and around national holidays. This trend not only highlights the seasonal demand but also presents a strategic opportunity for implementing dynamic pricing. By adjusting rates in response to these peak periods, we can optimize revenue and enhance overall profitability.</a:t>
            </a:r>
            <a:endParaRPr lang="en-US" dirty="0">
              <a:latin typeface="Lato"/>
              <a:ea typeface="Lato"/>
              <a:cs typeface="Lato"/>
              <a:sym typeface="Lato"/>
            </a:endParaRPr>
          </a:p>
        </p:txBody>
      </p:sp>
      <p:sp>
        <p:nvSpPr>
          <p:cNvPr id="991" name="Google Shape;991;p54"/>
          <p:cNvSpPr txBox="1"/>
          <p:nvPr/>
        </p:nvSpPr>
        <p:spPr>
          <a:xfrm>
            <a:off x="4948947" y="1447997"/>
            <a:ext cx="3318753" cy="2343835"/>
          </a:xfrm>
          <a:prstGeom prst="rect">
            <a:avLst/>
          </a:prstGeom>
          <a:noFill/>
          <a:ln>
            <a:noFill/>
          </a:ln>
        </p:spPr>
        <p:txBody>
          <a:bodyPr spcFirstLastPara="1" wrap="square" lIns="0" tIns="0" rIns="0" bIns="0" anchor="t" anchorCtr="0">
            <a:noAutofit/>
          </a:bodyPr>
          <a:lstStyle/>
          <a:p>
            <a:pPr marL="69500">
              <a:spcBef>
                <a:spcPts val="1000"/>
              </a:spcBef>
              <a:buClr>
                <a:srgbClr val="474F85"/>
              </a:buClr>
              <a:buSzPts val="1400"/>
            </a:pPr>
            <a:r>
              <a:rPr lang="en-US" dirty="0"/>
              <a:t>Delving deeper into our customer segments, we found that repeat customers—especially business travelers—are the key drivers of our revenue. This insight underscores the importance of nurturing these relationships. By focusing our marketing efforts on developing robust loyalty programs, we can increase retention and drive more revenue from this valuable segment.</a:t>
            </a:r>
            <a:endParaRPr lang="en-US" dirty="0">
              <a:latin typeface="Lato"/>
              <a:ea typeface="Lato"/>
              <a:cs typeface="Lato"/>
              <a:sym typeface="Lato"/>
            </a:endParaRPr>
          </a:p>
        </p:txBody>
      </p:sp>
      <p:pic>
        <p:nvPicPr>
          <p:cNvPr id="994" name="Google Shape;994;p54">
            <a:hlinkClick r:id="" action="ppaction://hlinkshowjump?jump=nextslide"/>
          </p:cNvPr>
          <p:cNvPicPr preferRelativeResize="0"/>
          <p:nvPr/>
        </p:nvPicPr>
        <p:blipFill rotWithShape="1">
          <a:blip r:embed="rId3">
            <a:alphaModFix/>
          </a:blip>
          <a:srcRect l="11164" t="27567" r="18532" b="39025"/>
          <a:stretch/>
        </p:blipFill>
        <p:spPr>
          <a:xfrm>
            <a:off x="8542799" y="189011"/>
            <a:ext cx="389103" cy="161974"/>
          </a:xfrm>
          <a:prstGeom prst="rect">
            <a:avLst/>
          </a:prstGeom>
          <a:noFill/>
          <a:ln>
            <a:noFill/>
          </a:ln>
        </p:spPr>
      </p:pic>
      <p:pic>
        <p:nvPicPr>
          <p:cNvPr id="995" name="Google Shape;995;p54">
            <a:hlinkClick r:id="" action="ppaction://hlinkshowjump?jump=previousslide"/>
          </p:cNvPr>
          <p:cNvPicPr preferRelativeResize="0"/>
          <p:nvPr/>
        </p:nvPicPr>
        <p:blipFill rotWithShape="1">
          <a:blip r:embed="rId3">
            <a:alphaModFix/>
          </a:blip>
          <a:srcRect l="11164" t="27567" r="18532" b="39025"/>
          <a:stretch/>
        </p:blipFill>
        <p:spPr>
          <a:xfrm flipH="1">
            <a:off x="8042649" y="189011"/>
            <a:ext cx="389103" cy="161974"/>
          </a:xfrm>
          <a:prstGeom prst="rect">
            <a:avLst/>
          </a:prstGeom>
          <a:noFill/>
          <a:ln>
            <a:noFill/>
          </a:ln>
        </p:spPr>
      </p:pic>
      <p:sp>
        <p:nvSpPr>
          <p:cNvPr id="996" name="Google Shape;996;p54">
            <a:hlinkClick r:id="rId4"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7" name="Google Shape;997;p54">
            <a:hlinkClick r:id="rId4" action="ppaction://hlinksldjump"/>
          </p:cNvPr>
          <p:cNvPicPr preferRelativeResize="0"/>
          <p:nvPr/>
        </p:nvPicPr>
        <p:blipFill>
          <a:blip r:embed="rId5">
            <a:alphaModFix/>
          </a:blip>
          <a:stretch>
            <a:fillRect/>
          </a:stretch>
        </p:blipFill>
        <p:spPr>
          <a:xfrm>
            <a:off x="285784" y="212345"/>
            <a:ext cx="389103" cy="341049"/>
          </a:xfrm>
          <a:prstGeom prst="rect">
            <a:avLst/>
          </a:prstGeom>
          <a:noFill/>
          <a:ln>
            <a:noFill/>
          </a:ln>
        </p:spPr>
      </p:pic>
      <p:sp>
        <p:nvSpPr>
          <p:cNvPr id="18" name="Google Shape;580;p43">
            <a:hlinkClick r:id="" action="ppaction://noaction"/>
          </p:cNvPr>
          <p:cNvSpPr txBox="1"/>
          <p:nvPr/>
        </p:nvSpPr>
        <p:spPr>
          <a:xfrm>
            <a:off x="5099781" y="590727"/>
            <a:ext cx="3099966" cy="318003"/>
          </a:xfrm>
          <a:prstGeom prst="rect">
            <a:avLst/>
          </a:prstGeom>
          <a:noFill/>
          <a:ln>
            <a:noFill/>
          </a:ln>
        </p:spPr>
        <p:txBody>
          <a:bodyPr spcFirstLastPara="1" wrap="square" lIns="0" tIns="0" rIns="0" bIns="0" anchor="t" anchorCtr="0">
            <a:noAutofit/>
          </a:bodyPr>
          <a:lstStyle/>
          <a:p>
            <a:pPr lvl="0" algn="ctr">
              <a:lnSpc>
                <a:spcPct val="115000"/>
              </a:lnSpc>
              <a:buClr>
                <a:srgbClr val="474F85"/>
              </a:buClr>
              <a:buSzPts val="1100"/>
            </a:pPr>
            <a:r>
              <a:rPr lang="en-US" sz="2000" dirty="0">
                <a:solidFill>
                  <a:srgbClr val="474F85"/>
                </a:solidFill>
                <a:latin typeface="Montserrat SemiBold"/>
                <a:ea typeface="Montserrat SemiBold"/>
                <a:cs typeface="Montserrat SemiBold"/>
                <a:sym typeface="Montserrat SemiBold"/>
              </a:rPr>
              <a:t>Targeting High-Value Customers</a:t>
            </a:r>
            <a:endParaRPr sz="2000" dirty="0">
              <a:solidFill>
                <a:srgbClr val="474F85"/>
              </a:solidFill>
              <a:latin typeface="Montserrat SemiBold"/>
              <a:ea typeface="Montserrat SemiBold"/>
              <a:cs typeface="Montserrat SemiBold"/>
              <a:sym typeface="Montserrat SemiBold"/>
            </a:endParaRPr>
          </a:p>
        </p:txBody>
      </p:sp>
      <p:sp>
        <p:nvSpPr>
          <p:cNvPr id="19" name="Google Shape;582;p43">
            <a:hlinkClick r:id="" action="ppaction://noaction"/>
          </p:cNvPr>
          <p:cNvSpPr txBox="1"/>
          <p:nvPr/>
        </p:nvSpPr>
        <p:spPr>
          <a:xfrm>
            <a:off x="667062" y="605247"/>
            <a:ext cx="3581622" cy="566098"/>
          </a:xfrm>
          <a:prstGeom prst="rect">
            <a:avLst/>
          </a:prstGeom>
          <a:noFill/>
          <a:ln>
            <a:noFill/>
          </a:ln>
        </p:spPr>
        <p:txBody>
          <a:bodyPr spcFirstLastPara="1" wrap="square" lIns="0" tIns="0" rIns="0" bIns="0" anchor="t" anchorCtr="0">
            <a:noAutofit/>
          </a:bodyPr>
          <a:lstStyle/>
          <a:p>
            <a:pPr lvl="0" algn="ctr">
              <a:lnSpc>
                <a:spcPct val="115000"/>
              </a:lnSpc>
              <a:buClr>
                <a:srgbClr val="474F85"/>
              </a:buClr>
              <a:buSzPts val="1100"/>
            </a:pPr>
            <a:r>
              <a:rPr lang="en-US" sz="2000" dirty="0">
                <a:solidFill>
                  <a:srgbClr val="474F85"/>
                </a:solidFill>
                <a:latin typeface="Montserrat SemiBold"/>
                <a:ea typeface="Montserrat SemiBold"/>
                <a:cs typeface="Montserrat SemiBold"/>
                <a:sym typeface="Montserrat SemiBold"/>
              </a:rPr>
              <a:t>Peak Periods Identified</a:t>
            </a:r>
            <a:endParaRPr sz="2000" dirty="0">
              <a:solidFill>
                <a:srgbClr val="474F85"/>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271709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83"/>
                                        </p:tgtEl>
                                        <p:attrNameLst>
                                          <p:attrName>style.visibility</p:attrName>
                                        </p:attrNameLst>
                                      </p:cBhvr>
                                      <p:to>
                                        <p:strVal val="visible"/>
                                      </p:to>
                                    </p:set>
                                    <p:animEffect transition="in" filter="fade">
                                      <p:cBhvr>
                                        <p:cTn id="7" dur="1000"/>
                                        <p:tgtEl>
                                          <p:spTgt spid="983"/>
                                        </p:tgtEl>
                                      </p:cBhvr>
                                    </p:animEffect>
                                  </p:childTnLst>
                                </p:cTn>
                              </p:par>
                              <p:par>
                                <p:cTn id="8" presetID="10" presetClass="entr" presetSubtype="0" fill="hold" nodeType="withEffect">
                                  <p:stCondLst>
                                    <p:cond delay="0"/>
                                  </p:stCondLst>
                                  <p:childTnLst>
                                    <p:set>
                                      <p:cBhvr>
                                        <p:cTn id="9" dur="1" fill="hold">
                                          <p:stCondLst>
                                            <p:cond delay="0"/>
                                          </p:stCondLst>
                                        </p:cTn>
                                        <p:tgtEl>
                                          <p:spTgt spid="990"/>
                                        </p:tgtEl>
                                        <p:attrNameLst>
                                          <p:attrName>style.visibility</p:attrName>
                                        </p:attrNameLst>
                                      </p:cBhvr>
                                      <p:to>
                                        <p:strVal val="visible"/>
                                      </p:to>
                                    </p:set>
                                    <p:animEffect transition="in" filter="fade">
                                      <p:cBhvr>
                                        <p:cTn id="10" dur="1000"/>
                                        <p:tgtEl>
                                          <p:spTgt spid="99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86"/>
                                        </p:tgtEl>
                                        <p:attrNameLst>
                                          <p:attrName>style.visibility</p:attrName>
                                        </p:attrNameLst>
                                      </p:cBhvr>
                                      <p:to>
                                        <p:strVal val="visible"/>
                                      </p:to>
                                    </p:set>
                                    <p:animEffect transition="in" filter="fade">
                                      <p:cBhvr>
                                        <p:cTn id="14" dur="1000"/>
                                        <p:tgtEl>
                                          <p:spTgt spid="986"/>
                                        </p:tgtEl>
                                      </p:cBhvr>
                                    </p:animEffect>
                                  </p:childTnLst>
                                </p:cTn>
                              </p:par>
                              <p:par>
                                <p:cTn id="15" presetID="10" presetClass="entr" presetSubtype="0" fill="hold" nodeType="withEffect">
                                  <p:stCondLst>
                                    <p:cond delay="0"/>
                                  </p:stCondLst>
                                  <p:childTnLst>
                                    <p:set>
                                      <p:cBhvr>
                                        <p:cTn id="16" dur="1" fill="hold">
                                          <p:stCondLst>
                                            <p:cond delay="0"/>
                                          </p:stCondLst>
                                        </p:cTn>
                                        <p:tgtEl>
                                          <p:spTgt spid="991"/>
                                        </p:tgtEl>
                                        <p:attrNameLst>
                                          <p:attrName>style.visibility</p:attrName>
                                        </p:attrNameLst>
                                      </p:cBhvr>
                                      <p:to>
                                        <p:strVal val="visible"/>
                                      </p:to>
                                    </p:set>
                                    <p:animEffect transition="in" filter="fade">
                                      <p:cBhvr>
                                        <p:cTn id="17" dur="1000"/>
                                        <p:tgtEl>
                                          <p:spTgt spid="991"/>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1000"/>
                                        <p:tgtEl>
                                          <p:spTgt spid="19"/>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2"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p:tgtEl>
                                          <p:spTgt spid="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ractive Clinical Case by Slidesgo">
  <a:themeElements>
    <a:clrScheme name="Simple Light">
      <a:dk1>
        <a:srgbClr val="474F85"/>
      </a:dk1>
      <a:lt1>
        <a:srgbClr val="FFFFFF"/>
      </a:lt1>
      <a:dk2>
        <a:srgbClr val="000000"/>
      </a:dk2>
      <a:lt2>
        <a:srgbClr val="E6F8F6"/>
      </a:lt2>
      <a:accent1>
        <a:srgbClr val="5BCEC7"/>
      </a:accent1>
      <a:accent2>
        <a:srgbClr val="A4E4E0"/>
      </a:accent2>
      <a:accent3>
        <a:srgbClr val="76AAA7"/>
      </a:accent3>
      <a:accent4>
        <a:srgbClr val="455A64"/>
      </a:accent4>
      <a:accent5>
        <a:srgbClr val="F2F2F2"/>
      </a:accent5>
      <a:accent6>
        <a:srgbClr val="CFCFCF"/>
      </a:accent6>
      <a:hlink>
        <a:srgbClr val="474F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769</Words>
  <Application>Microsoft Office PowerPoint</Application>
  <PresentationFormat>On-screen Show (16:9)</PresentationFormat>
  <Paragraphs>54</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Lato</vt:lpstr>
      <vt:lpstr>Montserrat</vt:lpstr>
      <vt:lpstr>Montserrat SemiBold</vt:lpstr>
      <vt:lpstr>Times New Roman</vt:lpstr>
      <vt:lpstr>Interactive Clinical Case by Slidesgo</vt:lpstr>
      <vt:lpstr>Hotel Booking</vt:lpstr>
      <vt:lpstr>Roles</vt:lpstr>
      <vt:lpstr>Introduction</vt:lpstr>
      <vt:lpstr> Key Data Sources &amp; Transformation Process</vt:lpstr>
      <vt:lpstr>Key Performance Indicators (KPIs)</vt:lpstr>
      <vt:lpstr> Dashboard Overview</vt:lpstr>
      <vt:lpstr>Power BI Insights</vt:lpstr>
      <vt:lpstr>Telling the Story with Data </vt:lpstr>
      <vt:lpstr>PowerPoint Presentation</vt:lpstr>
      <vt:lpstr>Understanding Cancellation Trends</vt:lpstr>
      <vt:lpstr>Actionable Insights for Improved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 Ain Shams University Faculty of women</dc:title>
  <dc:creator>Lamia Adel</dc:creator>
  <cp:lastModifiedBy>rowan hassan</cp:lastModifiedBy>
  <cp:revision>29</cp:revision>
  <dcterms:modified xsi:type="dcterms:W3CDTF">2024-10-21T20:54:36Z</dcterms:modified>
</cp:coreProperties>
</file>