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0" r:id="rId3"/>
    <p:sldId id="272" r:id="rId4"/>
    <p:sldId id="271" r:id="rId5"/>
    <p:sldId id="273" r:id="rId6"/>
    <p:sldId id="274" r:id="rId7"/>
    <p:sldId id="275" r:id="rId8"/>
    <p:sldId id="276" r:id="rId9"/>
    <p:sldId id="277" r:id="rId10"/>
    <p:sldId id="278" r:id="rId11"/>
    <p:sldId id="279" r:id="rId12"/>
    <p:sldId id="262" r:id="rId13"/>
    <p:sldId id="280" r:id="rId14"/>
    <p:sldId id="281" r:id="rId15"/>
    <p:sldId id="282" r:id="rId16"/>
    <p:sldId id="283" r:id="rId17"/>
    <p:sldId id="284" r:id="rId18"/>
    <p:sldId id="285" r:id="rId19"/>
    <p:sldId id="286" r:id="rId20"/>
    <p:sldId id="287" r:id="rId21"/>
    <p:sldId id="288" r:id="rId22"/>
    <p:sldId id="289"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79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showGuides="1">
      <p:cViewPr>
        <p:scale>
          <a:sx n="80" d="100"/>
          <a:sy n="80" d="100"/>
        </p:scale>
        <p:origin x="58" y="182"/>
      </p:cViewPr>
      <p:guideLst>
        <p:guide orient="horz" pos="2160"/>
        <p:guide pos="3792"/>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A80E16-ABC0-0A25-45FC-7E4D76EDC7A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3C2C97C-C270-8A53-1175-E74DF2729F0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5B1D29F-0AB7-EE6C-A39A-11C3476AF3B5}"/>
              </a:ext>
            </a:extLst>
          </p:cNvPr>
          <p:cNvSpPr>
            <a:spLocks noGrp="1"/>
          </p:cNvSpPr>
          <p:nvPr>
            <p:ph type="dt" sz="half" idx="10"/>
          </p:nvPr>
        </p:nvSpPr>
        <p:spPr/>
        <p:txBody>
          <a:bodyPr/>
          <a:lstStyle/>
          <a:p>
            <a:fld id="{1875A2F3-09B7-401A-AA8A-AFCA02C662AA}" type="datetimeFigureOut">
              <a:rPr lang="en-US" smtClean="0"/>
              <a:t>3/9/2023</a:t>
            </a:fld>
            <a:endParaRPr lang="en-US"/>
          </a:p>
        </p:txBody>
      </p:sp>
      <p:sp>
        <p:nvSpPr>
          <p:cNvPr id="5" name="Footer Placeholder 4">
            <a:extLst>
              <a:ext uri="{FF2B5EF4-FFF2-40B4-BE49-F238E27FC236}">
                <a16:creationId xmlns:a16="http://schemas.microsoft.com/office/drawing/2014/main" id="{6ABDBDA1-2115-BA16-2A5C-301E095F11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F020BD-1EB2-AAA5-0CAC-7EEB0275D916}"/>
              </a:ext>
            </a:extLst>
          </p:cNvPr>
          <p:cNvSpPr>
            <a:spLocks noGrp="1"/>
          </p:cNvSpPr>
          <p:nvPr>
            <p:ph type="sldNum" sz="quarter" idx="12"/>
          </p:nvPr>
        </p:nvSpPr>
        <p:spPr/>
        <p:txBody>
          <a:bodyPr/>
          <a:lstStyle/>
          <a:p>
            <a:fld id="{57AE1475-95C2-47A5-85E4-8252823699CC}" type="slidenum">
              <a:rPr lang="en-US" smtClean="0"/>
              <a:t>‹#›</a:t>
            </a:fld>
            <a:endParaRPr lang="en-US"/>
          </a:p>
        </p:txBody>
      </p:sp>
    </p:spTree>
    <p:extLst>
      <p:ext uri="{BB962C8B-B14F-4D97-AF65-F5344CB8AC3E}">
        <p14:creationId xmlns:p14="http://schemas.microsoft.com/office/powerpoint/2010/main" val="37153340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C3DC9-DC8C-5CBE-5853-4FA98DA2A11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C5E1518-9936-6C6F-21AB-03A18174E0C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79B1B60-C099-B81D-D8D4-DA21046EFA3E}"/>
              </a:ext>
            </a:extLst>
          </p:cNvPr>
          <p:cNvSpPr>
            <a:spLocks noGrp="1"/>
          </p:cNvSpPr>
          <p:nvPr>
            <p:ph type="dt" sz="half" idx="10"/>
          </p:nvPr>
        </p:nvSpPr>
        <p:spPr/>
        <p:txBody>
          <a:bodyPr/>
          <a:lstStyle/>
          <a:p>
            <a:fld id="{1875A2F3-09B7-401A-AA8A-AFCA02C662AA}" type="datetimeFigureOut">
              <a:rPr lang="en-US" smtClean="0"/>
              <a:t>3/9/2023</a:t>
            </a:fld>
            <a:endParaRPr lang="en-US"/>
          </a:p>
        </p:txBody>
      </p:sp>
      <p:sp>
        <p:nvSpPr>
          <p:cNvPr id="5" name="Footer Placeholder 4">
            <a:extLst>
              <a:ext uri="{FF2B5EF4-FFF2-40B4-BE49-F238E27FC236}">
                <a16:creationId xmlns:a16="http://schemas.microsoft.com/office/drawing/2014/main" id="{1385CC70-5D60-03AE-118B-5DD9E4AD15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D27F45-216F-6EC9-F8D4-FF46343B857B}"/>
              </a:ext>
            </a:extLst>
          </p:cNvPr>
          <p:cNvSpPr>
            <a:spLocks noGrp="1"/>
          </p:cNvSpPr>
          <p:nvPr>
            <p:ph type="sldNum" sz="quarter" idx="12"/>
          </p:nvPr>
        </p:nvSpPr>
        <p:spPr/>
        <p:txBody>
          <a:bodyPr/>
          <a:lstStyle/>
          <a:p>
            <a:fld id="{57AE1475-95C2-47A5-85E4-8252823699CC}" type="slidenum">
              <a:rPr lang="en-US" smtClean="0"/>
              <a:t>‹#›</a:t>
            </a:fld>
            <a:endParaRPr lang="en-US"/>
          </a:p>
        </p:txBody>
      </p:sp>
    </p:spTree>
    <p:extLst>
      <p:ext uri="{BB962C8B-B14F-4D97-AF65-F5344CB8AC3E}">
        <p14:creationId xmlns:p14="http://schemas.microsoft.com/office/powerpoint/2010/main" val="23538918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6474853-50E4-8982-0CFF-43038EA9B04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E57276E-6B4A-D0C6-418D-796B1AF1E58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504783-6DA2-0739-2BAC-DC392EF3F511}"/>
              </a:ext>
            </a:extLst>
          </p:cNvPr>
          <p:cNvSpPr>
            <a:spLocks noGrp="1"/>
          </p:cNvSpPr>
          <p:nvPr>
            <p:ph type="dt" sz="half" idx="10"/>
          </p:nvPr>
        </p:nvSpPr>
        <p:spPr/>
        <p:txBody>
          <a:bodyPr/>
          <a:lstStyle/>
          <a:p>
            <a:fld id="{1875A2F3-09B7-401A-AA8A-AFCA02C662AA}" type="datetimeFigureOut">
              <a:rPr lang="en-US" smtClean="0"/>
              <a:t>3/9/2023</a:t>
            </a:fld>
            <a:endParaRPr lang="en-US"/>
          </a:p>
        </p:txBody>
      </p:sp>
      <p:sp>
        <p:nvSpPr>
          <p:cNvPr id="5" name="Footer Placeholder 4">
            <a:extLst>
              <a:ext uri="{FF2B5EF4-FFF2-40B4-BE49-F238E27FC236}">
                <a16:creationId xmlns:a16="http://schemas.microsoft.com/office/drawing/2014/main" id="{14052876-4FCD-3D77-6E15-76F8F65A1C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BEF431-8CBD-EC6A-D7CA-DF4431F18262}"/>
              </a:ext>
            </a:extLst>
          </p:cNvPr>
          <p:cNvSpPr>
            <a:spLocks noGrp="1"/>
          </p:cNvSpPr>
          <p:nvPr>
            <p:ph type="sldNum" sz="quarter" idx="12"/>
          </p:nvPr>
        </p:nvSpPr>
        <p:spPr/>
        <p:txBody>
          <a:bodyPr/>
          <a:lstStyle/>
          <a:p>
            <a:fld id="{57AE1475-95C2-47A5-85E4-8252823699CC}" type="slidenum">
              <a:rPr lang="en-US" smtClean="0"/>
              <a:t>‹#›</a:t>
            </a:fld>
            <a:endParaRPr lang="en-US"/>
          </a:p>
        </p:txBody>
      </p:sp>
    </p:spTree>
    <p:extLst>
      <p:ext uri="{BB962C8B-B14F-4D97-AF65-F5344CB8AC3E}">
        <p14:creationId xmlns:p14="http://schemas.microsoft.com/office/powerpoint/2010/main" val="1011877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DBA631-D417-F156-824B-B72553E5C1D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CFBD8F9-D782-B2F1-1594-5B2EDD48888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0A433A1-C178-B4BE-EEFF-E4B4C543EB73}"/>
              </a:ext>
            </a:extLst>
          </p:cNvPr>
          <p:cNvSpPr>
            <a:spLocks noGrp="1"/>
          </p:cNvSpPr>
          <p:nvPr>
            <p:ph type="dt" sz="half" idx="10"/>
          </p:nvPr>
        </p:nvSpPr>
        <p:spPr/>
        <p:txBody>
          <a:bodyPr/>
          <a:lstStyle/>
          <a:p>
            <a:fld id="{1875A2F3-09B7-401A-AA8A-AFCA02C662AA}" type="datetimeFigureOut">
              <a:rPr lang="en-US" smtClean="0"/>
              <a:t>3/9/2023</a:t>
            </a:fld>
            <a:endParaRPr lang="en-US"/>
          </a:p>
        </p:txBody>
      </p:sp>
      <p:sp>
        <p:nvSpPr>
          <p:cNvPr id="5" name="Footer Placeholder 4">
            <a:extLst>
              <a:ext uri="{FF2B5EF4-FFF2-40B4-BE49-F238E27FC236}">
                <a16:creationId xmlns:a16="http://schemas.microsoft.com/office/drawing/2014/main" id="{04A76CF0-3FBE-F2B5-EC30-7BC4CC38C9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6B0B33-2434-1B21-D7A6-85E004BEBA0B}"/>
              </a:ext>
            </a:extLst>
          </p:cNvPr>
          <p:cNvSpPr>
            <a:spLocks noGrp="1"/>
          </p:cNvSpPr>
          <p:nvPr>
            <p:ph type="sldNum" sz="quarter" idx="12"/>
          </p:nvPr>
        </p:nvSpPr>
        <p:spPr/>
        <p:txBody>
          <a:bodyPr/>
          <a:lstStyle/>
          <a:p>
            <a:fld id="{57AE1475-95C2-47A5-85E4-8252823699CC}" type="slidenum">
              <a:rPr lang="en-US" smtClean="0"/>
              <a:t>‹#›</a:t>
            </a:fld>
            <a:endParaRPr lang="en-US"/>
          </a:p>
        </p:txBody>
      </p:sp>
    </p:spTree>
    <p:extLst>
      <p:ext uri="{BB962C8B-B14F-4D97-AF65-F5344CB8AC3E}">
        <p14:creationId xmlns:p14="http://schemas.microsoft.com/office/powerpoint/2010/main" val="8601768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F4ECF-1716-5AC4-DD2C-E398776CB6E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94E8CBD-77F0-83D5-866E-CFF421A905B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700430C-1904-05B2-AEE9-E2CC7AD07D39}"/>
              </a:ext>
            </a:extLst>
          </p:cNvPr>
          <p:cNvSpPr>
            <a:spLocks noGrp="1"/>
          </p:cNvSpPr>
          <p:nvPr>
            <p:ph type="dt" sz="half" idx="10"/>
          </p:nvPr>
        </p:nvSpPr>
        <p:spPr/>
        <p:txBody>
          <a:bodyPr/>
          <a:lstStyle/>
          <a:p>
            <a:fld id="{1875A2F3-09B7-401A-AA8A-AFCA02C662AA}" type="datetimeFigureOut">
              <a:rPr lang="en-US" smtClean="0"/>
              <a:t>3/9/2023</a:t>
            </a:fld>
            <a:endParaRPr lang="en-US"/>
          </a:p>
        </p:txBody>
      </p:sp>
      <p:sp>
        <p:nvSpPr>
          <p:cNvPr id="5" name="Footer Placeholder 4">
            <a:extLst>
              <a:ext uri="{FF2B5EF4-FFF2-40B4-BE49-F238E27FC236}">
                <a16:creationId xmlns:a16="http://schemas.microsoft.com/office/drawing/2014/main" id="{70A2FE1A-74C8-9F8C-C2DC-072CF230D0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E5DF4B-94AE-EA63-4234-854958975536}"/>
              </a:ext>
            </a:extLst>
          </p:cNvPr>
          <p:cNvSpPr>
            <a:spLocks noGrp="1"/>
          </p:cNvSpPr>
          <p:nvPr>
            <p:ph type="sldNum" sz="quarter" idx="12"/>
          </p:nvPr>
        </p:nvSpPr>
        <p:spPr/>
        <p:txBody>
          <a:bodyPr/>
          <a:lstStyle/>
          <a:p>
            <a:fld id="{57AE1475-95C2-47A5-85E4-8252823699CC}" type="slidenum">
              <a:rPr lang="en-US" smtClean="0"/>
              <a:t>‹#›</a:t>
            </a:fld>
            <a:endParaRPr lang="en-US"/>
          </a:p>
        </p:txBody>
      </p:sp>
    </p:spTree>
    <p:extLst>
      <p:ext uri="{BB962C8B-B14F-4D97-AF65-F5344CB8AC3E}">
        <p14:creationId xmlns:p14="http://schemas.microsoft.com/office/powerpoint/2010/main" val="7890659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BDDCD-302F-F989-0C41-73C1EF0FFF3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DDA90BC-04CD-1648-D39E-7FF848C0013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CFF87B5-E279-B3EB-823A-DEA5F5F75F0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74C342F-BAA2-9009-B389-24CC8F637C9E}"/>
              </a:ext>
            </a:extLst>
          </p:cNvPr>
          <p:cNvSpPr>
            <a:spLocks noGrp="1"/>
          </p:cNvSpPr>
          <p:nvPr>
            <p:ph type="dt" sz="half" idx="10"/>
          </p:nvPr>
        </p:nvSpPr>
        <p:spPr/>
        <p:txBody>
          <a:bodyPr/>
          <a:lstStyle/>
          <a:p>
            <a:fld id="{1875A2F3-09B7-401A-AA8A-AFCA02C662AA}" type="datetimeFigureOut">
              <a:rPr lang="en-US" smtClean="0"/>
              <a:t>3/9/2023</a:t>
            </a:fld>
            <a:endParaRPr lang="en-US"/>
          </a:p>
        </p:txBody>
      </p:sp>
      <p:sp>
        <p:nvSpPr>
          <p:cNvPr id="6" name="Footer Placeholder 5">
            <a:extLst>
              <a:ext uri="{FF2B5EF4-FFF2-40B4-BE49-F238E27FC236}">
                <a16:creationId xmlns:a16="http://schemas.microsoft.com/office/drawing/2014/main" id="{F8A5E54E-5FFE-5D13-CF11-73FB88F58C5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94F18B2-14D1-8CA8-AC9B-803802C18E37}"/>
              </a:ext>
            </a:extLst>
          </p:cNvPr>
          <p:cNvSpPr>
            <a:spLocks noGrp="1"/>
          </p:cNvSpPr>
          <p:nvPr>
            <p:ph type="sldNum" sz="quarter" idx="12"/>
          </p:nvPr>
        </p:nvSpPr>
        <p:spPr/>
        <p:txBody>
          <a:bodyPr/>
          <a:lstStyle/>
          <a:p>
            <a:fld id="{57AE1475-95C2-47A5-85E4-8252823699CC}" type="slidenum">
              <a:rPr lang="en-US" smtClean="0"/>
              <a:t>‹#›</a:t>
            </a:fld>
            <a:endParaRPr lang="en-US"/>
          </a:p>
        </p:txBody>
      </p:sp>
    </p:spTree>
    <p:extLst>
      <p:ext uri="{BB962C8B-B14F-4D97-AF65-F5344CB8AC3E}">
        <p14:creationId xmlns:p14="http://schemas.microsoft.com/office/powerpoint/2010/main" val="10105123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FDCAE-4AC5-8F2A-02F6-14E59D463CA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58B2891-392D-B77D-7B59-187A3D41333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965CAB-1DFF-8D23-2C2C-7D66FF78AE2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9660B57-5A80-8462-4961-20348A21AFE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E887E9A-66A4-7787-A2A4-43D2FAF510F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8D6BFF8-0200-DC96-2555-C8E60FF3EE40}"/>
              </a:ext>
            </a:extLst>
          </p:cNvPr>
          <p:cNvSpPr>
            <a:spLocks noGrp="1"/>
          </p:cNvSpPr>
          <p:nvPr>
            <p:ph type="dt" sz="half" idx="10"/>
          </p:nvPr>
        </p:nvSpPr>
        <p:spPr/>
        <p:txBody>
          <a:bodyPr/>
          <a:lstStyle/>
          <a:p>
            <a:fld id="{1875A2F3-09B7-401A-AA8A-AFCA02C662AA}" type="datetimeFigureOut">
              <a:rPr lang="en-US" smtClean="0"/>
              <a:t>3/9/2023</a:t>
            </a:fld>
            <a:endParaRPr lang="en-US"/>
          </a:p>
        </p:txBody>
      </p:sp>
      <p:sp>
        <p:nvSpPr>
          <p:cNvPr id="8" name="Footer Placeholder 7">
            <a:extLst>
              <a:ext uri="{FF2B5EF4-FFF2-40B4-BE49-F238E27FC236}">
                <a16:creationId xmlns:a16="http://schemas.microsoft.com/office/drawing/2014/main" id="{54014CB7-F9D4-1451-163B-15C43D3E253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46B412C-FB4D-2F54-9E3F-1B13F0939047}"/>
              </a:ext>
            </a:extLst>
          </p:cNvPr>
          <p:cNvSpPr>
            <a:spLocks noGrp="1"/>
          </p:cNvSpPr>
          <p:nvPr>
            <p:ph type="sldNum" sz="quarter" idx="12"/>
          </p:nvPr>
        </p:nvSpPr>
        <p:spPr/>
        <p:txBody>
          <a:bodyPr/>
          <a:lstStyle/>
          <a:p>
            <a:fld id="{57AE1475-95C2-47A5-85E4-8252823699CC}" type="slidenum">
              <a:rPr lang="en-US" smtClean="0"/>
              <a:t>‹#›</a:t>
            </a:fld>
            <a:endParaRPr lang="en-US"/>
          </a:p>
        </p:txBody>
      </p:sp>
    </p:spTree>
    <p:extLst>
      <p:ext uri="{BB962C8B-B14F-4D97-AF65-F5344CB8AC3E}">
        <p14:creationId xmlns:p14="http://schemas.microsoft.com/office/powerpoint/2010/main" val="19700348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81E6CE-0A3A-A063-3510-656BF032865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9C49035-D6BC-12D7-2678-B221AD532BCD}"/>
              </a:ext>
            </a:extLst>
          </p:cNvPr>
          <p:cNvSpPr>
            <a:spLocks noGrp="1"/>
          </p:cNvSpPr>
          <p:nvPr>
            <p:ph type="dt" sz="half" idx="10"/>
          </p:nvPr>
        </p:nvSpPr>
        <p:spPr/>
        <p:txBody>
          <a:bodyPr/>
          <a:lstStyle/>
          <a:p>
            <a:fld id="{1875A2F3-09B7-401A-AA8A-AFCA02C662AA}" type="datetimeFigureOut">
              <a:rPr lang="en-US" smtClean="0"/>
              <a:t>3/9/2023</a:t>
            </a:fld>
            <a:endParaRPr lang="en-US"/>
          </a:p>
        </p:txBody>
      </p:sp>
      <p:sp>
        <p:nvSpPr>
          <p:cNvPr id="4" name="Footer Placeholder 3">
            <a:extLst>
              <a:ext uri="{FF2B5EF4-FFF2-40B4-BE49-F238E27FC236}">
                <a16:creationId xmlns:a16="http://schemas.microsoft.com/office/drawing/2014/main" id="{1926C699-9697-1A3E-964D-61323B3513E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45C1118-A4C8-6451-4855-6FAE69F67E1F}"/>
              </a:ext>
            </a:extLst>
          </p:cNvPr>
          <p:cNvSpPr>
            <a:spLocks noGrp="1"/>
          </p:cNvSpPr>
          <p:nvPr>
            <p:ph type="sldNum" sz="quarter" idx="12"/>
          </p:nvPr>
        </p:nvSpPr>
        <p:spPr/>
        <p:txBody>
          <a:bodyPr/>
          <a:lstStyle/>
          <a:p>
            <a:fld id="{57AE1475-95C2-47A5-85E4-8252823699CC}" type="slidenum">
              <a:rPr lang="en-US" smtClean="0"/>
              <a:t>‹#›</a:t>
            </a:fld>
            <a:endParaRPr lang="en-US"/>
          </a:p>
        </p:txBody>
      </p:sp>
    </p:spTree>
    <p:extLst>
      <p:ext uri="{BB962C8B-B14F-4D97-AF65-F5344CB8AC3E}">
        <p14:creationId xmlns:p14="http://schemas.microsoft.com/office/powerpoint/2010/main" val="31886047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CD26398-2224-D53E-65EA-4426441B06EE}"/>
              </a:ext>
            </a:extLst>
          </p:cNvPr>
          <p:cNvSpPr>
            <a:spLocks noGrp="1"/>
          </p:cNvSpPr>
          <p:nvPr>
            <p:ph type="dt" sz="half" idx="10"/>
          </p:nvPr>
        </p:nvSpPr>
        <p:spPr/>
        <p:txBody>
          <a:bodyPr/>
          <a:lstStyle/>
          <a:p>
            <a:fld id="{1875A2F3-09B7-401A-AA8A-AFCA02C662AA}" type="datetimeFigureOut">
              <a:rPr lang="en-US" smtClean="0"/>
              <a:t>3/9/2023</a:t>
            </a:fld>
            <a:endParaRPr lang="en-US"/>
          </a:p>
        </p:txBody>
      </p:sp>
      <p:sp>
        <p:nvSpPr>
          <p:cNvPr id="3" name="Footer Placeholder 2">
            <a:extLst>
              <a:ext uri="{FF2B5EF4-FFF2-40B4-BE49-F238E27FC236}">
                <a16:creationId xmlns:a16="http://schemas.microsoft.com/office/drawing/2014/main" id="{D1D916CC-676A-54DB-AB58-18D1EE285BE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FA2BDBF-1593-BC26-7B58-5D3078DDE643}"/>
              </a:ext>
            </a:extLst>
          </p:cNvPr>
          <p:cNvSpPr>
            <a:spLocks noGrp="1"/>
          </p:cNvSpPr>
          <p:nvPr>
            <p:ph type="sldNum" sz="quarter" idx="12"/>
          </p:nvPr>
        </p:nvSpPr>
        <p:spPr/>
        <p:txBody>
          <a:bodyPr/>
          <a:lstStyle/>
          <a:p>
            <a:fld id="{57AE1475-95C2-47A5-85E4-8252823699CC}" type="slidenum">
              <a:rPr lang="en-US" smtClean="0"/>
              <a:t>‹#›</a:t>
            </a:fld>
            <a:endParaRPr lang="en-US"/>
          </a:p>
        </p:txBody>
      </p:sp>
    </p:spTree>
    <p:extLst>
      <p:ext uri="{BB962C8B-B14F-4D97-AF65-F5344CB8AC3E}">
        <p14:creationId xmlns:p14="http://schemas.microsoft.com/office/powerpoint/2010/main" val="8079916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4F91B-8431-E0B4-E87B-107D7CDF46C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BFBD06F-1695-E59E-0E6C-8EDA34F9CD0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76AB25E-5314-A465-887D-2B2A51EE4A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2C9625-6B34-65B0-7693-F0D3F92CD6A6}"/>
              </a:ext>
            </a:extLst>
          </p:cNvPr>
          <p:cNvSpPr>
            <a:spLocks noGrp="1"/>
          </p:cNvSpPr>
          <p:nvPr>
            <p:ph type="dt" sz="half" idx="10"/>
          </p:nvPr>
        </p:nvSpPr>
        <p:spPr/>
        <p:txBody>
          <a:bodyPr/>
          <a:lstStyle/>
          <a:p>
            <a:fld id="{1875A2F3-09B7-401A-AA8A-AFCA02C662AA}" type="datetimeFigureOut">
              <a:rPr lang="en-US" smtClean="0"/>
              <a:t>3/9/2023</a:t>
            </a:fld>
            <a:endParaRPr lang="en-US"/>
          </a:p>
        </p:txBody>
      </p:sp>
      <p:sp>
        <p:nvSpPr>
          <p:cNvPr id="6" name="Footer Placeholder 5">
            <a:extLst>
              <a:ext uri="{FF2B5EF4-FFF2-40B4-BE49-F238E27FC236}">
                <a16:creationId xmlns:a16="http://schemas.microsoft.com/office/drawing/2014/main" id="{D05BD2D5-6D7A-5FA5-75E6-D7B3179AD6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C889628-4CB6-E9A4-B2B8-E7D92DE02372}"/>
              </a:ext>
            </a:extLst>
          </p:cNvPr>
          <p:cNvSpPr>
            <a:spLocks noGrp="1"/>
          </p:cNvSpPr>
          <p:nvPr>
            <p:ph type="sldNum" sz="quarter" idx="12"/>
          </p:nvPr>
        </p:nvSpPr>
        <p:spPr/>
        <p:txBody>
          <a:bodyPr/>
          <a:lstStyle/>
          <a:p>
            <a:fld id="{57AE1475-95C2-47A5-85E4-8252823699CC}" type="slidenum">
              <a:rPr lang="en-US" smtClean="0"/>
              <a:t>‹#›</a:t>
            </a:fld>
            <a:endParaRPr lang="en-US"/>
          </a:p>
        </p:txBody>
      </p:sp>
    </p:spTree>
    <p:extLst>
      <p:ext uri="{BB962C8B-B14F-4D97-AF65-F5344CB8AC3E}">
        <p14:creationId xmlns:p14="http://schemas.microsoft.com/office/powerpoint/2010/main" val="21411573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46CFA-8450-1D54-A9A0-A94F83C4792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E10C3F7-EF89-5A7D-376A-BC09422603C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4BEF0B3-2D0A-7AE8-E993-C34A3F550A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22466F4-3D4E-3E3A-1510-44AF86C7038D}"/>
              </a:ext>
            </a:extLst>
          </p:cNvPr>
          <p:cNvSpPr>
            <a:spLocks noGrp="1"/>
          </p:cNvSpPr>
          <p:nvPr>
            <p:ph type="dt" sz="half" idx="10"/>
          </p:nvPr>
        </p:nvSpPr>
        <p:spPr/>
        <p:txBody>
          <a:bodyPr/>
          <a:lstStyle/>
          <a:p>
            <a:fld id="{1875A2F3-09B7-401A-AA8A-AFCA02C662AA}" type="datetimeFigureOut">
              <a:rPr lang="en-US" smtClean="0"/>
              <a:t>3/9/2023</a:t>
            </a:fld>
            <a:endParaRPr lang="en-US"/>
          </a:p>
        </p:txBody>
      </p:sp>
      <p:sp>
        <p:nvSpPr>
          <p:cNvPr id="6" name="Footer Placeholder 5">
            <a:extLst>
              <a:ext uri="{FF2B5EF4-FFF2-40B4-BE49-F238E27FC236}">
                <a16:creationId xmlns:a16="http://schemas.microsoft.com/office/drawing/2014/main" id="{DCD516DF-426B-62C9-301E-6E1A57CD77C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CA091E-0169-658F-2940-2F1763894386}"/>
              </a:ext>
            </a:extLst>
          </p:cNvPr>
          <p:cNvSpPr>
            <a:spLocks noGrp="1"/>
          </p:cNvSpPr>
          <p:nvPr>
            <p:ph type="sldNum" sz="quarter" idx="12"/>
          </p:nvPr>
        </p:nvSpPr>
        <p:spPr/>
        <p:txBody>
          <a:bodyPr/>
          <a:lstStyle/>
          <a:p>
            <a:fld id="{57AE1475-95C2-47A5-85E4-8252823699CC}" type="slidenum">
              <a:rPr lang="en-US" smtClean="0"/>
              <a:t>‹#›</a:t>
            </a:fld>
            <a:endParaRPr lang="en-US"/>
          </a:p>
        </p:txBody>
      </p:sp>
    </p:spTree>
    <p:extLst>
      <p:ext uri="{BB962C8B-B14F-4D97-AF65-F5344CB8AC3E}">
        <p14:creationId xmlns:p14="http://schemas.microsoft.com/office/powerpoint/2010/main" val="19229366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528EF70-53EB-2E18-B609-4932702914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D1BE161-0838-F8F7-712D-A2168540BF3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2496C3-1C73-6EFB-69A3-BE7E78A6C0B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75A2F3-09B7-401A-AA8A-AFCA02C662AA}" type="datetimeFigureOut">
              <a:rPr lang="en-US" smtClean="0"/>
              <a:t>3/9/2023</a:t>
            </a:fld>
            <a:endParaRPr lang="en-US"/>
          </a:p>
        </p:txBody>
      </p:sp>
      <p:sp>
        <p:nvSpPr>
          <p:cNvPr id="5" name="Footer Placeholder 4">
            <a:extLst>
              <a:ext uri="{FF2B5EF4-FFF2-40B4-BE49-F238E27FC236}">
                <a16:creationId xmlns:a16="http://schemas.microsoft.com/office/drawing/2014/main" id="{CFF254B5-4037-74D0-C93E-3AC1B75027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35B2086-4BCF-AA33-7953-FB079745454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7AE1475-95C2-47A5-85E4-8252823699CC}" type="slidenum">
              <a:rPr lang="en-US" smtClean="0"/>
              <a:t>‹#›</a:t>
            </a:fld>
            <a:endParaRPr lang="en-US"/>
          </a:p>
        </p:txBody>
      </p:sp>
    </p:spTree>
    <p:extLst>
      <p:ext uri="{BB962C8B-B14F-4D97-AF65-F5344CB8AC3E}">
        <p14:creationId xmlns:p14="http://schemas.microsoft.com/office/powerpoint/2010/main" val="9009113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 Id="rId4" Type="http://schemas.openxmlformats.org/officeDocument/2006/relationships/image" Target="../media/image32.png"/></Relationships>
</file>

<file path=ppt/slides/_rels/slide2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7.xml"/><Relationship Id="rId4" Type="http://schemas.openxmlformats.org/officeDocument/2006/relationships/image" Target="../media/image35.png"/></Relationships>
</file>

<file path=ppt/slides/_rels/slide2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7.xml"/><Relationship Id="rId4" Type="http://schemas.openxmlformats.org/officeDocument/2006/relationships/image" Target="../media/image38.png"/></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8838C-E5E9-A66B-D951-E03CB7E8A9C7}"/>
              </a:ext>
            </a:extLst>
          </p:cNvPr>
          <p:cNvSpPr>
            <a:spLocks noGrp="1"/>
          </p:cNvSpPr>
          <p:nvPr>
            <p:ph type="ctrTitle"/>
          </p:nvPr>
        </p:nvSpPr>
        <p:spPr/>
        <p:txBody>
          <a:bodyPr/>
          <a:lstStyle/>
          <a:p>
            <a:r>
              <a:rPr lang="en-US" dirty="0"/>
              <a:t>Rowan Belden</a:t>
            </a:r>
          </a:p>
        </p:txBody>
      </p:sp>
      <p:sp>
        <p:nvSpPr>
          <p:cNvPr id="3" name="Subtitle 2">
            <a:extLst>
              <a:ext uri="{FF2B5EF4-FFF2-40B4-BE49-F238E27FC236}">
                <a16:creationId xmlns:a16="http://schemas.microsoft.com/office/drawing/2014/main" id="{941D8059-D01D-7BBA-1157-B04772FCA4AC}"/>
              </a:ext>
            </a:extLst>
          </p:cNvPr>
          <p:cNvSpPr>
            <a:spLocks noGrp="1"/>
          </p:cNvSpPr>
          <p:nvPr>
            <p:ph type="subTitle" idx="1"/>
          </p:nvPr>
        </p:nvSpPr>
        <p:spPr/>
        <p:txBody>
          <a:bodyPr/>
          <a:lstStyle/>
          <a:p>
            <a:r>
              <a:rPr lang="en-US" dirty="0"/>
              <a:t>INFO 3100 Final Assignment</a:t>
            </a:r>
          </a:p>
        </p:txBody>
      </p:sp>
    </p:spTree>
    <p:extLst>
      <p:ext uri="{BB962C8B-B14F-4D97-AF65-F5344CB8AC3E}">
        <p14:creationId xmlns:p14="http://schemas.microsoft.com/office/powerpoint/2010/main" val="25530874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8761DDFE-071F-4200-B0AA-394476C2D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B2C53D3-EF03-635A-E347-606CBAC74256}"/>
              </a:ext>
            </a:extLst>
          </p:cNvPr>
          <p:cNvSpPr>
            <a:spLocks noGrp="1"/>
          </p:cNvSpPr>
          <p:nvPr>
            <p:ph type="title"/>
          </p:nvPr>
        </p:nvSpPr>
        <p:spPr>
          <a:xfrm>
            <a:off x="838198" y="547815"/>
            <a:ext cx="5167185" cy="1680519"/>
          </a:xfrm>
        </p:spPr>
        <p:txBody>
          <a:bodyPr>
            <a:normAutofit/>
          </a:bodyPr>
          <a:lstStyle/>
          <a:p>
            <a:r>
              <a:rPr lang="en-US" sz="4000"/>
              <a:t>Task 3 – Charts</a:t>
            </a:r>
          </a:p>
        </p:txBody>
      </p:sp>
      <p:sp>
        <p:nvSpPr>
          <p:cNvPr id="3" name="Content Placeholder 2">
            <a:extLst>
              <a:ext uri="{FF2B5EF4-FFF2-40B4-BE49-F238E27FC236}">
                <a16:creationId xmlns:a16="http://schemas.microsoft.com/office/drawing/2014/main" id="{451AE87C-BE96-717D-C09C-6D70AF130316}"/>
              </a:ext>
            </a:extLst>
          </p:cNvPr>
          <p:cNvSpPr>
            <a:spLocks noGrp="1"/>
          </p:cNvSpPr>
          <p:nvPr>
            <p:ph idx="1"/>
          </p:nvPr>
        </p:nvSpPr>
        <p:spPr>
          <a:xfrm>
            <a:off x="6186619" y="547815"/>
            <a:ext cx="5178960" cy="1680519"/>
          </a:xfrm>
        </p:spPr>
        <p:txBody>
          <a:bodyPr anchor="ctr">
            <a:normAutofit/>
          </a:bodyPr>
          <a:lstStyle/>
          <a:p>
            <a:r>
              <a:rPr lang="en-US" sz="1400" dirty="0"/>
              <a:t>Graph 1: Total Sales Revenue Over Time</a:t>
            </a:r>
          </a:p>
          <a:p>
            <a:pPr lvl="1"/>
            <a:r>
              <a:rPr lang="en-US" sz="1400" dirty="0"/>
              <a:t>Tennis Greats</a:t>
            </a:r>
          </a:p>
          <a:p>
            <a:pPr lvl="1"/>
            <a:r>
              <a:rPr lang="en-US" sz="1400" dirty="0"/>
              <a:t>Line Chart</a:t>
            </a:r>
          </a:p>
          <a:p>
            <a:r>
              <a:rPr lang="en-US" sz="1400" dirty="0"/>
              <a:t>Graph 2: Unit Cost, 10 bins</a:t>
            </a:r>
          </a:p>
          <a:p>
            <a:pPr lvl="1"/>
            <a:r>
              <a:rPr lang="en-US" sz="1400" dirty="0"/>
              <a:t>Tennis Greats</a:t>
            </a:r>
          </a:p>
          <a:p>
            <a:pPr lvl="1"/>
            <a:r>
              <a:rPr lang="en-US" sz="1400" dirty="0"/>
              <a:t>Histogram</a:t>
            </a:r>
          </a:p>
        </p:txBody>
      </p:sp>
      <p:pic>
        <p:nvPicPr>
          <p:cNvPr id="5" name="Picture 4">
            <a:extLst>
              <a:ext uri="{FF2B5EF4-FFF2-40B4-BE49-F238E27FC236}">
                <a16:creationId xmlns:a16="http://schemas.microsoft.com/office/drawing/2014/main" id="{7E5A9EFC-0A60-8C00-1F72-4F7A3D319640}"/>
              </a:ext>
            </a:extLst>
          </p:cNvPr>
          <p:cNvPicPr>
            <a:picLocks noChangeAspect="1"/>
          </p:cNvPicPr>
          <p:nvPr/>
        </p:nvPicPr>
        <p:blipFill>
          <a:blip r:embed="rId2"/>
          <a:stretch>
            <a:fillRect/>
          </a:stretch>
        </p:blipFill>
        <p:spPr>
          <a:xfrm>
            <a:off x="1095053" y="2421924"/>
            <a:ext cx="4653475" cy="3711146"/>
          </a:xfrm>
          <a:prstGeom prst="rect">
            <a:avLst/>
          </a:prstGeom>
        </p:spPr>
      </p:pic>
      <p:pic>
        <p:nvPicPr>
          <p:cNvPr id="8" name="Picture 7">
            <a:extLst>
              <a:ext uri="{FF2B5EF4-FFF2-40B4-BE49-F238E27FC236}">
                <a16:creationId xmlns:a16="http://schemas.microsoft.com/office/drawing/2014/main" id="{3F320DA5-1260-2EB3-4C93-25DE1F270CBC}"/>
              </a:ext>
            </a:extLst>
          </p:cNvPr>
          <p:cNvPicPr>
            <a:picLocks noChangeAspect="1"/>
          </p:cNvPicPr>
          <p:nvPr/>
        </p:nvPicPr>
        <p:blipFill>
          <a:blip r:embed="rId3"/>
          <a:stretch>
            <a:fillRect/>
          </a:stretch>
        </p:blipFill>
        <p:spPr>
          <a:xfrm>
            <a:off x="6316108" y="2421924"/>
            <a:ext cx="4931756" cy="3711146"/>
          </a:xfrm>
          <a:prstGeom prst="rect">
            <a:avLst/>
          </a:prstGeom>
        </p:spPr>
      </p:pic>
    </p:spTree>
    <p:extLst>
      <p:ext uri="{BB962C8B-B14F-4D97-AF65-F5344CB8AC3E}">
        <p14:creationId xmlns:p14="http://schemas.microsoft.com/office/powerpoint/2010/main" val="39618785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D4A147F1-9FD9-4A8C-B704-F73CCD6F58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7" name="Graphic 36">
            <a:extLst>
              <a:ext uri="{FF2B5EF4-FFF2-40B4-BE49-F238E27FC236}">
                <a16:creationId xmlns:a16="http://schemas.microsoft.com/office/drawing/2014/main" id="{5F8F69AD-D24F-4B8B-938D-75DCB1A4363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354324" y="-3351276"/>
            <a:ext cx="5486400" cy="12188952"/>
          </a:xfrm>
          <a:prstGeom prst="rect">
            <a:avLst/>
          </a:prstGeom>
        </p:spPr>
      </p:pic>
      <p:sp>
        <p:nvSpPr>
          <p:cNvPr id="2" name="Title 1">
            <a:extLst>
              <a:ext uri="{FF2B5EF4-FFF2-40B4-BE49-F238E27FC236}">
                <a16:creationId xmlns:a16="http://schemas.microsoft.com/office/drawing/2014/main" id="{4B2C53D3-EF03-635A-E347-606CBAC74256}"/>
              </a:ext>
            </a:extLst>
          </p:cNvPr>
          <p:cNvSpPr>
            <a:spLocks noGrp="1"/>
          </p:cNvSpPr>
          <p:nvPr>
            <p:ph type="title"/>
          </p:nvPr>
        </p:nvSpPr>
        <p:spPr>
          <a:xfrm>
            <a:off x="384048" y="228918"/>
            <a:ext cx="5819527" cy="2264392"/>
          </a:xfrm>
        </p:spPr>
        <p:txBody>
          <a:bodyPr anchor="ctr">
            <a:normAutofit/>
          </a:bodyPr>
          <a:lstStyle/>
          <a:p>
            <a:r>
              <a:rPr lang="en-US" sz="5000" dirty="0"/>
              <a:t>Task 3 – Charts</a:t>
            </a:r>
          </a:p>
        </p:txBody>
      </p:sp>
      <p:pic>
        <p:nvPicPr>
          <p:cNvPr id="10" name="Picture 9">
            <a:extLst>
              <a:ext uri="{FF2B5EF4-FFF2-40B4-BE49-F238E27FC236}">
                <a16:creationId xmlns:a16="http://schemas.microsoft.com/office/drawing/2014/main" id="{C24508FB-8D7B-95B9-872D-A33F73BCD732}"/>
              </a:ext>
            </a:extLst>
          </p:cNvPr>
          <p:cNvPicPr>
            <a:picLocks noChangeAspect="1"/>
          </p:cNvPicPr>
          <p:nvPr/>
        </p:nvPicPr>
        <p:blipFill rotWithShape="1">
          <a:blip r:embed="rId4"/>
          <a:srcRect t="1201" r="3" b="1091"/>
          <a:stretch/>
        </p:blipFill>
        <p:spPr>
          <a:xfrm>
            <a:off x="277369" y="1940092"/>
            <a:ext cx="5085206" cy="4558867"/>
          </a:xfrm>
          <a:prstGeom prst="rect">
            <a:avLst/>
          </a:prstGeom>
        </p:spPr>
      </p:pic>
      <p:sp>
        <p:nvSpPr>
          <p:cNvPr id="3" name="Content Placeholder 2">
            <a:extLst>
              <a:ext uri="{FF2B5EF4-FFF2-40B4-BE49-F238E27FC236}">
                <a16:creationId xmlns:a16="http://schemas.microsoft.com/office/drawing/2014/main" id="{451AE87C-BE96-717D-C09C-6D70AF130316}"/>
              </a:ext>
            </a:extLst>
          </p:cNvPr>
          <p:cNvSpPr>
            <a:spLocks noGrp="1"/>
          </p:cNvSpPr>
          <p:nvPr>
            <p:ph idx="1"/>
          </p:nvPr>
        </p:nvSpPr>
        <p:spPr>
          <a:xfrm>
            <a:off x="6568140" y="228917"/>
            <a:ext cx="5346491" cy="2382802"/>
          </a:xfrm>
        </p:spPr>
        <p:txBody>
          <a:bodyPr anchor="ctr">
            <a:normAutofit/>
          </a:bodyPr>
          <a:lstStyle/>
          <a:p>
            <a:r>
              <a:rPr lang="en-US" sz="1800" dirty="0"/>
              <a:t>Graph 1: Number of Orders Per Customer</a:t>
            </a:r>
          </a:p>
          <a:p>
            <a:pPr lvl="1"/>
            <a:r>
              <a:rPr lang="en-US" sz="1800" dirty="0"/>
              <a:t>Tennis Greats</a:t>
            </a:r>
          </a:p>
          <a:p>
            <a:pPr lvl="1"/>
            <a:r>
              <a:rPr lang="en-US" sz="1800" dirty="0"/>
              <a:t>Vertical Bar Chart</a:t>
            </a:r>
          </a:p>
          <a:p>
            <a:r>
              <a:rPr lang="en-US" sz="1800" dirty="0"/>
              <a:t>Graph 2: Credit Score By Age</a:t>
            </a:r>
          </a:p>
          <a:p>
            <a:pPr lvl="1"/>
            <a:r>
              <a:rPr lang="en-US" sz="1800" dirty="0"/>
              <a:t>Customer Churn</a:t>
            </a:r>
          </a:p>
          <a:p>
            <a:pPr lvl="1"/>
            <a:r>
              <a:rPr lang="en-US" sz="1800" dirty="0"/>
              <a:t>Scatter Plot</a:t>
            </a:r>
          </a:p>
        </p:txBody>
      </p:sp>
      <p:pic>
        <p:nvPicPr>
          <p:cNvPr id="6" name="Picture 5">
            <a:extLst>
              <a:ext uri="{FF2B5EF4-FFF2-40B4-BE49-F238E27FC236}">
                <a16:creationId xmlns:a16="http://schemas.microsoft.com/office/drawing/2014/main" id="{8CD37C92-806E-0D3B-6206-63D231EF800B}"/>
              </a:ext>
            </a:extLst>
          </p:cNvPr>
          <p:cNvPicPr>
            <a:picLocks noChangeAspect="1"/>
          </p:cNvPicPr>
          <p:nvPr/>
        </p:nvPicPr>
        <p:blipFill rotWithShape="1">
          <a:blip r:embed="rId5"/>
          <a:srcRect l="16341"/>
          <a:stretch/>
        </p:blipFill>
        <p:spPr>
          <a:xfrm>
            <a:off x="7429120" y="2445685"/>
            <a:ext cx="4761356" cy="4268516"/>
          </a:xfrm>
          <a:prstGeom prst="rect">
            <a:avLst/>
          </a:prstGeom>
        </p:spPr>
      </p:pic>
      <p:pic>
        <p:nvPicPr>
          <p:cNvPr id="7" name="Picture 6">
            <a:extLst>
              <a:ext uri="{FF2B5EF4-FFF2-40B4-BE49-F238E27FC236}">
                <a16:creationId xmlns:a16="http://schemas.microsoft.com/office/drawing/2014/main" id="{F9A1FED2-355A-9AA9-C46D-98B147779EF6}"/>
              </a:ext>
            </a:extLst>
          </p:cNvPr>
          <p:cNvPicPr>
            <a:picLocks noChangeAspect="1"/>
          </p:cNvPicPr>
          <p:nvPr/>
        </p:nvPicPr>
        <p:blipFill rotWithShape="1">
          <a:blip r:embed="rId6"/>
          <a:srcRect l="15" r="14982"/>
          <a:stretch/>
        </p:blipFill>
        <p:spPr>
          <a:xfrm>
            <a:off x="4595724" y="48098"/>
            <a:ext cx="2056274" cy="1843433"/>
          </a:xfrm>
          <a:prstGeom prst="rect">
            <a:avLst/>
          </a:prstGeom>
        </p:spPr>
      </p:pic>
      <p:sp>
        <p:nvSpPr>
          <p:cNvPr id="39" name="Rectangle 38">
            <a:extLst>
              <a:ext uri="{FF2B5EF4-FFF2-40B4-BE49-F238E27FC236}">
                <a16:creationId xmlns:a16="http://schemas.microsoft.com/office/drawing/2014/main" id="{EAD26B3D-BC93-4B80-BC43-54B858DE35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073128" y="6172201"/>
            <a:ext cx="118872" cy="685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843399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42434A8-4B2A-F02D-1C97-44344E04DCCD}"/>
              </a:ext>
            </a:extLst>
          </p:cNvPr>
          <p:cNvPicPr>
            <a:picLocks noChangeAspect="1"/>
          </p:cNvPicPr>
          <p:nvPr/>
        </p:nvPicPr>
        <p:blipFill>
          <a:blip r:embed="rId2"/>
          <a:stretch>
            <a:fillRect/>
          </a:stretch>
        </p:blipFill>
        <p:spPr>
          <a:xfrm>
            <a:off x="0" y="1400175"/>
            <a:ext cx="6724650" cy="5457825"/>
          </a:xfrm>
          <a:prstGeom prst="rect">
            <a:avLst/>
          </a:prstGeom>
        </p:spPr>
      </p:pic>
      <p:sp>
        <p:nvSpPr>
          <p:cNvPr id="7" name="TextBox 6">
            <a:extLst>
              <a:ext uri="{FF2B5EF4-FFF2-40B4-BE49-F238E27FC236}">
                <a16:creationId xmlns:a16="http://schemas.microsoft.com/office/drawing/2014/main" id="{77E6C7A8-9430-1795-875C-AD108A907DE6}"/>
              </a:ext>
            </a:extLst>
          </p:cNvPr>
          <p:cNvSpPr txBox="1"/>
          <p:nvPr/>
        </p:nvSpPr>
        <p:spPr>
          <a:xfrm>
            <a:off x="6724650" y="955853"/>
            <a:ext cx="4957762" cy="5078313"/>
          </a:xfrm>
          <a:prstGeom prst="rect">
            <a:avLst/>
          </a:prstGeom>
          <a:noFill/>
        </p:spPr>
        <p:txBody>
          <a:bodyPr wrap="square" rtlCol="0">
            <a:spAutoFit/>
          </a:bodyPr>
          <a:lstStyle/>
          <a:p>
            <a:r>
              <a:rPr lang="en-US" b="0" i="0" dirty="0">
                <a:effectLst/>
                <a:latin typeface="+mj-lt"/>
              </a:rPr>
              <a:t>Hypothesis results</a:t>
            </a:r>
            <a:br>
              <a:rPr lang="en-US" dirty="0">
                <a:latin typeface="+mj-lt"/>
              </a:rPr>
            </a:br>
            <a:r>
              <a:rPr lang="en-US" b="0" i="0" dirty="0">
                <a:effectLst/>
                <a:latin typeface="+mj-lt"/>
              </a:rPr>
              <a:t>P-value: .902, .2534</a:t>
            </a:r>
            <a:br>
              <a:rPr lang="en-US" dirty="0">
                <a:latin typeface="+mj-lt"/>
              </a:rPr>
            </a:br>
            <a:r>
              <a:rPr lang="en-US" b="0" i="0" dirty="0">
                <a:effectLst/>
                <a:latin typeface="+mj-lt"/>
              </a:rPr>
              <a:t>Accept Ho</a:t>
            </a:r>
          </a:p>
          <a:p>
            <a:r>
              <a:rPr lang="en-US" b="0" i="0" dirty="0">
                <a:effectLst/>
                <a:latin typeface="+mj-lt"/>
              </a:rPr>
              <a:t>the results of a test of the assumption that the variances of active members and non-active members are equal. the p-value for this test is 0.902, which is greater than alpha level. Therefore, we cannot reject the null hypothesis and must conclude that the variances are not significantly different.</a:t>
            </a:r>
            <a:endParaRPr lang="en-US" dirty="0">
              <a:latin typeface="+mj-lt"/>
            </a:endParaRPr>
          </a:p>
          <a:p>
            <a:br>
              <a:rPr lang="en-US" dirty="0">
                <a:latin typeface="+mj-lt"/>
              </a:rPr>
            </a:br>
            <a:r>
              <a:rPr lang="en-US" dirty="0">
                <a:latin typeface="+mj-lt"/>
              </a:rPr>
              <a:t>The null hypothesis (Ho) for this test is that the means of the estimated salary for both active and non-active members are equal. the p-value for this test is 0.2534, greater than alpha and thus we cannot reject the null hypothesis and must conclude that there is not a statistically significant difference.</a:t>
            </a:r>
            <a:endParaRPr lang="en-US" b="0" i="0" dirty="0">
              <a:effectLst/>
              <a:latin typeface="+mj-lt"/>
            </a:endParaRPr>
          </a:p>
        </p:txBody>
      </p:sp>
      <p:sp>
        <p:nvSpPr>
          <p:cNvPr id="8" name="Title 1">
            <a:extLst>
              <a:ext uri="{FF2B5EF4-FFF2-40B4-BE49-F238E27FC236}">
                <a16:creationId xmlns:a16="http://schemas.microsoft.com/office/drawing/2014/main" id="{348A69AA-B9E1-A783-A8B4-4BD992EEA9FD}"/>
              </a:ext>
            </a:extLst>
          </p:cNvPr>
          <p:cNvSpPr txBox="1">
            <a:spLocks/>
          </p:cNvSpPr>
          <p:nvPr/>
        </p:nvSpPr>
        <p:spPr>
          <a:xfrm>
            <a:off x="107061" y="0"/>
            <a:ext cx="4957762" cy="1929384"/>
          </a:xfrm>
          <a:prstGeom prst="rect">
            <a:avLst/>
          </a:prstGeom>
        </p:spPr>
        <p:txBody>
          <a:bodyPr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Task 4 – Hypothesis</a:t>
            </a:r>
          </a:p>
        </p:txBody>
      </p:sp>
    </p:spTree>
    <p:extLst>
      <p:ext uri="{BB962C8B-B14F-4D97-AF65-F5344CB8AC3E}">
        <p14:creationId xmlns:p14="http://schemas.microsoft.com/office/powerpoint/2010/main" val="17889736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descr="Chart, box and whisker chart&#10;&#10;Description automatically generated">
            <a:extLst>
              <a:ext uri="{FF2B5EF4-FFF2-40B4-BE49-F238E27FC236}">
                <a16:creationId xmlns:a16="http://schemas.microsoft.com/office/drawing/2014/main" id="{B8D87492-829B-634B-E205-E0B732943D95}"/>
              </a:ext>
            </a:extLst>
          </p:cNvPr>
          <p:cNvPicPr>
            <a:picLocks noChangeAspect="1"/>
          </p:cNvPicPr>
          <p:nvPr/>
        </p:nvPicPr>
        <p:blipFill>
          <a:blip r:embed="rId2"/>
          <a:stretch>
            <a:fillRect/>
          </a:stretch>
        </p:blipFill>
        <p:spPr>
          <a:xfrm>
            <a:off x="2430825" y="643467"/>
            <a:ext cx="7330350" cy="5571066"/>
          </a:xfrm>
          <a:prstGeom prst="rect">
            <a:avLst/>
          </a:prstGeom>
        </p:spPr>
      </p:pic>
    </p:spTree>
    <p:extLst>
      <p:ext uri="{BB962C8B-B14F-4D97-AF65-F5344CB8AC3E}">
        <p14:creationId xmlns:p14="http://schemas.microsoft.com/office/powerpoint/2010/main" val="8405141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77E6C7A8-9430-1795-875C-AD108A907DE6}"/>
              </a:ext>
            </a:extLst>
          </p:cNvPr>
          <p:cNvSpPr txBox="1"/>
          <p:nvPr/>
        </p:nvSpPr>
        <p:spPr>
          <a:xfrm>
            <a:off x="6724650" y="955853"/>
            <a:ext cx="4957762" cy="5355312"/>
          </a:xfrm>
          <a:prstGeom prst="rect">
            <a:avLst/>
          </a:prstGeom>
          <a:noFill/>
        </p:spPr>
        <p:txBody>
          <a:bodyPr wrap="square" rtlCol="0">
            <a:spAutoFit/>
          </a:bodyPr>
          <a:lstStyle/>
          <a:p>
            <a:r>
              <a:rPr lang="en-US" b="0" i="0" dirty="0">
                <a:effectLst/>
                <a:latin typeface="+mj-lt"/>
              </a:rPr>
              <a:t>Hypothesis results</a:t>
            </a:r>
            <a:br>
              <a:rPr lang="en-US" dirty="0">
                <a:latin typeface="+mj-lt"/>
              </a:rPr>
            </a:br>
            <a:r>
              <a:rPr lang="en-US" b="0" i="0" dirty="0">
                <a:effectLst/>
                <a:latin typeface="+mj-lt"/>
              </a:rPr>
              <a:t>P-value: .</a:t>
            </a:r>
            <a:r>
              <a:rPr lang="en-US" dirty="0">
                <a:latin typeface="+mj-lt"/>
              </a:rPr>
              <a:t>8626</a:t>
            </a:r>
            <a:r>
              <a:rPr lang="en-US" b="0" i="0" dirty="0">
                <a:effectLst/>
                <a:latin typeface="+mj-lt"/>
              </a:rPr>
              <a:t>, .</a:t>
            </a:r>
            <a:r>
              <a:rPr lang="en-US" dirty="0">
                <a:latin typeface="+mj-lt"/>
              </a:rPr>
              <a:t>7752</a:t>
            </a:r>
            <a:br>
              <a:rPr lang="en-US" dirty="0">
                <a:latin typeface="+mj-lt"/>
              </a:rPr>
            </a:br>
            <a:r>
              <a:rPr lang="en-US" b="0" i="0" dirty="0">
                <a:effectLst/>
                <a:latin typeface="+mj-lt"/>
              </a:rPr>
              <a:t>Accept Ho</a:t>
            </a:r>
          </a:p>
          <a:p>
            <a:r>
              <a:rPr lang="en-US" dirty="0">
                <a:latin typeface="+mj-lt"/>
              </a:rPr>
              <a:t>Test </a:t>
            </a:r>
            <a:r>
              <a:rPr lang="en-US" b="0" i="0" dirty="0">
                <a:effectLst/>
                <a:latin typeface="+mj-lt"/>
              </a:rPr>
              <a:t>of the assumption that the variances of male and female customers are equal. The null hypothesis (Ho) is that the variances are equal. The P-Value is 0.8626, which is greater than the alpha and so we cannot reject the null hypothesis and must conclude that the variances are not significantly different.</a:t>
            </a:r>
          </a:p>
          <a:p>
            <a:endParaRPr lang="en-US" dirty="0">
              <a:latin typeface="+mj-lt"/>
            </a:endParaRPr>
          </a:p>
          <a:p>
            <a:r>
              <a:rPr lang="en-US" b="0" i="0" dirty="0">
                <a:effectLst/>
                <a:latin typeface="+mj-lt"/>
              </a:rPr>
              <a:t>Next is a two-sample t-test assuming equal variances. The null hypothesis (Ho) is that the means of the credit score for both male and female customers are equal. The P-Value is 0.7752 and so we cannot reject the null hypothesis and must conclude that there is not a statistically significant difference in the credit score of male and female customers.</a:t>
            </a:r>
          </a:p>
        </p:txBody>
      </p:sp>
      <p:sp>
        <p:nvSpPr>
          <p:cNvPr id="8" name="Title 1">
            <a:extLst>
              <a:ext uri="{FF2B5EF4-FFF2-40B4-BE49-F238E27FC236}">
                <a16:creationId xmlns:a16="http://schemas.microsoft.com/office/drawing/2014/main" id="{348A69AA-B9E1-A783-A8B4-4BD992EEA9FD}"/>
              </a:ext>
            </a:extLst>
          </p:cNvPr>
          <p:cNvSpPr txBox="1">
            <a:spLocks/>
          </p:cNvSpPr>
          <p:nvPr/>
        </p:nvSpPr>
        <p:spPr>
          <a:xfrm>
            <a:off x="107061" y="0"/>
            <a:ext cx="4957762" cy="1929384"/>
          </a:xfrm>
          <a:prstGeom prst="rect">
            <a:avLst/>
          </a:prstGeom>
        </p:spPr>
        <p:txBody>
          <a:bodyPr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Task 4 – Hypothesis</a:t>
            </a:r>
          </a:p>
        </p:txBody>
      </p:sp>
      <p:pic>
        <p:nvPicPr>
          <p:cNvPr id="2" name="Picture 1">
            <a:extLst>
              <a:ext uri="{FF2B5EF4-FFF2-40B4-BE49-F238E27FC236}">
                <a16:creationId xmlns:a16="http://schemas.microsoft.com/office/drawing/2014/main" id="{943C2F4A-C921-CD9B-F22C-0A8CE7CAAEF8}"/>
              </a:ext>
            </a:extLst>
          </p:cNvPr>
          <p:cNvPicPr>
            <a:picLocks noChangeAspect="1"/>
          </p:cNvPicPr>
          <p:nvPr/>
        </p:nvPicPr>
        <p:blipFill>
          <a:blip r:embed="rId2"/>
          <a:stretch>
            <a:fillRect/>
          </a:stretch>
        </p:blipFill>
        <p:spPr>
          <a:xfrm>
            <a:off x="76200" y="1333500"/>
            <a:ext cx="6019800" cy="5410200"/>
          </a:xfrm>
          <a:prstGeom prst="rect">
            <a:avLst/>
          </a:prstGeom>
        </p:spPr>
      </p:pic>
    </p:spTree>
    <p:extLst>
      <p:ext uri="{BB962C8B-B14F-4D97-AF65-F5344CB8AC3E}">
        <p14:creationId xmlns:p14="http://schemas.microsoft.com/office/powerpoint/2010/main" val="16034206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descr="Chart, box and whisker chart&#10;&#10;Description automatically generated">
            <a:extLst>
              <a:ext uri="{FF2B5EF4-FFF2-40B4-BE49-F238E27FC236}">
                <a16:creationId xmlns:a16="http://schemas.microsoft.com/office/drawing/2014/main" id="{CE4770B3-DDF4-FD0E-7DA8-E0EC0FD38347}"/>
              </a:ext>
            </a:extLst>
          </p:cNvPr>
          <p:cNvPicPr>
            <a:picLocks noChangeAspect="1"/>
          </p:cNvPicPr>
          <p:nvPr/>
        </p:nvPicPr>
        <p:blipFill>
          <a:blip r:embed="rId2"/>
          <a:stretch>
            <a:fillRect/>
          </a:stretch>
        </p:blipFill>
        <p:spPr>
          <a:xfrm>
            <a:off x="2558815" y="643467"/>
            <a:ext cx="7074369" cy="5571066"/>
          </a:xfrm>
          <a:prstGeom prst="rect">
            <a:avLst/>
          </a:prstGeom>
        </p:spPr>
      </p:pic>
    </p:spTree>
    <p:extLst>
      <p:ext uri="{BB962C8B-B14F-4D97-AF65-F5344CB8AC3E}">
        <p14:creationId xmlns:p14="http://schemas.microsoft.com/office/powerpoint/2010/main" val="13698946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77E6C7A8-9430-1795-875C-AD108A907DE6}"/>
              </a:ext>
            </a:extLst>
          </p:cNvPr>
          <p:cNvSpPr txBox="1"/>
          <p:nvPr/>
        </p:nvSpPr>
        <p:spPr>
          <a:xfrm>
            <a:off x="6724650" y="955853"/>
            <a:ext cx="4957762" cy="4801314"/>
          </a:xfrm>
          <a:prstGeom prst="rect">
            <a:avLst/>
          </a:prstGeom>
          <a:noFill/>
        </p:spPr>
        <p:txBody>
          <a:bodyPr wrap="square" rtlCol="0">
            <a:spAutoFit/>
          </a:bodyPr>
          <a:lstStyle/>
          <a:p>
            <a:r>
              <a:rPr lang="en-US" b="0" i="0" dirty="0">
                <a:effectLst/>
                <a:latin typeface="+mj-lt"/>
              </a:rPr>
              <a:t>Hypothesis results</a:t>
            </a:r>
            <a:br>
              <a:rPr lang="en-US" dirty="0">
                <a:latin typeface="+mj-lt"/>
              </a:rPr>
            </a:br>
            <a:r>
              <a:rPr lang="en-US" b="0" i="0" dirty="0">
                <a:effectLst/>
                <a:latin typeface="+mj-lt"/>
              </a:rPr>
              <a:t>P-value: 0, 0</a:t>
            </a:r>
            <a:br>
              <a:rPr lang="en-US" dirty="0">
                <a:latin typeface="+mj-lt"/>
              </a:rPr>
            </a:br>
            <a:r>
              <a:rPr lang="en-US" b="0" i="0" dirty="0">
                <a:effectLst/>
                <a:latin typeface="+mj-lt"/>
              </a:rPr>
              <a:t>Reject Ho</a:t>
            </a:r>
          </a:p>
          <a:p>
            <a:r>
              <a:rPr lang="en-US" dirty="0">
                <a:latin typeface="+mj-lt"/>
              </a:rPr>
              <a:t>The first part of the test is a test of equal variances between exited customers and present customers. The null hypothesis (Ho) is that the variances of the two groups are equal. The test statistic is 17.271, and the p-value is 0.0. P-value is less than the significance level of 0.05, we reject Ho and conclude that the variances of the two groups are not equal.</a:t>
            </a:r>
          </a:p>
          <a:p>
            <a:endParaRPr lang="en-US" dirty="0">
              <a:latin typeface="+mj-lt"/>
            </a:endParaRPr>
          </a:p>
          <a:p>
            <a:r>
              <a:rPr lang="en-US" dirty="0">
                <a:latin typeface="+mj-lt"/>
              </a:rPr>
              <a:t>The next </a:t>
            </a:r>
            <a:r>
              <a:rPr lang="en-US" b="0" i="0" dirty="0">
                <a:effectLst/>
                <a:latin typeface="+mj-lt"/>
              </a:rPr>
              <a:t>test is a two-sample t-test of equal means. Because the P-Value is zero and less than the significance level,  we can reject the Ho and the balance of customers who have exited the bank is significantly different from those who have not.</a:t>
            </a:r>
          </a:p>
        </p:txBody>
      </p:sp>
      <p:sp>
        <p:nvSpPr>
          <p:cNvPr id="8" name="Title 1">
            <a:extLst>
              <a:ext uri="{FF2B5EF4-FFF2-40B4-BE49-F238E27FC236}">
                <a16:creationId xmlns:a16="http://schemas.microsoft.com/office/drawing/2014/main" id="{348A69AA-B9E1-A783-A8B4-4BD992EEA9FD}"/>
              </a:ext>
            </a:extLst>
          </p:cNvPr>
          <p:cNvSpPr txBox="1">
            <a:spLocks/>
          </p:cNvSpPr>
          <p:nvPr/>
        </p:nvSpPr>
        <p:spPr>
          <a:xfrm>
            <a:off x="107061" y="0"/>
            <a:ext cx="4957762" cy="1929384"/>
          </a:xfrm>
          <a:prstGeom prst="rect">
            <a:avLst/>
          </a:prstGeom>
        </p:spPr>
        <p:txBody>
          <a:bodyPr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Task 4 – Hypothesis</a:t>
            </a:r>
          </a:p>
        </p:txBody>
      </p:sp>
      <p:pic>
        <p:nvPicPr>
          <p:cNvPr id="3" name="Picture 2">
            <a:extLst>
              <a:ext uri="{FF2B5EF4-FFF2-40B4-BE49-F238E27FC236}">
                <a16:creationId xmlns:a16="http://schemas.microsoft.com/office/drawing/2014/main" id="{D02E4A7B-D670-802C-56DE-AC7DC95F538B}"/>
              </a:ext>
            </a:extLst>
          </p:cNvPr>
          <p:cNvPicPr>
            <a:picLocks noChangeAspect="1"/>
          </p:cNvPicPr>
          <p:nvPr/>
        </p:nvPicPr>
        <p:blipFill>
          <a:blip r:embed="rId2"/>
          <a:stretch>
            <a:fillRect/>
          </a:stretch>
        </p:blipFill>
        <p:spPr>
          <a:xfrm>
            <a:off x="0" y="1190625"/>
            <a:ext cx="5629275" cy="5591175"/>
          </a:xfrm>
          <a:prstGeom prst="rect">
            <a:avLst/>
          </a:prstGeom>
        </p:spPr>
      </p:pic>
    </p:spTree>
    <p:extLst>
      <p:ext uri="{BB962C8B-B14F-4D97-AF65-F5344CB8AC3E}">
        <p14:creationId xmlns:p14="http://schemas.microsoft.com/office/powerpoint/2010/main" val="25130874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descr="Chart, box and whisker chart&#10;&#10;Description automatically generated">
            <a:extLst>
              <a:ext uri="{FF2B5EF4-FFF2-40B4-BE49-F238E27FC236}">
                <a16:creationId xmlns:a16="http://schemas.microsoft.com/office/drawing/2014/main" id="{671ECB69-05D5-F430-3FC3-7F0F8CE2C4CE}"/>
              </a:ext>
            </a:extLst>
          </p:cNvPr>
          <p:cNvPicPr>
            <a:picLocks noChangeAspect="1"/>
          </p:cNvPicPr>
          <p:nvPr/>
        </p:nvPicPr>
        <p:blipFill>
          <a:blip r:embed="rId2"/>
          <a:stretch>
            <a:fillRect/>
          </a:stretch>
        </p:blipFill>
        <p:spPr>
          <a:xfrm>
            <a:off x="2357029" y="643467"/>
            <a:ext cx="7477941" cy="5571066"/>
          </a:xfrm>
          <a:prstGeom prst="rect">
            <a:avLst/>
          </a:prstGeom>
        </p:spPr>
      </p:pic>
    </p:spTree>
    <p:extLst>
      <p:ext uri="{BB962C8B-B14F-4D97-AF65-F5344CB8AC3E}">
        <p14:creationId xmlns:p14="http://schemas.microsoft.com/office/powerpoint/2010/main" val="3506264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385E1BDC-A9B0-4A87-82E3-F3187F69A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14">
            <a:extLst>
              <a:ext uri="{FF2B5EF4-FFF2-40B4-BE49-F238E27FC236}">
                <a16:creationId xmlns:a16="http://schemas.microsoft.com/office/drawing/2014/main" id="{0990C621-3B8B-4820-8328-D47EF7CE8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Title 1">
            <a:extLst>
              <a:ext uri="{FF2B5EF4-FFF2-40B4-BE49-F238E27FC236}">
                <a16:creationId xmlns:a16="http://schemas.microsoft.com/office/drawing/2014/main" id="{348A69AA-B9E1-A783-A8B4-4BD992EEA9FD}"/>
              </a:ext>
            </a:extLst>
          </p:cNvPr>
          <p:cNvSpPr txBox="1">
            <a:spLocks/>
          </p:cNvSpPr>
          <p:nvPr/>
        </p:nvSpPr>
        <p:spPr>
          <a:xfrm>
            <a:off x="1051560" y="586822"/>
            <a:ext cx="3657600" cy="164592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sz="3200"/>
              <a:t>Task 5 – ANOVA</a:t>
            </a:r>
          </a:p>
        </p:txBody>
      </p:sp>
      <p:sp>
        <p:nvSpPr>
          <p:cNvPr id="17" name="Rectangle 16">
            <a:extLst>
              <a:ext uri="{FF2B5EF4-FFF2-40B4-BE49-F238E27FC236}">
                <a16:creationId xmlns:a16="http://schemas.microsoft.com/office/drawing/2014/main" id="{C1A2385B-1D2A-4E17-84FA-6CB7F0AAE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9" name="Rectangle 18">
            <a:extLst>
              <a:ext uri="{FF2B5EF4-FFF2-40B4-BE49-F238E27FC236}">
                <a16:creationId xmlns:a16="http://schemas.microsoft.com/office/drawing/2014/main" id="{5E791F2F-79DB-4CC0-9FA1-001E3E91E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TextBox 6">
            <a:extLst>
              <a:ext uri="{FF2B5EF4-FFF2-40B4-BE49-F238E27FC236}">
                <a16:creationId xmlns:a16="http://schemas.microsoft.com/office/drawing/2014/main" id="{77E6C7A8-9430-1795-875C-AD108A907DE6}"/>
              </a:ext>
            </a:extLst>
          </p:cNvPr>
          <p:cNvSpPr txBox="1"/>
          <p:nvPr/>
        </p:nvSpPr>
        <p:spPr>
          <a:xfrm>
            <a:off x="5250106" y="586822"/>
            <a:ext cx="6106742" cy="1645920"/>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1400" b="0" i="0" dirty="0">
                <a:effectLst/>
              </a:rPr>
              <a:t>ANOVA results</a:t>
            </a:r>
            <a:br>
              <a:rPr lang="en-US" sz="1400" dirty="0"/>
            </a:br>
            <a:r>
              <a:rPr lang="en-US" sz="1400" dirty="0"/>
              <a:t>The F test statistic is 2.007 and the p-value is 0.1107. Therefore, we can Reject the Ho as at least one group mean is different.</a:t>
            </a:r>
          </a:p>
          <a:p>
            <a:pPr indent="-228600">
              <a:lnSpc>
                <a:spcPct val="90000"/>
              </a:lnSpc>
              <a:spcAft>
                <a:spcPts val="600"/>
              </a:spcAft>
              <a:buFont typeface="Arial" panose="020B0604020202020204" pitchFamily="34" charset="0"/>
              <a:buChar char="•"/>
            </a:pPr>
            <a:endParaRPr lang="en-US" sz="1400" dirty="0"/>
          </a:p>
          <a:p>
            <a:pPr indent="-228600">
              <a:lnSpc>
                <a:spcPct val="90000"/>
              </a:lnSpc>
              <a:spcAft>
                <a:spcPts val="600"/>
              </a:spcAft>
              <a:buFont typeface="Arial" panose="020B0604020202020204" pitchFamily="34" charset="0"/>
              <a:buChar char="•"/>
            </a:pPr>
            <a:r>
              <a:rPr lang="en-US" sz="1400" dirty="0"/>
              <a:t>Only the comparison between Roger Federer and Serena Williams has a p-value less than alpha (0.05), indicating that there is a significant difference in means between these two groups and we cannot reject the null hypothesis</a:t>
            </a:r>
          </a:p>
        </p:txBody>
      </p:sp>
      <p:pic>
        <p:nvPicPr>
          <p:cNvPr id="2" name="Picture 1">
            <a:extLst>
              <a:ext uri="{FF2B5EF4-FFF2-40B4-BE49-F238E27FC236}">
                <a16:creationId xmlns:a16="http://schemas.microsoft.com/office/drawing/2014/main" id="{6A3BF5BC-0A1E-B277-C654-E6C891A34340}"/>
              </a:ext>
            </a:extLst>
          </p:cNvPr>
          <p:cNvPicPr>
            <a:picLocks noChangeAspect="1"/>
          </p:cNvPicPr>
          <p:nvPr/>
        </p:nvPicPr>
        <p:blipFill>
          <a:blip r:embed="rId2"/>
          <a:stretch>
            <a:fillRect/>
          </a:stretch>
        </p:blipFill>
        <p:spPr>
          <a:xfrm>
            <a:off x="510614" y="2057049"/>
            <a:ext cx="3861329" cy="4451101"/>
          </a:xfrm>
          <a:prstGeom prst="rect">
            <a:avLst/>
          </a:prstGeom>
        </p:spPr>
      </p:pic>
      <p:pic>
        <p:nvPicPr>
          <p:cNvPr id="4" name="Picture 3">
            <a:extLst>
              <a:ext uri="{FF2B5EF4-FFF2-40B4-BE49-F238E27FC236}">
                <a16:creationId xmlns:a16="http://schemas.microsoft.com/office/drawing/2014/main" id="{03B2FE94-C685-07DB-4438-3E398484A29F}"/>
              </a:ext>
            </a:extLst>
          </p:cNvPr>
          <p:cNvPicPr>
            <a:picLocks noChangeAspect="1"/>
          </p:cNvPicPr>
          <p:nvPr/>
        </p:nvPicPr>
        <p:blipFill>
          <a:blip r:embed="rId3"/>
          <a:stretch>
            <a:fillRect/>
          </a:stretch>
        </p:blipFill>
        <p:spPr>
          <a:xfrm>
            <a:off x="6430822" y="2366052"/>
            <a:ext cx="5355049" cy="4230489"/>
          </a:xfrm>
          <a:prstGeom prst="rect">
            <a:avLst/>
          </a:prstGeom>
        </p:spPr>
      </p:pic>
    </p:spTree>
    <p:extLst>
      <p:ext uri="{BB962C8B-B14F-4D97-AF65-F5344CB8AC3E}">
        <p14:creationId xmlns:p14="http://schemas.microsoft.com/office/powerpoint/2010/main" val="18300709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385E1BDC-A9B0-4A87-82E3-F3187F69A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14">
            <a:extLst>
              <a:ext uri="{FF2B5EF4-FFF2-40B4-BE49-F238E27FC236}">
                <a16:creationId xmlns:a16="http://schemas.microsoft.com/office/drawing/2014/main" id="{0990C621-3B8B-4820-8328-D47EF7CE8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Title 1">
            <a:extLst>
              <a:ext uri="{FF2B5EF4-FFF2-40B4-BE49-F238E27FC236}">
                <a16:creationId xmlns:a16="http://schemas.microsoft.com/office/drawing/2014/main" id="{348A69AA-B9E1-A783-A8B4-4BD992EEA9FD}"/>
              </a:ext>
            </a:extLst>
          </p:cNvPr>
          <p:cNvSpPr txBox="1">
            <a:spLocks/>
          </p:cNvSpPr>
          <p:nvPr/>
        </p:nvSpPr>
        <p:spPr>
          <a:xfrm>
            <a:off x="1051560" y="586822"/>
            <a:ext cx="3657600" cy="164592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sz="3200"/>
              <a:t>Task 5 – ANOVA</a:t>
            </a:r>
          </a:p>
        </p:txBody>
      </p:sp>
      <p:sp>
        <p:nvSpPr>
          <p:cNvPr id="17" name="Rectangle 16">
            <a:extLst>
              <a:ext uri="{FF2B5EF4-FFF2-40B4-BE49-F238E27FC236}">
                <a16:creationId xmlns:a16="http://schemas.microsoft.com/office/drawing/2014/main" id="{C1A2385B-1D2A-4E17-84FA-6CB7F0AAE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9" name="Rectangle 18">
            <a:extLst>
              <a:ext uri="{FF2B5EF4-FFF2-40B4-BE49-F238E27FC236}">
                <a16:creationId xmlns:a16="http://schemas.microsoft.com/office/drawing/2014/main" id="{5E791F2F-79DB-4CC0-9FA1-001E3E91E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TextBox 6">
            <a:extLst>
              <a:ext uri="{FF2B5EF4-FFF2-40B4-BE49-F238E27FC236}">
                <a16:creationId xmlns:a16="http://schemas.microsoft.com/office/drawing/2014/main" id="{77E6C7A8-9430-1795-875C-AD108A907DE6}"/>
              </a:ext>
            </a:extLst>
          </p:cNvPr>
          <p:cNvSpPr txBox="1"/>
          <p:nvPr/>
        </p:nvSpPr>
        <p:spPr>
          <a:xfrm>
            <a:off x="5250106" y="586822"/>
            <a:ext cx="6106742" cy="1645920"/>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1400" b="0" i="0" dirty="0">
                <a:effectLst/>
              </a:rPr>
              <a:t>ANOVA results</a:t>
            </a:r>
            <a:br>
              <a:rPr lang="en-US" sz="1400" dirty="0"/>
            </a:br>
            <a:r>
              <a:rPr lang="en-US" sz="1400" dirty="0"/>
              <a:t>F test statistic is 0.399 and the p-value is 0.6707. We cannot reject the null hypothesis</a:t>
            </a:r>
          </a:p>
          <a:p>
            <a:pPr indent="-228600">
              <a:lnSpc>
                <a:spcPct val="90000"/>
              </a:lnSpc>
              <a:spcAft>
                <a:spcPts val="600"/>
              </a:spcAft>
              <a:buFont typeface="Arial" panose="020B0604020202020204" pitchFamily="34" charset="0"/>
              <a:buChar char="•"/>
            </a:pPr>
            <a:r>
              <a:rPr lang="en-US" sz="1400" dirty="0"/>
              <a:t>The P-Value is greater than the significance level</a:t>
            </a:r>
          </a:p>
          <a:p>
            <a:pPr indent="-228600">
              <a:lnSpc>
                <a:spcPct val="90000"/>
              </a:lnSpc>
              <a:spcAft>
                <a:spcPts val="600"/>
              </a:spcAft>
              <a:buFont typeface="Arial" panose="020B0604020202020204" pitchFamily="34" charset="0"/>
              <a:buChar char="•"/>
            </a:pPr>
            <a:r>
              <a:rPr lang="en-US" sz="1400" dirty="0"/>
              <a:t>No statistically significant difference in credit scores across the different geographies.</a:t>
            </a:r>
          </a:p>
        </p:txBody>
      </p:sp>
      <p:pic>
        <p:nvPicPr>
          <p:cNvPr id="3" name="Picture 2">
            <a:extLst>
              <a:ext uri="{FF2B5EF4-FFF2-40B4-BE49-F238E27FC236}">
                <a16:creationId xmlns:a16="http://schemas.microsoft.com/office/drawing/2014/main" id="{12523707-C890-5FD2-9723-44A174A7B9EB}"/>
              </a:ext>
            </a:extLst>
          </p:cNvPr>
          <p:cNvPicPr>
            <a:picLocks noChangeAspect="1"/>
          </p:cNvPicPr>
          <p:nvPr/>
        </p:nvPicPr>
        <p:blipFill>
          <a:blip r:embed="rId2"/>
          <a:stretch>
            <a:fillRect/>
          </a:stretch>
        </p:blipFill>
        <p:spPr>
          <a:xfrm>
            <a:off x="326117" y="1878623"/>
            <a:ext cx="4169663" cy="4862581"/>
          </a:xfrm>
          <a:prstGeom prst="rect">
            <a:avLst/>
          </a:prstGeom>
        </p:spPr>
      </p:pic>
      <p:pic>
        <p:nvPicPr>
          <p:cNvPr id="5" name="Picture 4">
            <a:extLst>
              <a:ext uri="{FF2B5EF4-FFF2-40B4-BE49-F238E27FC236}">
                <a16:creationId xmlns:a16="http://schemas.microsoft.com/office/drawing/2014/main" id="{95915595-E564-6923-4C4F-118992BC037D}"/>
              </a:ext>
            </a:extLst>
          </p:cNvPr>
          <p:cNvPicPr>
            <a:picLocks noChangeAspect="1"/>
          </p:cNvPicPr>
          <p:nvPr/>
        </p:nvPicPr>
        <p:blipFill>
          <a:blip r:embed="rId3"/>
          <a:stretch>
            <a:fillRect/>
          </a:stretch>
        </p:blipFill>
        <p:spPr>
          <a:xfrm>
            <a:off x="5650503" y="2282514"/>
            <a:ext cx="5791755" cy="4575486"/>
          </a:xfrm>
          <a:prstGeom prst="rect">
            <a:avLst/>
          </a:prstGeom>
        </p:spPr>
      </p:pic>
    </p:spTree>
    <p:extLst>
      <p:ext uri="{BB962C8B-B14F-4D97-AF65-F5344CB8AC3E}">
        <p14:creationId xmlns:p14="http://schemas.microsoft.com/office/powerpoint/2010/main" val="30195532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9394CAD-F3DB-BB32-0530-F89BBBEF2AAB}"/>
              </a:ext>
            </a:extLst>
          </p:cNvPr>
          <p:cNvSpPr txBox="1"/>
          <p:nvPr/>
        </p:nvSpPr>
        <p:spPr>
          <a:xfrm>
            <a:off x="1495424" y="1790700"/>
            <a:ext cx="9515475" cy="2062103"/>
          </a:xfrm>
          <a:prstGeom prst="rect">
            <a:avLst/>
          </a:prstGeom>
          <a:noFill/>
        </p:spPr>
        <p:txBody>
          <a:bodyPr wrap="square" rtlCol="0">
            <a:spAutoFit/>
          </a:bodyPr>
          <a:lstStyle/>
          <a:p>
            <a:r>
              <a:rPr lang="en-US" sz="3200" dirty="0"/>
              <a:t>The way my python output box is formatted it would not allow me to take a screenshot of the full graph, so I had to splice two screenshots together. I apologize for the inconvenience.</a:t>
            </a:r>
          </a:p>
        </p:txBody>
      </p:sp>
    </p:spTree>
    <p:extLst>
      <p:ext uri="{BB962C8B-B14F-4D97-AF65-F5344CB8AC3E}">
        <p14:creationId xmlns:p14="http://schemas.microsoft.com/office/powerpoint/2010/main" val="8193643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385E1BDC-A9B0-4A87-82E3-F3187F69A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14">
            <a:extLst>
              <a:ext uri="{FF2B5EF4-FFF2-40B4-BE49-F238E27FC236}">
                <a16:creationId xmlns:a16="http://schemas.microsoft.com/office/drawing/2014/main" id="{0990C621-3B8B-4820-8328-D47EF7CE8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Title 1">
            <a:extLst>
              <a:ext uri="{FF2B5EF4-FFF2-40B4-BE49-F238E27FC236}">
                <a16:creationId xmlns:a16="http://schemas.microsoft.com/office/drawing/2014/main" id="{348A69AA-B9E1-A783-A8B4-4BD992EEA9FD}"/>
              </a:ext>
            </a:extLst>
          </p:cNvPr>
          <p:cNvSpPr txBox="1">
            <a:spLocks/>
          </p:cNvSpPr>
          <p:nvPr/>
        </p:nvSpPr>
        <p:spPr>
          <a:xfrm>
            <a:off x="1051560" y="586822"/>
            <a:ext cx="3657600" cy="164592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sz="3200" dirty="0"/>
              <a:t>Task 6 – Multiple Linear Regression</a:t>
            </a:r>
          </a:p>
        </p:txBody>
      </p:sp>
      <p:sp>
        <p:nvSpPr>
          <p:cNvPr id="17" name="Rectangle 16">
            <a:extLst>
              <a:ext uri="{FF2B5EF4-FFF2-40B4-BE49-F238E27FC236}">
                <a16:creationId xmlns:a16="http://schemas.microsoft.com/office/drawing/2014/main" id="{C1A2385B-1D2A-4E17-84FA-6CB7F0AAE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9" name="Rectangle 18">
            <a:extLst>
              <a:ext uri="{FF2B5EF4-FFF2-40B4-BE49-F238E27FC236}">
                <a16:creationId xmlns:a16="http://schemas.microsoft.com/office/drawing/2014/main" id="{5E791F2F-79DB-4CC0-9FA1-001E3E91E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TextBox 6">
            <a:extLst>
              <a:ext uri="{FF2B5EF4-FFF2-40B4-BE49-F238E27FC236}">
                <a16:creationId xmlns:a16="http://schemas.microsoft.com/office/drawing/2014/main" id="{77E6C7A8-9430-1795-875C-AD108A907DE6}"/>
              </a:ext>
            </a:extLst>
          </p:cNvPr>
          <p:cNvSpPr txBox="1"/>
          <p:nvPr/>
        </p:nvSpPr>
        <p:spPr>
          <a:xfrm>
            <a:off x="5250106" y="586822"/>
            <a:ext cx="6106742" cy="1645920"/>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1400" b="0" i="0" dirty="0">
                <a:effectLst/>
              </a:rPr>
              <a:t>Multiple Linear Regression results</a:t>
            </a:r>
          </a:p>
          <a:p>
            <a:pPr lvl="1" indent="-228600">
              <a:lnSpc>
                <a:spcPct val="90000"/>
              </a:lnSpc>
              <a:spcAft>
                <a:spcPts val="600"/>
              </a:spcAft>
              <a:buFont typeface="Arial" panose="020B0604020202020204" pitchFamily="34" charset="0"/>
              <a:buChar char="•"/>
            </a:pPr>
            <a:r>
              <a:rPr lang="en-US" sz="1400" dirty="0"/>
              <a:t>P-Value = 0, Adjusted R-Squared = .08</a:t>
            </a:r>
          </a:p>
          <a:p>
            <a:pPr lvl="1" indent="-228600">
              <a:lnSpc>
                <a:spcPct val="90000"/>
              </a:lnSpc>
              <a:spcAft>
                <a:spcPts val="600"/>
              </a:spcAft>
              <a:buFont typeface="Arial" panose="020B0604020202020204" pitchFamily="34" charset="0"/>
              <a:buChar char="•"/>
            </a:pPr>
            <a:r>
              <a:rPr lang="en-US" sz="1400" dirty="0"/>
              <a:t>Age and Tenure have little effect on the variation of Exited</a:t>
            </a:r>
          </a:p>
          <a:p>
            <a:pPr indent="-228600">
              <a:lnSpc>
                <a:spcPct val="90000"/>
              </a:lnSpc>
              <a:spcAft>
                <a:spcPts val="600"/>
              </a:spcAft>
              <a:buFont typeface="Arial" panose="020B0604020202020204" pitchFamily="34" charset="0"/>
              <a:buChar char="•"/>
            </a:pPr>
            <a:r>
              <a:rPr lang="en-US" sz="1400" dirty="0"/>
              <a:t>The P-Value suggests the data is statistically significant</a:t>
            </a:r>
          </a:p>
          <a:p>
            <a:pPr indent="-228600">
              <a:lnSpc>
                <a:spcPct val="90000"/>
              </a:lnSpc>
              <a:spcAft>
                <a:spcPts val="600"/>
              </a:spcAft>
              <a:buFont typeface="Arial" panose="020B0604020202020204" pitchFamily="34" charset="0"/>
              <a:buChar char="•"/>
            </a:pPr>
            <a:r>
              <a:rPr lang="en-US" sz="1400" dirty="0"/>
              <a:t>Other important factors excluded as evident by the R-Squared</a:t>
            </a:r>
          </a:p>
        </p:txBody>
      </p:sp>
      <p:pic>
        <p:nvPicPr>
          <p:cNvPr id="6" name="Picture 5">
            <a:extLst>
              <a:ext uri="{FF2B5EF4-FFF2-40B4-BE49-F238E27FC236}">
                <a16:creationId xmlns:a16="http://schemas.microsoft.com/office/drawing/2014/main" id="{4153E2B8-550B-7408-33F3-38F2227F64B3}"/>
              </a:ext>
            </a:extLst>
          </p:cNvPr>
          <p:cNvPicPr>
            <a:picLocks noChangeAspect="1"/>
          </p:cNvPicPr>
          <p:nvPr/>
        </p:nvPicPr>
        <p:blipFill>
          <a:blip r:embed="rId2"/>
          <a:stretch>
            <a:fillRect/>
          </a:stretch>
        </p:blipFill>
        <p:spPr>
          <a:xfrm>
            <a:off x="30406" y="3114787"/>
            <a:ext cx="4510087" cy="3781103"/>
          </a:xfrm>
          <a:prstGeom prst="rect">
            <a:avLst/>
          </a:prstGeom>
        </p:spPr>
      </p:pic>
      <p:pic>
        <p:nvPicPr>
          <p:cNvPr id="10" name="Picture 9">
            <a:extLst>
              <a:ext uri="{FF2B5EF4-FFF2-40B4-BE49-F238E27FC236}">
                <a16:creationId xmlns:a16="http://schemas.microsoft.com/office/drawing/2014/main" id="{B9A7C04C-7F63-408B-402E-7541840710DA}"/>
              </a:ext>
            </a:extLst>
          </p:cNvPr>
          <p:cNvPicPr>
            <a:picLocks noChangeAspect="1"/>
          </p:cNvPicPr>
          <p:nvPr/>
        </p:nvPicPr>
        <p:blipFill>
          <a:blip r:embed="rId3"/>
          <a:stretch>
            <a:fillRect/>
          </a:stretch>
        </p:blipFill>
        <p:spPr>
          <a:xfrm>
            <a:off x="6305550" y="2359768"/>
            <a:ext cx="5219700" cy="4361791"/>
          </a:xfrm>
          <a:prstGeom prst="rect">
            <a:avLst/>
          </a:prstGeom>
        </p:spPr>
      </p:pic>
      <p:pic>
        <p:nvPicPr>
          <p:cNvPr id="12" name="Picture 11">
            <a:extLst>
              <a:ext uri="{FF2B5EF4-FFF2-40B4-BE49-F238E27FC236}">
                <a16:creationId xmlns:a16="http://schemas.microsoft.com/office/drawing/2014/main" id="{DDF5404D-5FAB-DC08-C99C-5980D2D3672C}"/>
              </a:ext>
            </a:extLst>
          </p:cNvPr>
          <p:cNvPicPr>
            <a:picLocks noChangeAspect="1"/>
          </p:cNvPicPr>
          <p:nvPr/>
        </p:nvPicPr>
        <p:blipFill>
          <a:blip r:embed="rId4"/>
          <a:stretch>
            <a:fillRect/>
          </a:stretch>
        </p:blipFill>
        <p:spPr>
          <a:xfrm>
            <a:off x="84279" y="2041054"/>
            <a:ext cx="5267325" cy="1009650"/>
          </a:xfrm>
          <a:prstGeom prst="rect">
            <a:avLst/>
          </a:prstGeom>
        </p:spPr>
      </p:pic>
    </p:spTree>
    <p:extLst>
      <p:ext uri="{BB962C8B-B14F-4D97-AF65-F5344CB8AC3E}">
        <p14:creationId xmlns:p14="http://schemas.microsoft.com/office/powerpoint/2010/main" val="19785807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385E1BDC-A9B0-4A87-82E3-F3187F69A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14">
            <a:extLst>
              <a:ext uri="{FF2B5EF4-FFF2-40B4-BE49-F238E27FC236}">
                <a16:creationId xmlns:a16="http://schemas.microsoft.com/office/drawing/2014/main" id="{0990C621-3B8B-4820-8328-D47EF7CE8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Title 1">
            <a:extLst>
              <a:ext uri="{FF2B5EF4-FFF2-40B4-BE49-F238E27FC236}">
                <a16:creationId xmlns:a16="http://schemas.microsoft.com/office/drawing/2014/main" id="{348A69AA-B9E1-A783-A8B4-4BD992EEA9FD}"/>
              </a:ext>
            </a:extLst>
          </p:cNvPr>
          <p:cNvSpPr txBox="1">
            <a:spLocks/>
          </p:cNvSpPr>
          <p:nvPr/>
        </p:nvSpPr>
        <p:spPr>
          <a:xfrm>
            <a:off x="1051560" y="586822"/>
            <a:ext cx="3657600" cy="164592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sz="3200" dirty="0"/>
              <a:t>Task 6 – Multiple Linear Regression</a:t>
            </a:r>
          </a:p>
        </p:txBody>
      </p:sp>
      <p:sp>
        <p:nvSpPr>
          <p:cNvPr id="17" name="Rectangle 16">
            <a:extLst>
              <a:ext uri="{FF2B5EF4-FFF2-40B4-BE49-F238E27FC236}">
                <a16:creationId xmlns:a16="http://schemas.microsoft.com/office/drawing/2014/main" id="{C1A2385B-1D2A-4E17-84FA-6CB7F0AAE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9" name="Rectangle 18">
            <a:extLst>
              <a:ext uri="{FF2B5EF4-FFF2-40B4-BE49-F238E27FC236}">
                <a16:creationId xmlns:a16="http://schemas.microsoft.com/office/drawing/2014/main" id="{5E791F2F-79DB-4CC0-9FA1-001E3E91E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TextBox 6">
            <a:extLst>
              <a:ext uri="{FF2B5EF4-FFF2-40B4-BE49-F238E27FC236}">
                <a16:creationId xmlns:a16="http://schemas.microsoft.com/office/drawing/2014/main" id="{77E6C7A8-9430-1795-875C-AD108A907DE6}"/>
              </a:ext>
            </a:extLst>
          </p:cNvPr>
          <p:cNvSpPr txBox="1"/>
          <p:nvPr/>
        </p:nvSpPr>
        <p:spPr>
          <a:xfrm>
            <a:off x="5250106" y="586822"/>
            <a:ext cx="6106742" cy="1645920"/>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1400" b="0" i="0" dirty="0">
                <a:effectLst/>
              </a:rPr>
              <a:t>Multiple Linear Regression results</a:t>
            </a:r>
          </a:p>
          <a:p>
            <a:pPr lvl="1" indent="-228600">
              <a:lnSpc>
                <a:spcPct val="90000"/>
              </a:lnSpc>
              <a:spcAft>
                <a:spcPts val="600"/>
              </a:spcAft>
              <a:buFont typeface="Arial" panose="020B0604020202020204" pitchFamily="34" charset="0"/>
              <a:buChar char="•"/>
            </a:pPr>
            <a:r>
              <a:rPr lang="en-US" sz="1400" dirty="0"/>
              <a:t>P-Value = .7316, Adjusted R-Squared = 0.0</a:t>
            </a:r>
          </a:p>
          <a:p>
            <a:pPr lvl="1" indent="-228600">
              <a:lnSpc>
                <a:spcPct val="90000"/>
              </a:lnSpc>
              <a:spcAft>
                <a:spcPts val="600"/>
              </a:spcAft>
              <a:buFont typeface="Arial" panose="020B0604020202020204" pitchFamily="34" charset="0"/>
              <a:buChar char="•"/>
            </a:pPr>
            <a:r>
              <a:rPr lang="en-US" sz="1400" dirty="0"/>
              <a:t>Credit Score and Tenure have no effect on the variation of Estimated Salary based on the Adjusted R-Squared</a:t>
            </a:r>
          </a:p>
          <a:p>
            <a:pPr indent="-228600">
              <a:lnSpc>
                <a:spcPct val="90000"/>
              </a:lnSpc>
              <a:spcAft>
                <a:spcPts val="600"/>
              </a:spcAft>
              <a:buFont typeface="Arial" panose="020B0604020202020204" pitchFamily="34" charset="0"/>
              <a:buChar char="•"/>
            </a:pPr>
            <a:r>
              <a:rPr lang="en-US" sz="1400" dirty="0"/>
              <a:t>The P-Value is greater than significance score, so we fail to reject null Ho</a:t>
            </a:r>
          </a:p>
        </p:txBody>
      </p:sp>
      <p:pic>
        <p:nvPicPr>
          <p:cNvPr id="5" name="Picture 4">
            <a:extLst>
              <a:ext uri="{FF2B5EF4-FFF2-40B4-BE49-F238E27FC236}">
                <a16:creationId xmlns:a16="http://schemas.microsoft.com/office/drawing/2014/main" id="{D19AAAD0-F55D-8D0A-282C-F2218B11EBF4}"/>
              </a:ext>
            </a:extLst>
          </p:cNvPr>
          <p:cNvPicPr>
            <a:picLocks noChangeAspect="1"/>
          </p:cNvPicPr>
          <p:nvPr/>
        </p:nvPicPr>
        <p:blipFill>
          <a:blip r:embed="rId2"/>
          <a:stretch>
            <a:fillRect/>
          </a:stretch>
        </p:blipFill>
        <p:spPr>
          <a:xfrm>
            <a:off x="171450" y="3429000"/>
            <a:ext cx="4319587" cy="3409823"/>
          </a:xfrm>
          <a:prstGeom prst="rect">
            <a:avLst/>
          </a:prstGeom>
        </p:spPr>
      </p:pic>
      <p:pic>
        <p:nvPicPr>
          <p:cNvPr id="11" name="Picture 10">
            <a:extLst>
              <a:ext uri="{FF2B5EF4-FFF2-40B4-BE49-F238E27FC236}">
                <a16:creationId xmlns:a16="http://schemas.microsoft.com/office/drawing/2014/main" id="{CE6C83C6-4EC6-7119-F781-BB725624B9E8}"/>
              </a:ext>
            </a:extLst>
          </p:cNvPr>
          <p:cNvPicPr>
            <a:picLocks noChangeAspect="1"/>
          </p:cNvPicPr>
          <p:nvPr/>
        </p:nvPicPr>
        <p:blipFill>
          <a:blip r:embed="rId3"/>
          <a:stretch>
            <a:fillRect/>
          </a:stretch>
        </p:blipFill>
        <p:spPr>
          <a:xfrm>
            <a:off x="6382849" y="2141302"/>
            <a:ext cx="5772150" cy="4629150"/>
          </a:xfrm>
          <a:prstGeom prst="rect">
            <a:avLst/>
          </a:prstGeom>
        </p:spPr>
      </p:pic>
      <p:pic>
        <p:nvPicPr>
          <p:cNvPr id="14" name="Picture 13">
            <a:extLst>
              <a:ext uri="{FF2B5EF4-FFF2-40B4-BE49-F238E27FC236}">
                <a16:creationId xmlns:a16="http://schemas.microsoft.com/office/drawing/2014/main" id="{84127CD3-562B-EFFB-08CA-EDC8F75BF0C7}"/>
              </a:ext>
            </a:extLst>
          </p:cNvPr>
          <p:cNvPicPr>
            <a:picLocks noChangeAspect="1"/>
          </p:cNvPicPr>
          <p:nvPr/>
        </p:nvPicPr>
        <p:blipFill>
          <a:blip r:embed="rId4"/>
          <a:stretch>
            <a:fillRect/>
          </a:stretch>
        </p:blipFill>
        <p:spPr>
          <a:xfrm>
            <a:off x="0" y="2196079"/>
            <a:ext cx="5772150" cy="1143000"/>
          </a:xfrm>
          <a:prstGeom prst="rect">
            <a:avLst/>
          </a:prstGeom>
        </p:spPr>
      </p:pic>
    </p:spTree>
    <p:extLst>
      <p:ext uri="{BB962C8B-B14F-4D97-AF65-F5344CB8AC3E}">
        <p14:creationId xmlns:p14="http://schemas.microsoft.com/office/powerpoint/2010/main" val="2050940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385E1BDC-A9B0-4A87-82E3-F3187F69A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14">
            <a:extLst>
              <a:ext uri="{FF2B5EF4-FFF2-40B4-BE49-F238E27FC236}">
                <a16:creationId xmlns:a16="http://schemas.microsoft.com/office/drawing/2014/main" id="{0990C621-3B8B-4820-8328-D47EF7CE8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Title 1">
            <a:extLst>
              <a:ext uri="{FF2B5EF4-FFF2-40B4-BE49-F238E27FC236}">
                <a16:creationId xmlns:a16="http://schemas.microsoft.com/office/drawing/2014/main" id="{348A69AA-B9E1-A783-A8B4-4BD992EEA9FD}"/>
              </a:ext>
            </a:extLst>
          </p:cNvPr>
          <p:cNvSpPr txBox="1">
            <a:spLocks/>
          </p:cNvSpPr>
          <p:nvPr/>
        </p:nvSpPr>
        <p:spPr>
          <a:xfrm>
            <a:off x="1051560" y="586822"/>
            <a:ext cx="3657600" cy="164592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sz="3200" dirty="0"/>
              <a:t>Task 6 – Multiple Linear Regression</a:t>
            </a:r>
          </a:p>
        </p:txBody>
      </p:sp>
      <p:sp>
        <p:nvSpPr>
          <p:cNvPr id="17" name="Rectangle 16">
            <a:extLst>
              <a:ext uri="{FF2B5EF4-FFF2-40B4-BE49-F238E27FC236}">
                <a16:creationId xmlns:a16="http://schemas.microsoft.com/office/drawing/2014/main" id="{C1A2385B-1D2A-4E17-84FA-6CB7F0AAE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9" name="Rectangle 18">
            <a:extLst>
              <a:ext uri="{FF2B5EF4-FFF2-40B4-BE49-F238E27FC236}">
                <a16:creationId xmlns:a16="http://schemas.microsoft.com/office/drawing/2014/main" id="{5E791F2F-79DB-4CC0-9FA1-001E3E91E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TextBox 6">
            <a:extLst>
              <a:ext uri="{FF2B5EF4-FFF2-40B4-BE49-F238E27FC236}">
                <a16:creationId xmlns:a16="http://schemas.microsoft.com/office/drawing/2014/main" id="{77E6C7A8-9430-1795-875C-AD108A907DE6}"/>
              </a:ext>
            </a:extLst>
          </p:cNvPr>
          <p:cNvSpPr txBox="1"/>
          <p:nvPr/>
        </p:nvSpPr>
        <p:spPr>
          <a:xfrm>
            <a:off x="5426865" y="586822"/>
            <a:ext cx="6106742" cy="1645920"/>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1400" b="0" i="0" dirty="0">
                <a:effectLst/>
              </a:rPr>
              <a:t>Multiple Linear Regression results</a:t>
            </a:r>
          </a:p>
          <a:p>
            <a:pPr lvl="1" indent="-228600">
              <a:lnSpc>
                <a:spcPct val="90000"/>
              </a:lnSpc>
              <a:spcAft>
                <a:spcPts val="600"/>
              </a:spcAft>
              <a:buFont typeface="Arial" panose="020B0604020202020204" pitchFamily="34" charset="0"/>
              <a:buChar char="•"/>
            </a:pPr>
            <a:r>
              <a:rPr lang="en-US" sz="1400" dirty="0"/>
              <a:t>P-Value = .0473, Adjusted R-Squared = 0.0</a:t>
            </a:r>
          </a:p>
          <a:p>
            <a:pPr lvl="1" indent="-228600">
              <a:lnSpc>
                <a:spcPct val="90000"/>
              </a:lnSpc>
              <a:spcAft>
                <a:spcPts val="600"/>
              </a:spcAft>
              <a:buFont typeface="Arial" panose="020B0604020202020204" pitchFamily="34" charset="0"/>
              <a:buChar char="•"/>
            </a:pPr>
            <a:r>
              <a:rPr lang="en-US" sz="1400" dirty="0"/>
              <a:t>Gender and Number of Products have no effect on the variation of Estimated Salary based on the Adjusted R-Squared</a:t>
            </a:r>
          </a:p>
          <a:p>
            <a:pPr indent="-228600">
              <a:lnSpc>
                <a:spcPct val="90000"/>
              </a:lnSpc>
              <a:spcAft>
                <a:spcPts val="600"/>
              </a:spcAft>
              <a:buFont typeface="Arial" panose="020B0604020202020204" pitchFamily="34" charset="0"/>
              <a:buChar char="•"/>
            </a:pPr>
            <a:r>
              <a:rPr lang="en-US" sz="1400" dirty="0"/>
              <a:t>The P-Value is less than significance score (.05), so we reject the null Ho, and the predictors are valid for Estimated Salary</a:t>
            </a:r>
          </a:p>
        </p:txBody>
      </p:sp>
      <p:pic>
        <p:nvPicPr>
          <p:cNvPr id="3" name="Picture 2">
            <a:extLst>
              <a:ext uri="{FF2B5EF4-FFF2-40B4-BE49-F238E27FC236}">
                <a16:creationId xmlns:a16="http://schemas.microsoft.com/office/drawing/2014/main" id="{FBDC17A0-EFC1-6928-6FC2-D8373B675C9F}"/>
              </a:ext>
            </a:extLst>
          </p:cNvPr>
          <p:cNvPicPr>
            <a:picLocks noChangeAspect="1"/>
          </p:cNvPicPr>
          <p:nvPr/>
        </p:nvPicPr>
        <p:blipFill>
          <a:blip r:embed="rId2"/>
          <a:stretch>
            <a:fillRect/>
          </a:stretch>
        </p:blipFill>
        <p:spPr>
          <a:xfrm>
            <a:off x="152400" y="2814868"/>
            <a:ext cx="4684854" cy="4019155"/>
          </a:xfrm>
          <a:prstGeom prst="rect">
            <a:avLst/>
          </a:prstGeom>
        </p:spPr>
      </p:pic>
      <p:pic>
        <p:nvPicPr>
          <p:cNvPr id="6" name="Picture 5">
            <a:extLst>
              <a:ext uri="{FF2B5EF4-FFF2-40B4-BE49-F238E27FC236}">
                <a16:creationId xmlns:a16="http://schemas.microsoft.com/office/drawing/2014/main" id="{741968EA-7DC8-3410-C450-A32C36DC0A6D}"/>
              </a:ext>
            </a:extLst>
          </p:cNvPr>
          <p:cNvPicPr>
            <a:picLocks noChangeAspect="1"/>
          </p:cNvPicPr>
          <p:nvPr/>
        </p:nvPicPr>
        <p:blipFill>
          <a:blip r:embed="rId3"/>
          <a:stretch>
            <a:fillRect/>
          </a:stretch>
        </p:blipFill>
        <p:spPr>
          <a:xfrm>
            <a:off x="84279" y="1851669"/>
            <a:ext cx="5295181" cy="1029872"/>
          </a:xfrm>
          <a:prstGeom prst="rect">
            <a:avLst/>
          </a:prstGeom>
        </p:spPr>
      </p:pic>
      <p:pic>
        <p:nvPicPr>
          <p:cNvPr id="10" name="Picture 9">
            <a:extLst>
              <a:ext uri="{FF2B5EF4-FFF2-40B4-BE49-F238E27FC236}">
                <a16:creationId xmlns:a16="http://schemas.microsoft.com/office/drawing/2014/main" id="{A54FE711-2A5B-E622-08AA-3FAA5154A44E}"/>
              </a:ext>
            </a:extLst>
          </p:cNvPr>
          <p:cNvPicPr>
            <a:picLocks noChangeAspect="1"/>
          </p:cNvPicPr>
          <p:nvPr/>
        </p:nvPicPr>
        <p:blipFill>
          <a:blip r:embed="rId4"/>
          <a:stretch>
            <a:fillRect/>
          </a:stretch>
        </p:blipFill>
        <p:spPr>
          <a:xfrm>
            <a:off x="6967990" y="2366605"/>
            <a:ext cx="5224010" cy="4411988"/>
          </a:xfrm>
          <a:prstGeom prst="rect">
            <a:avLst/>
          </a:prstGeom>
        </p:spPr>
      </p:pic>
    </p:spTree>
    <p:extLst>
      <p:ext uri="{BB962C8B-B14F-4D97-AF65-F5344CB8AC3E}">
        <p14:creationId xmlns:p14="http://schemas.microsoft.com/office/powerpoint/2010/main" val="16618883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2" name="Arc 11">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B2C53D3-EF03-635A-E347-606CBAC74256}"/>
              </a:ext>
            </a:extLst>
          </p:cNvPr>
          <p:cNvSpPr>
            <a:spLocks noGrp="1"/>
          </p:cNvSpPr>
          <p:nvPr>
            <p:ph type="title"/>
          </p:nvPr>
        </p:nvSpPr>
        <p:spPr>
          <a:xfrm>
            <a:off x="5894962" y="479493"/>
            <a:ext cx="5458838" cy="1325563"/>
          </a:xfrm>
        </p:spPr>
        <p:txBody>
          <a:bodyPr>
            <a:normAutofit/>
          </a:bodyPr>
          <a:lstStyle/>
          <a:p>
            <a:r>
              <a:rPr lang="en-US" dirty="0"/>
              <a:t>Task 1 – Pivot Tables</a:t>
            </a:r>
          </a:p>
        </p:txBody>
      </p:sp>
      <p:sp>
        <p:nvSpPr>
          <p:cNvPr id="14" name="Freeform: Shape 13">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a:extLst>
              <a:ext uri="{FF2B5EF4-FFF2-40B4-BE49-F238E27FC236}">
                <a16:creationId xmlns:a16="http://schemas.microsoft.com/office/drawing/2014/main" id="{DD2B38B4-AFC9-D894-ED45-55580731BE04}"/>
              </a:ext>
            </a:extLst>
          </p:cNvPr>
          <p:cNvPicPr>
            <a:picLocks noChangeAspect="1"/>
          </p:cNvPicPr>
          <p:nvPr/>
        </p:nvPicPr>
        <p:blipFill>
          <a:blip r:embed="rId2"/>
          <a:stretch>
            <a:fillRect/>
          </a:stretch>
        </p:blipFill>
        <p:spPr>
          <a:xfrm>
            <a:off x="172193" y="801703"/>
            <a:ext cx="5271013" cy="5607460"/>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3" name="Content Placeholder 2">
            <a:extLst>
              <a:ext uri="{FF2B5EF4-FFF2-40B4-BE49-F238E27FC236}">
                <a16:creationId xmlns:a16="http://schemas.microsoft.com/office/drawing/2014/main" id="{451AE87C-BE96-717D-C09C-6D70AF130316}"/>
              </a:ext>
            </a:extLst>
          </p:cNvPr>
          <p:cNvSpPr>
            <a:spLocks noGrp="1"/>
          </p:cNvSpPr>
          <p:nvPr>
            <p:ph idx="1"/>
          </p:nvPr>
        </p:nvSpPr>
        <p:spPr>
          <a:xfrm>
            <a:off x="5894962" y="1984443"/>
            <a:ext cx="5458838" cy="4192520"/>
          </a:xfrm>
        </p:spPr>
        <p:txBody>
          <a:bodyPr>
            <a:normAutofit/>
          </a:bodyPr>
          <a:lstStyle/>
          <a:p>
            <a:r>
              <a:rPr lang="en-US" dirty="0"/>
              <a:t>Average Balance by Gender and Geography</a:t>
            </a:r>
          </a:p>
          <a:p>
            <a:pPr lvl="1"/>
            <a:r>
              <a:rPr lang="en-US" dirty="0"/>
              <a:t>Customer Churn</a:t>
            </a:r>
          </a:p>
          <a:p>
            <a:r>
              <a:rPr lang="en-US" dirty="0"/>
              <a:t>Vertical Bar Graph</a:t>
            </a:r>
          </a:p>
        </p:txBody>
      </p:sp>
    </p:spTree>
    <p:extLst>
      <p:ext uri="{BB962C8B-B14F-4D97-AF65-F5344CB8AC3E}">
        <p14:creationId xmlns:p14="http://schemas.microsoft.com/office/powerpoint/2010/main" val="36526727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8761DDFE-071F-4200-B0AA-394476C2D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B2C53D3-EF03-635A-E347-606CBAC74256}"/>
              </a:ext>
            </a:extLst>
          </p:cNvPr>
          <p:cNvSpPr>
            <a:spLocks noGrp="1"/>
          </p:cNvSpPr>
          <p:nvPr>
            <p:ph type="title"/>
          </p:nvPr>
        </p:nvSpPr>
        <p:spPr>
          <a:xfrm>
            <a:off x="838198" y="547815"/>
            <a:ext cx="5167185" cy="1680519"/>
          </a:xfrm>
        </p:spPr>
        <p:txBody>
          <a:bodyPr>
            <a:normAutofit/>
          </a:bodyPr>
          <a:lstStyle/>
          <a:p>
            <a:r>
              <a:rPr lang="en-US" sz="4000" dirty="0"/>
              <a:t>Task 1 – Pivot Tables &amp; Cross Tabs</a:t>
            </a:r>
          </a:p>
        </p:txBody>
      </p:sp>
      <p:sp>
        <p:nvSpPr>
          <p:cNvPr id="3" name="Content Placeholder 2">
            <a:extLst>
              <a:ext uri="{FF2B5EF4-FFF2-40B4-BE49-F238E27FC236}">
                <a16:creationId xmlns:a16="http://schemas.microsoft.com/office/drawing/2014/main" id="{451AE87C-BE96-717D-C09C-6D70AF130316}"/>
              </a:ext>
            </a:extLst>
          </p:cNvPr>
          <p:cNvSpPr>
            <a:spLocks noGrp="1"/>
          </p:cNvSpPr>
          <p:nvPr>
            <p:ph idx="1"/>
          </p:nvPr>
        </p:nvSpPr>
        <p:spPr>
          <a:xfrm>
            <a:off x="6545718" y="918374"/>
            <a:ext cx="5178960" cy="1680519"/>
          </a:xfrm>
        </p:spPr>
        <p:txBody>
          <a:bodyPr anchor="ctr">
            <a:normAutofit/>
          </a:bodyPr>
          <a:lstStyle/>
          <a:p>
            <a:r>
              <a:rPr lang="en-US" sz="2000" dirty="0"/>
              <a:t>If they have a credit card by Geography</a:t>
            </a:r>
          </a:p>
          <a:p>
            <a:pPr lvl="1"/>
            <a:r>
              <a:rPr lang="en-US" sz="2000" dirty="0"/>
              <a:t>Customer Churn</a:t>
            </a:r>
          </a:p>
          <a:p>
            <a:r>
              <a:rPr lang="en-US" sz="2400" dirty="0"/>
              <a:t>Horizontal Bar Graph</a:t>
            </a:r>
          </a:p>
        </p:txBody>
      </p:sp>
      <p:pic>
        <p:nvPicPr>
          <p:cNvPr id="9" name="Picture 8">
            <a:extLst>
              <a:ext uri="{FF2B5EF4-FFF2-40B4-BE49-F238E27FC236}">
                <a16:creationId xmlns:a16="http://schemas.microsoft.com/office/drawing/2014/main" id="{31CD42A2-5A5A-23D0-505E-210461E773A9}"/>
              </a:ext>
            </a:extLst>
          </p:cNvPr>
          <p:cNvPicPr>
            <a:picLocks noChangeAspect="1"/>
          </p:cNvPicPr>
          <p:nvPr/>
        </p:nvPicPr>
        <p:blipFill>
          <a:blip r:embed="rId2"/>
          <a:stretch>
            <a:fillRect/>
          </a:stretch>
        </p:blipFill>
        <p:spPr>
          <a:xfrm>
            <a:off x="914260" y="2421924"/>
            <a:ext cx="5015061" cy="3711146"/>
          </a:xfrm>
          <a:prstGeom prst="rect">
            <a:avLst/>
          </a:prstGeom>
        </p:spPr>
      </p:pic>
      <p:pic>
        <p:nvPicPr>
          <p:cNvPr id="7" name="Picture 6">
            <a:extLst>
              <a:ext uri="{FF2B5EF4-FFF2-40B4-BE49-F238E27FC236}">
                <a16:creationId xmlns:a16="http://schemas.microsoft.com/office/drawing/2014/main" id="{DE4A0D4C-DF09-8634-5419-08E707BB57B9}"/>
              </a:ext>
            </a:extLst>
          </p:cNvPr>
          <p:cNvPicPr>
            <a:picLocks noChangeAspect="1"/>
          </p:cNvPicPr>
          <p:nvPr/>
        </p:nvPicPr>
        <p:blipFill>
          <a:blip r:embed="rId3"/>
          <a:stretch>
            <a:fillRect/>
          </a:stretch>
        </p:blipFill>
        <p:spPr>
          <a:xfrm>
            <a:off x="6198394" y="3517267"/>
            <a:ext cx="5167185" cy="1520459"/>
          </a:xfrm>
          <a:prstGeom prst="rect">
            <a:avLst/>
          </a:prstGeom>
        </p:spPr>
      </p:pic>
    </p:spTree>
    <p:extLst>
      <p:ext uri="{BB962C8B-B14F-4D97-AF65-F5344CB8AC3E}">
        <p14:creationId xmlns:p14="http://schemas.microsoft.com/office/powerpoint/2010/main" val="28299605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B2C53D3-EF03-635A-E347-606CBAC74256}"/>
              </a:ext>
            </a:extLst>
          </p:cNvPr>
          <p:cNvSpPr>
            <a:spLocks noGrp="1"/>
          </p:cNvSpPr>
          <p:nvPr>
            <p:ph type="title"/>
          </p:nvPr>
        </p:nvSpPr>
        <p:spPr>
          <a:xfrm>
            <a:off x="630936" y="640080"/>
            <a:ext cx="4818888" cy="1481328"/>
          </a:xfrm>
        </p:spPr>
        <p:txBody>
          <a:bodyPr anchor="b">
            <a:normAutofit fontScale="90000"/>
          </a:bodyPr>
          <a:lstStyle/>
          <a:p>
            <a:r>
              <a:rPr lang="en-US" sz="5400" dirty="0"/>
              <a:t>Task 1 – Pivot Tables and Cross Tabs</a:t>
            </a:r>
          </a:p>
        </p:txBody>
      </p:sp>
      <p:sp>
        <p:nvSpPr>
          <p:cNvPr id="13"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51AE87C-BE96-717D-C09C-6D70AF130316}"/>
              </a:ext>
            </a:extLst>
          </p:cNvPr>
          <p:cNvSpPr>
            <a:spLocks noGrp="1"/>
          </p:cNvSpPr>
          <p:nvPr>
            <p:ph idx="1"/>
          </p:nvPr>
        </p:nvSpPr>
        <p:spPr>
          <a:xfrm>
            <a:off x="630936" y="2660904"/>
            <a:ext cx="4818888" cy="3547872"/>
          </a:xfrm>
        </p:spPr>
        <p:txBody>
          <a:bodyPr anchor="t">
            <a:normAutofit/>
          </a:bodyPr>
          <a:lstStyle/>
          <a:p>
            <a:r>
              <a:rPr lang="en-US" sz="2200" dirty="0"/>
              <a:t>Total Sales Revenue By Sales Rep and Product</a:t>
            </a:r>
          </a:p>
          <a:p>
            <a:pPr lvl="1"/>
            <a:r>
              <a:rPr lang="en-US" sz="2200" dirty="0"/>
              <a:t>Tennis Greats</a:t>
            </a:r>
          </a:p>
          <a:p>
            <a:r>
              <a:rPr lang="en-US" sz="2600" dirty="0"/>
              <a:t>Horizontal Clustered Bar Graph</a:t>
            </a:r>
          </a:p>
        </p:txBody>
      </p:sp>
      <p:pic>
        <p:nvPicPr>
          <p:cNvPr id="6" name="Picture 5">
            <a:extLst>
              <a:ext uri="{FF2B5EF4-FFF2-40B4-BE49-F238E27FC236}">
                <a16:creationId xmlns:a16="http://schemas.microsoft.com/office/drawing/2014/main" id="{D7C28EF4-F1A4-9934-CD17-33D54051A949}"/>
              </a:ext>
            </a:extLst>
          </p:cNvPr>
          <p:cNvPicPr>
            <a:picLocks noChangeAspect="1"/>
          </p:cNvPicPr>
          <p:nvPr/>
        </p:nvPicPr>
        <p:blipFill>
          <a:blip r:embed="rId2"/>
          <a:stretch>
            <a:fillRect/>
          </a:stretch>
        </p:blipFill>
        <p:spPr>
          <a:xfrm>
            <a:off x="6332603" y="107410"/>
            <a:ext cx="5547055" cy="6643180"/>
          </a:xfrm>
          <a:prstGeom prst="rect">
            <a:avLst/>
          </a:prstGeom>
        </p:spPr>
      </p:pic>
    </p:spTree>
    <p:extLst>
      <p:ext uri="{BB962C8B-B14F-4D97-AF65-F5344CB8AC3E}">
        <p14:creationId xmlns:p14="http://schemas.microsoft.com/office/powerpoint/2010/main" val="27128726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B2C53D3-EF03-635A-E347-606CBAC74256}"/>
              </a:ext>
            </a:extLst>
          </p:cNvPr>
          <p:cNvSpPr>
            <a:spLocks noGrp="1"/>
          </p:cNvSpPr>
          <p:nvPr>
            <p:ph type="title"/>
          </p:nvPr>
        </p:nvSpPr>
        <p:spPr>
          <a:xfrm>
            <a:off x="630936" y="640080"/>
            <a:ext cx="4818888" cy="1481328"/>
          </a:xfrm>
        </p:spPr>
        <p:txBody>
          <a:bodyPr anchor="b">
            <a:normAutofit fontScale="90000"/>
          </a:bodyPr>
          <a:lstStyle/>
          <a:p>
            <a:r>
              <a:rPr lang="en-US" sz="5400" dirty="0"/>
              <a:t>Task 1 – Pivot Tables and Cross Tabs</a:t>
            </a:r>
          </a:p>
        </p:txBody>
      </p:sp>
      <p:sp>
        <p:nvSpPr>
          <p:cNvPr id="13"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51AE87C-BE96-717D-C09C-6D70AF130316}"/>
              </a:ext>
            </a:extLst>
          </p:cNvPr>
          <p:cNvSpPr>
            <a:spLocks noGrp="1"/>
          </p:cNvSpPr>
          <p:nvPr>
            <p:ph idx="1"/>
          </p:nvPr>
        </p:nvSpPr>
        <p:spPr>
          <a:xfrm>
            <a:off x="630936" y="2660904"/>
            <a:ext cx="4818888" cy="3547872"/>
          </a:xfrm>
        </p:spPr>
        <p:txBody>
          <a:bodyPr anchor="t">
            <a:normAutofit/>
          </a:bodyPr>
          <a:lstStyle/>
          <a:p>
            <a:r>
              <a:rPr lang="en-US" sz="2200" dirty="0"/>
              <a:t>Average Credit Score by Geography and Tenure</a:t>
            </a:r>
          </a:p>
          <a:p>
            <a:pPr lvl="1"/>
            <a:r>
              <a:rPr lang="en-US" sz="2200" dirty="0"/>
              <a:t>Customer Churn</a:t>
            </a:r>
          </a:p>
          <a:p>
            <a:r>
              <a:rPr lang="en-US" sz="2600" dirty="0"/>
              <a:t>Line Graph</a:t>
            </a:r>
          </a:p>
        </p:txBody>
      </p:sp>
      <p:pic>
        <p:nvPicPr>
          <p:cNvPr id="5" name="Picture 4">
            <a:extLst>
              <a:ext uri="{FF2B5EF4-FFF2-40B4-BE49-F238E27FC236}">
                <a16:creationId xmlns:a16="http://schemas.microsoft.com/office/drawing/2014/main" id="{8387087C-83BB-28E9-2178-B0D3CB8CF052}"/>
              </a:ext>
            </a:extLst>
          </p:cNvPr>
          <p:cNvPicPr>
            <a:picLocks noChangeAspect="1"/>
          </p:cNvPicPr>
          <p:nvPr/>
        </p:nvPicPr>
        <p:blipFill>
          <a:blip r:embed="rId2"/>
          <a:stretch>
            <a:fillRect/>
          </a:stretch>
        </p:blipFill>
        <p:spPr>
          <a:xfrm>
            <a:off x="6572250" y="0"/>
            <a:ext cx="5619750" cy="6781800"/>
          </a:xfrm>
          <a:prstGeom prst="rect">
            <a:avLst/>
          </a:prstGeom>
        </p:spPr>
      </p:pic>
    </p:spTree>
    <p:extLst>
      <p:ext uri="{BB962C8B-B14F-4D97-AF65-F5344CB8AC3E}">
        <p14:creationId xmlns:p14="http://schemas.microsoft.com/office/powerpoint/2010/main" val="31203552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B2C53D3-EF03-635A-E347-606CBAC74256}"/>
              </a:ext>
            </a:extLst>
          </p:cNvPr>
          <p:cNvSpPr>
            <a:spLocks noGrp="1"/>
          </p:cNvSpPr>
          <p:nvPr>
            <p:ph type="title"/>
          </p:nvPr>
        </p:nvSpPr>
        <p:spPr>
          <a:xfrm>
            <a:off x="630936" y="1367790"/>
            <a:ext cx="3541014" cy="753618"/>
          </a:xfrm>
        </p:spPr>
        <p:txBody>
          <a:bodyPr anchor="b">
            <a:normAutofit/>
          </a:bodyPr>
          <a:lstStyle/>
          <a:p>
            <a:r>
              <a:rPr lang="en-US" sz="4000" dirty="0"/>
              <a:t>Task 2 – Binning</a:t>
            </a:r>
          </a:p>
        </p:txBody>
      </p:sp>
      <p:sp>
        <p:nvSpPr>
          <p:cNvPr id="13"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51AE87C-BE96-717D-C09C-6D70AF130316}"/>
              </a:ext>
            </a:extLst>
          </p:cNvPr>
          <p:cNvSpPr>
            <a:spLocks noGrp="1"/>
          </p:cNvSpPr>
          <p:nvPr>
            <p:ph idx="1"/>
          </p:nvPr>
        </p:nvSpPr>
        <p:spPr>
          <a:xfrm>
            <a:off x="630936" y="2660904"/>
            <a:ext cx="4818888" cy="3547872"/>
          </a:xfrm>
        </p:spPr>
        <p:txBody>
          <a:bodyPr anchor="t">
            <a:normAutofit/>
          </a:bodyPr>
          <a:lstStyle/>
          <a:p>
            <a:r>
              <a:rPr lang="en-US" sz="2200" dirty="0"/>
              <a:t>A bin of Ages and Credit Scores</a:t>
            </a:r>
          </a:p>
          <a:p>
            <a:pPr lvl="1"/>
            <a:r>
              <a:rPr lang="en-US" sz="2200" dirty="0"/>
              <a:t>Customer Churn</a:t>
            </a:r>
          </a:p>
          <a:p>
            <a:r>
              <a:rPr lang="en-US" sz="2600" dirty="0"/>
              <a:t>Graphed Separately, into Histograms</a:t>
            </a:r>
          </a:p>
        </p:txBody>
      </p:sp>
      <p:pic>
        <p:nvPicPr>
          <p:cNvPr id="6" name="Picture 5">
            <a:extLst>
              <a:ext uri="{FF2B5EF4-FFF2-40B4-BE49-F238E27FC236}">
                <a16:creationId xmlns:a16="http://schemas.microsoft.com/office/drawing/2014/main" id="{B09F8F9F-4259-BC3A-77EA-7CFCD915620F}"/>
              </a:ext>
            </a:extLst>
          </p:cNvPr>
          <p:cNvPicPr>
            <a:picLocks noChangeAspect="1"/>
          </p:cNvPicPr>
          <p:nvPr/>
        </p:nvPicPr>
        <p:blipFill>
          <a:blip r:embed="rId2"/>
          <a:stretch>
            <a:fillRect/>
          </a:stretch>
        </p:blipFill>
        <p:spPr>
          <a:xfrm>
            <a:off x="4938912" y="92011"/>
            <a:ext cx="4305300" cy="3495675"/>
          </a:xfrm>
          <a:prstGeom prst="rect">
            <a:avLst/>
          </a:prstGeom>
        </p:spPr>
      </p:pic>
      <p:pic>
        <p:nvPicPr>
          <p:cNvPr id="7" name="Picture 6">
            <a:extLst>
              <a:ext uri="{FF2B5EF4-FFF2-40B4-BE49-F238E27FC236}">
                <a16:creationId xmlns:a16="http://schemas.microsoft.com/office/drawing/2014/main" id="{DEDA82E6-0175-7263-1CD0-753642551D2B}"/>
              </a:ext>
            </a:extLst>
          </p:cNvPr>
          <p:cNvPicPr>
            <a:picLocks noChangeAspect="1"/>
          </p:cNvPicPr>
          <p:nvPr/>
        </p:nvPicPr>
        <p:blipFill>
          <a:blip r:embed="rId3"/>
          <a:stretch>
            <a:fillRect/>
          </a:stretch>
        </p:blipFill>
        <p:spPr>
          <a:xfrm>
            <a:off x="3099608" y="3857434"/>
            <a:ext cx="3626168" cy="2590120"/>
          </a:xfrm>
          <a:prstGeom prst="rect">
            <a:avLst/>
          </a:prstGeom>
        </p:spPr>
      </p:pic>
      <p:pic>
        <p:nvPicPr>
          <p:cNvPr id="9" name="Picture 8">
            <a:extLst>
              <a:ext uri="{FF2B5EF4-FFF2-40B4-BE49-F238E27FC236}">
                <a16:creationId xmlns:a16="http://schemas.microsoft.com/office/drawing/2014/main" id="{A0B88395-1203-3030-E21A-C1808377A93C}"/>
              </a:ext>
            </a:extLst>
          </p:cNvPr>
          <p:cNvPicPr>
            <a:picLocks noChangeAspect="1"/>
          </p:cNvPicPr>
          <p:nvPr/>
        </p:nvPicPr>
        <p:blipFill>
          <a:blip r:embed="rId4"/>
          <a:stretch>
            <a:fillRect/>
          </a:stretch>
        </p:blipFill>
        <p:spPr>
          <a:xfrm>
            <a:off x="7853827" y="3215449"/>
            <a:ext cx="3807945" cy="3365564"/>
          </a:xfrm>
          <a:prstGeom prst="rect">
            <a:avLst/>
          </a:prstGeom>
        </p:spPr>
      </p:pic>
    </p:spTree>
    <p:extLst>
      <p:ext uri="{BB962C8B-B14F-4D97-AF65-F5344CB8AC3E}">
        <p14:creationId xmlns:p14="http://schemas.microsoft.com/office/powerpoint/2010/main" val="23388810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8761DDFE-071F-4200-B0AA-394476C2D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B2C53D3-EF03-635A-E347-606CBAC74256}"/>
              </a:ext>
            </a:extLst>
          </p:cNvPr>
          <p:cNvSpPr>
            <a:spLocks noGrp="1"/>
          </p:cNvSpPr>
          <p:nvPr>
            <p:ph type="title"/>
          </p:nvPr>
        </p:nvSpPr>
        <p:spPr>
          <a:xfrm>
            <a:off x="838198" y="547815"/>
            <a:ext cx="5167185" cy="1680519"/>
          </a:xfrm>
        </p:spPr>
        <p:txBody>
          <a:bodyPr>
            <a:normAutofit/>
          </a:bodyPr>
          <a:lstStyle/>
          <a:p>
            <a:r>
              <a:rPr lang="en-US" sz="4000" dirty="0"/>
              <a:t>Task 2 – Binning</a:t>
            </a:r>
          </a:p>
        </p:txBody>
      </p:sp>
      <p:sp>
        <p:nvSpPr>
          <p:cNvPr id="3" name="Content Placeholder 2">
            <a:extLst>
              <a:ext uri="{FF2B5EF4-FFF2-40B4-BE49-F238E27FC236}">
                <a16:creationId xmlns:a16="http://schemas.microsoft.com/office/drawing/2014/main" id="{451AE87C-BE96-717D-C09C-6D70AF130316}"/>
              </a:ext>
            </a:extLst>
          </p:cNvPr>
          <p:cNvSpPr>
            <a:spLocks noGrp="1"/>
          </p:cNvSpPr>
          <p:nvPr>
            <p:ph idx="1"/>
          </p:nvPr>
        </p:nvSpPr>
        <p:spPr>
          <a:xfrm>
            <a:off x="6186619" y="547815"/>
            <a:ext cx="5178960" cy="1680519"/>
          </a:xfrm>
        </p:spPr>
        <p:txBody>
          <a:bodyPr anchor="ctr">
            <a:normAutofit/>
          </a:bodyPr>
          <a:lstStyle/>
          <a:p>
            <a:r>
              <a:rPr lang="en-US" sz="2000" dirty="0"/>
              <a:t>A bin of Tenures</a:t>
            </a:r>
          </a:p>
          <a:p>
            <a:pPr lvl="1"/>
            <a:r>
              <a:rPr lang="en-US" sz="2000" dirty="0"/>
              <a:t>Customer Churn</a:t>
            </a:r>
          </a:p>
          <a:p>
            <a:r>
              <a:rPr lang="en-US" sz="2000" dirty="0"/>
              <a:t>Graphed into  a Histogram</a:t>
            </a:r>
          </a:p>
        </p:txBody>
      </p:sp>
      <p:pic>
        <p:nvPicPr>
          <p:cNvPr id="8" name="Picture 7">
            <a:extLst>
              <a:ext uri="{FF2B5EF4-FFF2-40B4-BE49-F238E27FC236}">
                <a16:creationId xmlns:a16="http://schemas.microsoft.com/office/drawing/2014/main" id="{84D2D42C-4BE1-8854-696C-4C79491155B3}"/>
              </a:ext>
            </a:extLst>
          </p:cNvPr>
          <p:cNvPicPr>
            <a:picLocks noChangeAspect="1"/>
          </p:cNvPicPr>
          <p:nvPr/>
        </p:nvPicPr>
        <p:blipFill>
          <a:blip r:embed="rId2"/>
          <a:stretch>
            <a:fillRect/>
          </a:stretch>
        </p:blipFill>
        <p:spPr>
          <a:xfrm>
            <a:off x="7798162" y="2244812"/>
            <a:ext cx="2968916" cy="3711146"/>
          </a:xfrm>
          <a:prstGeom prst="rect">
            <a:avLst/>
          </a:prstGeom>
        </p:spPr>
      </p:pic>
      <p:pic>
        <p:nvPicPr>
          <p:cNvPr id="5" name="Picture 4">
            <a:extLst>
              <a:ext uri="{FF2B5EF4-FFF2-40B4-BE49-F238E27FC236}">
                <a16:creationId xmlns:a16="http://schemas.microsoft.com/office/drawing/2014/main" id="{6326E441-11D2-B468-7367-3BA0E422118D}"/>
              </a:ext>
            </a:extLst>
          </p:cNvPr>
          <p:cNvPicPr>
            <a:picLocks noChangeAspect="1"/>
          </p:cNvPicPr>
          <p:nvPr/>
        </p:nvPicPr>
        <p:blipFill>
          <a:blip r:embed="rId3"/>
          <a:stretch>
            <a:fillRect/>
          </a:stretch>
        </p:blipFill>
        <p:spPr>
          <a:xfrm>
            <a:off x="251711" y="1890585"/>
            <a:ext cx="5230296" cy="4419600"/>
          </a:xfrm>
          <a:prstGeom prst="rect">
            <a:avLst/>
          </a:prstGeom>
        </p:spPr>
      </p:pic>
    </p:spTree>
    <p:extLst>
      <p:ext uri="{BB962C8B-B14F-4D97-AF65-F5344CB8AC3E}">
        <p14:creationId xmlns:p14="http://schemas.microsoft.com/office/powerpoint/2010/main" val="13254447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69D47016-023F-44BD-981C-50E7A10A66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B2C53D3-EF03-635A-E347-606CBAC74256}"/>
              </a:ext>
            </a:extLst>
          </p:cNvPr>
          <p:cNvSpPr>
            <a:spLocks noGrp="1"/>
          </p:cNvSpPr>
          <p:nvPr>
            <p:ph type="title"/>
          </p:nvPr>
        </p:nvSpPr>
        <p:spPr>
          <a:xfrm>
            <a:off x="630936" y="457200"/>
            <a:ext cx="4343400" cy="1929384"/>
          </a:xfrm>
        </p:spPr>
        <p:txBody>
          <a:bodyPr anchor="ctr">
            <a:normAutofit/>
          </a:bodyPr>
          <a:lstStyle/>
          <a:p>
            <a:r>
              <a:rPr lang="en-US" sz="4800" dirty="0"/>
              <a:t>Task 3 – Charts</a:t>
            </a:r>
          </a:p>
        </p:txBody>
      </p:sp>
      <p:sp>
        <p:nvSpPr>
          <p:cNvPr id="25" name="sketchy line">
            <a:extLst>
              <a:ext uri="{FF2B5EF4-FFF2-40B4-BE49-F238E27FC236}">
                <a16:creationId xmlns:a16="http://schemas.microsoft.com/office/drawing/2014/main" id="{6D8B37B0-0682-433E-BC8D-498C04ABD9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471415" y="1412748"/>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51AE87C-BE96-717D-C09C-6D70AF130316}"/>
              </a:ext>
            </a:extLst>
          </p:cNvPr>
          <p:cNvSpPr>
            <a:spLocks noGrp="1"/>
          </p:cNvSpPr>
          <p:nvPr>
            <p:ph idx="1"/>
          </p:nvPr>
        </p:nvSpPr>
        <p:spPr>
          <a:xfrm>
            <a:off x="5541263" y="457200"/>
            <a:ext cx="6007608" cy="1929384"/>
          </a:xfrm>
        </p:spPr>
        <p:txBody>
          <a:bodyPr anchor="ctr">
            <a:normAutofit fontScale="92500" lnSpcReduction="10000"/>
          </a:bodyPr>
          <a:lstStyle/>
          <a:p>
            <a:r>
              <a:rPr lang="en-US" sz="2200" dirty="0"/>
              <a:t>Graph 1: Total Sales Revenue By Customer</a:t>
            </a:r>
          </a:p>
          <a:p>
            <a:pPr lvl="1"/>
            <a:r>
              <a:rPr lang="en-US" sz="2200" dirty="0"/>
              <a:t>Tennis Greats</a:t>
            </a:r>
          </a:p>
          <a:p>
            <a:pPr lvl="1"/>
            <a:r>
              <a:rPr lang="en-US" sz="1800" dirty="0"/>
              <a:t>Pie Chart</a:t>
            </a:r>
          </a:p>
          <a:p>
            <a:r>
              <a:rPr lang="en-US" sz="2200" dirty="0"/>
              <a:t>Graph 2: Total Profit By Unit Sales Price</a:t>
            </a:r>
          </a:p>
          <a:p>
            <a:pPr lvl="1"/>
            <a:r>
              <a:rPr lang="en-US" sz="1800" dirty="0"/>
              <a:t>Tennis Greats</a:t>
            </a:r>
          </a:p>
          <a:p>
            <a:pPr lvl="1"/>
            <a:r>
              <a:rPr lang="en-US" sz="1800" dirty="0"/>
              <a:t>Scatter Plot</a:t>
            </a:r>
          </a:p>
        </p:txBody>
      </p:sp>
      <p:pic>
        <p:nvPicPr>
          <p:cNvPr id="6" name="Picture 5">
            <a:extLst>
              <a:ext uri="{FF2B5EF4-FFF2-40B4-BE49-F238E27FC236}">
                <a16:creationId xmlns:a16="http://schemas.microsoft.com/office/drawing/2014/main" id="{1F86414C-AC53-9F54-1665-F297B3894627}"/>
              </a:ext>
            </a:extLst>
          </p:cNvPr>
          <p:cNvPicPr>
            <a:picLocks noChangeAspect="1"/>
          </p:cNvPicPr>
          <p:nvPr/>
        </p:nvPicPr>
        <p:blipFill>
          <a:blip r:embed="rId2"/>
          <a:stretch>
            <a:fillRect/>
          </a:stretch>
        </p:blipFill>
        <p:spPr>
          <a:xfrm>
            <a:off x="941303" y="2569464"/>
            <a:ext cx="4518193" cy="3678936"/>
          </a:xfrm>
          <a:prstGeom prst="rect">
            <a:avLst/>
          </a:prstGeom>
        </p:spPr>
      </p:pic>
      <p:pic>
        <p:nvPicPr>
          <p:cNvPr id="9" name="Picture 8">
            <a:extLst>
              <a:ext uri="{FF2B5EF4-FFF2-40B4-BE49-F238E27FC236}">
                <a16:creationId xmlns:a16="http://schemas.microsoft.com/office/drawing/2014/main" id="{8587D235-21EE-75FC-C6C0-62B5AC09031E}"/>
              </a:ext>
            </a:extLst>
          </p:cNvPr>
          <p:cNvPicPr>
            <a:picLocks noChangeAspect="1"/>
          </p:cNvPicPr>
          <p:nvPr/>
        </p:nvPicPr>
        <p:blipFill>
          <a:blip r:embed="rId3"/>
          <a:stretch>
            <a:fillRect/>
          </a:stretch>
        </p:blipFill>
        <p:spPr>
          <a:xfrm>
            <a:off x="6544076" y="2569464"/>
            <a:ext cx="4888952" cy="3678936"/>
          </a:xfrm>
          <a:prstGeom prst="rect">
            <a:avLst/>
          </a:prstGeom>
        </p:spPr>
      </p:pic>
    </p:spTree>
    <p:extLst>
      <p:ext uri="{BB962C8B-B14F-4D97-AF65-F5344CB8AC3E}">
        <p14:creationId xmlns:p14="http://schemas.microsoft.com/office/powerpoint/2010/main" val="30166797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137</TotalTime>
  <Words>921</Words>
  <Application>Microsoft Office PowerPoint</Application>
  <PresentationFormat>Widescreen</PresentationFormat>
  <Paragraphs>86</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Calibri</vt:lpstr>
      <vt:lpstr>Calibri Light</vt:lpstr>
      <vt:lpstr>Office Theme</vt:lpstr>
      <vt:lpstr>Rowan Belden</vt:lpstr>
      <vt:lpstr>PowerPoint Presentation</vt:lpstr>
      <vt:lpstr>Task 1 – Pivot Tables</vt:lpstr>
      <vt:lpstr>Task 1 – Pivot Tables &amp; Cross Tabs</vt:lpstr>
      <vt:lpstr>Task 1 – Pivot Tables and Cross Tabs</vt:lpstr>
      <vt:lpstr>Task 1 – Pivot Tables and Cross Tabs</vt:lpstr>
      <vt:lpstr>Task 2 – Binning</vt:lpstr>
      <vt:lpstr>Task 2 – Binning</vt:lpstr>
      <vt:lpstr>Task 3 – Charts</vt:lpstr>
      <vt:lpstr>Task 3 – Charts</vt:lpstr>
      <vt:lpstr>Task 3 – Charts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Rowan Belden</dc:title>
  <dc:creator>Rowan Belden</dc:creator>
  <cp:lastModifiedBy>Rowan Belden</cp:lastModifiedBy>
  <cp:revision>3</cp:revision>
  <dcterms:created xsi:type="dcterms:W3CDTF">2023-03-09T08:35:08Z</dcterms:created>
  <dcterms:modified xsi:type="dcterms:W3CDTF">2023-03-09T10:52:15Z</dcterms:modified>
</cp:coreProperties>
</file>