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73" r:id="rId4"/>
    <p:sldId id="258" r:id="rId5"/>
    <p:sldId id="260" r:id="rId6"/>
    <p:sldId id="274" r:id="rId7"/>
    <p:sldId id="268" r:id="rId8"/>
    <p:sldId id="269" r:id="rId9"/>
    <p:sldId id="270" r:id="rId10"/>
    <p:sldId id="267" r:id="rId11"/>
    <p:sldId id="261" r:id="rId12"/>
    <p:sldId id="262" r:id="rId13"/>
    <p:sldId id="271" r:id="rId14"/>
    <p:sldId id="275" r:id="rId15"/>
    <p:sldId id="264" r:id="rId16"/>
    <p:sldId id="272"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012" autoAdjust="0"/>
  </p:normalViewPr>
  <p:slideViewPr>
    <p:cSldViewPr snapToGrid="0">
      <p:cViewPr>
        <p:scale>
          <a:sx n="90" d="100"/>
          <a:sy n="90" d="100"/>
        </p:scale>
        <p:origin x="130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3D336-D779-44E5-93C1-FF8A2C3A54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F43FFDC-2B62-47B7-B088-22E0F6976A46}">
      <dgm:prSet/>
      <dgm:spPr/>
      <dgm:t>
        <a:bodyPr/>
        <a:lstStyle/>
        <a:p>
          <a:r>
            <a:rPr lang="en-GB" dirty="0"/>
            <a:t>It may not matter in the long run how we measure RABV mutation due to its low mutation rate – it’s probably not mutating over most generations</a:t>
          </a:r>
          <a:endParaRPr lang="en-US" dirty="0"/>
        </a:p>
      </dgm:t>
    </dgm:pt>
    <dgm:pt modelId="{F1C22019-9CE6-4BEC-98AC-531377E3245B}" type="parTrans" cxnId="{34D74FBC-B6CA-4F69-A93F-3D3E156A096D}">
      <dgm:prSet/>
      <dgm:spPr/>
      <dgm:t>
        <a:bodyPr/>
        <a:lstStyle/>
        <a:p>
          <a:endParaRPr lang="en-US"/>
        </a:p>
      </dgm:t>
    </dgm:pt>
    <dgm:pt modelId="{947FBC54-51ED-437F-B230-8F71DE20BCD6}" type="sibTrans" cxnId="{34D74FBC-B6CA-4F69-A93F-3D3E156A096D}">
      <dgm:prSet/>
      <dgm:spPr/>
      <dgm:t>
        <a:bodyPr/>
        <a:lstStyle/>
        <a:p>
          <a:endParaRPr lang="en-US"/>
        </a:p>
      </dgm:t>
    </dgm:pt>
    <dgm:pt modelId="{73147248-4481-4BC4-930E-1EC3C1ED8BDC}">
      <dgm:prSet/>
      <dgm:spPr/>
      <dgm:t>
        <a:bodyPr/>
        <a:lstStyle/>
        <a:p>
          <a:r>
            <a:rPr lang="en-GB" dirty="0"/>
            <a:t>The questions proposed in my hypothesis may still be interesting to consider for high-mutating viruses with long latent periods</a:t>
          </a:r>
          <a:endParaRPr lang="en-US" dirty="0"/>
        </a:p>
      </dgm:t>
    </dgm:pt>
    <dgm:pt modelId="{D882D4B1-A654-45C0-ABC9-8C9F22484B8C}" type="parTrans" cxnId="{73638DB8-082E-47C8-BF68-8F0A0DA4201B}">
      <dgm:prSet/>
      <dgm:spPr/>
      <dgm:t>
        <a:bodyPr/>
        <a:lstStyle/>
        <a:p>
          <a:endParaRPr lang="en-US"/>
        </a:p>
      </dgm:t>
    </dgm:pt>
    <dgm:pt modelId="{89CA4979-9E69-430F-8138-5C519F6771B6}" type="sibTrans" cxnId="{73638DB8-082E-47C8-BF68-8F0A0DA4201B}">
      <dgm:prSet/>
      <dgm:spPr/>
      <dgm:t>
        <a:bodyPr/>
        <a:lstStyle/>
        <a:p>
          <a:endParaRPr lang="en-US"/>
        </a:p>
      </dgm:t>
    </dgm:pt>
    <dgm:pt modelId="{12CB544C-4154-4693-A880-2136EF52A452}">
      <dgm:prSet/>
      <dgm:spPr/>
      <dgm:t>
        <a:bodyPr/>
        <a:lstStyle/>
        <a:p>
          <a:r>
            <a:rPr lang="en-US" dirty="0"/>
            <a:t>Nonetheless, per-generation mutation rate estimations are useful to have – for example, for outbreak size estimation from genetic diversity, which can be used to evaluate case detection</a:t>
          </a:r>
        </a:p>
      </dgm:t>
    </dgm:pt>
    <dgm:pt modelId="{20D2D8FD-AEA8-4FF8-863C-BF744F2B5A20}" type="parTrans" cxnId="{10EC8599-E761-449E-BC0B-78FEDF99ADA9}">
      <dgm:prSet/>
      <dgm:spPr/>
      <dgm:t>
        <a:bodyPr/>
        <a:lstStyle/>
        <a:p>
          <a:endParaRPr lang="en-GB"/>
        </a:p>
      </dgm:t>
    </dgm:pt>
    <dgm:pt modelId="{91D77E29-3F11-4CD5-9B8D-6BA2A8DEC2FF}" type="sibTrans" cxnId="{10EC8599-E761-449E-BC0B-78FEDF99ADA9}">
      <dgm:prSet/>
      <dgm:spPr/>
      <dgm:t>
        <a:bodyPr/>
        <a:lstStyle/>
        <a:p>
          <a:endParaRPr lang="en-GB"/>
        </a:p>
      </dgm:t>
    </dgm:pt>
    <dgm:pt modelId="{8D21E001-6F2C-4FB2-8185-866158105203}" type="pres">
      <dgm:prSet presAssocID="{8423D336-D779-44E5-93C1-FF8A2C3A540A}" presName="vert0" presStyleCnt="0">
        <dgm:presLayoutVars>
          <dgm:dir/>
          <dgm:animOne val="branch"/>
          <dgm:animLvl val="lvl"/>
        </dgm:presLayoutVars>
      </dgm:prSet>
      <dgm:spPr/>
    </dgm:pt>
    <dgm:pt modelId="{18576CE9-3F72-4D3E-A587-EBE16AA164AA}" type="pres">
      <dgm:prSet presAssocID="{3F43FFDC-2B62-47B7-B088-22E0F6976A46}" presName="thickLine" presStyleLbl="alignNode1" presStyleIdx="0" presStyleCnt="3"/>
      <dgm:spPr/>
    </dgm:pt>
    <dgm:pt modelId="{BBBA824D-28A7-4A78-8E72-6650382DF37A}" type="pres">
      <dgm:prSet presAssocID="{3F43FFDC-2B62-47B7-B088-22E0F6976A46}" presName="horz1" presStyleCnt="0"/>
      <dgm:spPr/>
    </dgm:pt>
    <dgm:pt modelId="{8205B7BE-B5DF-4931-B23C-6A97AF3457E6}" type="pres">
      <dgm:prSet presAssocID="{3F43FFDC-2B62-47B7-B088-22E0F6976A46}" presName="tx1" presStyleLbl="revTx" presStyleIdx="0" presStyleCnt="3"/>
      <dgm:spPr/>
    </dgm:pt>
    <dgm:pt modelId="{43175BE1-B545-4232-8EA1-E4018401BB7C}" type="pres">
      <dgm:prSet presAssocID="{3F43FFDC-2B62-47B7-B088-22E0F6976A46}" presName="vert1" presStyleCnt="0"/>
      <dgm:spPr/>
    </dgm:pt>
    <dgm:pt modelId="{69933501-04AE-4A95-9EB2-8A41A89860D3}" type="pres">
      <dgm:prSet presAssocID="{12CB544C-4154-4693-A880-2136EF52A452}" presName="thickLine" presStyleLbl="alignNode1" presStyleIdx="1" presStyleCnt="3"/>
      <dgm:spPr/>
    </dgm:pt>
    <dgm:pt modelId="{2AAFCE40-E750-4AEE-868F-49E610BA5FA3}" type="pres">
      <dgm:prSet presAssocID="{12CB544C-4154-4693-A880-2136EF52A452}" presName="horz1" presStyleCnt="0"/>
      <dgm:spPr/>
    </dgm:pt>
    <dgm:pt modelId="{9592ACD2-1562-46DC-BFA3-4585FF03796E}" type="pres">
      <dgm:prSet presAssocID="{12CB544C-4154-4693-A880-2136EF52A452}" presName="tx1" presStyleLbl="revTx" presStyleIdx="1" presStyleCnt="3"/>
      <dgm:spPr/>
    </dgm:pt>
    <dgm:pt modelId="{EE4D1B4A-79CA-47A8-B813-E316AD77331B}" type="pres">
      <dgm:prSet presAssocID="{12CB544C-4154-4693-A880-2136EF52A452}" presName="vert1" presStyleCnt="0"/>
      <dgm:spPr/>
    </dgm:pt>
    <dgm:pt modelId="{E528045A-709A-42E6-9886-24F897382308}" type="pres">
      <dgm:prSet presAssocID="{73147248-4481-4BC4-930E-1EC3C1ED8BDC}" presName="thickLine" presStyleLbl="alignNode1" presStyleIdx="2" presStyleCnt="3"/>
      <dgm:spPr/>
    </dgm:pt>
    <dgm:pt modelId="{CC02E09F-4303-49A0-980D-7FEFDCBB6A01}" type="pres">
      <dgm:prSet presAssocID="{73147248-4481-4BC4-930E-1EC3C1ED8BDC}" presName="horz1" presStyleCnt="0"/>
      <dgm:spPr/>
    </dgm:pt>
    <dgm:pt modelId="{6303ABAC-C53F-408E-A68F-AB335D8E915F}" type="pres">
      <dgm:prSet presAssocID="{73147248-4481-4BC4-930E-1EC3C1ED8BDC}" presName="tx1" presStyleLbl="revTx" presStyleIdx="2" presStyleCnt="3"/>
      <dgm:spPr/>
    </dgm:pt>
    <dgm:pt modelId="{886EB63F-7C82-44D0-92F4-D425C57C71A9}" type="pres">
      <dgm:prSet presAssocID="{73147248-4481-4BC4-930E-1EC3C1ED8BDC}" presName="vert1" presStyleCnt="0"/>
      <dgm:spPr/>
    </dgm:pt>
  </dgm:ptLst>
  <dgm:cxnLst>
    <dgm:cxn modelId="{1464C409-8A65-4AD2-AC09-8030B971870E}" type="presOf" srcId="{12CB544C-4154-4693-A880-2136EF52A452}" destId="{9592ACD2-1562-46DC-BFA3-4585FF03796E}" srcOrd="0" destOrd="0" presId="urn:microsoft.com/office/officeart/2008/layout/LinedList"/>
    <dgm:cxn modelId="{ABAAEF30-CB95-4513-9AF9-6C9469D4448E}" type="presOf" srcId="{73147248-4481-4BC4-930E-1EC3C1ED8BDC}" destId="{6303ABAC-C53F-408E-A68F-AB335D8E915F}" srcOrd="0" destOrd="0" presId="urn:microsoft.com/office/officeart/2008/layout/LinedList"/>
    <dgm:cxn modelId="{F1186984-1E9D-4256-9769-7F2D868D7945}" type="presOf" srcId="{3F43FFDC-2B62-47B7-B088-22E0F6976A46}" destId="{8205B7BE-B5DF-4931-B23C-6A97AF3457E6}" srcOrd="0" destOrd="0" presId="urn:microsoft.com/office/officeart/2008/layout/LinedList"/>
    <dgm:cxn modelId="{10EC8599-E761-449E-BC0B-78FEDF99ADA9}" srcId="{8423D336-D779-44E5-93C1-FF8A2C3A540A}" destId="{12CB544C-4154-4693-A880-2136EF52A452}" srcOrd="1" destOrd="0" parTransId="{20D2D8FD-AEA8-4FF8-863C-BF744F2B5A20}" sibTransId="{91D77E29-3F11-4CD5-9B8D-6BA2A8DEC2FF}"/>
    <dgm:cxn modelId="{2E7E3FAA-AC62-408D-800E-5D4D2FE6AE35}" type="presOf" srcId="{8423D336-D779-44E5-93C1-FF8A2C3A540A}" destId="{8D21E001-6F2C-4FB2-8185-866158105203}" srcOrd="0" destOrd="0" presId="urn:microsoft.com/office/officeart/2008/layout/LinedList"/>
    <dgm:cxn modelId="{73638DB8-082E-47C8-BF68-8F0A0DA4201B}" srcId="{8423D336-D779-44E5-93C1-FF8A2C3A540A}" destId="{73147248-4481-4BC4-930E-1EC3C1ED8BDC}" srcOrd="2" destOrd="0" parTransId="{D882D4B1-A654-45C0-ABC9-8C9F22484B8C}" sibTransId="{89CA4979-9E69-430F-8138-5C519F6771B6}"/>
    <dgm:cxn modelId="{34D74FBC-B6CA-4F69-A93F-3D3E156A096D}" srcId="{8423D336-D779-44E5-93C1-FF8A2C3A540A}" destId="{3F43FFDC-2B62-47B7-B088-22E0F6976A46}" srcOrd="0" destOrd="0" parTransId="{F1C22019-9CE6-4BEC-98AC-531377E3245B}" sibTransId="{947FBC54-51ED-437F-B230-8F71DE20BCD6}"/>
    <dgm:cxn modelId="{166E4A6E-AD1A-496E-A82C-0538ECAD0442}" type="presParOf" srcId="{8D21E001-6F2C-4FB2-8185-866158105203}" destId="{18576CE9-3F72-4D3E-A587-EBE16AA164AA}" srcOrd="0" destOrd="0" presId="urn:microsoft.com/office/officeart/2008/layout/LinedList"/>
    <dgm:cxn modelId="{5C7A78B4-7699-42E7-B48B-B75FD1905AF4}" type="presParOf" srcId="{8D21E001-6F2C-4FB2-8185-866158105203}" destId="{BBBA824D-28A7-4A78-8E72-6650382DF37A}" srcOrd="1" destOrd="0" presId="urn:microsoft.com/office/officeart/2008/layout/LinedList"/>
    <dgm:cxn modelId="{4E742CFB-7208-4274-B5E3-9ED8085F9481}" type="presParOf" srcId="{BBBA824D-28A7-4A78-8E72-6650382DF37A}" destId="{8205B7BE-B5DF-4931-B23C-6A97AF3457E6}" srcOrd="0" destOrd="0" presId="urn:microsoft.com/office/officeart/2008/layout/LinedList"/>
    <dgm:cxn modelId="{88C65C8A-541A-4469-94AE-C887415B60EC}" type="presParOf" srcId="{BBBA824D-28A7-4A78-8E72-6650382DF37A}" destId="{43175BE1-B545-4232-8EA1-E4018401BB7C}" srcOrd="1" destOrd="0" presId="urn:microsoft.com/office/officeart/2008/layout/LinedList"/>
    <dgm:cxn modelId="{FF18FC34-5ADA-414F-9274-428E04E9EAAC}" type="presParOf" srcId="{8D21E001-6F2C-4FB2-8185-866158105203}" destId="{69933501-04AE-4A95-9EB2-8A41A89860D3}" srcOrd="2" destOrd="0" presId="urn:microsoft.com/office/officeart/2008/layout/LinedList"/>
    <dgm:cxn modelId="{43CD9DBD-9161-4C4A-899B-4BE55E4DD5D6}" type="presParOf" srcId="{8D21E001-6F2C-4FB2-8185-866158105203}" destId="{2AAFCE40-E750-4AEE-868F-49E610BA5FA3}" srcOrd="3" destOrd="0" presId="urn:microsoft.com/office/officeart/2008/layout/LinedList"/>
    <dgm:cxn modelId="{19C1C62D-9F96-4E81-80ED-83934D137EDF}" type="presParOf" srcId="{2AAFCE40-E750-4AEE-868F-49E610BA5FA3}" destId="{9592ACD2-1562-46DC-BFA3-4585FF03796E}" srcOrd="0" destOrd="0" presId="urn:microsoft.com/office/officeart/2008/layout/LinedList"/>
    <dgm:cxn modelId="{4D44916B-7C7C-408E-8E4E-8EB6084110F0}" type="presParOf" srcId="{2AAFCE40-E750-4AEE-868F-49E610BA5FA3}" destId="{EE4D1B4A-79CA-47A8-B813-E316AD77331B}" srcOrd="1" destOrd="0" presId="urn:microsoft.com/office/officeart/2008/layout/LinedList"/>
    <dgm:cxn modelId="{98540952-8969-49DB-82C7-BECAE7E783EC}" type="presParOf" srcId="{8D21E001-6F2C-4FB2-8185-866158105203}" destId="{E528045A-709A-42E6-9886-24F897382308}" srcOrd="4" destOrd="0" presId="urn:microsoft.com/office/officeart/2008/layout/LinedList"/>
    <dgm:cxn modelId="{A70C22DD-441C-42FF-9987-18B950B241C6}" type="presParOf" srcId="{8D21E001-6F2C-4FB2-8185-866158105203}" destId="{CC02E09F-4303-49A0-980D-7FEFDCBB6A01}" srcOrd="5" destOrd="0" presId="urn:microsoft.com/office/officeart/2008/layout/LinedList"/>
    <dgm:cxn modelId="{2E926B94-F235-408B-B578-7275033105A6}" type="presParOf" srcId="{CC02E09F-4303-49A0-980D-7FEFDCBB6A01}" destId="{6303ABAC-C53F-408E-A68F-AB335D8E915F}" srcOrd="0" destOrd="0" presId="urn:microsoft.com/office/officeart/2008/layout/LinedList"/>
    <dgm:cxn modelId="{97A4A354-096A-4FA9-AD47-EED639473D0D}" type="presParOf" srcId="{CC02E09F-4303-49A0-980D-7FEFDCBB6A01}" destId="{886EB63F-7C82-44D0-92F4-D425C57C71A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C1C96-4E39-474E-BA89-E9BEBEE3D00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771AFCF-B1D3-4493-84A2-7F202957730D}">
      <dgm:prSet/>
      <dgm:spPr/>
      <dgm:t>
        <a:bodyPr/>
        <a:lstStyle/>
        <a:p>
          <a:r>
            <a:rPr lang="en-GB"/>
            <a:t>Viral Genomics &amp; Evolution Conference – 9</a:t>
          </a:r>
          <a:r>
            <a:rPr lang="en-GB" baseline="30000"/>
            <a:t>th</a:t>
          </a:r>
          <a:r>
            <a:rPr lang="en-GB"/>
            <a:t>-11</a:t>
          </a:r>
          <a:r>
            <a:rPr lang="en-GB" baseline="30000"/>
            <a:t>th</a:t>
          </a:r>
          <a:r>
            <a:rPr lang="en-GB"/>
            <a:t>  November</a:t>
          </a:r>
          <a:endParaRPr lang="en-US"/>
        </a:p>
      </dgm:t>
    </dgm:pt>
    <dgm:pt modelId="{DBAC7D61-21B9-4CA2-A365-FDF919B6FFD7}" type="parTrans" cxnId="{B613FEAC-F430-474C-ABB8-348F382A0DEE}">
      <dgm:prSet/>
      <dgm:spPr/>
      <dgm:t>
        <a:bodyPr/>
        <a:lstStyle/>
        <a:p>
          <a:endParaRPr lang="en-US"/>
        </a:p>
      </dgm:t>
    </dgm:pt>
    <dgm:pt modelId="{589E5A6E-3888-4143-83A7-68D41EA1FE40}" type="sibTrans" cxnId="{B613FEAC-F430-474C-ABB8-348F382A0DEE}">
      <dgm:prSet/>
      <dgm:spPr/>
      <dgm:t>
        <a:bodyPr/>
        <a:lstStyle/>
        <a:p>
          <a:endParaRPr lang="en-US"/>
        </a:p>
      </dgm:t>
    </dgm:pt>
    <dgm:pt modelId="{7A149C00-B524-47EE-99DA-D4F2F29202D5}">
      <dgm:prSet/>
      <dgm:spPr/>
      <dgm:t>
        <a:bodyPr/>
        <a:lstStyle/>
        <a:p>
          <a:r>
            <a:rPr lang="en-GB" dirty="0"/>
            <a:t>Wrapping up this chapter into something hopefully publishable</a:t>
          </a:r>
          <a:endParaRPr lang="en-US" dirty="0"/>
        </a:p>
      </dgm:t>
    </dgm:pt>
    <dgm:pt modelId="{984FD27E-B04B-4975-821E-6554FE962A5F}" type="parTrans" cxnId="{F899DD1C-47DC-444E-96B8-AA6BE1D13B44}">
      <dgm:prSet/>
      <dgm:spPr/>
      <dgm:t>
        <a:bodyPr/>
        <a:lstStyle/>
        <a:p>
          <a:endParaRPr lang="en-US"/>
        </a:p>
      </dgm:t>
    </dgm:pt>
    <dgm:pt modelId="{085CF07F-E201-45C7-A402-08630CE1E4F2}" type="sibTrans" cxnId="{F899DD1C-47DC-444E-96B8-AA6BE1D13B44}">
      <dgm:prSet/>
      <dgm:spPr/>
      <dgm:t>
        <a:bodyPr/>
        <a:lstStyle/>
        <a:p>
          <a:endParaRPr lang="en-US"/>
        </a:p>
      </dgm:t>
    </dgm:pt>
    <dgm:pt modelId="{CA81365B-8A84-4AEB-9910-71F17B412EA7}">
      <dgm:prSet/>
      <dgm:spPr/>
      <dgm:t>
        <a:bodyPr/>
        <a:lstStyle/>
        <a:p>
          <a:r>
            <a:rPr lang="en-GB"/>
            <a:t>Lineage emergence rates- can we figure out how many lineages we’re meant to see at certain outbreak stages &amp; sizes? </a:t>
          </a:r>
          <a:endParaRPr lang="en-US"/>
        </a:p>
      </dgm:t>
    </dgm:pt>
    <dgm:pt modelId="{E7659DD9-B997-404C-8913-ABEA0392687D}" type="parTrans" cxnId="{4AC7EC11-05C9-48EB-B726-6988589E059A}">
      <dgm:prSet/>
      <dgm:spPr/>
      <dgm:t>
        <a:bodyPr/>
        <a:lstStyle/>
        <a:p>
          <a:endParaRPr lang="en-US"/>
        </a:p>
      </dgm:t>
    </dgm:pt>
    <dgm:pt modelId="{F5B71053-812B-4F6E-A633-081350A80E77}" type="sibTrans" cxnId="{4AC7EC11-05C9-48EB-B726-6988589E059A}">
      <dgm:prSet/>
      <dgm:spPr/>
      <dgm:t>
        <a:bodyPr/>
        <a:lstStyle/>
        <a:p>
          <a:endParaRPr lang="en-US"/>
        </a:p>
      </dgm:t>
    </dgm:pt>
    <dgm:pt modelId="{871E96B1-DAB3-439D-857E-9C79F01EAAD7}">
      <dgm:prSet/>
      <dgm:spPr/>
      <dgm:t>
        <a:bodyPr/>
        <a:lstStyle/>
        <a:p>
          <a:r>
            <a:rPr lang="en-GB"/>
            <a:t>Outbreak size prediction based on observed genetic diversity</a:t>
          </a:r>
          <a:endParaRPr lang="en-US"/>
        </a:p>
      </dgm:t>
    </dgm:pt>
    <dgm:pt modelId="{91983DFE-B0C3-4CCC-BEB5-F3E6793F1EAD}" type="parTrans" cxnId="{9357B8A5-5CF8-4176-BEE1-1CFD1A22FF18}">
      <dgm:prSet/>
      <dgm:spPr/>
      <dgm:t>
        <a:bodyPr/>
        <a:lstStyle/>
        <a:p>
          <a:endParaRPr lang="en-US"/>
        </a:p>
      </dgm:t>
    </dgm:pt>
    <dgm:pt modelId="{75E2401B-398E-4FA0-B006-D376C48384E0}" type="sibTrans" cxnId="{9357B8A5-5CF8-4176-BEE1-1CFD1A22FF18}">
      <dgm:prSet/>
      <dgm:spPr/>
      <dgm:t>
        <a:bodyPr/>
        <a:lstStyle/>
        <a:p>
          <a:endParaRPr lang="en-US"/>
        </a:p>
      </dgm:t>
    </dgm:pt>
    <dgm:pt modelId="{5E4D26B5-93DE-4CC8-9178-5B9D024F454F}" type="pres">
      <dgm:prSet presAssocID="{384C1C96-4E39-474E-BA89-E9BEBEE3D00A}" presName="vert0" presStyleCnt="0">
        <dgm:presLayoutVars>
          <dgm:dir/>
          <dgm:animOne val="branch"/>
          <dgm:animLvl val="lvl"/>
        </dgm:presLayoutVars>
      </dgm:prSet>
      <dgm:spPr/>
    </dgm:pt>
    <dgm:pt modelId="{F4AAB0DF-B4AE-4DF7-BE58-63BD59234DF1}" type="pres">
      <dgm:prSet presAssocID="{0771AFCF-B1D3-4493-84A2-7F202957730D}" presName="thickLine" presStyleLbl="alignNode1" presStyleIdx="0" presStyleCnt="4"/>
      <dgm:spPr/>
    </dgm:pt>
    <dgm:pt modelId="{3EC1D473-232B-4844-ADB7-87F06D4A293E}" type="pres">
      <dgm:prSet presAssocID="{0771AFCF-B1D3-4493-84A2-7F202957730D}" presName="horz1" presStyleCnt="0"/>
      <dgm:spPr/>
    </dgm:pt>
    <dgm:pt modelId="{95E3E4BA-6C7D-4324-8E43-486C81944529}" type="pres">
      <dgm:prSet presAssocID="{0771AFCF-B1D3-4493-84A2-7F202957730D}" presName="tx1" presStyleLbl="revTx" presStyleIdx="0" presStyleCnt="4"/>
      <dgm:spPr/>
    </dgm:pt>
    <dgm:pt modelId="{7BD29B8A-97B9-4939-83F5-3FBE28D3F47E}" type="pres">
      <dgm:prSet presAssocID="{0771AFCF-B1D3-4493-84A2-7F202957730D}" presName="vert1" presStyleCnt="0"/>
      <dgm:spPr/>
    </dgm:pt>
    <dgm:pt modelId="{55C63E0C-D4ED-4F78-B534-E2C7535F3C7F}" type="pres">
      <dgm:prSet presAssocID="{7A149C00-B524-47EE-99DA-D4F2F29202D5}" presName="thickLine" presStyleLbl="alignNode1" presStyleIdx="1" presStyleCnt="4"/>
      <dgm:spPr/>
    </dgm:pt>
    <dgm:pt modelId="{270F6E1B-6ECF-479B-A87E-4AB26D96F38B}" type="pres">
      <dgm:prSet presAssocID="{7A149C00-B524-47EE-99DA-D4F2F29202D5}" presName="horz1" presStyleCnt="0"/>
      <dgm:spPr/>
    </dgm:pt>
    <dgm:pt modelId="{BDE4645B-1F2E-42AE-92F9-006945D39EDB}" type="pres">
      <dgm:prSet presAssocID="{7A149C00-B524-47EE-99DA-D4F2F29202D5}" presName="tx1" presStyleLbl="revTx" presStyleIdx="1" presStyleCnt="4"/>
      <dgm:spPr/>
    </dgm:pt>
    <dgm:pt modelId="{C9209847-D0B6-4DA8-B721-872676C5889E}" type="pres">
      <dgm:prSet presAssocID="{7A149C00-B524-47EE-99DA-D4F2F29202D5}" presName="vert1" presStyleCnt="0"/>
      <dgm:spPr/>
    </dgm:pt>
    <dgm:pt modelId="{4CD7BAB7-2F16-44BF-BC24-AEF66BCA5A49}" type="pres">
      <dgm:prSet presAssocID="{CA81365B-8A84-4AEB-9910-71F17B412EA7}" presName="thickLine" presStyleLbl="alignNode1" presStyleIdx="2" presStyleCnt="4"/>
      <dgm:spPr/>
    </dgm:pt>
    <dgm:pt modelId="{D9D5520D-48EC-4B60-93CA-B3156EE8B608}" type="pres">
      <dgm:prSet presAssocID="{CA81365B-8A84-4AEB-9910-71F17B412EA7}" presName="horz1" presStyleCnt="0"/>
      <dgm:spPr/>
    </dgm:pt>
    <dgm:pt modelId="{A1D096FE-19A6-4D40-B4EF-825C5EAB3448}" type="pres">
      <dgm:prSet presAssocID="{CA81365B-8A84-4AEB-9910-71F17B412EA7}" presName="tx1" presStyleLbl="revTx" presStyleIdx="2" presStyleCnt="4"/>
      <dgm:spPr/>
    </dgm:pt>
    <dgm:pt modelId="{5338F8FA-C8B0-4150-B356-78DDB9401B5C}" type="pres">
      <dgm:prSet presAssocID="{CA81365B-8A84-4AEB-9910-71F17B412EA7}" presName="vert1" presStyleCnt="0"/>
      <dgm:spPr/>
    </dgm:pt>
    <dgm:pt modelId="{60F27D78-22C1-424A-8A97-8CD42BCC400B}" type="pres">
      <dgm:prSet presAssocID="{871E96B1-DAB3-439D-857E-9C79F01EAAD7}" presName="thickLine" presStyleLbl="alignNode1" presStyleIdx="3" presStyleCnt="4"/>
      <dgm:spPr/>
    </dgm:pt>
    <dgm:pt modelId="{21CB7F89-C227-4985-A22F-4796519CAB2F}" type="pres">
      <dgm:prSet presAssocID="{871E96B1-DAB3-439D-857E-9C79F01EAAD7}" presName="horz1" presStyleCnt="0"/>
      <dgm:spPr/>
    </dgm:pt>
    <dgm:pt modelId="{B585FDFE-EDB3-4A6B-8096-5B9F88DE0BE7}" type="pres">
      <dgm:prSet presAssocID="{871E96B1-DAB3-439D-857E-9C79F01EAAD7}" presName="tx1" presStyleLbl="revTx" presStyleIdx="3" presStyleCnt="4"/>
      <dgm:spPr/>
    </dgm:pt>
    <dgm:pt modelId="{B3A36D06-EF10-47AD-B52A-8BE3901FC619}" type="pres">
      <dgm:prSet presAssocID="{871E96B1-DAB3-439D-857E-9C79F01EAAD7}" presName="vert1" presStyleCnt="0"/>
      <dgm:spPr/>
    </dgm:pt>
  </dgm:ptLst>
  <dgm:cxnLst>
    <dgm:cxn modelId="{4AC7EC11-05C9-48EB-B726-6988589E059A}" srcId="{384C1C96-4E39-474E-BA89-E9BEBEE3D00A}" destId="{CA81365B-8A84-4AEB-9910-71F17B412EA7}" srcOrd="2" destOrd="0" parTransId="{E7659DD9-B997-404C-8913-ABEA0392687D}" sibTransId="{F5B71053-812B-4F6E-A633-081350A80E77}"/>
    <dgm:cxn modelId="{F899DD1C-47DC-444E-96B8-AA6BE1D13B44}" srcId="{384C1C96-4E39-474E-BA89-E9BEBEE3D00A}" destId="{7A149C00-B524-47EE-99DA-D4F2F29202D5}" srcOrd="1" destOrd="0" parTransId="{984FD27E-B04B-4975-821E-6554FE962A5F}" sibTransId="{085CF07F-E201-45C7-A402-08630CE1E4F2}"/>
    <dgm:cxn modelId="{11D0FD20-5180-4E0B-926C-6A672D019139}" type="presOf" srcId="{7A149C00-B524-47EE-99DA-D4F2F29202D5}" destId="{BDE4645B-1F2E-42AE-92F9-006945D39EDB}" srcOrd="0" destOrd="0" presId="urn:microsoft.com/office/officeart/2008/layout/LinedList"/>
    <dgm:cxn modelId="{10532C37-278C-4BC3-8620-3E518CEB7EB3}" type="presOf" srcId="{CA81365B-8A84-4AEB-9910-71F17B412EA7}" destId="{A1D096FE-19A6-4D40-B4EF-825C5EAB3448}" srcOrd="0" destOrd="0" presId="urn:microsoft.com/office/officeart/2008/layout/LinedList"/>
    <dgm:cxn modelId="{9357B8A5-5CF8-4176-BEE1-1CFD1A22FF18}" srcId="{384C1C96-4E39-474E-BA89-E9BEBEE3D00A}" destId="{871E96B1-DAB3-439D-857E-9C79F01EAAD7}" srcOrd="3" destOrd="0" parTransId="{91983DFE-B0C3-4CCC-BEB5-F3E6793F1EAD}" sibTransId="{75E2401B-398E-4FA0-B006-D376C48384E0}"/>
    <dgm:cxn modelId="{B613FEAC-F430-474C-ABB8-348F382A0DEE}" srcId="{384C1C96-4E39-474E-BA89-E9BEBEE3D00A}" destId="{0771AFCF-B1D3-4493-84A2-7F202957730D}" srcOrd="0" destOrd="0" parTransId="{DBAC7D61-21B9-4CA2-A365-FDF919B6FFD7}" sibTransId="{589E5A6E-3888-4143-83A7-68D41EA1FE40}"/>
    <dgm:cxn modelId="{F6D4AFCF-8232-4994-BAF6-7B72EEE6A1A1}" type="presOf" srcId="{0771AFCF-B1D3-4493-84A2-7F202957730D}" destId="{95E3E4BA-6C7D-4324-8E43-486C81944529}" srcOrd="0" destOrd="0" presId="urn:microsoft.com/office/officeart/2008/layout/LinedList"/>
    <dgm:cxn modelId="{2D7671DB-5ED9-4E80-B684-AF2C5462F62E}" type="presOf" srcId="{384C1C96-4E39-474E-BA89-E9BEBEE3D00A}" destId="{5E4D26B5-93DE-4CC8-9178-5B9D024F454F}" srcOrd="0" destOrd="0" presId="urn:microsoft.com/office/officeart/2008/layout/LinedList"/>
    <dgm:cxn modelId="{80B980ED-0931-4D69-822C-1449FECEAF9F}" type="presOf" srcId="{871E96B1-DAB3-439D-857E-9C79F01EAAD7}" destId="{B585FDFE-EDB3-4A6B-8096-5B9F88DE0BE7}" srcOrd="0" destOrd="0" presId="urn:microsoft.com/office/officeart/2008/layout/LinedList"/>
    <dgm:cxn modelId="{B9290C7B-F5EB-4F7A-AB40-84A01A935057}" type="presParOf" srcId="{5E4D26B5-93DE-4CC8-9178-5B9D024F454F}" destId="{F4AAB0DF-B4AE-4DF7-BE58-63BD59234DF1}" srcOrd="0" destOrd="0" presId="urn:microsoft.com/office/officeart/2008/layout/LinedList"/>
    <dgm:cxn modelId="{7664D2FA-CB3C-49A3-A09E-7F37944F7728}" type="presParOf" srcId="{5E4D26B5-93DE-4CC8-9178-5B9D024F454F}" destId="{3EC1D473-232B-4844-ADB7-87F06D4A293E}" srcOrd="1" destOrd="0" presId="urn:microsoft.com/office/officeart/2008/layout/LinedList"/>
    <dgm:cxn modelId="{E872A3A2-D0AE-4C77-8D73-9A09DCE03250}" type="presParOf" srcId="{3EC1D473-232B-4844-ADB7-87F06D4A293E}" destId="{95E3E4BA-6C7D-4324-8E43-486C81944529}" srcOrd="0" destOrd="0" presId="urn:microsoft.com/office/officeart/2008/layout/LinedList"/>
    <dgm:cxn modelId="{B24C051C-6EBE-476E-B4E7-C5A14E754547}" type="presParOf" srcId="{3EC1D473-232B-4844-ADB7-87F06D4A293E}" destId="{7BD29B8A-97B9-4939-83F5-3FBE28D3F47E}" srcOrd="1" destOrd="0" presId="urn:microsoft.com/office/officeart/2008/layout/LinedList"/>
    <dgm:cxn modelId="{923D5913-7EC6-4ECE-9C18-1D893A830651}" type="presParOf" srcId="{5E4D26B5-93DE-4CC8-9178-5B9D024F454F}" destId="{55C63E0C-D4ED-4F78-B534-E2C7535F3C7F}" srcOrd="2" destOrd="0" presId="urn:microsoft.com/office/officeart/2008/layout/LinedList"/>
    <dgm:cxn modelId="{863284BB-A4EA-47E8-870A-F475A46983DF}" type="presParOf" srcId="{5E4D26B5-93DE-4CC8-9178-5B9D024F454F}" destId="{270F6E1B-6ECF-479B-A87E-4AB26D96F38B}" srcOrd="3" destOrd="0" presId="urn:microsoft.com/office/officeart/2008/layout/LinedList"/>
    <dgm:cxn modelId="{17A8A8EB-943E-42C2-908B-B5965D746B20}" type="presParOf" srcId="{270F6E1B-6ECF-479B-A87E-4AB26D96F38B}" destId="{BDE4645B-1F2E-42AE-92F9-006945D39EDB}" srcOrd="0" destOrd="0" presId="urn:microsoft.com/office/officeart/2008/layout/LinedList"/>
    <dgm:cxn modelId="{EB865290-A747-4BCC-A480-0529B1AF01F8}" type="presParOf" srcId="{270F6E1B-6ECF-479B-A87E-4AB26D96F38B}" destId="{C9209847-D0B6-4DA8-B721-872676C5889E}" srcOrd="1" destOrd="0" presId="urn:microsoft.com/office/officeart/2008/layout/LinedList"/>
    <dgm:cxn modelId="{FDF1DC01-7BEE-4D1E-9CA7-2BA0EAB09005}" type="presParOf" srcId="{5E4D26B5-93DE-4CC8-9178-5B9D024F454F}" destId="{4CD7BAB7-2F16-44BF-BC24-AEF66BCA5A49}" srcOrd="4" destOrd="0" presId="urn:microsoft.com/office/officeart/2008/layout/LinedList"/>
    <dgm:cxn modelId="{ED6FF4BE-9D87-468D-A165-98589E13C5B0}" type="presParOf" srcId="{5E4D26B5-93DE-4CC8-9178-5B9D024F454F}" destId="{D9D5520D-48EC-4B60-93CA-B3156EE8B608}" srcOrd="5" destOrd="0" presId="urn:microsoft.com/office/officeart/2008/layout/LinedList"/>
    <dgm:cxn modelId="{83C40B83-5AA4-476C-B297-E809D06958C6}" type="presParOf" srcId="{D9D5520D-48EC-4B60-93CA-B3156EE8B608}" destId="{A1D096FE-19A6-4D40-B4EF-825C5EAB3448}" srcOrd="0" destOrd="0" presId="urn:microsoft.com/office/officeart/2008/layout/LinedList"/>
    <dgm:cxn modelId="{F9B8B1FA-654D-48B8-8B80-D18CA2AA87A8}" type="presParOf" srcId="{D9D5520D-48EC-4B60-93CA-B3156EE8B608}" destId="{5338F8FA-C8B0-4150-B356-78DDB9401B5C}" srcOrd="1" destOrd="0" presId="urn:microsoft.com/office/officeart/2008/layout/LinedList"/>
    <dgm:cxn modelId="{48A84CDA-5D9B-4C41-9777-E45FB7500BE2}" type="presParOf" srcId="{5E4D26B5-93DE-4CC8-9178-5B9D024F454F}" destId="{60F27D78-22C1-424A-8A97-8CD42BCC400B}" srcOrd="6" destOrd="0" presId="urn:microsoft.com/office/officeart/2008/layout/LinedList"/>
    <dgm:cxn modelId="{A76D1944-74CD-49CC-9C17-8AE9C5CA8F6E}" type="presParOf" srcId="{5E4D26B5-93DE-4CC8-9178-5B9D024F454F}" destId="{21CB7F89-C227-4985-A22F-4796519CAB2F}" srcOrd="7" destOrd="0" presId="urn:microsoft.com/office/officeart/2008/layout/LinedList"/>
    <dgm:cxn modelId="{ECB0567A-00B5-4E8F-B3E8-2675642FFF28}" type="presParOf" srcId="{21CB7F89-C227-4985-A22F-4796519CAB2F}" destId="{B585FDFE-EDB3-4A6B-8096-5B9F88DE0BE7}" srcOrd="0" destOrd="0" presId="urn:microsoft.com/office/officeart/2008/layout/LinedList"/>
    <dgm:cxn modelId="{9F096CFB-1115-4E20-8292-26DA2788AF2F}" type="presParOf" srcId="{21CB7F89-C227-4985-A22F-4796519CAB2F}" destId="{B3A36D06-EF10-47AD-B52A-8BE3901FC61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76CE9-3F72-4D3E-A587-EBE16AA164AA}">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5B7BE-B5DF-4931-B23C-6A97AF3457E6}">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It may not matter in the long run how we measure RABV mutation due to its low mutation rate – it’s probably not mutating over most generations</a:t>
          </a:r>
          <a:endParaRPr lang="en-US" sz="2600" kern="1200" dirty="0"/>
        </a:p>
      </dsp:txBody>
      <dsp:txXfrm>
        <a:off x="0" y="2703"/>
        <a:ext cx="6900512" cy="1843578"/>
      </dsp:txXfrm>
    </dsp:sp>
    <dsp:sp modelId="{69933501-04AE-4A95-9EB2-8A41A89860D3}">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2ACD2-1562-46DC-BFA3-4585FF03796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Nonetheless, per-generation mutation rate estimations are useful to have – for example, for outbreak size estimation from genetic diversity, which can be used to evaluate case detection</a:t>
          </a:r>
        </a:p>
      </dsp:txBody>
      <dsp:txXfrm>
        <a:off x="0" y="1846281"/>
        <a:ext cx="6900512" cy="1843578"/>
      </dsp:txXfrm>
    </dsp:sp>
    <dsp:sp modelId="{E528045A-709A-42E6-9886-24F897382308}">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3ABAC-C53F-408E-A68F-AB335D8E915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dirty="0"/>
            <a:t>The questions proposed in my hypothesis may still be interesting to consider for high-mutating viruses with long latent periods</a:t>
          </a:r>
          <a:endParaRPr lang="en-US" sz="2600" kern="1200" dirty="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AB0DF-B4AE-4DF7-BE58-63BD59234DF1}">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3E4BA-6C7D-4324-8E43-486C81944529}">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Viral Genomics &amp; Evolution Conference – 9</a:t>
          </a:r>
          <a:r>
            <a:rPr lang="en-GB" sz="2700" kern="1200" baseline="30000"/>
            <a:t>th</a:t>
          </a:r>
          <a:r>
            <a:rPr lang="en-GB" sz="2700" kern="1200"/>
            <a:t>-11</a:t>
          </a:r>
          <a:r>
            <a:rPr lang="en-GB" sz="2700" kern="1200" baseline="30000"/>
            <a:t>th</a:t>
          </a:r>
          <a:r>
            <a:rPr lang="en-GB" sz="2700" kern="1200"/>
            <a:t>  November</a:t>
          </a:r>
          <a:endParaRPr lang="en-US" sz="2700" kern="1200"/>
        </a:p>
      </dsp:txBody>
      <dsp:txXfrm>
        <a:off x="0" y="0"/>
        <a:ext cx="6900512" cy="1384035"/>
      </dsp:txXfrm>
    </dsp:sp>
    <dsp:sp modelId="{55C63E0C-D4ED-4F78-B534-E2C7535F3C7F}">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E4645B-1F2E-42AE-92F9-006945D39EDB}">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Wrapping up this chapter into something hopefully publishable</a:t>
          </a:r>
          <a:endParaRPr lang="en-US" sz="2700" kern="1200" dirty="0"/>
        </a:p>
      </dsp:txBody>
      <dsp:txXfrm>
        <a:off x="0" y="1384035"/>
        <a:ext cx="6900512" cy="1384035"/>
      </dsp:txXfrm>
    </dsp:sp>
    <dsp:sp modelId="{4CD7BAB7-2F16-44BF-BC24-AEF66BCA5A49}">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096FE-19A6-4D40-B4EF-825C5EAB3448}">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Lineage emergence rates- can we figure out how many lineages we’re meant to see at certain outbreak stages &amp; sizes? </a:t>
          </a:r>
          <a:endParaRPr lang="en-US" sz="2700" kern="1200"/>
        </a:p>
      </dsp:txBody>
      <dsp:txXfrm>
        <a:off x="0" y="2768070"/>
        <a:ext cx="6900512" cy="1384035"/>
      </dsp:txXfrm>
    </dsp:sp>
    <dsp:sp modelId="{60F27D78-22C1-424A-8A97-8CD42BCC400B}">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5FDFE-EDB3-4A6B-8096-5B9F88DE0BE7}">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Outbreak size prediction based on observed genetic diversity</a:t>
          </a:r>
          <a:endParaRPr lang="en-US" sz="27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63E0E-0B8A-41C2-833D-1913A9719D46}" type="datetimeFigureOut">
              <a:rPr lang="en-GB" smtClean="0"/>
              <a:t>13/10/2022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5AA42-A8CB-4C77-AB17-8790A9C45A17}" type="slidenum">
              <a:rPr lang="en-GB" smtClean="0"/>
              <a:t>‹#›</a:t>
            </a:fld>
            <a:endParaRPr lang="en-GB"/>
          </a:p>
        </p:txBody>
      </p:sp>
    </p:spTree>
    <p:extLst>
      <p:ext uri="{BB962C8B-B14F-4D97-AF65-F5344CB8AC3E}">
        <p14:creationId xmlns:p14="http://schemas.microsoft.com/office/powerpoint/2010/main" val="93145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65AA42-A8CB-4C77-AB17-8790A9C45A17}" type="slidenum">
              <a:rPr lang="en-GB" smtClean="0"/>
              <a:t>1</a:t>
            </a:fld>
            <a:endParaRPr lang="en-GB"/>
          </a:p>
        </p:txBody>
      </p:sp>
    </p:spTree>
    <p:extLst>
      <p:ext uri="{BB962C8B-B14F-4D97-AF65-F5344CB8AC3E}">
        <p14:creationId xmlns:p14="http://schemas.microsoft.com/office/powerpoint/2010/main" val="298150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compared the R squared value of divergence plots from simulated outbreaks across different levels of case sampling and mutation rates (which have been converted to a per-generation rate for ease of comparison). As we can see sampling rate doesn’t make much difference, but at higher mutation rates there is a much clearer divide between the two mutation models than for rates below about 0.5 SNPs/generation. </a:t>
            </a:r>
          </a:p>
        </p:txBody>
      </p:sp>
      <p:sp>
        <p:nvSpPr>
          <p:cNvPr id="4" name="Slide Number Placeholder 3"/>
          <p:cNvSpPr>
            <a:spLocks noGrp="1"/>
          </p:cNvSpPr>
          <p:nvPr>
            <p:ph type="sldNum" sz="quarter" idx="5"/>
          </p:nvPr>
        </p:nvSpPr>
        <p:spPr/>
        <p:txBody>
          <a:bodyPr/>
          <a:lstStyle/>
          <a:p>
            <a:fld id="{E465AA42-A8CB-4C77-AB17-8790A9C45A17}" type="slidenum">
              <a:rPr lang="en-GB" smtClean="0"/>
              <a:t>10</a:t>
            </a:fld>
            <a:endParaRPr lang="en-GB"/>
          </a:p>
        </p:txBody>
      </p:sp>
    </p:spTree>
    <p:extLst>
      <p:ext uri="{BB962C8B-B14F-4D97-AF65-F5344CB8AC3E}">
        <p14:creationId xmlns:p14="http://schemas.microsoft.com/office/powerpoint/2010/main" val="98524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that it might be useful to find out what rabies’ per-generation mutation rate is, and also just because it’s a useful value to have for calculating how closely related cases are etc. So we compared two methods of doing this- a novel method that involves taking pairwise genetic and temporal distances between cases based on a time scaled phylogenetic tree, and a very simple method of multiplying the clock rate by the serial interval distribution and the genome length.</a:t>
            </a:r>
          </a:p>
        </p:txBody>
      </p:sp>
      <p:sp>
        <p:nvSpPr>
          <p:cNvPr id="4" name="Slide Number Placeholder 3"/>
          <p:cNvSpPr>
            <a:spLocks noGrp="1"/>
          </p:cNvSpPr>
          <p:nvPr>
            <p:ph type="sldNum" sz="quarter" idx="5"/>
          </p:nvPr>
        </p:nvSpPr>
        <p:spPr/>
        <p:txBody>
          <a:bodyPr/>
          <a:lstStyle/>
          <a:p>
            <a:fld id="{E465AA42-A8CB-4C77-AB17-8790A9C45A17}" type="slidenum">
              <a:rPr lang="en-GB" smtClean="0"/>
              <a:t>11</a:t>
            </a:fld>
            <a:endParaRPr lang="en-GB"/>
          </a:p>
        </p:txBody>
      </p:sp>
    </p:spTree>
    <p:extLst>
      <p:ext uri="{BB962C8B-B14F-4D97-AF65-F5344CB8AC3E}">
        <p14:creationId xmlns:p14="http://schemas.microsoft.com/office/powerpoint/2010/main" val="7911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two methods using simulated outbreaks with different input mutation rates using the per-generation mutation model. Accuracy increased as mutation rate increased, and while the simpler clock rate method of mutation rate prediction did better, both methods did reasonably well at predicting the input mutation rate.</a:t>
            </a:r>
          </a:p>
        </p:txBody>
      </p:sp>
      <p:sp>
        <p:nvSpPr>
          <p:cNvPr id="4" name="Slide Number Placeholder 3"/>
          <p:cNvSpPr>
            <a:spLocks noGrp="1"/>
          </p:cNvSpPr>
          <p:nvPr>
            <p:ph type="sldNum" sz="quarter" idx="5"/>
          </p:nvPr>
        </p:nvSpPr>
        <p:spPr/>
        <p:txBody>
          <a:bodyPr/>
          <a:lstStyle/>
          <a:p>
            <a:fld id="{E465AA42-A8CB-4C77-AB17-8790A9C45A17}" type="slidenum">
              <a:rPr lang="en-GB" smtClean="0"/>
              <a:t>12</a:t>
            </a:fld>
            <a:endParaRPr lang="en-GB"/>
          </a:p>
        </p:txBody>
      </p:sp>
    </p:spTree>
    <p:extLst>
      <p:ext uri="{BB962C8B-B14F-4D97-AF65-F5344CB8AC3E}">
        <p14:creationId xmlns:p14="http://schemas.microsoft.com/office/powerpoint/2010/main" val="153667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applied both methods to a set of rabies sequences from Tanzania, and they came out pretty close, and both gave a mean value of 0.17 SNPs / generation – which is super low. This suggests to me that since no SNPs are expected to happen on most generations anyway, it probably doesn’t practically matter whether they’re happening per unit time or per generation.</a:t>
            </a:r>
          </a:p>
        </p:txBody>
      </p:sp>
      <p:sp>
        <p:nvSpPr>
          <p:cNvPr id="4" name="Slide Number Placeholder 3"/>
          <p:cNvSpPr>
            <a:spLocks noGrp="1"/>
          </p:cNvSpPr>
          <p:nvPr>
            <p:ph type="sldNum" sz="quarter" idx="5"/>
          </p:nvPr>
        </p:nvSpPr>
        <p:spPr/>
        <p:txBody>
          <a:bodyPr/>
          <a:lstStyle/>
          <a:p>
            <a:fld id="{E465AA42-A8CB-4C77-AB17-8790A9C45A17}" type="slidenum">
              <a:rPr lang="en-GB" smtClean="0"/>
              <a:t>13</a:t>
            </a:fld>
            <a:endParaRPr lang="en-GB"/>
          </a:p>
        </p:txBody>
      </p:sp>
    </p:spTree>
    <p:extLst>
      <p:ext uri="{BB962C8B-B14F-4D97-AF65-F5344CB8AC3E}">
        <p14:creationId xmlns:p14="http://schemas.microsoft.com/office/powerpoint/2010/main" val="358294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also had a look at whether differences in mutation rate existed between rabies lineages, and there’s a fair amount of variation. I’m now working on a paper with Kat Campbell on the demographic differences between rabies lineages, including mutation rates, where we’re getting some cool results and having some fun discussions on whether the cause of the mutation rate variation we’re seeing is biological or epidemiological. We’re planning on presenting this to the evolutionary analysis group at some point so keep an eye out for that if you’re interested.</a:t>
            </a:r>
          </a:p>
        </p:txBody>
      </p:sp>
      <p:sp>
        <p:nvSpPr>
          <p:cNvPr id="4" name="Slide Number Placeholder 3"/>
          <p:cNvSpPr>
            <a:spLocks noGrp="1"/>
          </p:cNvSpPr>
          <p:nvPr>
            <p:ph type="sldNum" sz="quarter" idx="5"/>
          </p:nvPr>
        </p:nvSpPr>
        <p:spPr/>
        <p:txBody>
          <a:bodyPr/>
          <a:lstStyle/>
          <a:p>
            <a:fld id="{E465AA42-A8CB-4C77-AB17-8790A9C45A17}" type="slidenum">
              <a:rPr lang="en-GB" smtClean="0"/>
              <a:t>15</a:t>
            </a:fld>
            <a:endParaRPr lang="en-GB"/>
          </a:p>
        </p:txBody>
      </p:sp>
    </p:spTree>
    <p:extLst>
      <p:ext uri="{BB962C8B-B14F-4D97-AF65-F5344CB8AC3E}">
        <p14:creationId xmlns:p14="http://schemas.microsoft.com/office/powerpoint/2010/main" val="225161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main takeaways from this project so far is that while the mutation model of rabies in particular doesn’t make much of a practical difference, due to rabies’ super low mutation rate. Over the course of many generations the cases with unusually high serial intervals will just </a:t>
            </a:r>
            <a:r>
              <a:rPr lang="en-GB" dirty="0" err="1"/>
              <a:t>kinda</a:t>
            </a:r>
            <a:r>
              <a:rPr lang="en-GB" dirty="0"/>
              <a:t> average out with the shorter infections, and not really make too much of a difference. </a:t>
            </a:r>
          </a:p>
          <a:p>
            <a:r>
              <a:rPr lang="en-GB" dirty="0"/>
              <a:t>This may however be something to think about for viruses that have both long latent periods and a higher mutation rate.</a:t>
            </a:r>
          </a:p>
          <a:p>
            <a:r>
              <a:rPr lang="en-GB" dirty="0"/>
              <a:t>Final thing- complex methods that take ages to run aren’t necessarily going to give you better results than some quick calculator math.</a:t>
            </a:r>
          </a:p>
          <a:p>
            <a:endParaRPr lang="en-GB" dirty="0"/>
          </a:p>
        </p:txBody>
      </p:sp>
      <p:sp>
        <p:nvSpPr>
          <p:cNvPr id="4" name="Slide Number Placeholder 3"/>
          <p:cNvSpPr>
            <a:spLocks noGrp="1"/>
          </p:cNvSpPr>
          <p:nvPr>
            <p:ph type="sldNum" sz="quarter" idx="5"/>
          </p:nvPr>
        </p:nvSpPr>
        <p:spPr/>
        <p:txBody>
          <a:bodyPr/>
          <a:lstStyle/>
          <a:p>
            <a:fld id="{E465AA42-A8CB-4C77-AB17-8790A9C45A17}" type="slidenum">
              <a:rPr lang="en-GB" smtClean="0"/>
              <a:t>16</a:t>
            </a:fld>
            <a:endParaRPr lang="en-GB"/>
          </a:p>
        </p:txBody>
      </p:sp>
    </p:spTree>
    <p:extLst>
      <p:ext uri="{BB962C8B-B14F-4D97-AF65-F5344CB8AC3E}">
        <p14:creationId xmlns:p14="http://schemas.microsoft.com/office/powerpoint/2010/main" val="1980874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plans for the future look a bit like this- VGE next month presenting a poster on this work, then wrapping this up and moving on to some more lineage stuff- I’m planning a project on predicting how many lineages should be observed at different stages and sizes of rabies outbreaks, and maybe looking into whether we can then use that to infer what’s going on with the outbreak. Also thinking of having a look at whether we can predict outbreak size based on genetic diversity.</a:t>
            </a:r>
          </a:p>
        </p:txBody>
      </p:sp>
      <p:sp>
        <p:nvSpPr>
          <p:cNvPr id="4" name="Slide Number Placeholder 3"/>
          <p:cNvSpPr>
            <a:spLocks noGrp="1"/>
          </p:cNvSpPr>
          <p:nvPr>
            <p:ph type="sldNum" sz="quarter" idx="5"/>
          </p:nvPr>
        </p:nvSpPr>
        <p:spPr/>
        <p:txBody>
          <a:bodyPr/>
          <a:lstStyle/>
          <a:p>
            <a:fld id="{E465AA42-A8CB-4C77-AB17-8790A9C45A17}" type="slidenum">
              <a:rPr lang="en-GB" smtClean="0"/>
              <a:t>17</a:t>
            </a:fld>
            <a:endParaRPr lang="en-GB"/>
          </a:p>
        </p:txBody>
      </p:sp>
    </p:spTree>
    <p:extLst>
      <p:ext uri="{BB962C8B-B14F-4D97-AF65-F5344CB8AC3E}">
        <p14:creationId xmlns:p14="http://schemas.microsoft.com/office/powerpoint/2010/main" val="85133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lot </a:t>
            </a:r>
            <a:r>
              <a:rPr lang="en-GB" dirty="0"/>
              <a:t>of you will be familiar with rabies, but for those that aren’t, it’s an RNA virus of around 12 kilobases in size. Generally an animal bitten by a rabid animal will become infectious about 26 days later, but rabies can lie dormant in a host for months or years. The rabies virus tends to stay at the infection site for a while, not really doing anything, until it makes its way into the neurons and CNS where it eventually causes symptoms and death.</a:t>
            </a:r>
          </a:p>
        </p:txBody>
      </p:sp>
      <p:sp>
        <p:nvSpPr>
          <p:cNvPr id="4" name="Slide Number Placeholder 3"/>
          <p:cNvSpPr>
            <a:spLocks noGrp="1"/>
          </p:cNvSpPr>
          <p:nvPr>
            <p:ph type="sldNum" sz="quarter" idx="5"/>
          </p:nvPr>
        </p:nvSpPr>
        <p:spPr/>
        <p:txBody>
          <a:bodyPr/>
          <a:lstStyle/>
          <a:p>
            <a:fld id="{E465AA42-A8CB-4C77-AB17-8790A9C45A17}" type="slidenum">
              <a:rPr lang="en-GB" smtClean="0"/>
              <a:t>2</a:t>
            </a:fld>
            <a:endParaRPr lang="en-GB"/>
          </a:p>
        </p:txBody>
      </p:sp>
    </p:spTree>
    <p:extLst>
      <p:ext uri="{BB962C8B-B14F-4D97-AF65-F5344CB8AC3E}">
        <p14:creationId xmlns:p14="http://schemas.microsoft.com/office/powerpoint/2010/main" val="3693714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time that rabies spends in its host can be broadly split into two periods: the time that it’s just chilling in the muscle tissue and moving along the neurons, which we’ll call the incubation period represented in blue, and the time where the virus has undergone massive replication in the brain and is causing symptoms where the host becomes infectious, represented in red.</a:t>
            </a:r>
          </a:p>
          <a:p>
            <a:r>
              <a:rPr lang="en-GB" dirty="0"/>
              <a:t>and to give a bit of explanation to the term serial interval, this is the time between a host becoming infected and then infecting the next host along the chain- so as illustrated here, the period between case 2 being </a:t>
            </a:r>
            <a:r>
              <a:rPr lang="en-GB" dirty="0" err="1"/>
              <a:t>infectied</a:t>
            </a:r>
            <a:r>
              <a:rPr lang="en-GB" dirty="0"/>
              <a:t> and case 3 being infected. Because of the massive variability in the incubation period as discussed, the serial interval has a distribution with a very long tail, as we can see here.</a:t>
            </a:r>
          </a:p>
        </p:txBody>
      </p:sp>
      <p:sp>
        <p:nvSpPr>
          <p:cNvPr id="4" name="Slide Number Placeholder 3"/>
          <p:cNvSpPr>
            <a:spLocks noGrp="1"/>
          </p:cNvSpPr>
          <p:nvPr>
            <p:ph type="sldNum" sz="quarter" idx="5"/>
          </p:nvPr>
        </p:nvSpPr>
        <p:spPr/>
        <p:txBody>
          <a:bodyPr/>
          <a:lstStyle/>
          <a:p>
            <a:fld id="{E465AA42-A8CB-4C77-AB17-8790A9C45A17}" type="slidenum">
              <a:rPr lang="en-GB" smtClean="0"/>
              <a:t>3</a:t>
            </a:fld>
            <a:endParaRPr lang="en-GB"/>
          </a:p>
        </p:txBody>
      </p:sp>
    </p:spTree>
    <p:extLst>
      <p:ext uri="{BB962C8B-B14F-4D97-AF65-F5344CB8AC3E}">
        <p14:creationId xmlns:p14="http://schemas.microsoft.com/office/powerpoint/2010/main" val="8968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 got me thinking a bit about what’s happening with mutation while rabies is hanging out in the host’s muscle tissue for potentially months. If it’s not replicating, it’s not likely to be mutating as much as usual, and if it isn’t mutating for long periods of time, that could have implications on whether the molecular clock model applies to rabies – remember that a fundamental assumption of the molecular clock is that mutations accumulate consistently over time. If the molecular clock doesn’t apply, is the clock rate the best way to measure rabies evolution? Is there a better unit we can use?</a:t>
            </a:r>
          </a:p>
        </p:txBody>
      </p:sp>
      <p:sp>
        <p:nvSpPr>
          <p:cNvPr id="4" name="Slide Number Placeholder 3"/>
          <p:cNvSpPr>
            <a:spLocks noGrp="1"/>
          </p:cNvSpPr>
          <p:nvPr>
            <p:ph type="sldNum" sz="quarter" idx="5"/>
          </p:nvPr>
        </p:nvSpPr>
        <p:spPr/>
        <p:txBody>
          <a:bodyPr/>
          <a:lstStyle/>
          <a:p>
            <a:fld id="{E465AA42-A8CB-4C77-AB17-8790A9C45A17}" type="slidenum">
              <a:rPr lang="en-GB" smtClean="0"/>
              <a:t>4</a:t>
            </a:fld>
            <a:endParaRPr lang="en-GB"/>
          </a:p>
        </p:txBody>
      </p:sp>
    </p:spTree>
    <p:extLst>
      <p:ext uri="{BB962C8B-B14F-4D97-AF65-F5344CB8AC3E}">
        <p14:creationId xmlns:p14="http://schemas.microsoft.com/office/powerpoint/2010/main" val="500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my plan to test whether rabies mutation was more clock like or more per-generation based was to look at divergence plots for rabies outbreaks, and compare them to divergence plots from simulated outbreaks, where mutation happened either per unit time or per transmission. Another idea I had to look at this was to look at closely related rabies sequences, mother-daughter pairs or sibling pairs, and see if the genetic distance between them was significantly higher in child cases with long incubation periods, but unfortunately I haven’t found enough of these pairs in the contact tracing data to do this analysis.</a:t>
            </a:r>
          </a:p>
        </p:txBody>
      </p:sp>
      <p:sp>
        <p:nvSpPr>
          <p:cNvPr id="4" name="Slide Number Placeholder 3"/>
          <p:cNvSpPr>
            <a:spLocks noGrp="1"/>
          </p:cNvSpPr>
          <p:nvPr>
            <p:ph type="sldNum" sz="quarter" idx="5"/>
          </p:nvPr>
        </p:nvSpPr>
        <p:spPr/>
        <p:txBody>
          <a:bodyPr/>
          <a:lstStyle/>
          <a:p>
            <a:fld id="{E465AA42-A8CB-4C77-AB17-8790A9C45A17}" type="slidenum">
              <a:rPr lang="en-GB" smtClean="0"/>
              <a:t>5</a:t>
            </a:fld>
            <a:endParaRPr lang="en-GB"/>
          </a:p>
        </p:txBody>
      </p:sp>
    </p:spTree>
    <p:extLst>
      <p:ext uri="{BB962C8B-B14F-4D97-AF65-F5344CB8AC3E}">
        <p14:creationId xmlns:p14="http://schemas.microsoft.com/office/powerpoint/2010/main" val="79799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broadly how the simulations work: we take the output of a branching process simulation that Elaine Ferguson developed, and simulate genetic data on top of it in one of two ways: either per unit time, the top one, where the number of SNPs that case accumulates is based on the length of it’s serial interval, so SNPs should accumulate fairly consistently with time. And the per generation model, where the length of the serial interval doesn’t matter, and the number of SNPs a case gets is just based on a given mutation rate (with some stochasticity thrown in to both). We generate mutations down these transmission chains, then sample a proportion of the cases, and use those sequences to make divergence plots.</a:t>
            </a:r>
          </a:p>
        </p:txBody>
      </p:sp>
      <p:sp>
        <p:nvSpPr>
          <p:cNvPr id="4" name="Slide Number Placeholder 3"/>
          <p:cNvSpPr>
            <a:spLocks noGrp="1"/>
          </p:cNvSpPr>
          <p:nvPr>
            <p:ph type="sldNum" sz="quarter" idx="5"/>
          </p:nvPr>
        </p:nvSpPr>
        <p:spPr/>
        <p:txBody>
          <a:bodyPr/>
          <a:lstStyle/>
          <a:p>
            <a:fld id="{E465AA42-A8CB-4C77-AB17-8790A9C45A17}" type="slidenum">
              <a:rPr lang="en-GB" smtClean="0"/>
              <a:t>6</a:t>
            </a:fld>
            <a:endParaRPr lang="en-GB"/>
          </a:p>
        </p:txBody>
      </p:sp>
    </p:spTree>
    <p:extLst>
      <p:ext uri="{BB962C8B-B14F-4D97-AF65-F5344CB8AC3E}">
        <p14:creationId xmlns:p14="http://schemas.microsoft.com/office/powerpoint/2010/main" val="248517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of a divergence plot for those who haven’t seen one before, the y axis is the proportion of bases in a sequence that have changed since the predicted common ancestor between all the sequences, and the x axis is time. These plots can be used to predict when the common ancestor happened, in this case around 1968. There are also some stats up in the top left corner, and I’m going to look a bit more into the R squared value for this analysis.</a:t>
            </a:r>
          </a:p>
        </p:txBody>
      </p:sp>
      <p:sp>
        <p:nvSpPr>
          <p:cNvPr id="4" name="Slide Number Placeholder 3"/>
          <p:cNvSpPr>
            <a:spLocks noGrp="1"/>
          </p:cNvSpPr>
          <p:nvPr>
            <p:ph type="sldNum" sz="quarter" idx="5"/>
          </p:nvPr>
        </p:nvSpPr>
        <p:spPr/>
        <p:txBody>
          <a:bodyPr/>
          <a:lstStyle/>
          <a:p>
            <a:fld id="{E465AA42-A8CB-4C77-AB17-8790A9C45A17}" type="slidenum">
              <a:rPr lang="en-GB" smtClean="0"/>
              <a:t>7</a:t>
            </a:fld>
            <a:endParaRPr lang="en-GB"/>
          </a:p>
        </p:txBody>
      </p:sp>
    </p:spTree>
    <p:extLst>
      <p:ext uri="{BB962C8B-B14F-4D97-AF65-F5344CB8AC3E}">
        <p14:creationId xmlns:p14="http://schemas.microsoft.com/office/powerpoint/2010/main" val="259312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looking at the divergence plots themselves, there are some features that differ between the two mutation models. When mutation followed the per-generation model, we get these little offshoots that are probably caused by particularly long or short serial intervals.</a:t>
            </a:r>
          </a:p>
        </p:txBody>
      </p:sp>
      <p:sp>
        <p:nvSpPr>
          <p:cNvPr id="4" name="Slide Number Placeholder 3"/>
          <p:cNvSpPr>
            <a:spLocks noGrp="1"/>
          </p:cNvSpPr>
          <p:nvPr>
            <p:ph type="sldNum" sz="quarter" idx="5"/>
          </p:nvPr>
        </p:nvSpPr>
        <p:spPr/>
        <p:txBody>
          <a:bodyPr/>
          <a:lstStyle/>
          <a:p>
            <a:fld id="{E465AA42-A8CB-4C77-AB17-8790A9C45A17}" type="slidenum">
              <a:rPr lang="en-GB" smtClean="0"/>
              <a:t>8</a:t>
            </a:fld>
            <a:endParaRPr lang="en-GB"/>
          </a:p>
        </p:txBody>
      </p:sp>
    </p:spTree>
    <p:extLst>
      <p:ext uri="{BB962C8B-B14F-4D97-AF65-F5344CB8AC3E}">
        <p14:creationId xmlns:p14="http://schemas.microsoft.com/office/powerpoint/2010/main" val="215744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these patterns are much harder to see in simulations with a lower mutation rate, which is problematic seeing as we know the rabies virus has a fairly low clock rate compared to other RNA viruses.</a:t>
            </a:r>
          </a:p>
        </p:txBody>
      </p:sp>
      <p:sp>
        <p:nvSpPr>
          <p:cNvPr id="4" name="Slide Number Placeholder 3"/>
          <p:cNvSpPr>
            <a:spLocks noGrp="1"/>
          </p:cNvSpPr>
          <p:nvPr>
            <p:ph type="sldNum" sz="quarter" idx="5"/>
          </p:nvPr>
        </p:nvSpPr>
        <p:spPr/>
        <p:txBody>
          <a:bodyPr/>
          <a:lstStyle/>
          <a:p>
            <a:fld id="{E465AA42-A8CB-4C77-AB17-8790A9C45A17}" type="slidenum">
              <a:rPr lang="en-GB" smtClean="0"/>
              <a:t>9</a:t>
            </a:fld>
            <a:endParaRPr lang="en-GB"/>
          </a:p>
        </p:txBody>
      </p:sp>
    </p:spTree>
    <p:extLst>
      <p:ext uri="{BB962C8B-B14F-4D97-AF65-F5344CB8AC3E}">
        <p14:creationId xmlns:p14="http://schemas.microsoft.com/office/powerpoint/2010/main" val="202604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A4FD-2314-BDF0-80F5-79E0366C6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253D68-AE01-6EB1-2DFB-38E35082FE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BB39C1D-5A20-477F-73D1-21129EF4F948}"/>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14B6DE87-923D-0658-9809-236F1B7276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1B5528-6DC1-3FC4-39A1-8897E2F0D3C0}"/>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43555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4E8E-B41D-6987-5375-F7667FC0F8C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532C31-894C-B8A8-F286-988B8B5CE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2E0978-93E1-C86D-284A-7341A52E8030}"/>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87C5DC34-1C25-3F8B-F033-7676F23468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34F5B8-F464-C13A-87CC-81B1861B8CEC}"/>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123884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49A146-6E62-5D72-2B20-3C7339D4A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3E2B89-D268-BCBF-6DEA-8B210AA69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8B8FDE-7105-D798-4169-CA6DC61351C7}"/>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0363DC1E-F34E-75F0-DE34-F749DAC7E8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7CA5CE-DE10-E8FD-E25B-306C2222B7D5}"/>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100668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0A57-4686-10A2-FC92-1678BEB280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4E2FC3-9297-6C32-2829-C7C0ADB8F2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242CE-A49C-F3D0-0702-06F2725C1BB5}"/>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DFED0479-4876-01DF-FBC0-866ECAA74E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212067-656C-45B2-D981-87F294A88DDC}"/>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309708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F0AB-4897-5663-31B4-6CD1B78C0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B52C196-8793-837B-6D2C-805D7A0F4D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950FCB-6AED-E0E8-42CA-39817486F8E2}"/>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F088B88A-3C61-F8AF-F382-1CE3FBDD7B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A4F13D-8E12-770B-4786-CD601B3706A1}"/>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21926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B36B-D675-576D-F7EB-14AE26BA03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B2EBE7-2669-61A6-8534-DC49EBEA3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A8C003-647E-9F60-3621-3B3FA3FD0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016C2DC-AC9B-EDF6-7C3F-D9F32480FE05}"/>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6" name="Footer Placeholder 5">
            <a:extLst>
              <a:ext uri="{FF2B5EF4-FFF2-40B4-BE49-F238E27FC236}">
                <a16:creationId xmlns:a16="http://schemas.microsoft.com/office/drawing/2014/main" id="{8374BEB8-59A5-7762-7C94-5FA97A8DCF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D0BA27-8388-B79F-BE1A-25D7345D91B0}"/>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371272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013B-611F-A083-9B99-E92FEE43A7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29AF3B-2777-5A1B-E023-5B49E22F5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C2E66A-D7D5-E5E3-6E98-362C2045E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5AD619-3BB4-82E5-9A52-96482A07C9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6AC9F4-720E-A3E9-3FCB-B11C4F3BD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A521DD-FD26-9AB8-5D77-ECD1F693CD62}"/>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8" name="Footer Placeholder 7">
            <a:extLst>
              <a:ext uri="{FF2B5EF4-FFF2-40B4-BE49-F238E27FC236}">
                <a16:creationId xmlns:a16="http://schemas.microsoft.com/office/drawing/2014/main" id="{76601192-842B-1CF7-A456-E008D5E3AD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6D0EFC-9B38-A701-AE26-464F4F4E9C5A}"/>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76591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32C0-73F3-9932-7084-E8B31128B28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AC50D7-AB29-C481-587B-E5D699FFE63F}"/>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4" name="Footer Placeholder 3">
            <a:extLst>
              <a:ext uri="{FF2B5EF4-FFF2-40B4-BE49-F238E27FC236}">
                <a16:creationId xmlns:a16="http://schemas.microsoft.com/office/drawing/2014/main" id="{7E1211E1-FBB2-6A64-57F0-8C31A37DDF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1ED870-ECF4-DCE2-7A0B-1BD08E18ECA7}"/>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364709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04F49-4B29-3FEE-1769-6F026B1F96AC}"/>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3" name="Footer Placeholder 2">
            <a:extLst>
              <a:ext uri="{FF2B5EF4-FFF2-40B4-BE49-F238E27FC236}">
                <a16:creationId xmlns:a16="http://schemas.microsoft.com/office/drawing/2014/main" id="{AACDE5B2-C8DA-BA7C-1AAE-7A9FF1EFA93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5F4281-313E-E282-CEB0-513A5D21192D}"/>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339521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8F77-D304-6F40-C9B4-12E166690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51BF506-4FC7-9A57-E100-091D43573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42C559-F0B0-B742-3AE1-94FF5242B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410B95-003F-5346-029E-5DCEC2D7E3D5}"/>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6" name="Footer Placeholder 5">
            <a:extLst>
              <a:ext uri="{FF2B5EF4-FFF2-40B4-BE49-F238E27FC236}">
                <a16:creationId xmlns:a16="http://schemas.microsoft.com/office/drawing/2014/main" id="{40D3810E-EB6B-8199-35E5-B8F3B677C8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BE0A4C-0261-D92E-9D0E-E40A73BCAC08}"/>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139329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7023-22E9-3DAF-2A5A-4B0658551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3FA971-4F88-3AAB-3769-51DF06456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BB50C5-128D-3F4D-9958-AD0E54571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F8C1E-2D71-B190-79D9-1C1D0F299E6B}"/>
              </a:ext>
            </a:extLst>
          </p:cNvPr>
          <p:cNvSpPr>
            <a:spLocks noGrp="1"/>
          </p:cNvSpPr>
          <p:nvPr>
            <p:ph type="dt" sz="half" idx="10"/>
          </p:nvPr>
        </p:nvSpPr>
        <p:spPr/>
        <p:txBody>
          <a:bodyPr/>
          <a:lstStyle/>
          <a:p>
            <a:fld id="{333E979C-3609-433A-A8C9-90426283F134}" type="datetimeFigureOut">
              <a:rPr lang="en-GB" smtClean="0"/>
              <a:t>13/10/2022</a:t>
            </a:fld>
            <a:endParaRPr lang="en-GB"/>
          </a:p>
        </p:txBody>
      </p:sp>
      <p:sp>
        <p:nvSpPr>
          <p:cNvPr id="6" name="Footer Placeholder 5">
            <a:extLst>
              <a:ext uri="{FF2B5EF4-FFF2-40B4-BE49-F238E27FC236}">
                <a16:creationId xmlns:a16="http://schemas.microsoft.com/office/drawing/2014/main" id="{F5881EEC-5FAA-7715-2B86-49036BB547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1D1B1-7648-32A0-22F9-A0DEC849EBFF}"/>
              </a:ext>
            </a:extLst>
          </p:cNvPr>
          <p:cNvSpPr>
            <a:spLocks noGrp="1"/>
          </p:cNvSpPr>
          <p:nvPr>
            <p:ph type="sldNum" sz="quarter" idx="12"/>
          </p:nvPr>
        </p:nvSpPr>
        <p:spPr/>
        <p:txBody>
          <a:bodyPr/>
          <a:lstStyle/>
          <a:p>
            <a:fld id="{6C08339C-42C3-4A0C-8937-2A706B3C38D1}" type="slidenum">
              <a:rPr lang="en-GB" smtClean="0"/>
              <a:t>‹#›</a:t>
            </a:fld>
            <a:endParaRPr lang="en-GB"/>
          </a:p>
        </p:txBody>
      </p:sp>
    </p:spTree>
    <p:extLst>
      <p:ext uri="{BB962C8B-B14F-4D97-AF65-F5344CB8AC3E}">
        <p14:creationId xmlns:p14="http://schemas.microsoft.com/office/powerpoint/2010/main" val="357016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DCA42-467A-D510-E326-DAE359842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8D61D3-7868-B078-22DE-AFFADC447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2009C7-540F-454D-4F47-3994F83D8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E979C-3609-433A-A8C9-90426283F134}" type="datetimeFigureOut">
              <a:rPr lang="en-GB" smtClean="0"/>
              <a:t>13/10/2022</a:t>
            </a:fld>
            <a:endParaRPr lang="en-GB"/>
          </a:p>
        </p:txBody>
      </p:sp>
      <p:sp>
        <p:nvSpPr>
          <p:cNvPr id="5" name="Footer Placeholder 4">
            <a:extLst>
              <a:ext uri="{FF2B5EF4-FFF2-40B4-BE49-F238E27FC236}">
                <a16:creationId xmlns:a16="http://schemas.microsoft.com/office/drawing/2014/main" id="{E06EC48D-8BCD-B973-35F6-29F57BF52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908731D-4F14-3E99-2C76-9488261F9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8339C-42C3-4A0C-8937-2A706B3C38D1}" type="slidenum">
              <a:rPr lang="en-GB" smtClean="0"/>
              <a:t>‹#›</a:t>
            </a:fld>
            <a:endParaRPr lang="en-GB"/>
          </a:p>
        </p:txBody>
      </p:sp>
    </p:spTree>
    <p:extLst>
      <p:ext uri="{BB962C8B-B14F-4D97-AF65-F5344CB8AC3E}">
        <p14:creationId xmlns:p14="http://schemas.microsoft.com/office/powerpoint/2010/main" val="1974576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wildlife-damage-management.extension.org/disease-rab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EB12D7-973D-9F9E-9F63-BE7DFCDE8F63}"/>
              </a:ext>
            </a:extLst>
          </p:cNvPr>
          <p:cNvSpPr>
            <a:spLocks noGrp="1"/>
          </p:cNvSpPr>
          <p:nvPr>
            <p:ph type="ctrTitle"/>
          </p:nvPr>
        </p:nvSpPr>
        <p:spPr>
          <a:xfrm>
            <a:off x="1524003" y="1999615"/>
            <a:ext cx="9144000" cy="2764028"/>
          </a:xfrm>
        </p:spPr>
        <p:txBody>
          <a:bodyPr anchor="ctr">
            <a:normAutofit/>
          </a:bodyPr>
          <a:lstStyle/>
          <a:p>
            <a:pPr>
              <a:spcBef>
                <a:spcPts val="469"/>
              </a:spcBef>
            </a:pPr>
            <a:r>
              <a:rPr lang="en-GB" sz="4500">
                <a:ln w="0"/>
                <a:latin typeface="Segoe UI" panose="020B0502040204020203" pitchFamily="34" charset="0"/>
                <a:cs typeface="Segoe UI" panose="020B0502040204020203" pitchFamily="34" charset="0"/>
              </a:rPr>
              <a:t>Determining the Relationship Between Time, Transmission and the Evolution of the Rabies Virus</a:t>
            </a:r>
          </a:p>
        </p:txBody>
      </p:sp>
      <p:sp>
        <p:nvSpPr>
          <p:cNvPr id="3" name="Subtitle 2">
            <a:extLst>
              <a:ext uri="{FF2B5EF4-FFF2-40B4-BE49-F238E27FC236}">
                <a16:creationId xmlns:a16="http://schemas.microsoft.com/office/drawing/2014/main" id="{2A5207CA-350B-9EAF-2807-31C73D16C564}"/>
              </a:ext>
            </a:extLst>
          </p:cNvPr>
          <p:cNvSpPr>
            <a:spLocks noGrp="1"/>
          </p:cNvSpPr>
          <p:nvPr>
            <p:ph type="subTitle" idx="1"/>
          </p:nvPr>
        </p:nvSpPr>
        <p:spPr>
          <a:xfrm>
            <a:off x="1966912" y="5645150"/>
            <a:ext cx="8258176" cy="631825"/>
          </a:xfrm>
        </p:spPr>
        <p:txBody>
          <a:bodyPr anchor="ctr">
            <a:normAutofit fontScale="92500" lnSpcReduction="20000"/>
          </a:bodyPr>
          <a:lstStyle/>
          <a:p>
            <a:r>
              <a:rPr lang="en-GB" sz="1800" dirty="0"/>
              <a:t>Rowan Durrant </a:t>
            </a:r>
          </a:p>
          <a:p>
            <a:r>
              <a:rPr lang="en-GB" sz="1800" dirty="0"/>
              <a:t>Supervisors: Katie Hampson &amp; Christina Cobbold</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39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263951-F379-7721-869B-8873764E936D}"/>
              </a:ext>
            </a:extLst>
          </p:cNvPr>
          <p:cNvSpPr>
            <a:spLocks noGrp="1"/>
          </p:cNvSpPr>
          <p:nvPr>
            <p:ph type="title"/>
          </p:nvPr>
        </p:nvSpPr>
        <p:spPr/>
        <p:txBody>
          <a:bodyPr/>
          <a:lstStyle/>
          <a:p>
            <a:r>
              <a:rPr lang="en-GB" dirty="0"/>
              <a:t>Slight difference in R^2 values between mutation models at higher mutation rates</a:t>
            </a:r>
          </a:p>
        </p:txBody>
      </p:sp>
      <p:pic>
        <p:nvPicPr>
          <p:cNvPr id="5" name="Content Placeholder 4" descr="Chart, scatter chart&#10;&#10;Description automatically generated">
            <a:extLst>
              <a:ext uri="{FF2B5EF4-FFF2-40B4-BE49-F238E27FC236}">
                <a16:creationId xmlns:a16="http://schemas.microsoft.com/office/drawing/2014/main" id="{AC1BE87C-0362-18BC-9E6B-857B03A359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09282" y="1587405"/>
            <a:ext cx="8130067" cy="5270595"/>
          </a:xfrm>
        </p:spPr>
      </p:pic>
    </p:spTree>
    <p:extLst>
      <p:ext uri="{BB962C8B-B14F-4D97-AF65-F5344CB8AC3E}">
        <p14:creationId xmlns:p14="http://schemas.microsoft.com/office/powerpoint/2010/main" val="177476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6AE32-712C-F7C8-0DFB-B898F6B24CDC}"/>
              </a:ext>
            </a:extLst>
          </p:cNvPr>
          <p:cNvSpPr>
            <a:spLocks noGrp="1"/>
          </p:cNvSpPr>
          <p:nvPr>
            <p:ph type="title"/>
          </p:nvPr>
        </p:nvSpPr>
        <p:spPr>
          <a:xfrm>
            <a:off x="838200" y="365125"/>
            <a:ext cx="10515600" cy="1325563"/>
          </a:xfrm>
        </p:spPr>
        <p:txBody>
          <a:bodyPr>
            <a:normAutofit/>
          </a:bodyPr>
          <a:lstStyle/>
          <a:p>
            <a:r>
              <a:rPr lang="en-GB" sz="5000" dirty="0"/>
              <a:t>Weird. So what’s RABV’s mutation rate?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E540DA-9E60-9BD0-BE3B-D46D4E9A5B60}"/>
              </a:ext>
            </a:extLst>
          </p:cNvPr>
          <p:cNvSpPr>
            <a:spLocks noGrp="1"/>
          </p:cNvSpPr>
          <p:nvPr>
            <p:ph idx="1"/>
          </p:nvPr>
        </p:nvSpPr>
        <p:spPr>
          <a:xfrm>
            <a:off x="838200" y="1929384"/>
            <a:ext cx="10515600" cy="4251960"/>
          </a:xfrm>
        </p:spPr>
        <p:txBody>
          <a:bodyPr>
            <a:normAutofit/>
          </a:bodyPr>
          <a:lstStyle/>
          <a:p>
            <a:r>
              <a:rPr lang="en-GB" sz="2200" dirty="0"/>
              <a:t>The clock rate is very low compared to other RNA viruses, so there might not be a perceivable difference between the two mutation models</a:t>
            </a:r>
          </a:p>
          <a:p>
            <a:r>
              <a:rPr lang="en-GB" sz="2200" dirty="0"/>
              <a:t>We can calculate the mutation rate on a per-generation basis anyway though, because it’s a useful number to have</a:t>
            </a:r>
          </a:p>
          <a:p>
            <a:r>
              <a:rPr lang="en-GB" sz="2200" dirty="0"/>
              <a:t>We tested two methods: </a:t>
            </a:r>
          </a:p>
          <a:p>
            <a:pPr marL="914400" lvl="1" indent="-457200">
              <a:buFont typeface="+mj-lt"/>
              <a:buAutoNum type="arabicPeriod"/>
            </a:pPr>
            <a:r>
              <a:rPr lang="en-GB" sz="2000" dirty="0"/>
              <a:t>The method I developed, which takes temporal and genetic distances between sequences from a time-scaled phylogeny</a:t>
            </a:r>
          </a:p>
          <a:p>
            <a:pPr marL="914400" lvl="1" indent="-457200">
              <a:buFont typeface="+mj-lt"/>
              <a:buAutoNum type="arabicPeriod"/>
            </a:pPr>
            <a:r>
              <a:rPr lang="en-GB" sz="2000" dirty="0"/>
              <a:t>A simpler method, where the clock rate is multiplied by the genome length and the mean SI or SI distribution</a:t>
            </a:r>
          </a:p>
        </p:txBody>
      </p:sp>
    </p:spTree>
    <p:extLst>
      <p:ext uri="{BB962C8B-B14F-4D97-AF65-F5344CB8AC3E}">
        <p14:creationId xmlns:p14="http://schemas.microsoft.com/office/powerpoint/2010/main" val="1835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2B6D-6B99-B46B-B7FE-2EA6E333D1FA}"/>
              </a:ext>
            </a:extLst>
          </p:cNvPr>
          <p:cNvSpPr>
            <a:spLocks noGrp="1"/>
          </p:cNvSpPr>
          <p:nvPr>
            <p:ph type="title"/>
          </p:nvPr>
        </p:nvSpPr>
        <p:spPr>
          <a:xfrm>
            <a:off x="838200" y="0"/>
            <a:ext cx="10515600" cy="1325563"/>
          </a:xfrm>
        </p:spPr>
        <p:txBody>
          <a:bodyPr/>
          <a:lstStyle/>
          <a:p>
            <a:pPr algn="ctr"/>
            <a:r>
              <a:rPr lang="en-GB" dirty="0"/>
              <a:t>Which method works best?</a:t>
            </a:r>
          </a:p>
        </p:txBody>
      </p:sp>
      <p:pic>
        <p:nvPicPr>
          <p:cNvPr id="5" name="Picture 4" descr="Chart&#10;&#10;Description automatically generated">
            <a:extLst>
              <a:ext uri="{FF2B5EF4-FFF2-40B4-BE49-F238E27FC236}">
                <a16:creationId xmlns:a16="http://schemas.microsoft.com/office/drawing/2014/main" id="{9B01F6A4-3B5E-6AE7-16ED-E18FB827C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168" y="1083837"/>
            <a:ext cx="8907511" cy="5774163"/>
          </a:xfrm>
          <a:prstGeom prst="rect">
            <a:avLst/>
          </a:prstGeom>
        </p:spPr>
      </p:pic>
    </p:spTree>
    <p:extLst>
      <p:ext uri="{BB962C8B-B14F-4D97-AF65-F5344CB8AC3E}">
        <p14:creationId xmlns:p14="http://schemas.microsoft.com/office/powerpoint/2010/main" val="151067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853517-3F28-B3BB-9282-7F0C26C37A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55962" y="259032"/>
            <a:ext cx="9994240" cy="5811569"/>
          </a:xfrm>
        </p:spPr>
      </p:pic>
      <p:sp>
        <p:nvSpPr>
          <p:cNvPr id="7" name="TextBox 6">
            <a:extLst>
              <a:ext uri="{FF2B5EF4-FFF2-40B4-BE49-F238E27FC236}">
                <a16:creationId xmlns:a16="http://schemas.microsoft.com/office/drawing/2014/main" id="{6A3CFA56-594D-78E0-37D2-7C0CAEC2EBCA}"/>
              </a:ext>
            </a:extLst>
          </p:cNvPr>
          <p:cNvSpPr txBox="1"/>
          <p:nvPr/>
        </p:nvSpPr>
        <p:spPr>
          <a:xfrm>
            <a:off x="2154994" y="6229636"/>
            <a:ext cx="7882012" cy="369332"/>
          </a:xfrm>
          <a:prstGeom prst="rect">
            <a:avLst/>
          </a:prstGeom>
          <a:noFill/>
        </p:spPr>
        <p:txBody>
          <a:bodyPr wrap="square">
            <a:spAutoFit/>
          </a:bodyPr>
          <a:lstStyle/>
          <a:p>
            <a:r>
              <a:rPr lang="en-GB" dirty="0"/>
              <a:t>Both methods predicted RABV’s mean mutation rate to be ~ 0.17 SNPs/generation</a:t>
            </a:r>
          </a:p>
        </p:txBody>
      </p:sp>
    </p:spTree>
    <p:extLst>
      <p:ext uri="{BB962C8B-B14F-4D97-AF65-F5344CB8AC3E}">
        <p14:creationId xmlns:p14="http://schemas.microsoft.com/office/powerpoint/2010/main" val="415461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3320A07-50BD-F82F-31AF-DDCB73CF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327" y="0"/>
            <a:ext cx="9644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638F50-8E88-E51E-7D3E-F46709C6B214}"/>
              </a:ext>
            </a:extLst>
          </p:cNvPr>
          <p:cNvSpPr>
            <a:spLocks noGrp="1"/>
          </p:cNvSpPr>
          <p:nvPr>
            <p:ph type="title"/>
          </p:nvPr>
        </p:nvSpPr>
        <p:spPr>
          <a:xfrm>
            <a:off x="329610" y="668153"/>
            <a:ext cx="5061098" cy="2760847"/>
          </a:xfrm>
        </p:spPr>
        <p:txBody>
          <a:bodyPr>
            <a:normAutofit fontScale="90000"/>
          </a:bodyPr>
          <a:lstStyle/>
          <a:p>
            <a:r>
              <a:rPr lang="en-GB" dirty="0"/>
              <a:t>There can be multiple co-circulating lineages of rabies at any given time</a:t>
            </a:r>
          </a:p>
        </p:txBody>
      </p:sp>
      <p:sp>
        <p:nvSpPr>
          <p:cNvPr id="4" name="TextBox 3">
            <a:extLst>
              <a:ext uri="{FF2B5EF4-FFF2-40B4-BE49-F238E27FC236}">
                <a16:creationId xmlns:a16="http://schemas.microsoft.com/office/drawing/2014/main" id="{5672F73D-8578-F968-D605-9F4C37C88D00}"/>
              </a:ext>
            </a:extLst>
          </p:cNvPr>
          <p:cNvSpPr txBox="1"/>
          <p:nvPr/>
        </p:nvSpPr>
        <p:spPr>
          <a:xfrm>
            <a:off x="414670" y="6453963"/>
            <a:ext cx="3880358" cy="369332"/>
          </a:xfrm>
          <a:prstGeom prst="rect">
            <a:avLst/>
          </a:prstGeom>
          <a:noFill/>
        </p:spPr>
        <p:txBody>
          <a:bodyPr wrap="none" rtlCol="0">
            <a:spAutoFit/>
          </a:bodyPr>
          <a:lstStyle/>
          <a:p>
            <a:r>
              <a:rPr lang="en-GB" dirty="0"/>
              <a:t>Campbell et al.  2022 – PLOS Pathogens</a:t>
            </a:r>
          </a:p>
        </p:txBody>
      </p:sp>
    </p:spTree>
    <p:extLst>
      <p:ext uri="{BB962C8B-B14F-4D97-AF65-F5344CB8AC3E}">
        <p14:creationId xmlns:p14="http://schemas.microsoft.com/office/powerpoint/2010/main" val="347635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C13236-14E2-5248-6594-74AC30ACD964}"/>
              </a:ext>
            </a:extLst>
          </p:cNvPr>
          <p:cNvSpPr>
            <a:spLocks noGrp="1"/>
          </p:cNvSpPr>
          <p:nvPr>
            <p:ph type="title"/>
          </p:nvPr>
        </p:nvSpPr>
        <p:spPr>
          <a:xfrm>
            <a:off x="630936" y="639520"/>
            <a:ext cx="3429000" cy="1719072"/>
          </a:xfrm>
        </p:spPr>
        <p:txBody>
          <a:bodyPr anchor="b">
            <a:normAutofit/>
          </a:bodyPr>
          <a:lstStyle/>
          <a:p>
            <a:r>
              <a:rPr lang="en-GB" sz="5000"/>
              <a:t>Cool lineage stuff</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DF80FD-97C5-70D9-9C5E-19F9FB428978}"/>
              </a:ext>
            </a:extLst>
          </p:cNvPr>
          <p:cNvSpPr>
            <a:spLocks noGrp="1"/>
          </p:cNvSpPr>
          <p:nvPr>
            <p:ph idx="1"/>
          </p:nvPr>
        </p:nvSpPr>
        <p:spPr>
          <a:xfrm>
            <a:off x="630936" y="2807208"/>
            <a:ext cx="3429000" cy="3410712"/>
          </a:xfrm>
        </p:spPr>
        <p:txBody>
          <a:bodyPr anchor="t">
            <a:normAutofit/>
          </a:bodyPr>
          <a:lstStyle/>
          <a:p>
            <a:r>
              <a:rPr lang="en-GB" sz="2200"/>
              <a:t>Different lineages have different mutation rates</a:t>
            </a:r>
          </a:p>
          <a:p>
            <a:r>
              <a:rPr lang="en-GB" sz="2200"/>
              <a:t>Working with Kat Campbell to figure out why some lineages have a really low mutation rate – biological or epidemiological?</a:t>
            </a:r>
          </a:p>
        </p:txBody>
      </p:sp>
      <p:pic>
        <p:nvPicPr>
          <p:cNvPr id="7" name="Picture 6" descr="Calendar&#10;&#10;Description automatically generated">
            <a:extLst>
              <a:ext uri="{FF2B5EF4-FFF2-40B4-BE49-F238E27FC236}">
                <a16:creationId xmlns:a16="http://schemas.microsoft.com/office/drawing/2014/main" id="{072913F2-C2C4-8E4F-33B5-961DD8D54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889" y="863721"/>
            <a:ext cx="6903720" cy="4939172"/>
          </a:xfrm>
          <a:prstGeom prst="rect">
            <a:avLst/>
          </a:prstGeom>
        </p:spPr>
      </p:pic>
      <p:pic>
        <p:nvPicPr>
          <p:cNvPr id="5" name="Graphic 4" descr="Line arrow: Clockwise curve with solid fill">
            <a:extLst>
              <a:ext uri="{FF2B5EF4-FFF2-40B4-BE49-F238E27FC236}">
                <a16:creationId xmlns:a16="http://schemas.microsoft.com/office/drawing/2014/main" id="{C895F867-1BA0-C64D-D194-1D65BD98F2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4547805">
            <a:off x="8927776" y="5570269"/>
            <a:ext cx="647226" cy="647226"/>
          </a:xfrm>
          <a:prstGeom prst="rect">
            <a:avLst/>
          </a:prstGeom>
        </p:spPr>
      </p:pic>
      <p:pic>
        <p:nvPicPr>
          <p:cNvPr id="6" name="Graphic 5" descr="Line arrow: Clockwise curve with solid fill">
            <a:extLst>
              <a:ext uri="{FF2B5EF4-FFF2-40B4-BE49-F238E27FC236}">
                <a16:creationId xmlns:a16="http://schemas.microsoft.com/office/drawing/2014/main" id="{01E5FD96-3000-4157-9244-E6AB90F3C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69675" flipH="1" flipV="1">
            <a:off x="11339371" y="5462217"/>
            <a:ext cx="705972" cy="705972"/>
          </a:xfrm>
          <a:prstGeom prst="rect">
            <a:avLst/>
          </a:prstGeom>
        </p:spPr>
      </p:pic>
      <p:sp>
        <p:nvSpPr>
          <p:cNvPr id="8" name="TextBox 7">
            <a:extLst>
              <a:ext uri="{FF2B5EF4-FFF2-40B4-BE49-F238E27FC236}">
                <a16:creationId xmlns:a16="http://schemas.microsoft.com/office/drawing/2014/main" id="{6B91A81F-3BF0-7CED-2991-054C304A363E}"/>
              </a:ext>
            </a:extLst>
          </p:cNvPr>
          <p:cNvSpPr txBox="1"/>
          <p:nvPr/>
        </p:nvSpPr>
        <p:spPr>
          <a:xfrm>
            <a:off x="7722413" y="5893882"/>
            <a:ext cx="1639939" cy="584775"/>
          </a:xfrm>
          <a:prstGeom prst="rect">
            <a:avLst/>
          </a:prstGeom>
          <a:noFill/>
        </p:spPr>
        <p:txBody>
          <a:bodyPr wrap="square" rtlCol="0">
            <a:spAutoFit/>
          </a:bodyPr>
          <a:lstStyle/>
          <a:p>
            <a:r>
              <a:rPr lang="en-GB" sz="1600" dirty="0"/>
              <a:t>Lowest mean: 0.12 SNPs/gen</a:t>
            </a:r>
          </a:p>
        </p:txBody>
      </p:sp>
      <p:sp>
        <p:nvSpPr>
          <p:cNvPr id="9" name="TextBox 8">
            <a:extLst>
              <a:ext uri="{FF2B5EF4-FFF2-40B4-BE49-F238E27FC236}">
                <a16:creationId xmlns:a16="http://schemas.microsoft.com/office/drawing/2014/main" id="{F99F9021-1734-8134-8789-BEC3D8B8DE8A}"/>
              </a:ext>
            </a:extLst>
          </p:cNvPr>
          <p:cNvSpPr txBox="1"/>
          <p:nvPr/>
        </p:nvSpPr>
        <p:spPr>
          <a:xfrm>
            <a:off x="10741094" y="6047597"/>
            <a:ext cx="1639939" cy="584775"/>
          </a:xfrm>
          <a:prstGeom prst="rect">
            <a:avLst/>
          </a:prstGeom>
          <a:noFill/>
        </p:spPr>
        <p:txBody>
          <a:bodyPr wrap="square" rtlCol="0">
            <a:spAutoFit/>
          </a:bodyPr>
          <a:lstStyle/>
          <a:p>
            <a:r>
              <a:rPr lang="en-GB" sz="1600" dirty="0"/>
              <a:t>Highest mean: 0.21 SNPs/gen</a:t>
            </a:r>
          </a:p>
        </p:txBody>
      </p:sp>
    </p:spTree>
    <p:extLst>
      <p:ext uri="{BB962C8B-B14F-4D97-AF65-F5344CB8AC3E}">
        <p14:creationId xmlns:p14="http://schemas.microsoft.com/office/powerpoint/2010/main" val="17444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74368-D357-C4E3-28FB-B11C16C322DA}"/>
              </a:ext>
            </a:extLst>
          </p:cNvPr>
          <p:cNvSpPr>
            <a:spLocks noGrp="1"/>
          </p:cNvSpPr>
          <p:nvPr>
            <p:ph type="title"/>
          </p:nvPr>
        </p:nvSpPr>
        <p:spPr>
          <a:xfrm>
            <a:off x="635000" y="640823"/>
            <a:ext cx="3418659" cy="5583148"/>
          </a:xfrm>
        </p:spPr>
        <p:txBody>
          <a:bodyPr anchor="ctr">
            <a:normAutofit/>
          </a:bodyPr>
          <a:lstStyle/>
          <a:p>
            <a:r>
              <a:rPr lang="en-GB" sz="5400"/>
              <a:t>What does all this mean?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D68D531-EB87-B822-CF9A-C9B3F78DD3A4}"/>
              </a:ext>
            </a:extLst>
          </p:cNvPr>
          <p:cNvGraphicFramePr>
            <a:graphicFrameLocks noGrp="1"/>
          </p:cNvGraphicFramePr>
          <p:nvPr>
            <p:ph idx="1"/>
            <p:extLst>
              <p:ext uri="{D42A27DB-BD31-4B8C-83A1-F6EECF244321}">
                <p14:modId xmlns:p14="http://schemas.microsoft.com/office/powerpoint/2010/main" val="442258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73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55698-DBBD-04AA-7E39-6601128DB4F9}"/>
              </a:ext>
            </a:extLst>
          </p:cNvPr>
          <p:cNvSpPr>
            <a:spLocks noGrp="1"/>
          </p:cNvSpPr>
          <p:nvPr>
            <p:ph type="title"/>
          </p:nvPr>
        </p:nvSpPr>
        <p:spPr>
          <a:xfrm>
            <a:off x="635000" y="640823"/>
            <a:ext cx="3418659" cy="5583148"/>
          </a:xfrm>
        </p:spPr>
        <p:txBody>
          <a:bodyPr anchor="ctr">
            <a:normAutofit/>
          </a:bodyPr>
          <a:lstStyle/>
          <a:p>
            <a:r>
              <a:rPr lang="en-GB" sz="5400"/>
              <a:t>What am I doing next?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FCF2B0E-D6B5-3D5F-A3A8-CE03D026F482}"/>
              </a:ext>
            </a:extLst>
          </p:cNvPr>
          <p:cNvGraphicFramePr>
            <a:graphicFrameLocks noGrp="1"/>
          </p:cNvGraphicFramePr>
          <p:nvPr>
            <p:ph idx="1"/>
            <p:extLst>
              <p:ext uri="{D42A27DB-BD31-4B8C-83A1-F6EECF244321}">
                <p14:modId xmlns:p14="http://schemas.microsoft.com/office/powerpoint/2010/main" val="40280478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20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F9280-30F4-9C70-690E-5DD2113C8935}"/>
              </a:ext>
            </a:extLst>
          </p:cNvPr>
          <p:cNvSpPr>
            <a:spLocks noGrp="1"/>
          </p:cNvSpPr>
          <p:nvPr>
            <p:ph type="title"/>
          </p:nvPr>
        </p:nvSpPr>
        <p:spPr>
          <a:xfrm>
            <a:off x="630936" y="640080"/>
            <a:ext cx="4818888" cy="1481328"/>
          </a:xfrm>
        </p:spPr>
        <p:txBody>
          <a:bodyPr anchor="b">
            <a:normAutofit/>
          </a:bodyPr>
          <a:lstStyle/>
          <a:p>
            <a:r>
              <a:rPr lang="en-GB" sz="5000"/>
              <a:t>Intro to the rabies virus (RABV)</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84A765-5067-8813-8B07-08910AB0E811}"/>
              </a:ext>
            </a:extLst>
          </p:cNvPr>
          <p:cNvSpPr>
            <a:spLocks noGrp="1"/>
          </p:cNvSpPr>
          <p:nvPr>
            <p:ph idx="1"/>
          </p:nvPr>
        </p:nvSpPr>
        <p:spPr>
          <a:xfrm>
            <a:off x="630936" y="2660904"/>
            <a:ext cx="4818888" cy="3547872"/>
          </a:xfrm>
        </p:spPr>
        <p:txBody>
          <a:bodyPr anchor="t">
            <a:normAutofit/>
          </a:bodyPr>
          <a:lstStyle/>
          <a:p>
            <a:r>
              <a:rPr lang="en-GB" sz="2000" dirty="0"/>
              <a:t>RNA virus</a:t>
            </a:r>
          </a:p>
          <a:p>
            <a:r>
              <a:rPr lang="en-GB" sz="2000" dirty="0"/>
              <a:t>~ 12 kb</a:t>
            </a:r>
          </a:p>
          <a:p>
            <a:r>
              <a:rPr lang="en-GB" sz="2000" dirty="0"/>
              <a:t>Mean serial interval of ~26 days, but can lie dormant for months or years in some cases</a:t>
            </a:r>
          </a:p>
          <a:p>
            <a:r>
              <a:rPr lang="en-GB" sz="2000" dirty="0"/>
              <a:t>Stays in muscle fibres at the bite site during latent period- either no or very limited viral replication during this time</a:t>
            </a:r>
          </a:p>
          <a:p>
            <a:r>
              <a:rPr lang="en-GB" sz="2000" dirty="0"/>
              <a:t>Then travels into neurons, spreads to CNS and causes death</a:t>
            </a:r>
          </a:p>
        </p:txBody>
      </p:sp>
      <p:pic>
        <p:nvPicPr>
          <p:cNvPr id="5" name="Picture 4" descr="A dog standing on a dirt road&#10;&#10;Description automatically generated with low confidence">
            <a:extLst>
              <a:ext uri="{FF2B5EF4-FFF2-40B4-BE49-F238E27FC236}">
                <a16:creationId xmlns:a16="http://schemas.microsoft.com/office/drawing/2014/main" id="{6D9704A4-0E84-34DD-F360-3289FBE764D7}"/>
              </a:ext>
            </a:extLst>
          </p:cNvPr>
          <p:cNvPicPr>
            <a:picLocks noChangeAspect="1"/>
          </p:cNvPicPr>
          <p:nvPr/>
        </p:nvPicPr>
        <p:blipFill rotWithShape="1">
          <a:blip r:embed="rId3">
            <a:extLst>
              <a:ext uri="{28A0092B-C50C-407E-A947-70E740481C1C}">
                <a14:useLocalDpi xmlns:a14="http://schemas.microsoft.com/office/drawing/2010/main" val="0"/>
              </a:ext>
            </a:extLst>
          </a:blip>
          <a:srcRect l="22488" r="13533" b="-3"/>
          <a:stretch/>
        </p:blipFill>
        <p:spPr>
          <a:xfrm>
            <a:off x="8452587" y="2904508"/>
            <a:ext cx="3657799" cy="3802044"/>
          </a:xfrm>
          <a:prstGeom prst="rect">
            <a:avLst/>
          </a:prstGeom>
        </p:spPr>
      </p:pic>
      <p:pic>
        <p:nvPicPr>
          <p:cNvPr id="6" name="Picture 5">
            <a:extLst>
              <a:ext uri="{FF2B5EF4-FFF2-40B4-BE49-F238E27FC236}">
                <a16:creationId xmlns:a16="http://schemas.microsoft.com/office/drawing/2014/main" id="{26B8C7BB-EABF-7766-A746-F8C70A4077D2}"/>
              </a:ext>
            </a:extLst>
          </p:cNvPr>
          <p:cNvPicPr>
            <a:picLocks noChangeAspect="1"/>
          </p:cNvPicPr>
          <p:nvPr/>
        </p:nvPicPr>
        <p:blipFill>
          <a:blip r:embed="rId4"/>
          <a:stretch>
            <a:fillRect/>
          </a:stretch>
        </p:blipFill>
        <p:spPr>
          <a:xfrm>
            <a:off x="6022546" y="1244918"/>
            <a:ext cx="6105525" cy="1286846"/>
          </a:xfrm>
          <a:prstGeom prst="rect">
            <a:avLst/>
          </a:prstGeom>
        </p:spPr>
      </p:pic>
      <p:pic>
        <p:nvPicPr>
          <p:cNvPr id="10" name="Picture 9">
            <a:extLst>
              <a:ext uri="{FF2B5EF4-FFF2-40B4-BE49-F238E27FC236}">
                <a16:creationId xmlns:a16="http://schemas.microsoft.com/office/drawing/2014/main" id="{5EF2759C-0C7C-AA30-42F6-5DEF14DDEC3F}"/>
              </a:ext>
            </a:extLst>
          </p:cNvPr>
          <p:cNvPicPr>
            <a:picLocks noChangeAspect="1"/>
          </p:cNvPicPr>
          <p:nvPr/>
        </p:nvPicPr>
        <p:blipFill>
          <a:blip r:embed="rId5"/>
          <a:stretch>
            <a:fillRect/>
          </a:stretch>
        </p:blipFill>
        <p:spPr>
          <a:xfrm>
            <a:off x="6004861" y="35242"/>
            <a:ext cx="6105525" cy="1209675"/>
          </a:xfrm>
          <a:prstGeom prst="rect">
            <a:avLst/>
          </a:prstGeom>
        </p:spPr>
      </p:pic>
      <p:pic>
        <p:nvPicPr>
          <p:cNvPr id="2050" name="Picture 2">
            <a:extLst>
              <a:ext uri="{FF2B5EF4-FFF2-40B4-BE49-F238E27FC236}">
                <a16:creationId xmlns:a16="http://schemas.microsoft.com/office/drawing/2014/main" id="{8EE76AB3-6115-A29A-BC54-1263916C53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5061598" y="3884151"/>
            <a:ext cx="3860116" cy="17954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B0AF4D-6240-A1C0-AC1E-1CAEFA93EA84}"/>
              </a:ext>
            </a:extLst>
          </p:cNvPr>
          <p:cNvSpPr txBox="1"/>
          <p:nvPr/>
        </p:nvSpPr>
        <p:spPr>
          <a:xfrm rot="5400000">
            <a:off x="6161321" y="4689519"/>
            <a:ext cx="3640740" cy="184666"/>
          </a:xfrm>
          <a:prstGeom prst="rect">
            <a:avLst/>
          </a:prstGeom>
          <a:noFill/>
        </p:spPr>
        <p:txBody>
          <a:bodyPr wrap="none" rtlCol="0">
            <a:spAutoFit/>
          </a:bodyPr>
          <a:lstStyle/>
          <a:p>
            <a:r>
              <a:rPr lang="sv-SE" sz="600" b="0" i="0" dirty="0">
                <a:solidFill>
                  <a:schemeClr val="bg2">
                    <a:lumMod val="90000"/>
                  </a:schemeClr>
                </a:solidFill>
                <a:effectLst/>
                <a:latin typeface="Arial" panose="020B0604020202020204" pitchFamily="34" charset="0"/>
              </a:rPr>
              <a:t>Norden, a Smith-Kline Company - </a:t>
            </a:r>
            <a:r>
              <a:rPr lang="sv-SE" sz="600" b="0" i="0" u="none" strike="noStrike" dirty="0">
                <a:solidFill>
                  <a:schemeClr val="bg2">
                    <a:lumMod val="90000"/>
                  </a:schemeClr>
                </a:solidFill>
                <a:effectLst/>
                <a:latin typeface="Arial" panose="020B0604020202020204" pitchFamily="34" charset="0"/>
                <a:hlinkClick r:id="rId7">
                  <a:extLst>
                    <a:ext uri="{A12FA001-AC4F-418D-AE19-62706E023703}">
                      <ahyp:hlinkClr xmlns:ahyp="http://schemas.microsoft.com/office/drawing/2018/hyperlinkcolor" val="tx"/>
                    </a:ext>
                  </a:extLst>
                </a:hlinkClick>
              </a:rPr>
              <a:t>https://wildlife-damage-management.extension.org/disease-rabies/</a:t>
            </a:r>
            <a:endParaRPr lang="en-GB" sz="600" dirty="0">
              <a:solidFill>
                <a:schemeClr val="bg2">
                  <a:lumMod val="90000"/>
                </a:schemeClr>
              </a:solidFill>
            </a:endParaRPr>
          </a:p>
        </p:txBody>
      </p:sp>
    </p:spTree>
    <p:extLst>
      <p:ext uri="{BB962C8B-B14F-4D97-AF65-F5344CB8AC3E}">
        <p14:creationId xmlns:p14="http://schemas.microsoft.com/office/powerpoint/2010/main" val="218827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BF7B24F-2D80-3587-F3F0-4EAA861BEB3D}"/>
              </a:ext>
            </a:extLst>
          </p:cNvPr>
          <p:cNvCxnSpPr/>
          <p:nvPr/>
        </p:nvCxnSpPr>
        <p:spPr>
          <a:xfrm>
            <a:off x="1623775" y="1180472"/>
            <a:ext cx="10123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E72F57-1CC9-0A8C-3DFD-D60C046EF2BF}"/>
              </a:ext>
            </a:extLst>
          </p:cNvPr>
          <p:cNvCxnSpPr>
            <a:cxnSpLocks/>
          </p:cNvCxnSpPr>
          <p:nvPr/>
        </p:nvCxnSpPr>
        <p:spPr>
          <a:xfrm>
            <a:off x="3093346" y="1496158"/>
            <a:ext cx="176348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4714B9E-B494-DD82-28BE-7FE34865DC1D}"/>
              </a:ext>
            </a:extLst>
          </p:cNvPr>
          <p:cNvCxnSpPr>
            <a:cxnSpLocks/>
          </p:cNvCxnSpPr>
          <p:nvPr/>
        </p:nvCxnSpPr>
        <p:spPr>
          <a:xfrm>
            <a:off x="5096317" y="1822730"/>
            <a:ext cx="59871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48295B-058A-B363-9998-E1055C385265}"/>
              </a:ext>
            </a:extLst>
          </p:cNvPr>
          <p:cNvCxnSpPr>
            <a:cxnSpLocks/>
          </p:cNvCxnSpPr>
          <p:nvPr/>
        </p:nvCxnSpPr>
        <p:spPr>
          <a:xfrm>
            <a:off x="5972618" y="2149301"/>
            <a:ext cx="248194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E6E9DA-FE81-D0BD-7B53-3115E0BA14EC}"/>
              </a:ext>
            </a:extLst>
          </p:cNvPr>
          <p:cNvCxnSpPr/>
          <p:nvPr/>
        </p:nvCxnSpPr>
        <p:spPr>
          <a:xfrm>
            <a:off x="8895432" y="2552072"/>
            <a:ext cx="10123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F6A5FB-D75F-4D3F-E87E-0A6E745422E3}"/>
              </a:ext>
            </a:extLst>
          </p:cNvPr>
          <p:cNvCxnSpPr>
            <a:cxnSpLocks/>
          </p:cNvCxnSpPr>
          <p:nvPr/>
        </p:nvCxnSpPr>
        <p:spPr>
          <a:xfrm>
            <a:off x="2636146" y="1180472"/>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D568F6-6ED8-1450-62B1-F2E4D054C8D5}"/>
              </a:ext>
            </a:extLst>
          </p:cNvPr>
          <p:cNvCxnSpPr>
            <a:cxnSpLocks/>
          </p:cNvCxnSpPr>
          <p:nvPr/>
        </p:nvCxnSpPr>
        <p:spPr>
          <a:xfrm>
            <a:off x="4856831" y="1496158"/>
            <a:ext cx="4789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EEE181-8CE5-CB82-9427-DAE2B10E66EF}"/>
              </a:ext>
            </a:extLst>
          </p:cNvPr>
          <p:cNvCxnSpPr>
            <a:cxnSpLocks/>
          </p:cNvCxnSpPr>
          <p:nvPr/>
        </p:nvCxnSpPr>
        <p:spPr>
          <a:xfrm>
            <a:off x="5695032" y="1822730"/>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99481C-B85E-9DCD-E85D-ED7E6044C95C}"/>
              </a:ext>
            </a:extLst>
          </p:cNvPr>
          <p:cNvCxnSpPr>
            <a:cxnSpLocks/>
          </p:cNvCxnSpPr>
          <p:nvPr/>
        </p:nvCxnSpPr>
        <p:spPr>
          <a:xfrm>
            <a:off x="8454560" y="2149301"/>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879B67-2B3C-9E13-2830-8A1194F83B91}"/>
              </a:ext>
            </a:extLst>
          </p:cNvPr>
          <p:cNvCxnSpPr>
            <a:cxnSpLocks/>
          </p:cNvCxnSpPr>
          <p:nvPr/>
        </p:nvCxnSpPr>
        <p:spPr>
          <a:xfrm>
            <a:off x="9907803" y="2552072"/>
            <a:ext cx="3265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E088EB5-AFBA-D2D8-37FE-37FB2ED12E16}"/>
              </a:ext>
            </a:extLst>
          </p:cNvPr>
          <p:cNvCxnSpPr/>
          <p:nvPr/>
        </p:nvCxnSpPr>
        <p:spPr>
          <a:xfrm>
            <a:off x="1524000" y="2922186"/>
            <a:ext cx="9144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670DA5E-2D35-2FA4-3A26-5BC7FDD5354D}"/>
              </a:ext>
            </a:extLst>
          </p:cNvPr>
          <p:cNvSpPr txBox="1"/>
          <p:nvPr/>
        </p:nvSpPr>
        <p:spPr>
          <a:xfrm>
            <a:off x="10158175" y="3059668"/>
            <a:ext cx="649537" cy="369332"/>
          </a:xfrm>
          <a:prstGeom prst="rect">
            <a:avLst/>
          </a:prstGeom>
          <a:noFill/>
        </p:spPr>
        <p:txBody>
          <a:bodyPr wrap="none" rtlCol="0">
            <a:spAutoFit/>
          </a:bodyPr>
          <a:lstStyle/>
          <a:p>
            <a:r>
              <a:rPr lang="en-GB" dirty="0"/>
              <a:t>Time</a:t>
            </a:r>
          </a:p>
        </p:txBody>
      </p:sp>
      <p:sp>
        <p:nvSpPr>
          <p:cNvPr id="33" name="Left Brace 32">
            <a:extLst>
              <a:ext uri="{FF2B5EF4-FFF2-40B4-BE49-F238E27FC236}">
                <a16:creationId xmlns:a16="http://schemas.microsoft.com/office/drawing/2014/main" id="{8AEECFAE-23D6-089F-2EF4-4E739B5CD1D3}"/>
              </a:ext>
            </a:extLst>
          </p:cNvPr>
          <p:cNvSpPr/>
          <p:nvPr/>
        </p:nvSpPr>
        <p:spPr>
          <a:xfrm rot="5400000">
            <a:off x="2058660" y="321046"/>
            <a:ext cx="142602" cy="10123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Left Brace 33">
            <a:extLst>
              <a:ext uri="{FF2B5EF4-FFF2-40B4-BE49-F238E27FC236}">
                <a16:creationId xmlns:a16="http://schemas.microsoft.com/office/drawing/2014/main" id="{76573AEA-7851-122F-AE09-E17525625CF6}"/>
              </a:ext>
            </a:extLst>
          </p:cNvPr>
          <p:cNvSpPr/>
          <p:nvPr/>
        </p:nvSpPr>
        <p:spPr>
          <a:xfrm rot="5400000">
            <a:off x="2870188" y="549644"/>
            <a:ext cx="108858" cy="555172"/>
          </a:xfrm>
          <a:prstGeom prst="lef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5" name="TextBox 34">
            <a:extLst>
              <a:ext uri="{FF2B5EF4-FFF2-40B4-BE49-F238E27FC236}">
                <a16:creationId xmlns:a16="http://schemas.microsoft.com/office/drawing/2014/main" id="{6D325059-9FE9-7303-FBE1-F90E6CD2D9CD}"/>
              </a:ext>
            </a:extLst>
          </p:cNvPr>
          <p:cNvSpPr txBox="1"/>
          <p:nvPr/>
        </p:nvSpPr>
        <p:spPr>
          <a:xfrm>
            <a:off x="860116" y="345469"/>
            <a:ext cx="1854482" cy="369332"/>
          </a:xfrm>
          <a:prstGeom prst="rect">
            <a:avLst/>
          </a:prstGeom>
          <a:noFill/>
        </p:spPr>
        <p:txBody>
          <a:bodyPr wrap="none" rtlCol="0">
            <a:spAutoFit/>
          </a:bodyPr>
          <a:lstStyle/>
          <a:p>
            <a:r>
              <a:rPr lang="en-GB" dirty="0">
                <a:solidFill>
                  <a:schemeClr val="accent1">
                    <a:lumMod val="75000"/>
                  </a:schemeClr>
                </a:solidFill>
              </a:rPr>
              <a:t>Incubation period</a:t>
            </a:r>
          </a:p>
        </p:txBody>
      </p:sp>
      <p:sp>
        <p:nvSpPr>
          <p:cNvPr id="36" name="TextBox 35">
            <a:extLst>
              <a:ext uri="{FF2B5EF4-FFF2-40B4-BE49-F238E27FC236}">
                <a16:creationId xmlns:a16="http://schemas.microsoft.com/office/drawing/2014/main" id="{AA4B3BA8-FDA2-782F-2C3E-7E935C17AB81}"/>
              </a:ext>
            </a:extLst>
          </p:cNvPr>
          <p:cNvSpPr txBox="1"/>
          <p:nvPr/>
        </p:nvSpPr>
        <p:spPr>
          <a:xfrm>
            <a:off x="2663359" y="349823"/>
            <a:ext cx="2080826" cy="369332"/>
          </a:xfrm>
          <a:prstGeom prst="rect">
            <a:avLst/>
          </a:prstGeom>
          <a:noFill/>
        </p:spPr>
        <p:txBody>
          <a:bodyPr wrap="none" rtlCol="0">
            <a:spAutoFit/>
          </a:bodyPr>
          <a:lstStyle/>
          <a:p>
            <a:r>
              <a:rPr lang="en-GB" dirty="0">
                <a:solidFill>
                  <a:srgbClr val="FF0000"/>
                </a:solidFill>
              </a:rPr>
              <a:t>Symptomatic period</a:t>
            </a:r>
          </a:p>
        </p:txBody>
      </p:sp>
      <p:sp>
        <p:nvSpPr>
          <p:cNvPr id="37" name="TextBox 36">
            <a:extLst>
              <a:ext uri="{FF2B5EF4-FFF2-40B4-BE49-F238E27FC236}">
                <a16:creationId xmlns:a16="http://schemas.microsoft.com/office/drawing/2014/main" id="{E0EC78CB-E9B4-9764-4301-31FEB1CED331}"/>
              </a:ext>
            </a:extLst>
          </p:cNvPr>
          <p:cNvSpPr txBox="1"/>
          <p:nvPr/>
        </p:nvSpPr>
        <p:spPr>
          <a:xfrm>
            <a:off x="860116" y="995806"/>
            <a:ext cx="793807" cy="369332"/>
          </a:xfrm>
          <a:prstGeom prst="rect">
            <a:avLst/>
          </a:prstGeom>
          <a:noFill/>
        </p:spPr>
        <p:txBody>
          <a:bodyPr wrap="none" rtlCol="0">
            <a:spAutoFit/>
          </a:bodyPr>
          <a:lstStyle/>
          <a:p>
            <a:r>
              <a:rPr lang="en-GB" dirty="0">
                <a:solidFill>
                  <a:schemeClr val="bg1">
                    <a:lumMod val="65000"/>
                  </a:schemeClr>
                </a:solidFill>
              </a:rPr>
              <a:t>Case 1</a:t>
            </a:r>
          </a:p>
        </p:txBody>
      </p:sp>
      <p:sp>
        <p:nvSpPr>
          <p:cNvPr id="38" name="TextBox 37">
            <a:extLst>
              <a:ext uri="{FF2B5EF4-FFF2-40B4-BE49-F238E27FC236}">
                <a16:creationId xmlns:a16="http://schemas.microsoft.com/office/drawing/2014/main" id="{D90061BD-000B-810B-F3E3-676CC2BE441F}"/>
              </a:ext>
            </a:extLst>
          </p:cNvPr>
          <p:cNvSpPr txBox="1"/>
          <p:nvPr/>
        </p:nvSpPr>
        <p:spPr>
          <a:xfrm>
            <a:off x="3806785" y="1159486"/>
            <a:ext cx="793807" cy="369332"/>
          </a:xfrm>
          <a:prstGeom prst="rect">
            <a:avLst/>
          </a:prstGeom>
          <a:noFill/>
        </p:spPr>
        <p:txBody>
          <a:bodyPr wrap="none" rtlCol="0">
            <a:spAutoFit/>
          </a:bodyPr>
          <a:lstStyle/>
          <a:p>
            <a:r>
              <a:rPr lang="en-GB" dirty="0">
                <a:solidFill>
                  <a:schemeClr val="bg1">
                    <a:lumMod val="65000"/>
                  </a:schemeClr>
                </a:solidFill>
              </a:rPr>
              <a:t>Case 2</a:t>
            </a:r>
          </a:p>
        </p:txBody>
      </p:sp>
      <p:sp>
        <p:nvSpPr>
          <p:cNvPr id="39" name="TextBox 38">
            <a:extLst>
              <a:ext uri="{FF2B5EF4-FFF2-40B4-BE49-F238E27FC236}">
                <a16:creationId xmlns:a16="http://schemas.microsoft.com/office/drawing/2014/main" id="{43745D49-B196-DE6C-C90F-7D07EE349FDC}"/>
              </a:ext>
            </a:extLst>
          </p:cNvPr>
          <p:cNvSpPr txBox="1"/>
          <p:nvPr/>
        </p:nvSpPr>
        <p:spPr>
          <a:xfrm>
            <a:off x="5401968" y="1480808"/>
            <a:ext cx="793807" cy="369332"/>
          </a:xfrm>
          <a:prstGeom prst="rect">
            <a:avLst/>
          </a:prstGeom>
          <a:noFill/>
        </p:spPr>
        <p:txBody>
          <a:bodyPr wrap="none" rtlCol="0">
            <a:spAutoFit/>
          </a:bodyPr>
          <a:lstStyle/>
          <a:p>
            <a:r>
              <a:rPr lang="en-GB" dirty="0">
                <a:solidFill>
                  <a:schemeClr val="bg1">
                    <a:lumMod val="65000"/>
                  </a:schemeClr>
                </a:solidFill>
              </a:rPr>
              <a:t>Case 3</a:t>
            </a:r>
          </a:p>
        </p:txBody>
      </p:sp>
      <p:sp>
        <p:nvSpPr>
          <p:cNvPr id="40" name="TextBox 39">
            <a:extLst>
              <a:ext uri="{FF2B5EF4-FFF2-40B4-BE49-F238E27FC236}">
                <a16:creationId xmlns:a16="http://schemas.microsoft.com/office/drawing/2014/main" id="{E0CF5256-BE7C-D46B-104F-4B6321B55958}"/>
              </a:ext>
            </a:extLst>
          </p:cNvPr>
          <p:cNvSpPr txBox="1"/>
          <p:nvPr/>
        </p:nvSpPr>
        <p:spPr>
          <a:xfrm>
            <a:off x="6970361" y="1780360"/>
            <a:ext cx="793807" cy="369332"/>
          </a:xfrm>
          <a:prstGeom prst="rect">
            <a:avLst/>
          </a:prstGeom>
          <a:noFill/>
        </p:spPr>
        <p:txBody>
          <a:bodyPr wrap="none" rtlCol="0">
            <a:spAutoFit/>
          </a:bodyPr>
          <a:lstStyle/>
          <a:p>
            <a:r>
              <a:rPr lang="en-GB" dirty="0">
                <a:solidFill>
                  <a:schemeClr val="bg1">
                    <a:lumMod val="65000"/>
                  </a:schemeClr>
                </a:solidFill>
              </a:rPr>
              <a:t>Case 4</a:t>
            </a:r>
          </a:p>
        </p:txBody>
      </p:sp>
      <p:sp>
        <p:nvSpPr>
          <p:cNvPr id="41" name="TextBox 40">
            <a:extLst>
              <a:ext uri="{FF2B5EF4-FFF2-40B4-BE49-F238E27FC236}">
                <a16:creationId xmlns:a16="http://schemas.microsoft.com/office/drawing/2014/main" id="{2BB651B8-A88A-109F-AEAB-1DC86E033CCF}"/>
              </a:ext>
            </a:extLst>
          </p:cNvPr>
          <p:cNvSpPr txBox="1"/>
          <p:nvPr/>
        </p:nvSpPr>
        <p:spPr>
          <a:xfrm>
            <a:off x="9135767" y="2182740"/>
            <a:ext cx="793807" cy="369332"/>
          </a:xfrm>
          <a:prstGeom prst="rect">
            <a:avLst/>
          </a:prstGeom>
          <a:noFill/>
        </p:spPr>
        <p:txBody>
          <a:bodyPr wrap="none" rtlCol="0">
            <a:spAutoFit/>
          </a:bodyPr>
          <a:lstStyle/>
          <a:p>
            <a:r>
              <a:rPr lang="en-GB" dirty="0">
                <a:solidFill>
                  <a:schemeClr val="bg1">
                    <a:lumMod val="65000"/>
                  </a:schemeClr>
                </a:solidFill>
              </a:rPr>
              <a:t>Case 5</a:t>
            </a:r>
          </a:p>
        </p:txBody>
      </p:sp>
      <p:sp>
        <p:nvSpPr>
          <p:cNvPr id="42" name="Left Brace 41">
            <a:extLst>
              <a:ext uri="{FF2B5EF4-FFF2-40B4-BE49-F238E27FC236}">
                <a16:creationId xmlns:a16="http://schemas.microsoft.com/office/drawing/2014/main" id="{586FFD5D-1970-AE8F-E79B-3C12F2A4B030}"/>
              </a:ext>
            </a:extLst>
          </p:cNvPr>
          <p:cNvSpPr/>
          <p:nvPr/>
        </p:nvSpPr>
        <p:spPr>
          <a:xfrm rot="16200000">
            <a:off x="3982593" y="1160212"/>
            <a:ext cx="224479" cy="2002972"/>
          </a:xfrm>
          <a:prstGeom prst="lef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TextBox 42">
            <a:extLst>
              <a:ext uri="{FF2B5EF4-FFF2-40B4-BE49-F238E27FC236}">
                <a16:creationId xmlns:a16="http://schemas.microsoft.com/office/drawing/2014/main" id="{AA2A43EC-A64F-CB34-D31E-CAA92863A001}"/>
              </a:ext>
            </a:extLst>
          </p:cNvPr>
          <p:cNvSpPr txBox="1"/>
          <p:nvPr/>
        </p:nvSpPr>
        <p:spPr>
          <a:xfrm>
            <a:off x="3409031" y="2230707"/>
            <a:ext cx="1464375" cy="369332"/>
          </a:xfrm>
          <a:prstGeom prst="rect">
            <a:avLst/>
          </a:prstGeom>
          <a:noFill/>
        </p:spPr>
        <p:txBody>
          <a:bodyPr wrap="none" rtlCol="0">
            <a:spAutoFit/>
          </a:bodyPr>
          <a:lstStyle/>
          <a:p>
            <a:r>
              <a:rPr lang="en-GB" dirty="0">
                <a:solidFill>
                  <a:srgbClr val="7030A0"/>
                </a:solidFill>
              </a:rPr>
              <a:t>Serial interval</a:t>
            </a:r>
          </a:p>
        </p:txBody>
      </p:sp>
      <p:pic>
        <p:nvPicPr>
          <p:cNvPr id="44" name="Picture 43" descr="Chart&#10;&#10;Description automatically generated">
            <a:extLst>
              <a:ext uri="{FF2B5EF4-FFF2-40B4-BE49-F238E27FC236}">
                <a16:creationId xmlns:a16="http://schemas.microsoft.com/office/drawing/2014/main" id="{B6025E4E-1C13-D84D-AEA2-8C02BACD8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659" y="3089799"/>
            <a:ext cx="5828423" cy="3751715"/>
          </a:xfrm>
          <a:prstGeom prst="rect">
            <a:avLst/>
          </a:prstGeom>
        </p:spPr>
      </p:pic>
      <p:cxnSp>
        <p:nvCxnSpPr>
          <p:cNvPr id="48" name="Straight Arrow Connector 47">
            <a:extLst>
              <a:ext uri="{FF2B5EF4-FFF2-40B4-BE49-F238E27FC236}">
                <a16:creationId xmlns:a16="http://schemas.microsoft.com/office/drawing/2014/main" id="{84B15636-A19D-D5D3-6AC4-37D2C46973D4}"/>
              </a:ext>
            </a:extLst>
          </p:cNvPr>
          <p:cNvCxnSpPr>
            <a:cxnSpLocks/>
          </p:cNvCxnSpPr>
          <p:nvPr/>
        </p:nvCxnSpPr>
        <p:spPr>
          <a:xfrm>
            <a:off x="3093346" y="1180472"/>
            <a:ext cx="0" cy="3003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C3F7D1-7C71-4D12-8A02-2402711D42F9}"/>
              </a:ext>
            </a:extLst>
          </p:cNvPr>
          <p:cNvCxnSpPr>
            <a:cxnSpLocks/>
          </p:cNvCxnSpPr>
          <p:nvPr/>
        </p:nvCxnSpPr>
        <p:spPr>
          <a:xfrm>
            <a:off x="5096317" y="1480808"/>
            <a:ext cx="0" cy="2995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4E399ED-467E-DF95-BEE0-60D1508BA023}"/>
              </a:ext>
            </a:extLst>
          </p:cNvPr>
          <p:cNvCxnSpPr>
            <a:cxnSpLocks/>
          </p:cNvCxnSpPr>
          <p:nvPr/>
        </p:nvCxnSpPr>
        <p:spPr>
          <a:xfrm>
            <a:off x="5972618" y="1822730"/>
            <a:ext cx="0" cy="3029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CE4F5DC-172A-7273-A09B-2909EA394721}"/>
              </a:ext>
            </a:extLst>
          </p:cNvPr>
          <p:cNvCxnSpPr>
            <a:cxnSpLocks/>
          </p:cNvCxnSpPr>
          <p:nvPr/>
        </p:nvCxnSpPr>
        <p:spPr>
          <a:xfrm>
            <a:off x="8895432" y="2149301"/>
            <a:ext cx="0" cy="3708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0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D176F-8438-D65D-6FAD-3877148D25B3}"/>
              </a:ext>
            </a:extLst>
          </p:cNvPr>
          <p:cNvSpPr>
            <a:spLocks noGrp="1"/>
          </p:cNvSpPr>
          <p:nvPr>
            <p:ph type="title"/>
          </p:nvPr>
        </p:nvSpPr>
        <p:spPr>
          <a:xfrm>
            <a:off x="838200" y="365125"/>
            <a:ext cx="10515600" cy="1325563"/>
          </a:xfrm>
        </p:spPr>
        <p:txBody>
          <a:bodyPr>
            <a:normAutofit/>
          </a:bodyPr>
          <a:lstStyle/>
          <a:p>
            <a:r>
              <a:rPr lang="en-GB" sz="5400"/>
              <a:t>My hypothesis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5F7F66-DBB2-9482-6D84-C4B9F0F318D8}"/>
              </a:ext>
            </a:extLst>
          </p:cNvPr>
          <p:cNvSpPr>
            <a:spLocks noGrp="1"/>
          </p:cNvSpPr>
          <p:nvPr>
            <p:ph idx="1"/>
          </p:nvPr>
        </p:nvSpPr>
        <p:spPr>
          <a:xfrm>
            <a:off x="838200" y="1929384"/>
            <a:ext cx="10515600" cy="4251960"/>
          </a:xfrm>
        </p:spPr>
        <p:txBody>
          <a:bodyPr>
            <a:normAutofit/>
          </a:bodyPr>
          <a:lstStyle/>
          <a:p>
            <a:r>
              <a:rPr lang="en-GB" sz="2200" dirty="0"/>
              <a:t>If RABV isn’t really replicating in the muscle tissue, it probably isn’t mutating</a:t>
            </a:r>
          </a:p>
          <a:p>
            <a:r>
              <a:rPr lang="en-GB" sz="2200" dirty="0"/>
              <a:t>And if it isn’t mutating for months/years in some cases, is the clock rate really the best way to measure mutation rate?</a:t>
            </a:r>
          </a:p>
          <a:p>
            <a:r>
              <a:rPr lang="en-GB" sz="2200" dirty="0"/>
              <a:t>The molecular clock model assumes that mutations accumulate linearly and consistently with time</a:t>
            </a:r>
          </a:p>
          <a:p>
            <a:r>
              <a:rPr lang="en-GB" sz="2200" dirty="0"/>
              <a:t>Would it be better to measure mutation per serial interval (transmission generation)?</a:t>
            </a:r>
          </a:p>
        </p:txBody>
      </p:sp>
    </p:spTree>
    <p:extLst>
      <p:ext uri="{BB962C8B-B14F-4D97-AF65-F5344CB8AC3E}">
        <p14:creationId xmlns:p14="http://schemas.microsoft.com/office/powerpoint/2010/main" val="275127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7A91A-8C02-8739-0CB6-99633CD78D49}"/>
              </a:ext>
            </a:extLst>
          </p:cNvPr>
          <p:cNvSpPr>
            <a:spLocks noGrp="1"/>
          </p:cNvSpPr>
          <p:nvPr>
            <p:ph type="title"/>
          </p:nvPr>
        </p:nvSpPr>
        <p:spPr>
          <a:xfrm>
            <a:off x="841248" y="548640"/>
            <a:ext cx="3600860" cy="5431536"/>
          </a:xfrm>
        </p:spPr>
        <p:txBody>
          <a:bodyPr>
            <a:normAutofit/>
          </a:bodyPr>
          <a:lstStyle/>
          <a:p>
            <a:r>
              <a:rPr lang="en-GB" sz="4800" dirty="0"/>
              <a:t>Can we test this without lab methods?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F4A2B-CEA0-1CA5-9F8F-3437E8148500}"/>
              </a:ext>
            </a:extLst>
          </p:cNvPr>
          <p:cNvSpPr>
            <a:spLocks noGrp="1"/>
          </p:cNvSpPr>
          <p:nvPr>
            <p:ph idx="1"/>
          </p:nvPr>
        </p:nvSpPr>
        <p:spPr>
          <a:xfrm>
            <a:off x="5027713" y="1027579"/>
            <a:ext cx="6224335" cy="5431536"/>
          </a:xfrm>
        </p:spPr>
        <p:txBody>
          <a:bodyPr anchor="ctr">
            <a:normAutofit/>
          </a:bodyPr>
          <a:lstStyle/>
          <a:p>
            <a:pPr marL="457200" indent="-457200">
              <a:buFont typeface="+mj-lt"/>
              <a:buAutoNum type="arabicPeriod"/>
            </a:pPr>
            <a:r>
              <a:rPr lang="en-GB" dirty="0"/>
              <a:t>Look at genetic divergence over time from rabies phylogenies</a:t>
            </a:r>
          </a:p>
          <a:p>
            <a:pPr marL="457200" indent="-457200">
              <a:buFont typeface="+mj-lt"/>
              <a:buAutoNum type="arabicPeriod"/>
            </a:pPr>
            <a:r>
              <a:rPr lang="en-GB" dirty="0"/>
              <a:t>Simulate what these plots would look like if rabies mutates per generation or per unit time</a:t>
            </a:r>
          </a:p>
          <a:p>
            <a:pPr marL="457200" indent="-457200">
              <a:buFont typeface="+mj-lt"/>
              <a:buAutoNum type="arabicPeriod"/>
            </a:pPr>
            <a:r>
              <a:rPr lang="en-GB" dirty="0"/>
              <a:t>Compare </a:t>
            </a:r>
          </a:p>
          <a:p>
            <a:pPr marL="457200" indent="-457200">
              <a:buFont typeface="+mj-lt"/>
              <a:buAutoNum type="arabicPeriod"/>
            </a:pPr>
            <a:endParaRPr lang="en-GB" dirty="0"/>
          </a:p>
          <a:p>
            <a:pPr marL="0" indent="0">
              <a:buNone/>
            </a:pPr>
            <a:endParaRPr lang="en-GB" dirty="0"/>
          </a:p>
        </p:txBody>
      </p:sp>
    </p:spTree>
    <p:extLst>
      <p:ext uri="{BB962C8B-B14F-4D97-AF65-F5344CB8AC3E}">
        <p14:creationId xmlns:p14="http://schemas.microsoft.com/office/powerpoint/2010/main" val="423014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CF0C-4150-A0AF-512C-C30CF4DA5443}"/>
              </a:ext>
            </a:extLst>
          </p:cNvPr>
          <p:cNvSpPr>
            <a:spLocks noGrp="1"/>
          </p:cNvSpPr>
          <p:nvPr>
            <p:ph type="title"/>
          </p:nvPr>
        </p:nvSpPr>
        <p:spPr/>
        <p:txBody>
          <a:bodyPr/>
          <a:lstStyle/>
          <a:p>
            <a:r>
              <a:rPr lang="en-GB" dirty="0"/>
              <a:t>Simulations</a:t>
            </a:r>
          </a:p>
        </p:txBody>
      </p:sp>
      <p:sp>
        <p:nvSpPr>
          <p:cNvPr id="4" name="Oval 3">
            <a:extLst>
              <a:ext uri="{FF2B5EF4-FFF2-40B4-BE49-F238E27FC236}">
                <a16:creationId xmlns:a16="http://schemas.microsoft.com/office/drawing/2014/main" id="{2561F27F-E2BB-0C39-7933-A6D666B57F92}"/>
              </a:ext>
            </a:extLst>
          </p:cNvPr>
          <p:cNvSpPr/>
          <p:nvPr/>
        </p:nvSpPr>
        <p:spPr>
          <a:xfrm>
            <a:off x="1524000" y="1876425"/>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92ED034C-630E-91B7-683E-766C4761C869}"/>
              </a:ext>
            </a:extLst>
          </p:cNvPr>
          <p:cNvCxnSpPr>
            <a:cxnSpLocks/>
            <a:stCxn id="4" idx="5"/>
            <a:endCxn id="7" idx="0"/>
          </p:cNvCxnSpPr>
          <p:nvPr/>
        </p:nvCxnSpPr>
        <p:spPr>
          <a:xfrm>
            <a:off x="1645951" y="1982116"/>
            <a:ext cx="349537" cy="5515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AB48D84-B3B2-E01B-8F7A-15C7FCDFFE5A}"/>
              </a:ext>
            </a:extLst>
          </p:cNvPr>
          <p:cNvSpPr/>
          <p:nvPr/>
        </p:nvSpPr>
        <p:spPr>
          <a:xfrm>
            <a:off x="1924050" y="2533650"/>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7DE52967-9448-C857-6DE5-BE1FC02D3364}"/>
              </a:ext>
            </a:extLst>
          </p:cNvPr>
          <p:cNvSpPr/>
          <p:nvPr/>
        </p:nvSpPr>
        <p:spPr>
          <a:xfrm>
            <a:off x="1252537" y="2378869"/>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C3EFA95-4296-6178-7CA1-01763771FA8C}"/>
              </a:ext>
            </a:extLst>
          </p:cNvPr>
          <p:cNvSpPr/>
          <p:nvPr/>
        </p:nvSpPr>
        <p:spPr>
          <a:xfrm>
            <a:off x="1666875" y="3095624"/>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C6B44C60-CC3B-687F-4C27-6CC74F54230A}"/>
              </a:ext>
            </a:extLst>
          </p:cNvPr>
          <p:cNvSpPr/>
          <p:nvPr/>
        </p:nvSpPr>
        <p:spPr>
          <a:xfrm>
            <a:off x="2057399" y="3124200"/>
            <a:ext cx="142875" cy="12382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6EBA399-88DE-8621-C6D7-236F36498A55}"/>
              </a:ext>
            </a:extLst>
          </p:cNvPr>
          <p:cNvSpPr/>
          <p:nvPr/>
        </p:nvSpPr>
        <p:spPr>
          <a:xfrm>
            <a:off x="1476374" y="3686175"/>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14F85AF-D11B-2924-71BD-D2B9B43601E0}"/>
              </a:ext>
            </a:extLst>
          </p:cNvPr>
          <p:cNvSpPr/>
          <p:nvPr/>
        </p:nvSpPr>
        <p:spPr>
          <a:xfrm>
            <a:off x="1852612" y="4152901"/>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984B2C46-C9F2-5979-7221-CE3439F7E523}"/>
              </a:ext>
            </a:extLst>
          </p:cNvPr>
          <p:cNvSpPr/>
          <p:nvPr/>
        </p:nvSpPr>
        <p:spPr>
          <a:xfrm>
            <a:off x="1566861" y="4276726"/>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86B703A-9EF3-68F9-234A-B9EA0790A186}"/>
              </a:ext>
            </a:extLst>
          </p:cNvPr>
          <p:cNvSpPr/>
          <p:nvPr/>
        </p:nvSpPr>
        <p:spPr>
          <a:xfrm>
            <a:off x="1281110" y="4312444"/>
            <a:ext cx="142875" cy="12382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4727D74-F75F-2EDF-8B3B-D1C25B68732C}"/>
              </a:ext>
            </a:extLst>
          </p:cNvPr>
          <p:cNvSpPr/>
          <p:nvPr/>
        </p:nvSpPr>
        <p:spPr>
          <a:xfrm>
            <a:off x="1028700" y="4090988"/>
            <a:ext cx="142875" cy="12382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FBCD1F5-C08E-D56E-2721-4E4C92589874}"/>
              </a:ext>
            </a:extLst>
          </p:cNvPr>
          <p:cNvSpPr/>
          <p:nvPr/>
        </p:nvSpPr>
        <p:spPr>
          <a:xfrm>
            <a:off x="2190749" y="4829175"/>
            <a:ext cx="142875" cy="12382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56FDECDF-E965-D38E-96FF-7895F3BA5563}"/>
              </a:ext>
            </a:extLst>
          </p:cNvPr>
          <p:cNvSpPr/>
          <p:nvPr/>
        </p:nvSpPr>
        <p:spPr>
          <a:xfrm>
            <a:off x="1109662" y="4919662"/>
            <a:ext cx="14287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09475A3E-9E0C-91F5-C9E1-3EFC88627A0B}"/>
              </a:ext>
            </a:extLst>
          </p:cNvPr>
          <p:cNvCxnSpPr>
            <a:cxnSpLocks/>
            <a:endCxn id="10" idx="0"/>
          </p:cNvCxnSpPr>
          <p:nvPr/>
        </p:nvCxnSpPr>
        <p:spPr>
          <a:xfrm>
            <a:off x="2028824" y="2628900"/>
            <a:ext cx="100013" cy="495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2F6C7E-DF7F-5D2F-9279-575819597903}"/>
              </a:ext>
            </a:extLst>
          </p:cNvPr>
          <p:cNvCxnSpPr>
            <a:cxnSpLocks/>
            <a:endCxn id="8" idx="7"/>
          </p:cNvCxnSpPr>
          <p:nvPr/>
        </p:nvCxnSpPr>
        <p:spPr>
          <a:xfrm flipH="1">
            <a:off x="1374488" y="1950243"/>
            <a:ext cx="192374" cy="4467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0B0170-7A0C-8E6C-07E1-29E2C62691E7}"/>
              </a:ext>
            </a:extLst>
          </p:cNvPr>
          <p:cNvCxnSpPr>
            <a:cxnSpLocks/>
            <a:stCxn id="7" idx="3"/>
            <a:endCxn id="9" idx="7"/>
          </p:cNvCxnSpPr>
          <p:nvPr/>
        </p:nvCxnSpPr>
        <p:spPr>
          <a:xfrm flipH="1">
            <a:off x="1788826" y="2639341"/>
            <a:ext cx="156148" cy="4744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787C360-15EB-457B-0333-412A2574521D}"/>
              </a:ext>
            </a:extLst>
          </p:cNvPr>
          <p:cNvCxnSpPr>
            <a:cxnSpLocks/>
            <a:stCxn id="9" idx="4"/>
            <a:endCxn id="11" idx="7"/>
          </p:cNvCxnSpPr>
          <p:nvPr/>
        </p:nvCxnSpPr>
        <p:spPr>
          <a:xfrm flipH="1">
            <a:off x="1598325" y="3219449"/>
            <a:ext cx="139988" cy="484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AABAFC7-AD2B-5476-EEF8-2CF52EB977B2}"/>
              </a:ext>
            </a:extLst>
          </p:cNvPr>
          <p:cNvCxnSpPr>
            <a:cxnSpLocks/>
            <a:endCxn id="12" idx="1"/>
          </p:cNvCxnSpPr>
          <p:nvPr/>
        </p:nvCxnSpPr>
        <p:spPr>
          <a:xfrm>
            <a:off x="1595437" y="3791866"/>
            <a:ext cx="278099" cy="3791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45B11B6-B3B8-51EA-38C2-0F1F39024005}"/>
              </a:ext>
            </a:extLst>
          </p:cNvPr>
          <p:cNvCxnSpPr>
            <a:cxnSpLocks/>
            <a:endCxn id="13" idx="0"/>
          </p:cNvCxnSpPr>
          <p:nvPr/>
        </p:nvCxnSpPr>
        <p:spPr>
          <a:xfrm>
            <a:off x="1543048" y="3799557"/>
            <a:ext cx="95251" cy="4771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D785DE-C1FE-B1D5-F1CF-5B78205B6138}"/>
              </a:ext>
            </a:extLst>
          </p:cNvPr>
          <p:cNvCxnSpPr>
            <a:cxnSpLocks/>
            <a:endCxn id="14" idx="0"/>
          </p:cNvCxnSpPr>
          <p:nvPr/>
        </p:nvCxnSpPr>
        <p:spPr>
          <a:xfrm flipH="1">
            <a:off x="1352548" y="3752851"/>
            <a:ext cx="142875" cy="5595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B3369D-88CD-BFFA-30B7-2E84FFD0B1D4}"/>
              </a:ext>
            </a:extLst>
          </p:cNvPr>
          <p:cNvCxnSpPr>
            <a:cxnSpLocks/>
            <a:stCxn id="11" idx="1"/>
            <a:endCxn id="15" idx="7"/>
          </p:cNvCxnSpPr>
          <p:nvPr/>
        </p:nvCxnSpPr>
        <p:spPr>
          <a:xfrm flipH="1">
            <a:off x="1150651" y="3704309"/>
            <a:ext cx="346647" cy="4048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67C458-D6D3-D949-EB8A-355C2AC4451D}"/>
              </a:ext>
            </a:extLst>
          </p:cNvPr>
          <p:cNvCxnSpPr>
            <a:cxnSpLocks/>
            <a:endCxn id="16" idx="0"/>
          </p:cNvCxnSpPr>
          <p:nvPr/>
        </p:nvCxnSpPr>
        <p:spPr>
          <a:xfrm>
            <a:off x="1924049" y="4214813"/>
            <a:ext cx="338138" cy="61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1648949-C2D0-2B8E-2A50-CB13B4B95911}"/>
              </a:ext>
            </a:extLst>
          </p:cNvPr>
          <p:cNvCxnSpPr>
            <a:cxnSpLocks/>
            <a:endCxn id="17" idx="0"/>
          </p:cNvCxnSpPr>
          <p:nvPr/>
        </p:nvCxnSpPr>
        <p:spPr>
          <a:xfrm flipH="1">
            <a:off x="1181100" y="4429125"/>
            <a:ext cx="142875" cy="4905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2778CC-05E8-D61A-7C52-7CDB56EA9D40}"/>
              </a:ext>
            </a:extLst>
          </p:cNvPr>
          <p:cNvCxnSpPr/>
          <p:nvPr/>
        </p:nvCxnSpPr>
        <p:spPr>
          <a:xfrm>
            <a:off x="638175" y="1697831"/>
            <a:ext cx="0" cy="34623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A809FEE-24D5-C17A-F499-3BFD46234AEB}"/>
              </a:ext>
            </a:extLst>
          </p:cNvPr>
          <p:cNvSpPr txBox="1"/>
          <p:nvPr/>
        </p:nvSpPr>
        <p:spPr>
          <a:xfrm rot="5400000">
            <a:off x="193272" y="3070502"/>
            <a:ext cx="649537" cy="369332"/>
          </a:xfrm>
          <a:prstGeom prst="rect">
            <a:avLst/>
          </a:prstGeom>
          <a:noFill/>
        </p:spPr>
        <p:txBody>
          <a:bodyPr wrap="none" rtlCol="0">
            <a:spAutoFit/>
          </a:bodyPr>
          <a:lstStyle/>
          <a:p>
            <a:r>
              <a:rPr lang="en-GB" dirty="0"/>
              <a:t>Time</a:t>
            </a:r>
          </a:p>
        </p:txBody>
      </p:sp>
      <p:cxnSp>
        <p:nvCxnSpPr>
          <p:cNvPr id="47" name="Straight Connector 46">
            <a:extLst>
              <a:ext uri="{FF2B5EF4-FFF2-40B4-BE49-F238E27FC236}">
                <a16:creationId xmlns:a16="http://schemas.microsoft.com/office/drawing/2014/main" id="{1BB77245-13F0-C33C-3A9B-DE8F9E887179}"/>
              </a:ext>
            </a:extLst>
          </p:cNvPr>
          <p:cNvCxnSpPr/>
          <p:nvPr/>
        </p:nvCxnSpPr>
        <p:spPr>
          <a:xfrm>
            <a:off x="4262781" y="1677879"/>
            <a:ext cx="10123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4E3ED0-A246-7765-688B-127D781BAA3C}"/>
              </a:ext>
            </a:extLst>
          </p:cNvPr>
          <p:cNvCxnSpPr>
            <a:cxnSpLocks/>
          </p:cNvCxnSpPr>
          <p:nvPr/>
        </p:nvCxnSpPr>
        <p:spPr>
          <a:xfrm>
            <a:off x="5732352" y="1993565"/>
            <a:ext cx="176348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B67C26C-F781-278F-C132-9F28F0E1E497}"/>
              </a:ext>
            </a:extLst>
          </p:cNvPr>
          <p:cNvCxnSpPr>
            <a:cxnSpLocks/>
          </p:cNvCxnSpPr>
          <p:nvPr/>
        </p:nvCxnSpPr>
        <p:spPr>
          <a:xfrm>
            <a:off x="7735323" y="2320137"/>
            <a:ext cx="59871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983FBE-3E4A-DF6A-99C1-86187BA414EB}"/>
              </a:ext>
            </a:extLst>
          </p:cNvPr>
          <p:cNvCxnSpPr>
            <a:cxnSpLocks/>
          </p:cNvCxnSpPr>
          <p:nvPr/>
        </p:nvCxnSpPr>
        <p:spPr>
          <a:xfrm>
            <a:off x="8611624" y="2646708"/>
            <a:ext cx="248194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AAF5E1-AF7D-B62B-BF5A-6B7CA58B36E1}"/>
              </a:ext>
            </a:extLst>
          </p:cNvPr>
          <p:cNvCxnSpPr>
            <a:cxnSpLocks/>
          </p:cNvCxnSpPr>
          <p:nvPr/>
        </p:nvCxnSpPr>
        <p:spPr>
          <a:xfrm>
            <a:off x="5275152" y="1677879"/>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A50528-E461-A84F-5E9C-7DA562016B3C}"/>
              </a:ext>
            </a:extLst>
          </p:cNvPr>
          <p:cNvCxnSpPr>
            <a:cxnSpLocks/>
          </p:cNvCxnSpPr>
          <p:nvPr/>
        </p:nvCxnSpPr>
        <p:spPr>
          <a:xfrm>
            <a:off x="7495837" y="1993565"/>
            <a:ext cx="4789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9DBCD0-1325-879B-FBAD-CE0C31E6C26D}"/>
              </a:ext>
            </a:extLst>
          </p:cNvPr>
          <p:cNvCxnSpPr>
            <a:cxnSpLocks/>
          </p:cNvCxnSpPr>
          <p:nvPr/>
        </p:nvCxnSpPr>
        <p:spPr>
          <a:xfrm>
            <a:off x="8334038" y="2320137"/>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1680FE1-8AEE-79AB-D542-17B8CB0A4DBE}"/>
              </a:ext>
            </a:extLst>
          </p:cNvPr>
          <p:cNvCxnSpPr>
            <a:cxnSpLocks/>
          </p:cNvCxnSpPr>
          <p:nvPr/>
        </p:nvCxnSpPr>
        <p:spPr>
          <a:xfrm>
            <a:off x="11093566" y="2646708"/>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AEE5524-0813-89E7-8FD5-50480F95E7FD}"/>
              </a:ext>
            </a:extLst>
          </p:cNvPr>
          <p:cNvSpPr txBox="1"/>
          <p:nvPr/>
        </p:nvSpPr>
        <p:spPr>
          <a:xfrm>
            <a:off x="4570515" y="1340471"/>
            <a:ext cx="793807" cy="369332"/>
          </a:xfrm>
          <a:prstGeom prst="rect">
            <a:avLst/>
          </a:prstGeom>
          <a:noFill/>
        </p:spPr>
        <p:txBody>
          <a:bodyPr wrap="none" rtlCol="0">
            <a:spAutoFit/>
          </a:bodyPr>
          <a:lstStyle/>
          <a:p>
            <a:r>
              <a:rPr lang="en-GB" dirty="0">
                <a:solidFill>
                  <a:schemeClr val="bg1">
                    <a:lumMod val="65000"/>
                  </a:schemeClr>
                </a:solidFill>
              </a:rPr>
              <a:t>Case 1</a:t>
            </a:r>
          </a:p>
        </p:txBody>
      </p:sp>
      <p:sp>
        <p:nvSpPr>
          <p:cNvPr id="58" name="TextBox 57">
            <a:extLst>
              <a:ext uri="{FF2B5EF4-FFF2-40B4-BE49-F238E27FC236}">
                <a16:creationId xmlns:a16="http://schemas.microsoft.com/office/drawing/2014/main" id="{55699B6C-2949-CD31-3FCF-3DA07076AB29}"/>
              </a:ext>
            </a:extLst>
          </p:cNvPr>
          <p:cNvSpPr txBox="1"/>
          <p:nvPr/>
        </p:nvSpPr>
        <p:spPr>
          <a:xfrm>
            <a:off x="6445791" y="1656893"/>
            <a:ext cx="793807" cy="369332"/>
          </a:xfrm>
          <a:prstGeom prst="rect">
            <a:avLst/>
          </a:prstGeom>
          <a:noFill/>
        </p:spPr>
        <p:txBody>
          <a:bodyPr wrap="none" rtlCol="0">
            <a:spAutoFit/>
          </a:bodyPr>
          <a:lstStyle/>
          <a:p>
            <a:r>
              <a:rPr lang="en-GB" dirty="0">
                <a:solidFill>
                  <a:schemeClr val="bg1">
                    <a:lumMod val="65000"/>
                  </a:schemeClr>
                </a:solidFill>
              </a:rPr>
              <a:t>Case 2</a:t>
            </a:r>
          </a:p>
        </p:txBody>
      </p:sp>
      <p:sp>
        <p:nvSpPr>
          <p:cNvPr id="59" name="TextBox 58">
            <a:extLst>
              <a:ext uri="{FF2B5EF4-FFF2-40B4-BE49-F238E27FC236}">
                <a16:creationId xmlns:a16="http://schemas.microsoft.com/office/drawing/2014/main" id="{826056E4-C8EF-F6DA-041C-D9743A600E15}"/>
              </a:ext>
            </a:extLst>
          </p:cNvPr>
          <p:cNvSpPr txBox="1"/>
          <p:nvPr/>
        </p:nvSpPr>
        <p:spPr>
          <a:xfrm>
            <a:off x="8040974" y="1978215"/>
            <a:ext cx="793807" cy="369332"/>
          </a:xfrm>
          <a:prstGeom prst="rect">
            <a:avLst/>
          </a:prstGeom>
          <a:noFill/>
        </p:spPr>
        <p:txBody>
          <a:bodyPr wrap="none" rtlCol="0">
            <a:spAutoFit/>
          </a:bodyPr>
          <a:lstStyle/>
          <a:p>
            <a:r>
              <a:rPr lang="en-GB" dirty="0">
                <a:solidFill>
                  <a:schemeClr val="bg1">
                    <a:lumMod val="65000"/>
                  </a:schemeClr>
                </a:solidFill>
              </a:rPr>
              <a:t>Case 3</a:t>
            </a:r>
          </a:p>
        </p:txBody>
      </p:sp>
      <p:sp>
        <p:nvSpPr>
          <p:cNvPr id="60" name="TextBox 59">
            <a:extLst>
              <a:ext uri="{FF2B5EF4-FFF2-40B4-BE49-F238E27FC236}">
                <a16:creationId xmlns:a16="http://schemas.microsoft.com/office/drawing/2014/main" id="{E3A0342C-0ABF-4B83-68A1-9E8589364111}"/>
              </a:ext>
            </a:extLst>
          </p:cNvPr>
          <p:cNvSpPr txBox="1"/>
          <p:nvPr/>
        </p:nvSpPr>
        <p:spPr>
          <a:xfrm>
            <a:off x="9609367" y="2277767"/>
            <a:ext cx="793807" cy="369332"/>
          </a:xfrm>
          <a:prstGeom prst="rect">
            <a:avLst/>
          </a:prstGeom>
          <a:noFill/>
        </p:spPr>
        <p:txBody>
          <a:bodyPr wrap="none" rtlCol="0">
            <a:spAutoFit/>
          </a:bodyPr>
          <a:lstStyle/>
          <a:p>
            <a:r>
              <a:rPr lang="en-GB" dirty="0">
                <a:solidFill>
                  <a:schemeClr val="bg1">
                    <a:lumMod val="65000"/>
                  </a:schemeClr>
                </a:solidFill>
              </a:rPr>
              <a:t>Case 4</a:t>
            </a:r>
          </a:p>
        </p:txBody>
      </p:sp>
      <p:cxnSp>
        <p:nvCxnSpPr>
          <p:cNvPr id="64" name="Straight Arrow Connector 63">
            <a:extLst>
              <a:ext uri="{FF2B5EF4-FFF2-40B4-BE49-F238E27FC236}">
                <a16:creationId xmlns:a16="http://schemas.microsoft.com/office/drawing/2014/main" id="{29AAFC16-BB23-B5EE-F060-51BA3A717F9A}"/>
              </a:ext>
            </a:extLst>
          </p:cNvPr>
          <p:cNvCxnSpPr>
            <a:cxnSpLocks/>
          </p:cNvCxnSpPr>
          <p:nvPr/>
        </p:nvCxnSpPr>
        <p:spPr>
          <a:xfrm>
            <a:off x="5732352" y="1677879"/>
            <a:ext cx="0" cy="3003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30E8CB-19EE-BDAB-23DB-1C20EE14FDD1}"/>
              </a:ext>
            </a:extLst>
          </p:cNvPr>
          <p:cNvCxnSpPr>
            <a:cxnSpLocks/>
          </p:cNvCxnSpPr>
          <p:nvPr/>
        </p:nvCxnSpPr>
        <p:spPr>
          <a:xfrm>
            <a:off x="7735323" y="1978215"/>
            <a:ext cx="0" cy="2995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055D6EE-BBCC-0AC3-F851-C68510C625E5}"/>
              </a:ext>
            </a:extLst>
          </p:cNvPr>
          <p:cNvCxnSpPr>
            <a:cxnSpLocks/>
          </p:cNvCxnSpPr>
          <p:nvPr/>
        </p:nvCxnSpPr>
        <p:spPr>
          <a:xfrm>
            <a:off x="8611624" y="2320137"/>
            <a:ext cx="0" cy="3029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0BC2BB-2638-D5C7-B31E-25A39D41A9D4}"/>
              </a:ext>
            </a:extLst>
          </p:cNvPr>
          <p:cNvCxnSpPr/>
          <p:nvPr/>
        </p:nvCxnSpPr>
        <p:spPr>
          <a:xfrm>
            <a:off x="4332515" y="3766408"/>
            <a:ext cx="10123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FE712E-E4A2-46EF-BD66-DF7C2433DD81}"/>
              </a:ext>
            </a:extLst>
          </p:cNvPr>
          <p:cNvCxnSpPr>
            <a:cxnSpLocks/>
          </p:cNvCxnSpPr>
          <p:nvPr/>
        </p:nvCxnSpPr>
        <p:spPr>
          <a:xfrm>
            <a:off x="5802086" y="4082094"/>
            <a:ext cx="176348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53ED82B-3685-4E09-235B-72242F8274C3}"/>
              </a:ext>
            </a:extLst>
          </p:cNvPr>
          <p:cNvCxnSpPr>
            <a:cxnSpLocks/>
          </p:cNvCxnSpPr>
          <p:nvPr/>
        </p:nvCxnSpPr>
        <p:spPr>
          <a:xfrm>
            <a:off x="7805057" y="4408666"/>
            <a:ext cx="59871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DE8C110-775A-E41C-CEA3-30DC8C2A74C5}"/>
              </a:ext>
            </a:extLst>
          </p:cNvPr>
          <p:cNvCxnSpPr>
            <a:cxnSpLocks/>
          </p:cNvCxnSpPr>
          <p:nvPr/>
        </p:nvCxnSpPr>
        <p:spPr>
          <a:xfrm>
            <a:off x="8681358" y="4735237"/>
            <a:ext cx="248194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22925E-7D6E-392C-94BA-89A5FF76BB85}"/>
              </a:ext>
            </a:extLst>
          </p:cNvPr>
          <p:cNvCxnSpPr>
            <a:cxnSpLocks/>
          </p:cNvCxnSpPr>
          <p:nvPr/>
        </p:nvCxnSpPr>
        <p:spPr>
          <a:xfrm>
            <a:off x="5344886" y="3766408"/>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E58B3B2-039F-5FD4-2D22-ABF2C073D154}"/>
              </a:ext>
            </a:extLst>
          </p:cNvPr>
          <p:cNvCxnSpPr>
            <a:cxnSpLocks/>
          </p:cNvCxnSpPr>
          <p:nvPr/>
        </p:nvCxnSpPr>
        <p:spPr>
          <a:xfrm>
            <a:off x="7565571" y="4082094"/>
            <a:ext cx="4789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8BE26DE-F935-4E39-7145-4AB47389AB5C}"/>
              </a:ext>
            </a:extLst>
          </p:cNvPr>
          <p:cNvCxnSpPr>
            <a:cxnSpLocks/>
          </p:cNvCxnSpPr>
          <p:nvPr/>
        </p:nvCxnSpPr>
        <p:spPr>
          <a:xfrm>
            <a:off x="8403772" y="4408666"/>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9B9616-9642-0D47-B55F-B768CDE0570C}"/>
              </a:ext>
            </a:extLst>
          </p:cNvPr>
          <p:cNvCxnSpPr>
            <a:cxnSpLocks/>
          </p:cNvCxnSpPr>
          <p:nvPr/>
        </p:nvCxnSpPr>
        <p:spPr>
          <a:xfrm>
            <a:off x="11163300" y="4735237"/>
            <a:ext cx="55517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F793A6E-E09A-27AD-484F-67279431F5A7}"/>
              </a:ext>
            </a:extLst>
          </p:cNvPr>
          <p:cNvCxnSpPr>
            <a:cxnSpLocks/>
          </p:cNvCxnSpPr>
          <p:nvPr/>
        </p:nvCxnSpPr>
        <p:spPr>
          <a:xfrm>
            <a:off x="5802086" y="3766408"/>
            <a:ext cx="0" cy="30033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8B29456-CC87-B483-D896-8F53D5300214}"/>
              </a:ext>
            </a:extLst>
          </p:cNvPr>
          <p:cNvCxnSpPr>
            <a:cxnSpLocks/>
          </p:cNvCxnSpPr>
          <p:nvPr/>
        </p:nvCxnSpPr>
        <p:spPr>
          <a:xfrm>
            <a:off x="7805057" y="4066744"/>
            <a:ext cx="0" cy="2995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9B2E345-BE40-0AB2-D7BA-02D146281979}"/>
              </a:ext>
            </a:extLst>
          </p:cNvPr>
          <p:cNvCxnSpPr>
            <a:cxnSpLocks/>
          </p:cNvCxnSpPr>
          <p:nvPr/>
        </p:nvCxnSpPr>
        <p:spPr>
          <a:xfrm>
            <a:off x="8681358" y="4408666"/>
            <a:ext cx="0" cy="3029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A5A6AB-4DF4-1BC0-F8D5-765D66A7C976}"/>
              </a:ext>
            </a:extLst>
          </p:cNvPr>
          <p:cNvCxnSpPr>
            <a:cxnSpLocks/>
          </p:cNvCxnSpPr>
          <p:nvPr/>
        </p:nvCxnSpPr>
        <p:spPr>
          <a:xfrm>
            <a:off x="4332515" y="5486400"/>
            <a:ext cx="75546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CF55EE04-1B08-BC22-B3FA-5ACAE8A65777}"/>
              </a:ext>
            </a:extLst>
          </p:cNvPr>
          <p:cNvSpPr txBox="1"/>
          <p:nvPr/>
        </p:nvSpPr>
        <p:spPr>
          <a:xfrm>
            <a:off x="11323969" y="5600896"/>
            <a:ext cx="649537" cy="369332"/>
          </a:xfrm>
          <a:prstGeom prst="rect">
            <a:avLst/>
          </a:prstGeom>
          <a:noFill/>
        </p:spPr>
        <p:txBody>
          <a:bodyPr wrap="none" rtlCol="0">
            <a:spAutoFit/>
          </a:bodyPr>
          <a:lstStyle/>
          <a:p>
            <a:r>
              <a:rPr lang="en-GB" dirty="0"/>
              <a:t>Time</a:t>
            </a:r>
          </a:p>
        </p:txBody>
      </p:sp>
      <p:sp>
        <p:nvSpPr>
          <p:cNvPr id="87" name="Star: 5 Points 86">
            <a:extLst>
              <a:ext uri="{FF2B5EF4-FFF2-40B4-BE49-F238E27FC236}">
                <a16:creationId xmlns:a16="http://schemas.microsoft.com/office/drawing/2014/main" id="{EA0BBD90-E68B-EC4B-0949-75B0EF141CD4}"/>
              </a:ext>
            </a:extLst>
          </p:cNvPr>
          <p:cNvSpPr/>
          <p:nvPr/>
        </p:nvSpPr>
        <p:spPr>
          <a:xfrm>
            <a:off x="4405656" y="1562157"/>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Star: 5 Points 87">
            <a:extLst>
              <a:ext uri="{FF2B5EF4-FFF2-40B4-BE49-F238E27FC236}">
                <a16:creationId xmlns:a16="http://schemas.microsoft.com/office/drawing/2014/main" id="{A6A15CFF-ECA2-DE18-D6D9-ACC29CD0BBE1}"/>
              </a:ext>
            </a:extLst>
          </p:cNvPr>
          <p:cNvSpPr/>
          <p:nvPr/>
        </p:nvSpPr>
        <p:spPr>
          <a:xfrm>
            <a:off x="8218377" y="2227596"/>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Star: 5 Points 88">
            <a:extLst>
              <a:ext uri="{FF2B5EF4-FFF2-40B4-BE49-F238E27FC236}">
                <a16:creationId xmlns:a16="http://schemas.microsoft.com/office/drawing/2014/main" id="{059CE1A0-78FD-1B7C-69EF-D17508F179E1}"/>
              </a:ext>
            </a:extLst>
          </p:cNvPr>
          <p:cNvSpPr/>
          <p:nvPr/>
        </p:nvSpPr>
        <p:spPr>
          <a:xfrm>
            <a:off x="7335272" y="1876425"/>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Star: 5 Points 89">
            <a:extLst>
              <a:ext uri="{FF2B5EF4-FFF2-40B4-BE49-F238E27FC236}">
                <a16:creationId xmlns:a16="http://schemas.microsoft.com/office/drawing/2014/main" id="{A76395CE-9757-BA2D-A735-F9092393F4BE}"/>
              </a:ext>
            </a:extLst>
          </p:cNvPr>
          <p:cNvSpPr/>
          <p:nvPr/>
        </p:nvSpPr>
        <p:spPr>
          <a:xfrm>
            <a:off x="6306576" y="1885259"/>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Star: 5 Points 90">
            <a:extLst>
              <a:ext uri="{FF2B5EF4-FFF2-40B4-BE49-F238E27FC236}">
                <a16:creationId xmlns:a16="http://schemas.microsoft.com/office/drawing/2014/main" id="{C65C2E46-3784-E222-27C5-D92F8F55A011}"/>
              </a:ext>
            </a:extLst>
          </p:cNvPr>
          <p:cNvSpPr/>
          <p:nvPr/>
        </p:nvSpPr>
        <p:spPr>
          <a:xfrm>
            <a:off x="9298685" y="2555730"/>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Star: 5 Points 91">
            <a:extLst>
              <a:ext uri="{FF2B5EF4-FFF2-40B4-BE49-F238E27FC236}">
                <a16:creationId xmlns:a16="http://schemas.microsoft.com/office/drawing/2014/main" id="{638DAA04-BDCC-4044-32F3-49036BED564C}"/>
              </a:ext>
            </a:extLst>
          </p:cNvPr>
          <p:cNvSpPr/>
          <p:nvPr/>
        </p:nvSpPr>
        <p:spPr>
          <a:xfrm>
            <a:off x="10125075" y="2563704"/>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Star: 5 Points 92">
            <a:extLst>
              <a:ext uri="{FF2B5EF4-FFF2-40B4-BE49-F238E27FC236}">
                <a16:creationId xmlns:a16="http://schemas.microsoft.com/office/drawing/2014/main" id="{4E7C415E-AA25-DEB4-60F7-A2DF8C1BF589}"/>
              </a:ext>
            </a:extLst>
          </p:cNvPr>
          <p:cNvSpPr/>
          <p:nvPr/>
        </p:nvSpPr>
        <p:spPr>
          <a:xfrm>
            <a:off x="5405461" y="1575103"/>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Star: 5 Points 94">
            <a:extLst>
              <a:ext uri="{FF2B5EF4-FFF2-40B4-BE49-F238E27FC236}">
                <a16:creationId xmlns:a16="http://schemas.microsoft.com/office/drawing/2014/main" id="{E5E93468-F133-6CB8-AE60-97DA909D16EA}"/>
              </a:ext>
            </a:extLst>
          </p:cNvPr>
          <p:cNvSpPr/>
          <p:nvPr/>
        </p:nvSpPr>
        <p:spPr>
          <a:xfrm>
            <a:off x="11415144" y="4632974"/>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Star: 5 Points 95">
            <a:extLst>
              <a:ext uri="{FF2B5EF4-FFF2-40B4-BE49-F238E27FC236}">
                <a16:creationId xmlns:a16="http://schemas.microsoft.com/office/drawing/2014/main" id="{DE5D1983-B30B-D50C-6624-446B55E9B244}"/>
              </a:ext>
            </a:extLst>
          </p:cNvPr>
          <p:cNvSpPr/>
          <p:nvPr/>
        </p:nvSpPr>
        <p:spPr>
          <a:xfrm>
            <a:off x="11181094" y="4632974"/>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Star: 5 Points 96">
            <a:extLst>
              <a:ext uri="{FF2B5EF4-FFF2-40B4-BE49-F238E27FC236}">
                <a16:creationId xmlns:a16="http://schemas.microsoft.com/office/drawing/2014/main" id="{F4CF0D52-A12B-5AF3-C399-4D59172A8966}"/>
              </a:ext>
            </a:extLst>
          </p:cNvPr>
          <p:cNvSpPr/>
          <p:nvPr/>
        </p:nvSpPr>
        <p:spPr>
          <a:xfrm>
            <a:off x="8547513" y="4313938"/>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Star: 5 Points 97">
            <a:extLst>
              <a:ext uri="{FF2B5EF4-FFF2-40B4-BE49-F238E27FC236}">
                <a16:creationId xmlns:a16="http://schemas.microsoft.com/office/drawing/2014/main" id="{48F18B49-CAE1-7EF7-E0B1-A4AD170830DC}"/>
              </a:ext>
            </a:extLst>
          </p:cNvPr>
          <p:cNvSpPr/>
          <p:nvPr/>
        </p:nvSpPr>
        <p:spPr>
          <a:xfrm>
            <a:off x="8367510" y="4312444"/>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Star: 5 Points 98">
            <a:extLst>
              <a:ext uri="{FF2B5EF4-FFF2-40B4-BE49-F238E27FC236}">
                <a16:creationId xmlns:a16="http://schemas.microsoft.com/office/drawing/2014/main" id="{BFA98499-15BD-3460-E2A6-42C4DC651E10}"/>
              </a:ext>
            </a:extLst>
          </p:cNvPr>
          <p:cNvSpPr/>
          <p:nvPr/>
        </p:nvSpPr>
        <p:spPr>
          <a:xfrm>
            <a:off x="7495837" y="3981450"/>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Star: 5 Points 100">
            <a:extLst>
              <a:ext uri="{FF2B5EF4-FFF2-40B4-BE49-F238E27FC236}">
                <a16:creationId xmlns:a16="http://schemas.microsoft.com/office/drawing/2014/main" id="{5DE5F365-A0B9-989D-8B99-E9AFC067AE5E}"/>
              </a:ext>
            </a:extLst>
          </p:cNvPr>
          <p:cNvSpPr/>
          <p:nvPr/>
        </p:nvSpPr>
        <p:spPr>
          <a:xfrm>
            <a:off x="5616604" y="3648283"/>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Star: 5 Points 101">
            <a:extLst>
              <a:ext uri="{FF2B5EF4-FFF2-40B4-BE49-F238E27FC236}">
                <a16:creationId xmlns:a16="http://schemas.microsoft.com/office/drawing/2014/main" id="{DD1A1645-6657-3E00-C672-916ED443E271}"/>
              </a:ext>
            </a:extLst>
          </p:cNvPr>
          <p:cNvSpPr/>
          <p:nvPr/>
        </p:nvSpPr>
        <p:spPr>
          <a:xfrm>
            <a:off x="5349645" y="3648283"/>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Box 103">
            <a:extLst>
              <a:ext uri="{FF2B5EF4-FFF2-40B4-BE49-F238E27FC236}">
                <a16:creationId xmlns:a16="http://schemas.microsoft.com/office/drawing/2014/main" id="{5636FC92-D922-2CD2-B9C8-58956CEA5DBD}"/>
              </a:ext>
            </a:extLst>
          </p:cNvPr>
          <p:cNvSpPr txBox="1"/>
          <p:nvPr/>
        </p:nvSpPr>
        <p:spPr>
          <a:xfrm>
            <a:off x="4098598" y="1007088"/>
            <a:ext cx="2122889" cy="369332"/>
          </a:xfrm>
          <a:prstGeom prst="rect">
            <a:avLst/>
          </a:prstGeom>
          <a:noFill/>
        </p:spPr>
        <p:txBody>
          <a:bodyPr wrap="none" rtlCol="0">
            <a:spAutoFit/>
          </a:bodyPr>
          <a:lstStyle/>
          <a:p>
            <a:r>
              <a:rPr lang="en-GB" dirty="0"/>
              <a:t>Per- unit time model</a:t>
            </a:r>
          </a:p>
        </p:txBody>
      </p:sp>
      <p:sp>
        <p:nvSpPr>
          <p:cNvPr id="105" name="TextBox 104">
            <a:extLst>
              <a:ext uri="{FF2B5EF4-FFF2-40B4-BE49-F238E27FC236}">
                <a16:creationId xmlns:a16="http://schemas.microsoft.com/office/drawing/2014/main" id="{31081F84-082C-5D49-313D-635717AF7D5E}"/>
              </a:ext>
            </a:extLst>
          </p:cNvPr>
          <p:cNvSpPr txBox="1"/>
          <p:nvPr/>
        </p:nvSpPr>
        <p:spPr>
          <a:xfrm>
            <a:off x="4170035" y="3122151"/>
            <a:ext cx="2284023" cy="369332"/>
          </a:xfrm>
          <a:prstGeom prst="rect">
            <a:avLst/>
          </a:prstGeom>
          <a:noFill/>
        </p:spPr>
        <p:txBody>
          <a:bodyPr wrap="none" rtlCol="0">
            <a:spAutoFit/>
          </a:bodyPr>
          <a:lstStyle/>
          <a:p>
            <a:r>
              <a:rPr lang="en-GB" dirty="0"/>
              <a:t>Per- generation model</a:t>
            </a:r>
          </a:p>
        </p:txBody>
      </p:sp>
      <p:sp>
        <p:nvSpPr>
          <p:cNvPr id="106" name="Star: 5 Points 105">
            <a:extLst>
              <a:ext uri="{FF2B5EF4-FFF2-40B4-BE49-F238E27FC236}">
                <a16:creationId xmlns:a16="http://schemas.microsoft.com/office/drawing/2014/main" id="{3B0529CF-DA5F-5911-989A-23B33F9DD941}"/>
              </a:ext>
            </a:extLst>
          </p:cNvPr>
          <p:cNvSpPr/>
          <p:nvPr/>
        </p:nvSpPr>
        <p:spPr>
          <a:xfrm>
            <a:off x="9981201" y="1042488"/>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39D2424E-1D06-54E6-DDB9-F39F3FDD60D0}"/>
              </a:ext>
            </a:extLst>
          </p:cNvPr>
          <p:cNvSpPr txBox="1"/>
          <p:nvPr/>
        </p:nvSpPr>
        <p:spPr>
          <a:xfrm>
            <a:off x="10124076" y="953993"/>
            <a:ext cx="1384546" cy="369332"/>
          </a:xfrm>
          <a:prstGeom prst="rect">
            <a:avLst/>
          </a:prstGeom>
          <a:noFill/>
        </p:spPr>
        <p:txBody>
          <a:bodyPr wrap="none" rtlCol="0">
            <a:spAutoFit/>
          </a:bodyPr>
          <a:lstStyle/>
          <a:p>
            <a:r>
              <a:rPr lang="en-GB" dirty="0"/>
              <a:t>= SNP occurs</a:t>
            </a:r>
          </a:p>
        </p:txBody>
      </p:sp>
      <p:sp>
        <p:nvSpPr>
          <p:cNvPr id="108" name="Oval 107">
            <a:extLst>
              <a:ext uri="{FF2B5EF4-FFF2-40B4-BE49-F238E27FC236}">
                <a16:creationId xmlns:a16="http://schemas.microsoft.com/office/drawing/2014/main" id="{64688D7E-A9A9-1B9B-74AA-840EA10E9DF1}"/>
              </a:ext>
            </a:extLst>
          </p:cNvPr>
          <p:cNvSpPr/>
          <p:nvPr/>
        </p:nvSpPr>
        <p:spPr>
          <a:xfrm>
            <a:off x="693857" y="5785562"/>
            <a:ext cx="142875" cy="12382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TextBox 108">
            <a:extLst>
              <a:ext uri="{FF2B5EF4-FFF2-40B4-BE49-F238E27FC236}">
                <a16:creationId xmlns:a16="http://schemas.microsoft.com/office/drawing/2014/main" id="{A9005728-9412-4E33-FF46-75B6ED63A101}"/>
              </a:ext>
            </a:extLst>
          </p:cNvPr>
          <p:cNvSpPr txBox="1"/>
          <p:nvPr/>
        </p:nvSpPr>
        <p:spPr>
          <a:xfrm>
            <a:off x="873120" y="5669361"/>
            <a:ext cx="2101857" cy="369332"/>
          </a:xfrm>
          <a:prstGeom prst="rect">
            <a:avLst/>
          </a:prstGeom>
          <a:noFill/>
        </p:spPr>
        <p:txBody>
          <a:bodyPr wrap="none" rtlCol="0">
            <a:spAutoFit/>
          </a:bodyPr>
          <a:lstStyle/>
          <a:p>
            <a:r>
              <a:rPr lang="en-GB" dirty="0"/>
              <a:t>= sequence sampled</a:t>
            </a:r>
          </a:p>
        </p:txBody>
      </p:sp>
      <p:sp>
        <p:nvSpPr>
          <p:cNvPr id="110" name="Star: 5 Points 109">
            <a:extLst>
              <a:ext uri="{FF2B5EF4-FFF2-40B4-BE49-F238E27FC236}">
                <a16:creationId xmlns:a16="http://schemas.microsoft.com/office/drawing/2014/main" id="{5F5C73FE-A831-23D7-67FF-EE6BA00EDEEA}"/>
              </a:ext>
            </a:extLst>
          </p:cNvPr>
          <p:cNvSpPr/>
          <p:nvPr/>
        </p:nvSpPr>
        <p:spPr>
          <a:xfrm>
            <a:off x="11106322" y="2565615"/>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Star: 5 Points 110">
            <a:extLst>
              <a:ext uri="{FF2B5EF4-FFF2-40B4-BE49-F238E27FC236}">
                <a16:creationId xmlns:a16="http://schemas.microsoft.com/office/drawing/2014/main" id="{E0A385ED-D385-A7CC-701D-041666E0F7FB}"/>
              </a:ext>
            </a:extLst>
          </p:cNvPr>
          <p:cNvSpPr/>
          <p:nvPr/>
        </p:nvSpPr>
        <p:spPr>
          <a:xfrm>
            <a:off x="7708446" y="3985711"/>
            <a:ext cx="142875" cy="151273"/>
          </a:xfrm>
          <a:prstGeom prst="star5">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33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7176-052F-99BA-E952-6BFCA135D8D2}"/>
              </a:ext>
            </a:extLst>
          </p:cNvPr>
          <p:cNvSpPr>
            <a:spLocks noGrp="1"/>
          </p:cNvSpPr>
          <p:nvPr>
            <p:ph type="title"/>
          </p:nvPr>
        </p:nvSpPr>
        <p:spPr/>
        <p:txBody>
          <a:bodyPr/>
          <a:lstStyle/>
          <a:p>
            <a:r>
              <a:rPr lang="en-GB" dirty="0"/>
              <a:t>Genetic divergence increases over time, with distance from their common ancestor</a:t>
            </a:r>
          </a:p>
        </p:txBody>
      </p:sp>
      <p:sp>
        <p:nvSpPr>
          <p:cNvPr id="3" name="Content Placeholder 2">
            <a:extLst>
              <a:ext uri="{FF2B5EF4-FFF2-40B4-BE49-F238E27FC236}">
                <a16:creationId xmlns:a16="http://schemas.microsoft.com/office/drawing/2014/main" id="{1336E3C0-0A31-31DD-1BF0-CB02F9CD89AC}"/>
              </a:ext>
            </a:extLst>
          </p:cNvPr>
          <p:cNvSpPr>
            <a:spLocks noGrp="1"/>
          </p:cNvSpPr>
          <p:nvPr>
            <p:ph idx="1"/>
          </p:nvPr>
        </p:nvSpPr>
        <p:spPr/>
        <p:txBody>
          <a:bodyPr/>
          <a:lstStyle/>
          <a:p>
            <a:endParaRPr lang="en-GB"/>
          </a:p>
        </p:txBody>
      </p:sp>
      <p:pic>
        <p:nvPicPr>
          <p:cNvPr id="4" name="Picture 3" descr="Chart, line chart&#10;&#10;Description automatically generated">
            <a:extLst>
              <a:ext uri="{FF2B5EF4-FFF2-40B4-BE49-F238E27FC236}">
                <a16:creationId xmlns:a16="http://schemas.microsoft.com/office/drawing/2014/main" id="{98D8E923-0E0A-A718-60E1-DF5175759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433" y="1758950"/>
            <a:ext cx="7133509" cy="4667250"/>
          </a:xfrm>
          <a:prstGeom prst="rect">
            <a:avLst/>
          </a:prstGeom>
        </p:spPr>
      </p:pic>
    </p:spTree>
    <p:extLst>
      <p:ext uri="{BB962C8B-B14F-4D97-AF65-F5344CB8AC3E}">
        <p14:creationId xmlns:p14="http://schemas.microsoft.com/office/powerpoint/2010/main" val="429314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EA2B-94A6-6A69-0286-3251AA4939EB}"/>
              </a:ext>
            </a:extLst>
          </p:cNvPr>
          <p:cNvSpPr>
            <a:spLocks noGrp="1"/>
          </p:cNvSpPr>
          <p:nvPr>
            <p:ph type="title"/>
          </p:nvPr>
        </p:nvSpPr>
        <p:spPr/>
        <p:txBody>
          <a:bodyPr/>
          <a:lstStyle/>
          <a:p>
            <a:r>
              <a:rPr lang="en-GB" dirty="0"/>
              <a:t>Simulated divergence differs depending on the mutation model</a:t>
            </a:r>
          </a:p>
        </p:txBody>
      </p:sp>
      <p:pic>
        <p:nvPicPr>
          <p:cNvPr id="5" name="Content Placeholder 4">
            <a:extLst>
              <a:ext uri="{FF2B5EF4-FFF2-40B4-BE49-F238E27FC236}">
                <a16:creationId xmlns:a16="http://schemas.microsoft.com/office/drawing/2014/main" id="{1580E421-60C1-42FC-FA96-BBBE8D6FF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80952" y="1690688"/>
            <a:ext cx="4351338" cy="4351338"/>
          </a:xfrm>
        </p:spPr>
      </p:pic>
      <p:pic>
        <p:nvPicPr>
          <p:cNvPr id="7" name="Picture 6">
            <a:extLst>
              <a:ext uri="{FF2B5EF4-FFF2-40B4-BE49-F238E27FC236}">
                <a16:creationId xmlns:a16="http://schemas.microsoft.com/office/drawing/2014/main" id="{062786FF-4ACA-CCBC-D27A-2EC618513C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39048" y="1629615"/>
            <a:ext cx="4572000" cy="4572000"/>
          </a:xfrm>
          <a:prstGeom prst="rect">
            <a:avLst/>
          </a:prstGeom>
        </p:spPr>
      </p:pic>
      <p:sp>
        <p:nvSpPr>
          <p:cNvPr id="8" name="TextBox 7">
            <a:extLst>
              <a:ext uri="{FF2B5EF4-FFF2-40B4-BE49-F238E27FC236}">
                <a16:creationId xmlns:a16="http://schemas.microsoft.com/office/drawing/2014/main" id="{DC91FCC5-1ED8-F771-BFA3-0EC9548AAC7E}"/>
              </a:ext>
            </a:extLst>
          </p:cNvPr>
          <p:cNvSpPr txBox="1"/>
          <p:nvPr/>
        </p:nvSpPr>
        <p:spPr>
          <a:xfrm>
            <a:off x="2679900" y="6123543"/>
            <a:ext cx="7590283" cy="369332"/>
          </a:xfrm>
          <a:prstGeom prst="rect">
            <a:avLst/>
          </a:prstGeom>
          <a:noFill/>
        </p:spPr>
        <p:txBody>
          <a:bodyPr wrap="none" rtlCol="0">
            <a:spAutoFit/>
          </a:bodyPr>
          <a:lstStyle/>
          <a:p>
            <a:r>
              <a:rPr lang="en-GB" dirty="0"/>
              <a:t>(5% of simulated outbreak sampled, equivalent to 2 mutations per generation)</a:t>
            </a:r>
          </a:p>
        </p:txBody>
      </p:sp>
    </p:spTree>
    <p:extLst>
      <p:ext uri="{BB962C8B-B14F-4D97-AF65-F5344CB8AC3E}">
        <p14:creationId xmlns:p14="http://schemas.microsoft.com/office/powerpoint/2010/main" val="269947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EA2B-94A6-6A69-0286-3251AA4939EB}"/>
              </a:ext>
            </a:extLst>
          </p:cNvPr>
          <p:cNvSpPr>
            <a:spLocks noGrp="1"/>
          </p:cNvSpPr>
          <p:nvPr>
            <p:ph type="title"/>
          </p:nvPr>
        </p:nvSpPr>
        <p:spPr/>
        <p:txBody>
          <a:bodyPr/>
          <a:lstStyle/>
          <a:p>
            <a:r>
              <a:rPr lang="en-GB" dirty="0"/>
              <a:t>… but difference not discernible for simulated viruses with slower mutation rates</a:t>
            </a:r>
          </a:p>
        </p:txBody>
      </p:sp>
      <p:pic>
        <p:nvPicPr>
          <p:cNvPr id="5" name="Content Placeholder 4">
            <a:extLst>
              <a:ext uri="{FF2B5EF4-FFF2-40B4-BE49-F238E27FC236}">
                <a16:creationId xmlns:a16="http://schemas.microsoft.com/office/drawing/2014/main" id="{1580E421-60C1-42FC-FA96-BBBE8D6FFE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80952" y="1563665"/>
            <a:ext cx="4351338" cy="4351338"/>
          </a:xfrm>
        </p:spPr>
      </p:pic>
      <p:pic>
        <p:nvPicPr>
          <p:cNvPr id="7" name="Picture 6">
            <a:extLst>
              <a:ext uri="{FF2B5EF4-FFF2-40B4-BE49-F238E27FC236}">
                <a16:creationId xmlns:a16="http://schemas.microsoft.com/office/drawing/2014/main" id="{062786FF-4ACA-CCBC-D27A-2EC618513C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563665"/>
            <a:ext cx="4471802" cy="4471802"/>
          </a:xfrm>
          <a:prstGeom prst="rect">
            <a:avLst/>
          </a:prstGeom>
        </p:spPr>
      </p:pic>
      <p:sp>
        <p:nvSpPr>
          <p:cNvPr id="8" name="TextBox 7">
            <a:extLst>
              <a:ext uri="{FF2B5EF4-FFF2-40B4-BE49-F238E27FC236}">
                <a16:creationId xmlns:a16="http://schemas.microsoft.com/office/drawing/2014/main" id="{DC91FCC5-1ED8-F771-BFA3-0EC9548AAC7E}"/>
              </a:ext>
            </a:extLst>
          </p:cNvPr>
          <p:cNvSpPr txBox="1"/>
          <p:nvPr/>
        </p:nvSpPr>
        <p:spPr>
          <a:xfrm>
            <a:off x="2679900" y="6123543"/>
            <a:ext cx="7718523" cy="369332"/>
          </a:xfrm>
          <a:prstGeom prst="rect">
            <a:avLst/>
          </a:prstGeom>
          <a:noFill/>
        </p:spPr>
        <p:txBody>
          <a:bodyPr wrap="none" rtlCol="0">
            <a:spAutoFit/>
          </a:bodyPr>
          <a:lstStyle/>
          <a:p>
            <a:r>
              <a:rPr lang="en-GB" dirty="0"/>
              <a:t>(5% of simulated outbreak sampled, equivalent to 0.2 mutations per generation)</a:t>
            </a:r>
          </a:p>
        </p:txBody>
      </p:sp>
    </p:spTree>
    <p:extLst>
      <p:ext uri="{BB962C8B-B14F-4D97-AF65-F5344CB8AC3E}">
        <p14:creationId xmlns:p14="http://schemas.microsoft.com/office/powerpoint/2010/main" val="304228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12909</TotalTime>
  <Words>2007</Words>
  <Application>Microsoft Office PowerPoint</Application>
  <PresentationFormat>Widescreen</PresentationFormat>
  <Paragraphs>103</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Determining the Relationship Between Time, Transmission and the Evolution of the Rabies Virus</vt:lpstr>
      <vt:lpstr>Intro to the rabies virus (RABV)</vt:lpstr>
      <vt:lpstr>PowerPoint Presentation</vt:lpstr>
      <vt:lpstr>My hypothesis</vt:lpstr>
      <vt:lpstr>Can we test this without lab methods?</vt:lpstr>
      <vt:lpstr>Simulations</vt:lpstr>
      <vt:lpstr>Genetic divergence increases over time, with distance from their common ancestor</vt:lpstr>
      <vt:lpstr>Simulated divergence differs depending on the mutation model</vt:lpstr>
      <vt:lpstr>… but difference not discernible for simulated viruses with slower mutation rates</vt:lpstr>
      <vt:lpstr>Slight difference in R^2 values between mutation models at higher mutation rates</vt:lpstr>
      <vt:lpstr>Weird. So what’s RABV’s mutation rate?</vt:lpstr>
      <vt:lpstr>Which method works best?</vt:lpstr>
      <vt:lpstr>PowerPoint Presentation</vt:lpstr>
      <vt:lpstr>There can be multiple co-circulating lineages of rabies at any given time</vt:lpstr>
      <vt:lpstr>Cool lineage stuff</vt:lpstr>
      <vt:lpstr>What does all this mean?</vt:lpstr>
      <vt:lpstr>What am I doing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mutation habits of the rabies virus</dc:title>
  <dc:creator>Rowan Durrant (PGR)</dc:creator>
  <cp:lastModifiedBy>Rowan Durrant (PGR)</cp:lastModifiedBy>
  <cp:revision>13</cp:revision>
  <dcterms:created xsi:type="dcterms:W3CDTF">2022-10-04T10:48:26Z</dcterms:created>
  <dcterms:modified xsi:type="dcterms:W3CDTF">2022-10-14T13:20:53Z</dcterms:modified>
</cp:coreProperties>
</file>