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88d8fad1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88d8fad1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88d8fad1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88d8fad1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88d8fad1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88d8fad1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88d8fad1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88d8fad1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88d8fad1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88d8fad1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88d8fad1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88d8fad1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88d8fad1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88d8fad1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88d8fad1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88d8fad1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88d8fad1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88d8fad1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88d8fad1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88d8fad1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88d8fad1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88d8fad1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rowanatwork.atlassian.net/jira/software/projects/W5P/boards/1" TargetMode="External"/><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5900"/>
            <a:ext cx="8520600" cy="989100"/>
          </a:xfrm>
          <a:prstGeom prst="rect">
            <a:avLst/>
          </a:prstGeom>
          <a:solidFill>
            <a:srgbClr val="00FFFF"/>
          </a:solidFill>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None/>
            </a:pPr>
            <a:r>
              <a:rPr lang="en-GB"/>
              <a:t>Brief</a:t>
            </a:r>
            <a:endParaRPr/>
          </a:p>
        </p:txBody>
      </p:sp>
      <p:sp>
        <p:nvSpPr>
          <p:cNvPr id="55" name="Google Shape;55;p13"/>
          <p:cNvSpPr txBox="1"/>
          <p:nvPr>
            <p:ph idx="1" type="subTitle"/>
          </p:nvPr>
        </p:nvSpPr>
        <p:spPr>
          <a:xfrm>
            <a:off x="311700" y="1362525"/>
            <a:ext cx="8520600" cy="353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This is my week 5 solo project on the QA training course. It involved setting up a database with tables for customers, items and order, and necessitated a go-between table, order_items, to handle an items_orders many to many relationship. Code to produce a variety of functions was needed through Java, and connections required to link the two.</a:t>
            </a:r>
            <a:endParaRPr/>
          </a:p>
        </p:txBody>
      </p:sp>
      <p:pic>
        <p:nvPicPr>
          <p:cNvPr id="56" name="Google Shape;56;p13"/>
          <p:cNvPicPr preferRelativeResize="0"/>
          <p:nvPr/>
        </p:nvPicPr>
        <p:blipFill>
          <a:blip r:embed="rId3">
            <a:alphaModFix/>
          </a:blip>
          <a:stretch>
            <a:fillRect/>
          </a:stretch>
        </p:blipFill>
        <p:spPr>
          <a:xfrm>
            <a:off x="7788500" y="170613"/>
            <a:ext cx="1004225" cy="939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24" name="Shape 124"/>
        <p:cNvGrpSpPr/>
        <p:nvPr/>
      </p:nvGrpSpPr>
      <p:grpSpPr>
        <a:xfrm>
          <a:off x="0" y="0"/>
          <a:ext cx="0" cy="0"/>
          <a:chOff x="0" y="0"/>
          <a:chExt cx="0" cy="0"/>
        </a:xfrm>
      </p:grpSpPr>
      <p:sp>
        <p:nvSpPr>
          <p:cNvPr id="125" name="Google Shape;125;p22"/>
          <p:cNvSpPr txBox="1"/>
          <p:nvPr>
            <p:ph type="ctrTitle"/>
          </p:nvPr>
        </p:nvSpPr>
        <p:spPr>
          <a:xfrm>
            <a:off x="311700" y="145900"/>
            <a:ext cx="8520600" cy="989100"/>
          </a:xfrm>
          <a:prstGeom prst="rect">
            <a:avLst/>
          </a:prstGeom>
          <a:solidFill>
            <a:srgbClr val="00FFFF"/>
          </a:solidFill>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None/>
            </a:pPr>
            <a:r>
              <a:rPr lang="en-GB"/>
              <a:t>Friday</a:t>
            </a:r>
            <a:endParaRPr/>
          </a:p>
        </p:txBody>
      </p:sp>
      <p:sp>
        <p:nvSpPr>
          <p:cNvPr id="126" name="Google Shape;126;p22"/>
          <p:cNvSpPr txBox="1"/>
          <p:nvPr>
            <p:ph idx="1" type="subTitle"/>
          </p:nvPr>
        </p:nvSpPr>
        <p:spPr>
          <a:xfrm>
            <a:off x="311700" y="1214175"/>
            <a:ext cx="8520600" cy="372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I awoke at 6, was at my computer by five past 6, and was typing this presentation out by 20-past.</a:t>
            </a:r>
            <a:endParaRPr/>
          </a:p>
          <a:p>
            <a:pPr indent="0" lvl="0" marL="0" rtl="0" algn="ctr">
              <a:spcBef>
                <a:spcPts val="0"/>
              </a:spcBef>
              <a:spcAft>
                <a:spcPts val="0"/>
              </a:spcAft>
              <a:buNone/>
            </a:pPr>
            <a:r>
              <a:rPr lang="en-GB"/>
              <a:t>Initially I was still getting issue with building, as it said there were errors. Pawel suggested changing Maven to 11, and also discovered jacoco error requiring updating to 3.6 as well. Now builds, a mere hour before my presentation! No devlog entry for today, as this more or less covers it.</a:t>
            </a:r>
            <a:endParaRPr/>
          </a:p>
        </p:txBody>
      </p:sp>
      <p:pic>
        <p:nvPicPr>
          <p:cNvPr id="127" name="Google Shape;127;p22"/>
          <p:cNvPicPr preferRelativeResize="0"/>
          <p:nvPr/>
        </p:nvPicPr>
        <p:blipFill>
          <a:blip r:embed="rId3">
            <a:alphaModFix/>
          </a:blip>
          <a:stretch>
            <a:fillRect/>
          </a:stretch>
        </p:blipFill>
        <p:spPr>
          <a:xfrm>
            <a:off x="7788500" y="170613"/>
            <a:ext cx="1004225" cy="939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1" name="Shape 131"/>
        <p:cNvGrpSpPr/>
        <p:nvPr/>
      </p:nvGrpSpPr>
      <p:grpSpPr>
        <a:xfrm>
          <a:off x="0" y="0"/>
          <a:ext cx="0" cy="0"/>
          <a:chOff x="0" y="0"/>
          <a:chExt cx="0" cy="0"/>
        </a:xfrm>
      </p:grpSpPr>
      <p:sp>
        <p:nvSpPr>
          <p:cNvPr id="132" name="Google Shape;132;p23"/>
          <p:cNvSpPr txBox="1"/>
          <p:nvPr>
            <p:ph type="ctrTitle"/>
          </p:nvPr>
        </p:nvSpPr>
        <p:spPr>
          <a:xfrm>
            <a:off x="311700" y="145900"/>
            <a:ext cx="8520600" cy="989100"/>
          </a:xfrm>
          <a:prstGeom prst="rect">
            <a:avLst/>
          </a:prstGeom>
          <a:solidFill>
            <a:srgbClr val="00FFFF"/>
          </a:solidFill>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None/>
            </a:pPr>
            <a:r>
              <a:rPr lang="en-GB" sz="4200"/>
              <a:t>Project End ERD and UML</a:t>
            </a:r>
            <a:endParaRPr sz="4200"/>
          </a:p>
        </p:txBody>
      </p:sp>
      <p:sp>
        <p:nvSpPr>
          <p:cNvPr id="133" name="Google Shape;133;p23"/>
          <p:cNvSpPr txBox="1"/>
          <p:nvPr>
            <p:ph idx="1" type="subTitle"/>
          </p:nvPr>
        </p:nvSpPr>
        <p:spPr>
          <a:xfrm>
            <a:off x="311700" y="1305700"/>
            <a:ext cx="8520600" cy="232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Placeholder</a:t>
            </a:r>
            <a:r>
              <a:rPr lang="en-GB"/>
              <a:t>. Have not finished new UML and ERD up to better standard - for after presentation, my apologies. </a:t>
            </a:r>
            <a:endParaRPr/>
          </a:p>
        </p:txBody>
      </p:sp>
      <p:pic>
        <p:nvPicPr>
          <p:cNvPr id="134" name="Google Shape;134;p23"/>
          <p:cNvPicPr preferRelativeResize="0"/>
          <p:nvPr/>
        </p:nvPicPr>
        <p:blipFill>
          <a:blip r:embed="rId3">
            <a:alphaModFix/>
          </a:blip>
          <a:stretch>
            <a:fillRect/>
          </a:stretch>
        </p:blipFill>
        <p:spPr>
          <a:xfrm>
            <a:off x="7788500" y="170613"/>
            <a:ext cx="1004225" cy="939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8" name="Shape 138"/>
        <p:cNvGrpSpPr/>
        <p:nvPr/>
      </p:nvGrpSpPr>
      <p:grpSpPr>
        <a:xfrm>
          <a:off x="0" y="0"/>
          <a:ext cx="0" cy="0"/>
          <a:chOff x="0" y="0"/>
          <a:chExt cx="0" cy="0"/>
        </a:xfrm>
      </p:grpSpPr>
      <p:sp>
        <p:nvSpPr>
          <p:cNvPr id="139" name="Google Shape;139;p24"/>
          <p:cNvSpPr txBox="1"/>
          <p:nvPr>
            <p:ph type="ctrTitle"/>
          </p:nvPr>
        </p:nvSpPr>
        <p:spPr>
          <a:xfrm>
            <a:off x="311700" y="145900"/>
            <a:ext cx="8520600" cy="989100"/>
          </a:xfrm>
          <a:prstGeom prst="rect">
            <a:avLst/>
          </a:prstGeom>
          <a:solidFill>
            <a:srgbClr val="00FFFF"/>
          </a:solidFill>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None/>
            </a:pPr>
            <a:r>
              <a:rPr lang="en-GB"/>
              <a:t>Project Summary</a:t>
            </a:r>
            <a:endParaRPr/>
          </a:p>
        </p:txBody>
      </p:sp>
      <p:sp>
        <p:nvSpPr>
          <p:cNvPr id="140" name="Google Shape;140;p24"/>
          <p:cNvSpPr txBox="1"/>
          <p:nvPr>
            <p:ph idx="1" type="subTitle"/>
          </p:nvPr>
        </p:nvSpPr>
        <p:spPr>
          <a:xfrm>
            <a:off x="311700" y="1325525"/>
            <a:ext cx="8520600" cy="3647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GB"/>
              <a:t>In the end, my project bears little resemblance to the initial plan, but I learnt a great deal along the way, both in code and in process. There is too much I would change about my working practices, branch control and error logging to put in a presentation, but my primary takeaway is that I need to devote more time to planning and admin. Devising and creating a proper UML early would have made my logical errors obvious, and saved me time in the long run.</a:t>
            </a:r>
            <a:endParaRPr/>
          </a:p>
        </p:txBody>
      </p:sp>
      <p:pic>
        <p:nvPicPr>
          <p:cNvPr id="141" name="Google Shape;141;p24"/>
          <p:cNvPicPr preferRelativeResize="0"/>
          <p:nvPr/>
        </p:nvPicPr>
        <p:blipFill>
          <a:blip r:embed="rId3">
            <a:alphaModFix/>
          </a:blip>
          <a:stretch>
            <a:fillRect/>
          </a:stretch>
        </p:blipFill>
        <p:spPr>
          <a:xfrm>
            <a:off x="7788500" y="170613"/>
            <a:ext cx="1004225" cy="939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60" name="Shape 60"/>
        <p:cNvGrpSpPr/>
        <p:nvPr/>
      </p:nvGrpSpPr>
      <p:grpSpPr>
        <a:xfrm>
          <a:off x="0" y="0"/>
          <a:ext cx="0" cy="0"/>
          <a:chOff x="0" y="0"/>
          <a:chExt cx="0" cy="0"/>
        </a:xfrm>
      </p:grpSpPr>
      <p:sp>
        <p:nvSpPr>
          <p:cNvPr id="61" name="Google Shape;61;p14"/>
          <p:cNvSpPr txBox="1"/>
          <p:nvPr>
            <p:ph type="ctrTitle"/>
          </p:nvPr>
        </p:nvSpPr>
        <p:spPr>
          <a:xfrm>
            <a:off x="311700" y="145900"/>
            <a:ext cx="8520600" cy="989100"/>
          </a:xfrm>
          <a:prstGeom prst="rect">
            <a:avLst/>
          </a:prstGeom>
          <a:solidFill>
            <a:srgbClr val="00FFFF"/>
          </a:solidFill>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None/>
            </a:pPr>
            <a:r>
              <a:rPr lang="en-GB"/>
              <a:t>Tools</a:t>
            </a:r>
            <a:endParaRPr/>
          </a:p>
        </p:txBody>
      </p:sp>
      <p:sp>
        <p:nvSpPr>
          <p:cNvPr id="62" name="Google Shape;62;p14"/>
          <p:cNvSpPr txBox="1"/>
          <p:nvPr>
            <p:ph idx="1" type="subTitle"/>
          </p:nvPr>
        </p:nvSpPr>
        <p:spPr>
          <a:xfrm>
            <a:off x="311700" y="1471350"/>
            <a:ext cx="8520600" cy="33432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GB"/>
              <a:t>Throughout this project, I used:</a:t>
            </a:r>
            <a:endParaRPr/>
          </a:p>
          <a:p>
            <a:pPr indent="0" lvl="0" marL="0" rtl="0" algn="l">
              <a:spcBef>
                <a:spcPts val="0"/>
              </a:spcBef>
              <a:spcAft>
                <a:spcPts val="0"/>
              </a:spcAft>
              <a:buNone/>
            </a:pPr>
            <a:r>
              <a:rPr b="1" lang="en-GB"/>
              <a:t>Eclipse </a:t>
            </a:r>
            <a:r>
              <a:rPr lang="en-GB"/>
              <a:t>as my Java IDE</a:t>
            </a:r>
            <a:endParaRPr/>
          </a:p>
          <a:p>
            <a:pPr indent="0" lvl="0" marL="0" rtl="0" algn="l">
              <a:spcBef>
                <a:spcPts val="0"/>
              </a:spcBef>
              <a:spcAft>
                <a:spcPts val="0"/>
              </a:spcAft>
              <a:buNone/>
            </a:pPr>
            <a:r>
              <a:rPr b="1" lang="en-GB"/>
              <a:t>Junit </a:t>
            </a:r>
            <a:r>
              <a:rPr lang="en-GB"/>
              <a:t>for testing</a:t>
            </a:r>
            <a:endParaRPr/>
          </a:p>
          <a:p>
            <a:pPr indent="0" lvl="0" marL="0" rtl="0" algn="l">
              <a:spcBef>
                <a:spcPts val="0"/>
              </a:spcBef>
              <a:spcAft>
                <a:spcPts val="0"/>
              </a:spcAft>
              <a:buNone/>
            </a:pPr>
            <a:r>
              <a:rPr b="1" lang="en-GB"/>
              <a:t>Maven</a:t>
            </a:r>
            <a:r>
              <a:rPr lang="en-GB"/>
              <a:t> for dependencies and build management</a:t>
            </a:r>
            <a:endParaRPr/>
          </a:p>
          <a:p>
            <a:pPr indent="0" lvl="0" marL="0" rtl="0" algn="l">
              <a:spcBef>
                <a:spcPts val="0"/>
              </a:spcBef>
              <a:spcAft>
                <a:spcPts val="0"/>
              </a:spcAft>
              <a:buNone/>
            </a:pPr>
            <a:r>
              <a:rPr b="1" lang="en-GB"/>
              <a:t>Github</a:t>
            </a:r>
            <a:r>
              <a:rPr lang="en-GB"/>
              <a:t> for repository management</a:t>
            </a:r>
            <a:endParaRPr/>
          </a:p>
          <a:p>
            <a:pPr indent="0" lvl="0" marL="0" rtl="0" algn="l">
              <a:spcBef>
                <a:spcPts val="0"/>
              </a:spcBef>
              <a:spcAft>
                <a:spcPts val="0"/>
              </a:spcAft>
              <a:buNone/>
            </a:pPr>
            <a:r>
              <a:rPr b="1" lang="en-GB"/>
              <a:t>Draw.io </a:t>
            </a:r>
            <a:r>
              <a:rPr lang="en-GB"/>
              <a:t>for UML and ERD creation</a:t>
            </a:r>
            <a:endParaRPr/>
          </a:p>
          <a:p>
            <a:pPr indent="0" lvl="0" marL="0" rtl="0" algn="l">
              <a:spcBef>
                <a:spcPts val="0"/>
              </a:spcBef>
              <a:spcAft>
                <a:spcPts val="0"/>
              </a:spcAft>
              <a:buClr>
                <a:schemeClr val="dk1"/>
              </a:buClr>
              <a:buSzPts val="1100"/>
              <a:buFont typeface="Arial"/>
              <a:buNone/>
            </a:pPr>
            <a:r>
              <a:rPr b="1" lang="en-GB"/>
              <a:t>Jira and Atlassian Confluence</a:t>
            </a:r>
            <a:r>
              <a:rPr lang="en-GB"/>
              <a:t> for my project planning and visualisation</a:t>
            </a:r>
            <a:endParaRPr/>
          </a:p>
        </p:txBody>
      </p:sp>
      <p:pic>
        <p:nvPicPr>
          <p:cNvPr id="63" name="Google Shape;63;p14"/>
          <p:cNvPicPr preferRelativeResize="0"/>
          <p:nvPr/>
        </p:nvPicPr>
        <p:blipFill>
          <a:blip r:embed="rId3">
            <a:alphaModFix/>
          </a:blip>
          <a:stretch>
            <a:fillRect/>
          </a:stretch>
        </p:blipFill>
        <p:spPr>
          <a:xfrm>
            <a:off x="7788500" y="170613"/>
            <a:ext cx="1004225" cy="939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67" name="Shape 67"/>
        <p:cNvGrpSpPr/>
        <p:nvPr/>
      </p:nvGrpSpPr>
      <p:grpSpPr>
        <a:xfrm>
          <a:off x="0" y="0"/>
          <a:ext cx="0" cy="0"/>
          <a:chOff x="0" y="0"/>
          <a:chExt cx="0" cy="0"/>
        </a:xfrm>
      </p:grpSpPr>
      <p:sp>
        <p:nvSpPr>
          <p:cNvPr id="68" name="Google Shape;68;p15"/>
          <p:cNvSpPr txBox="1"/>
          <p:nvPr>
            <p:ph type="ctrTitle"/>
          </p:nvPr>
        </p:nvSpPr>
        <p:spPr>
          <a:xfrm>
            <a:off x="311700" y="145900"/>
            <a:ext cx="8520600" cy="989100"/>
          </a:xfrm>
          <a:prstGeom prst="rect">
            <a:avLst/>
          </a:prstGeom>
          <a:solidFill>
            <a:srgbClr val="00FFFF"/>
          </a:solidFill>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None/>
            </a:pPr>
            <a:r>
              <a:rPr lang="en-GB"/>
              <a:t>Jira Setup</a:t>
            </a:r>
            <a:endParaRPr/>
          </a:p>
        </p:txBody>
      </p:sp>
      <p:sp>
        <p:nvSpPr>
          <p:cNvPr id="69" name="Google Shape;69;p15"/>
          <p:cNvSpPr txBox="1"/>
          <p:nvPr>
            <p:ph idx="1" type="subTitle"/>
          </p:nvPr>
        </p:nvSpPr>
        <p:spPr>
          <a:xfrm>
            <a:off x="311700" y="1451550"/>
            <a:ext cx="8520600" cy="344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800"/>
              <a:t>I set up Jira with Github integration which is a suggested and largely built-in function of Jira, requiring only a confirmation within Github. Form then on, I was able to link branches and commits to the appropriate stories and epics by using the W5P code, as seen below.</a:t>
            </a:r>
            <a:endParaRPr sz="1800"/>
          </a:p>
          <a:p>
            <a:pPr indent="0" lvl="0" marL="0" rtl="0" algn="ctr">
              <a:spcBef>
                <a:spcPts val="0"/>
              </a:spcBef>
              <a:spcAft>
                <a:spcPts val="0"/>
              </a:spcAft>
              <a:buNone/>
            </a:pPr>
            <a:r>
              <a:rPr lang="en-GB" sz="1800" u="sng">
                <a:solidFill>
                  <a:schemeClr val="hlink"/>
                </a:solidFill>
                <a:hlinkClick r:id="rId3"/>
              </a:rPr>
              <a:t>https://rowanatwork.atlassian.net/jira/software/projects/W5P/boards/1</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t/>
            </a:r>
            <a:endParaRPr sz="1800"/>
          </a:p>
        </p:txBody>
      </p:sp>
      <p:pic>
        <p:nvPicPr>
          <p:cNvPr id="70" name="Google Shape;70;p15"/>
          <p:cNvPicPr preferRelativeResize="0"/>
          <p:nvPr/>
        </p:nvPicPr>
        <p:blipFill>
          <a:blip r:embed="rId4">
            <a:alphaModFix/>
          </a:blip>
          <a:stretch>
            <a:fillRect/>
          </a:stretch>
        </p:blipFill>
        <p:spPr>
          <a:xfrm>
            <a:off x="7788500" y="170613"/>
            <a:ext cx="1004225" cy="939675"/>
          </a:xfrm>
          <a:prstGeom prst="rect">
            <a:avLst/>
          </a:prstGeom>
          <a:noFill/>
          <a:ln>
            <a:noFill/>
          </a:ln>
        </p:spPr>
      </p:pic>
      <p:pic>
        <p:nvPicPr>
          <p:cNvPr id="71" name="Google Shape;71;p15"/>
          <p:cNvPicPr preferRelativeResize="0"/>
          <p:nvPr/>
        </p:nvPicPr>
        <p:blipFill>
          <a:blip r:embed="rId5">
            <a:alphaModFix/>
          </a:blip>
          <a:stretch>
            <a:fillRect/>
          </a:stretch>
        </p:blipFill>
        <p:spPr>
          <a:xfrm>
            <a:off x="262400" y="2955046"/>
            <a:ext cx="4424575" cy="1781100"/>
          </a:xfrm>
          <a:prstGeom prst="rect">
            <a:avLst/>
          </a:prstGeom>
          <a:noFill/>
          <a:ln>
            <a:noFill/>
          </a:ln>
        </p:spPr>
      </p:pic>
      <p:pic>
        <p:nvPicPr>
          <p:cNvPr id="72" name="Google Shape;72;p15"/>
          <p:cNvPicPr preferRelativeResize="0"/>
          <p:nvPr/>
        </p:nvPicPr>
        <p:blipFill>
          <a:blip r:embed="rId6">
            <a:alphaModFix/>
          </a:blip>
          <a:stretch>
            <a:fillRect/>
          </a:stretch>
        </p:blipFill>
        <p:spPr>
          <a:xfrm>
            <a:off x="7475575" y="2955050"/>
            <a:ext cx="1424151" cy="1781100"/>
          </a:xfrm>
          <a:prstGeom prst="rect">
            <a:avLst/>
          </a:prstGeom>
          <a:noFill/>
          <a:ln>
            <a:noFill/>
          </a:ln>
        </p:spPr>
      </p:pic>
      <p:pic>
        <p:nvPicPr>
          <p:cNvPr id="73" name="Google Shape;73;p15"/>
          <p:cNvPicPr preferRelativeResize="0"/>
          <p:nvPr/>
        </p:nvPicPr>
        <p:blipFill>
          <a:blip r:embed="rId7">
            <a:alphaModFix/>
          </a:blip>
          <a:stretch>
            <a:fillRect/>
          </a:stretch>
        </p:blipFill>
        <p:spPr>
          <a:xfrm>
            <a:off x="4759825" y="2955051"/>
            <a:ext cx="2642900" cy="1781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77" name="Shape 77"/>
        <p:cNvGrpSpPr/>
        <p:nvPr/>
      </p:nvGrpSpPr>
      <p:grpSpPr>
        <a:xfrm>
          <a:off x="0" y="0"/>
          <a:ext cx="0" cy="0"/>
          <a:chOff x="0" y="0"/>
          <a:chExt cx="0" cy="0"/>
        </a:xfrm>
      </p:grpSpPr>
      <p:sp>
        <p:nvSpPr>
          <p:cNvPr id="78" name="Google Shape;78;p16"/>
          <p:cNvSpPr txBox="1"/>
          <p:nvPr>
            <p:ph type="ctrTitle"/>
          </p:nvPr>
        </p:nvSpPr>
        <p:spPr>
          <a:xfrm>
            <a:off x="311700" y="145900"/>
            <a:ext cx="8520600" cy="989100"/>
          </a:xfrm>
          <a:prstGeom prst="rect">
            <a:avLst/>
          </a:prstGeom>
          <a:solidFill>
            <a:srgbClr val="00FFFF"/>
          </a:solidFill>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None/>
            </a:pPr>
            <a:r>
              <a:rPr lang="en-GB"/>
              <a:t>Initial Planning</a:t>
            </a:r>
            <a:endParaRPr/>
          </a:p>
        </p:txBody>
      </p:sp>
      <p:sp>
        <p:nvSpPr>
          <p:cNvPr id="79" name="Google Shape;79;p16"/>
          <p:cNvSpPr txBox="1"/>
          <p:nvPr>
            <p:ph idx="1" type="subTitle"/>
          </p:nvPr>
        </p:nvSpPr>
        <p:spPr>
          <a:xfrm>
            <a:off x="311700" y="1451550"/>
            <a:ext cx="8520600" cy="13155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lang="en-GB" sz="2600"/>
              <a:t>In my initial planning, I did an extremely bare UML and ERD, not realising that properly mapping the methods would be crucial to later success. My proposed implementation was based on a misconception regarding the nature of many to many relationships, and this cost me some time in backtracking later.</a:t>
            </a:r>
            <a:endParaRPr sz="2600"/>
          </a:p>
        </p:txBody>
      </p:sp>
      <p:pic>
        <p:nvPicPr>
          <p:cNvPr id="80" name="Google Shape;80;p16"/>
          <p:cNvPicPr preferRelativeResize="0"/>
          <p:nvPr/>
        </p:nvPicPr>
        <p:blipFill>
          <a:blip r:embed="rId3">
            <a:alphaModFix/>
          </a:blip>
          <a:stretch>
            <a:fillRect/>
          </a:stretch>
        </p:blipFill>
        <p:spPr>
          <a:xfrm>
            <a:off x="7788500" y="170613"/>
            <a:ext cx="1004225" cy="939675"/>
          </a:xfrm>
          <a:prstGeom prst="rect">
            <a:avLst/>
          </a:prstGeom>
          <a:noFill/>
          <a:ln>
            <a:noFill/>
          </a:ln>
        </p:spPr>
      </p:pic>
      <p:pic>
        <p:nvPicPr>
          <p:cNvPr id="81" name="Google Shape;81;p16"/>
          <p:cNvPicPr preferRelativeResize="0"/>
          <p:nvPr/>
        </p:nvPicPr>
        <p:blipFill>
          <a:blip r:embed="rId4">
            <a:alphaModFix/>
          </a:blip>
          <a:stretch>
            <a:fillRect/>
          </a:stretch>
        </p:blipFill>
        <p:spPr>
          <a:xfrm>
            <a:off x="4670625" y="2767125"/>
            <a:ext cx="4161675" cy="2175300"/>
          </a:xfrm>
          <a:prstGeom prst="rect">
            <a:avLst/>
          </a:prstGeom>
          <a:noFill/>
          <a:ln>
            <a:noFill/>
          </a:ln>
        </p:spPr>
      </p:pic>
      <p:pic>
        <p:nvPicPr>
          <p:cNvPr id="82" name="Google Shape;82;p16"/>
          <p:cNvPicPr preferRelativeResize="0"/>
          <p:nvPr/>
        </p:nvPicPr>
        <p:blipFill>
          <a:blip r:embed="rId5">
            <a:alphaModFix/>
          </a:blip>
          <a:stretch>
            <a:fillRect/>
          </a:stretch>
        </p:blipFill>
        <p:spPr>
          <a:xfrm>
            <a:off x="180675" y="2767125"/>
            <a:ext cx="4070133" cy="2175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6" name="Shape 86"/>
        <p:cNvGrpSpPr/>
        <p:nvPr/>
      </p:nvGrpSpPr>
      <p:grpSpPr>
        <a:xfrm>
          <a:off x="0" y="0"/>
          <a:ext cx="0" cy="0"/>
          <a:chOff x="0" y="0"/>
          <a:chExt cx="0" cy="0"/>
        </a:xfrm>
      </p:grpSpPr>
      <p:sp>
        <p:nvSpPr>
          <p:cNvPr id="87" name="Google Shape;87;p17"/>
          <p:cNvSpPr txBox="1"/>
          <p:nvPr>
            <p:ph type="ctrTitle"/>
          </p:nvPr>
        </p:nvSpPr>
        <p:spPr>
          <a:xfrm>
            <a:off x="311700" y="145900"/>
            <a:ext cx="8520600" cy="989100"/>
          </a:xfrm>
          <a:prstGeom prst="rect">
            <a:avLst/>
          </a:prstGeom>
          <a:solidFill>
            <a:srgbClr val="00FFFF"/>
          </a:solidFill>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None/>
            </a:pPr>
            <a:r>
              <a:rPr lang="en-GB" sz="4400"/>
              <a:t>Proposed Implementation</a:t>
            </a:r>
            <a:endParaRPr sz="4400"/>
          </a:p>
        </p:txBody>
      </p:sp>
      <p:sp>
        <p:nvSpPr>
          <p:cNvPr id="88" name="Google Shape;88;p17"/>
          <p:cNvSpPr txBox="1"/>
          <p:nvPr>
            <p:ph idx="1" type="subTitle"/>
          </p:nvPr>
        </p:nvSpPr>
        <p:spPr>
          <a:xfrm>
            <a:off x="311700" y="1263625"/>
            <a:ext cx="8520600" cy="23631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GB"/>
              <a:t>My initial proposed implementation was to have items and customers feed the core information (IDs for both, price and item name for items) to an order_item table which would tot up the total price and provide that plus the IDs to an order table from which everything would be drawn. This proved untenable, and was, looking back at it, logically unsound.</a:t>
            </a:r>
            <a:endParaRPr/>
          </a:p>
        </p:txBody>
      </p:sp>
      <p:pic>
        <p:nvPicPr>
          <p:cNvPr id="89" name="Google Shape;89;p17"/>
          <p:cNvPicPr preferRelativeResize="0"/>
          <p:nvPr/>
        </p:nvPicPr>
        <p:blipFill>
          <a:blip r:embed="rId3">
            <a:alphaModFix/>
          </a:blip>
          <a:stretch>
            <a:fillRect/>
          </a:stretch>
        </p:blipFill>
        <p:spPr>
          <a:xfrm>
            <a:off x="7788500" y="170613"/>
            <a:ext cx="1004225" cy="939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3" name="Shape 93"/>
        <p:cNvGrpSpPr/>
        <p:nvPr/>
      </p:nvGrpSpPr>
      <p:grpSpPr>
        <a:xfrm>
          <a:off x="0" y="0"/>
          <a:ext cx="0" cy="0"/>
          <a:chOff x="0" y="0"/>
          <a:chExt cx="0" cy="0"/>
        </a:xfrm>
      </p:grpSpPr>
      <p:sp>
        <p:nvSpPr>
          <p:cNvPr id="94" name="Google Shape;94;p18"/>
          <p:cNvSpPr txBox="1"/>
          <p:nvPr>
            <p:ph type="ctrTitle"/>
          </p:nvPr>
        </p:nvSpPr>
        <p:spPr>
          <a:xfrm>
            <a:off x="311700" y="145900"/>
            <a:ext cx="8520600" cy="989100"/>
          </a:xfrm>
          <a:prstGeom prst="rect">
            <a:avLst/>
          </a:prstGeom>
          <a:solidFill>
            <a:srgbClr val="00FFFF"/>
          </a:solidFill>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None/>
            </a:pPr>
            <a:r>
              <a:rPr lang="en-GB"/>
              <a:t>Monday</a:t>
            </a:r>
            <a:endParaRPr/>
          </a:p>
        </p:txBody>
      </p:sp>
      <p:sp>
        <p:nvSpPr>
          <p:cNvPr id="95" name="Google Shape;95;p18"/>
          <p:cNvSpPr txBox="1"/>
          <p:nvPr>
            <p:ph idx="1" type="subTitle"/>
          </p:nvPr>
        </p:nvSpPr>
        <p:spPr>
          <a:xfrm>
            <a:off x="311700" y="1431775"/>
            <a:ext cx="8520600" cy="21948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GB"/>
              <a:t>Monday went extremely smoothly, to the point that I developed neither a diary nor an error log. This was merely reading of the starter code and writing new item code with a few more variables. The methods were simple and issues were </a:t>
            </a:r>
            <a:r>
              <a:rPr lang="en-GB"/>
              <a:t>simply</a:t>
            </a:r>
            <a:r>
              <a:rPr lang="en-GB"/>
              <a:t> resolved.</a:t>
            </a:r>
            <a:endParaRPr/>
          </a:p>
        </p:txBody>
      </p:sp>
      <p:pic>
        <p:nvPicPr>
          <p:cNvPr id="96" name="Google Shape;96;p18"/>
          <p:cNvPicPr preferRelativeResize="0"/>
          <p:nvPr/>
        </p:nvPicPr>
        <p:blipFill>
          <a:blip r:embed="rId3">
            <a:alphaModFix/>
          </a:blip>
          <a:stretch>
            <a:fillRect/>
          </a:stretch>
        </p:blipFill>
        <p:spPr>
          <a:xfrm>
            <a:off x="7788500" y="170613"/>
            <a:ext cx="1004225" cy="939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00" name="Shape 100"/>
        <p:cNvGrpSpPr/>
        <p:nvPr/>
      </p:nvGrpSpPr>
      <p:grpSpPr>
        <a:xfrm>
          <a:off x="0" y="0"/>
          <a:ext cx="0" cy="0"/>
          <a:chOff x="0" y="0"/>
          <a:chExt cx="0" cy="0"/>
        </a:xfrm>
      </p:grpSpPr>
      <p:sp>
        <p:nvSpPr>
          <p:cNvPr id="101" name="Google Shape;101;p19"/>
          <p:cNvSpPr txBox="1"/>
          <p:nvPr>
            <p:ph type="ctrTitle"/>
          </p:nvPr>
        </p:nvSpPr>
        <p:spPr>
          <a:xfrm>
            <a:off x="311700" y="145900"/>
            <a:ext cx="8520600" cy="989100"/>
          </a:xfrm>
          <a:prstGeom prst="rect">
            <a:avLst/>
          </a:prstGeom>
          <a:solidFill>
            <a:srgbClr val="00FFFF"/>
          </a:solidFill>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None/>
            </a:pPr>
            <a:r>
              <a:rPr lang="en-GB"/>
              <a:t>Tuesday</a:t>
            </a:r>
            <a:endParaRPr/>
          </a:p>
        </p:txBody>
      </p:sp>
      <p:sp>
        <p:nvSpPr>
          <p:cNvPr id="102" name="Google Shape;102;p19"/>
          <p:cNvSpPr txBox="1"/>
          <p:nvPr>
            <p:ph idx="1" type="subTitle"/>
          </p:nvPr>
        </p:nvSpPr>
        <p:spPr>
          <a:xfrm>
            <a:off x="311700" y="1530675"/>
            <a:ext cx="8520600" cy="20961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GB"/>
              <a:t>On Tuesday I began in earnest with the Order code, and encountered multiple issues. The CRUD functionality was simple to begin with, but the additional read and update methods began to cause a slowdown as I continued with my proposed </a:t>
            </a:r>
            <a:r>
              <a:rPr lang="en-GB"/>
              <a:t>implementation</a:t>
            </a:r>
            <a:r>
              <a:rPr lang="en-GB"/>
              <a:t>. I considered creating new CRUD methods and extending them to my Order class for better future extensibility, but given my tendency to be over-ambitious, I opted for the simpler solution.</a:t>
            </a:r>
            <a:endParaRPr/>
          </a:p>
        </p:txBody>
      </p:sp>
      <p:pic>
        <p:nvPicPr>
          <p:cNvPr id="103" name="Google Shape;103;p19"/>
          <p:cNvPicPr preferRelativeResize="0"/>
          <p:nvPr/>
        </p:nvPicPr>
        <p:blipFill>
          <a:blip r:embed="rId3">
            <a:alphaModFix/>
          </a:blip>
          <a:stretch>
            <a:fillRect/>
          </a:stretch>
        </p:blipFill>
        <p:spPr>
          <a:xfrm>
            <a:off x="7788500" y="170613"/>
            <a:ext cx="1004225" cy="939675"/>
          </a:xfrm>
          <a:prstGeom prst="rect">
            <a:avLst/>
          </a:prstGeom>
          <a:noFill/>
          <a:ln>
            <a:noFill/>
          </a:ln>
        </p:spPr>
      </p:pic>
      <p:pic>
        <p:nvPicPr>
          <p:cNvPr id="104" name="Google Shape;104;p19"/>
          <p:cNvPicPr preferRelativeResize="0"/>
          <p:nvPr/>
        </p:nvPicPr>
        <p:blipFill>
          <a:blip r:embed="rId4">
            <a:alphaModFix/>
          </a:blip>
          <a:stretch>
            <a:fillRect/>
          </a:stretch>
        </p:blipFill>
        <p:spPr>
          <a:xfrm>
            <a:off x="1072300" y="3561575"/>
            <a:ext cx="7333928" cy="1211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08" name="Shape 108"/>
        <p:cNvGrpSpPr/>
        <p:nvPr/>
      </p:nvGrpSpPr>
      <p:grpSpPr>
        <a:xfrm>
          <a:off x="0" y="0"/>
          <a:ext cx="0" cy="0"/>
          <a:chOff x="0" y="0"/>
          <a:chExt cx="0" cy="0"/>
        </a:xfrm>
      </p:grpSpPr>
      <p:sp>
        <p:nvSpPr>
          <p:cNvPr id="109" name="Google Shape;109;p20"/>
          <p:cNvSpPr txBox="1"/>
          <p:nvPr>
            <p:ph type="ctrTitle"/>
          </p:nvPr>
        </p:nvSpPr>
        <p:spPr>
          <a:xfrm>
            <a:off x="311700" y="145900"/>
            <a:ext cx="8520600" cy="989100"/>
          </a:xfrm>
          <a:prstGeom prst="rect">
            <a:avLst/>
          </a:prstGeom>
          <a:solidFill>
            <a:srgbClr val="00FFFF"/>
          </a:solidFill>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None/>
            </a:pPr>
            <a:r>
              <a:rPr lang="en-GB"/>
              <a:t>Wednesday</a:t>
            </a:r>
            <a:endParaRPr/>
          </a:p>
        </p:txBody>
      </p:sp>
      <p:sp>
        <p:nvSpPr>
          <p:cNvPr id="110" name="Google Shape;110;p20"/>
          <p:cNvSpPr txBox="1"/>
          <p:nvPr>
            <p:ph idx="1" type="subTitle"/>
          </p:nvPr>
        </p:nvSpPr>
        <p:spPr>
          <a:xfrm>
            <a:off x="311700" y="1402100"/>
            <a:ext cx="8520600" cy="1788000"/>
          </a:xfrm>
          <a:prstGeom prst="rect">
            <a:avLst/>
          </a:prstGeom>
        </p:spPr>
        <p:txBody>
          <a:bodyPr anchorCtr="0" anchor="t" bIns="91425" lIns="91425" spcFirstLastPara="1" rIns="91425" wrap="square" tIns="91425">
            <a:normAutofit fontScale="77500" lnSpcReduction="10000"/>
          </a:bodyPr>
          <a:lstStyle/>
          <a:p>
            <a:pPr indent="0" lvl="0" marL="0" rtl="0" algn="ctr">
              <a:spcBef>
                <a:spcPts val="0"/>
              </a:spcBef>
              <a:spcAft>
                <a:spcPts val="0"/>
              </a:spcAft>
              <a:buNone/>
            </a:pPr>
            <a:r>
              <a:rPr lang="en-GB"/>
              <a:t>At this point I was beginning to panic until I had a discussion with Pawel and changed my implementation to the one seen today. I worked on my testing partially, setting up a second branch in order to keep my branches clean of non-epic related work. This turned out to be more complex than </a:t>
            </a:r>
            <a:r>
              <a:rPr lang="en-GB"/>
              <a:t>necessary</a:t>
            </a:r>
            <a:r>
              <a:rPr lang="en-GB"/>
              <a:t>, but it was a </a:t>
            </a:r>
            <a:r>
              <a:rPr lang="en-GB"/>
              <a:t>nice</a:t>
            </a:r>
            <a:r>
              <a:rPr lang="en-GB"/>
              <a:t> idea.</a:t>
            </a:r>
            <a:endParaRPr/>
          </a:p>
        </p:txBody>
      </p:sp>
      <p:pic>
        <p:nvPicPr>
          <p:cNvPr id="111" name="Google Shape;111;p20"/>
          <p:cNvPicPr preferRelativeResize="0"/>
          <p:nvPr/>
        </p:nvPicPr>
        <p:blipFill>
          <a:blip r:embed="rId3">
            <a:alphaModFix/>
          </a:blip>
          <a:stretch>
            <a:fillRect/>
          </a:stretch>
        </p:blipFill>
        <p:spPr>
          <a:xfrm>
            <a:off x="7788500" y="170613"/>
            <a:ext cx="1004225" cy="939675"/>
          </a:xfrm>
          <a:prstGeom prst="rect">
            <a:avLst/>
          </a:prstGeom>
          <a:noFill/>
          <a:ln>
            <a:noFill/>
          </a:ln>
        </p:spPr>
      </p:pic>
      <p:pic>
        <p:nvPicPr>
          <p:cNvPr id="112" name="Google Shape;112;p20"/>
          <p:cNvPicPr preferRelativeResize="0"/>
          <p:nvPr/>
        </p:nvPicPr>
        <p:blipFill>
          <a:blip r:embed="rId4">
            <a:alphaModFix/>
          </a:blip>
          <a:stretch>
            <a:fillRect/>
          </a:stretch>
        </p:blipFill>
        <p:spPr>
          <a:xfrm>
            <a:off x="628650" y="3053950"/>
            <a:ext cx="7886700" cy="1909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16" name="Shape 116"/>
        <p:cNvGrpSpPr/>
        <p:nvPr/>
      </p:nvGrpSpPr>
      <p:grpSpPr>
        <a:xfrm>
          <a:off x="0" y="0"/>
          <a:ext cx="0" cy="0"/>
          <a:chOff x="0" y="0"/>
          <a:chExt cx="0" cy="0"/>
        </a:xfrm>
      </p:grpSpPr>
      <p:sp>
        <p:nvSpPr>
          <p:cNvPr id="117" name="Google Shape;117;p21"/>
          <p:cNvSpPr txBox="1"/>
          <p:nvPr>
            <p:ph type="ctrTitle"/>
          </p:nvPr>
        </p:nvSpPr>
        <p:spPr>
          <a:xfrm>
            <a:off x="311700" y="145900"/>
            <a:ext cx="8520600" cy="989100"/>
          </a:xfrm>
          <a:prstGeom prst="rect">
            <a:avLst/>
          </a:prstGeom>
          <a:solidFill>
            <a:srgbClr val="00FFFF"/>
          </a:solidFill>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None/>
            </a:pPr>
            <a:r>
              <a:rPr lang="en-GB"/>
              <a:t>Thursday</a:t>
            </a:r>
            <a:endParaRPr/>
          </a:p>
        </p:txBody>
      </p:sp>
      <p:sp>
        <p:nvSpPr>
          <p:cNvPr id="118" name="Google Shape;118;p21"/>
          <p:cNvSpPr txBox="1"/>
          <p:nvPr>
            <p:ph idx="1" type="subTitle"/>
          </p:nvPr>
        </p:nvSpPr>
        <p:spPr>
          <a:xfrm>
            <a:off x="311700" y="1412000"/>
            <a:ext cx="8520600" cy="22146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GB"/>
              <a:t>Thursday I got it all working! This began my real testing spree, as I had functional code that I could test against. Pressure mounting, as I wasn’t getting to that 80% test coverage. I had several tests on my update code that just wouldn’t work, and I spent hours trying to get the tests to pass, but to no avail. </a:t>
            </a:r>
            <a:endParaRPr/>
          </a:p>
        </p:txBody>
      </p:sp>
      <p:pic>
        <p:nvPicPr>
          <p:cNvPr id="119" name="Google Shape;119;p21"/>
          <p:cNvPicPr preferRelativeResize="0"/>
          <p:nvPr/>
        </p:nvPicPr>
        <p:blipFill>
          <a:blip r:embed="rId3">
            <a:alphaModFix/>
          </a:blip>
          <a:stretch>
            <a:fillRect/>
          </a:stretch>
        </p:blipFill>
        <p:spPr>
          <a:xfrm>
            <a:off x="7788500" y="170613"/>
            <a:ext cx="1004225" cy="939675"/>
          </a:xfrm>
          <a:prstGeom prst="rect">
            <a:avLst/>
          </a:prstGeom>
          <a:noFill/>
          <a:ln>
            <a:noFill/>
          </a:ln>
        </p:spPr>
      </p:pic>
      <p:pic>
        <p:nvPicPr>
          <p:cNvPr id="120" name="Google Shape;120;p21"/>
          <p:cNvPicPr preferRelativeResize="0"/>
          <p:nvPr/>
        </p:nvPicPr>
        <p:blipFill>
          <a:blip r:embed="rId4">
            <a:alphaModFix/>
          </a:blip>
          <a:stretch>
            <a:fillRect/>
          </a:stretch>
        </p:blipFill>
        <p:spPr>
          <a:xfrm>
            <a:off x="695325" y="3436425"/>
            <a:ext cx="7753350" cy="1574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