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1400" spc="-1" strike="noStrike">
              <a:solidFill>
                <a:srgbClr val="000000"/>
              </a:solidFill>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p:spPr>
        <p:txBody>
          <a:bodyPr lIns="0" rIns="0" tIns="0" bIns="0" anchor="ctr">
            <a:noAutofit/>
          </a:bodyPr>
          <a:p>
            <a:endParaRPr b="0" lang="en-GB" sz="1400" spc="-1" strike="noStrike">
              <a:solidFill>
                <a:srgbClr val="000000"/>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1400" spc="-1" strike="noStrike">
              <a:solidFill>
                <a:srgbClr val="000000"/>
              </a:solidFill>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rmAutofit/>
          </a:bodyPr>
          <a:p>
            <a:r>
              <a:rPr b="0" lang="en-GB" sz="5200" spc="-1" strike="noStrike">
                <a:solidFill>
                  <a:srgbClr val="000000"/>
                </a:solidFill>
                <a:latin typeface="Arial"/>
              </a:rPr>
              <a:t>Click to edit the title text format</a:t>
            </a:r>
            <a:endParaRPr b="0" lang="en-GB"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76951D2A-20E8-4A09-BFD9-624EEC6E2F80}" type="slidenum">
              <a:rPr b="0" lang="en-GB" sz="1000" spc="-1" strike="noStrike">
                <a:solidFill>
                  <a:srgbClr val="595959"/>
                </a:solidFill>
                <a:latin typeface="Arial"/>
                <a:ea typeface="Arial"/>
              </a:rPr>
              <a:t>&lt;number&gt;</a:t>
            </a:fld>
            <a:endParaRPr b="0" lang="en-GB"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hyperlink" Target="https://rowanatwork.atlassian.net/jira/software/projects/W5P/boards/1" TargetMode="Externa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e2f3"/>
        </a:solidFill>
      </p:bgPr>
    </p:bg>
    <p:spTree>
      <p:nvGrpSpPr>
        <p:cNvPr id="1" name=""/>
        <p:cNvGrpSpPr/>
        <p:nvPr/>
      </p:nvGrpSpPr>
      <p:grpSpPr>
        <a:xfrm>
          <a:off x="0" y="0"/>
          <a:ext cx="0" cy="0"/>
          <a:chOff x="0" y="0"/>
          <a:chExt cx="0" cy="0"/>
        </a:xfrm>
      </p:grpSpPr>
      <p:sp>
        <p:nvSpPr>
          <p:cNvPr id="39" name="TextShape 1"/>
          <p:cNvSpPr txBox="1"/>
          <p:nvPr/>
        </p:nvSpPr>
        <p:spPr>
          <a:xfrm>
            <a:off x="311760" y="145800"/>
            <a:ext cx="8520120" cy="988920"/>
          </a:xfrm>
          <a:prstGeom prst="rect">
            <a:avLst/>
          </a:prstGeom>
          <a:solidFill>
            <a:srgbClr val="00ffff"/>
          </a:solidFill>
          <a:ln>
            <a:noFill/>
          </a:ln>
        </p:spPr>
        <p:txBody>
          <a:bodyPr tIns="91440" bIns="91440" anchor="b">
            <a:normAutofit/>
          </a:bodyPr>
          <a:p>
            <a:pPr algn="ctr">
              <a:lnSpc>
                <a:spcPct val="100000"/>
              </a:lnSpc>
            </a:pPr>
            <a:r>
              <a:rPr b="0" lang="en-GB" sz="5200" spc="-1" strike="noStrike">
                <a:solidFill>
                  <a:srgbClr val="000000"/>
                </a:solidFill>
                <a:latin typeface="Arial"/>
                <a:ea typeface="Arial"/>
              </a:rPr>
              <a:t>Brief</a:t>
            </a:r>
            <a:endParaRPr b="0" lang="en-GB" sz="5200" spc="-1" strike="noStrike">
              <a:solidFill>
                <a:srgbClr val="000000"/>
              </a:solidFill>
              <a:latin typeface="Arial"/>
            </a:endParaRPr>
          </a:p>
        </p:txBody>
      </p:sp>
      <p:sp>
        <p:nvSpPr>
          <p:cNvPr id="40" name="TextShape 2"/>
          <p:cNvSpPr txBox="1"/>
          <p:nvPr/>
        </p:nvSpPr>
        <p:spPr>
          <a:xfrm>
            <a:off x="311760" y="1362600"/>
            <a:ext cx="8520120" cy="3530880"/>
          </a:xfrm>
          <a:prstGeom prst="rect">
            <a:avLst/>
          </a:prstGeom>
          <a:noFill/>
          <a:ln>
            <a:noFill/>
          </a:ln>
        </p:spPr>
        <p:txBody>
          <a:bodyPr tIns="91440" bIns="91440">
            <a:normAutofit/>
          </a:bodyPr>
          <a:p>
            <a:pPr algn="ctr">
              <a:lnSpc>
                <a:spcPct val="100000"/>
              </a:lnSpc>
            </a:pPr>
            <a:r>
              <a:rPr b="0" lang="en-GB" sz="2800" spc="-1" strike="noStrike">
                <a:solidFill>
                  <a:srgbClr val="595959"/>
                </a:solidFill>
                <a:latin typeface="Arial"/>
                <a:ea typeface="Arial"/>
              </a:rPr>
              <a:t>This is my week 5 solo project on the QA training course. It involved setting up a database with tables for customers, items and order, and necessitated a go-between table, order_items, to handle an items_orders many to many relationship. Code to produce a variety of functions was needed through Java, and connections required to link the two.</a:t>
            </a:r>
            <a:endParaRPr b="0" lang="en-GB" sz="2800" spc="-1" strike="noStrike">
              <a:latin typeface="Arial"/>
            </a:endParaRPr>
          </a:p>
        </p:txBody>
      </p:sp>
      <p:pic>
        <p:nvPicPr>
          <p:cNvPr id="41" name="Google Shape;56;p13" descr=""/>
          <p:cNvPicPr/>
          <p:nvPr/>
        </p:nvPicPr>
        <p:blipFill>
          <a:blip r:embed="rId1"/>
          <a:stretch/>
        </p:blipFill>
        <p:spPr>
          <a:xfrm>
            <a:off x="7788600" y="170640"/>
            <a:ext cx="1004040" cy="9392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e2f3"/>
        </a:solidFill>
      </p:bgPr>
    </p:bg>
    <p:spTree>
      <p:nvGrpSpPr>
        <p:cNvPr id="1" name=""/>
        <p:cNvGrpSpPr/>
        <p:nvPr/>
      </p:nvGrpSpPr>
      <p:grpSpPr>
        <a:xfrm>
          <a:off x="0" y="0"/>
          <a:ext cx="0" cy="0"/>
          <a:chOff x="0" y="0"/>
          <a:chExt cx="0" cy="0"/>
        </a:xfrm>
      </p:grpSpPr>
      <p:sp>
        <p:nvSpPr>
          <p:cNvPr id="74" name="TextShape 1"/>
          <p:cNvSpPr txBox="1"/>
          <p:nvPr/>
        </p:nvSpPr>
        <p:spPr>
          <a:xfrm>
            <a:off x="311760" y="145800"/>
            <a:ext cx="8520120" cy="988920"/>
          </a:xfrm>
          <a:prstGeom prst="rect">
            <a:avLst/>
          </a:prstGeom>
          <a:solidFill>
            <a:srgbClr val="00ffff"/>
          </a:solidFill>
          <a:ln>
            <a:noFill/>
          </a:ln>
        </p:spPr>
        <p:txBody>
          <a:bodyPr tIns="91440" bIns="91440" anchor="b">
            <a:normAutofit/>
          </a:bodyPr>
          <a:p>
            <a:pPr algn="ctr">
              <a:lnSpc>
                <a:spcPct val="100000"/>
              </a:lnSpc>
            </a:pPr>
            <a:r>
              <a:rPr b="0" lang="en-GB" sz="5200" spc="-1" strike="noStrike">
                <a:solidFill>
                  <a:srgbClr val="000000"/>
                </a:solidFill>
                <a:latin typeface="Arial"/>
                <a:ea typeface="Arial"/>
              </a:rPr>
              <a:t>Friday</a:t>
            </a:r>
            <a:endParaRPr b="0" lang="en-GB" sz="5200" spc="-1" strike="noStrike">
              <a:solidFill>
                <a:srgbClr val="000000"/>
              </a:solidFill>
              <a:latin typeface="Arial"/>
            </a:endParaRPr>
          </a:p>
        </p:txBody>
      </p:sp>
      <p:sp>
        <p:nvSpPr>
          <p:cNvPr id="75" name="TextShape 2"/>
          <p:cNvSpPr txBox="1"/>
          <p:nvPr/>
        </p:nvSpPr>
        <p:spPr>
          <a:xfrm>
            <a:off x="311760" y="1214280"/>
            <a:ext cx="8520120" cy="3728520"/>
          </a:xfrm>
          <a:prstGeom prst="rect">
            <a:avLst/>
          </a:prstGeom>
          <a:noFill/>
          <a:ln>
            <a:noFill/>
          </a:ln>
        </p:spPr>
        <p:txBody>
          <a:bodyPr tIns="91440" bIns="91440">
            <a:normAutofit/>
          </a:bodyPr>
          <a:p>
            <a:pPr algn="ctr">
              <a:lnSpc>
                <a:spcPct val="100000"/>
              </a:lnSpc>
            </a:pPr>
            <a:r>
              <a:rPr b="0" lang="en-GB" sz="2800" spc="-1" strike="noStrike">
                <a:solidFill>
                  <a:srgbClr val="595959"/>
                </a:solidFill>
                <a:latin typeface="Arial"/>
                <a:ea typeface="Arial"/>
              </a:rPr>
              <a:t>I awoke at 6, was at my computer by five past 6, and was typing this presentation out by 20-past.</a:t>
            </a:r>
            <a:endParaRPr b="0" lang="en-GB" sz="2800" spc="-1" strike="noStrike">
              <a:latin typeface="Arial"/>
            </a:endParaRPr>
          </a:p>
          <a:p>
            <a:pPr algn="ctr">
              <a:lnSpc>
                <a:spcPct val="100000"/>
              </a:lnSpc>
            </a:pPr>
            <a:r>
              <a:rPr b="0" lang="en-GB" sz="2800" spc="-1" strike="noStrike">
                <a:solidFill>
                  <a:srgbClr val="595959"/>
                </a:solidFill>
                <a:latin typeface="Arial"/>
                <a:ea typeface="Arial"/>
              </a:rPr>
              <a:t>Initially I was still getting issue with building, as it said there were errors. Pawel suggested changing Maven to 11, and also discovered jacoco error requiring updating to 3.6 as well. Now builds, a mere hour before my presentation! No devlog entry for today, as this more or less covers it.</a:t>
            </a:r>
            <a:endParaRPr b="0" lang="en-GB" sz="2800" spc="-1" strike="noStrike">
              <a:latin typeface="Arial"/>
            </a:endParaRPr>
          </a:p>
        </p:txBody>
      </p:sp>
      <p:pic>
        <p:nvPicPr>
          <p:cNvPr id="76" name="Google Shape;127;p22" descr=""/>
          <p:cNvPicPr/>
          <p:nvPr/>
        </p:nvPicPr>
        <p:blipFill>
          <a:blip r:embed="rId1"/>
          <a:stretch/>
        </p:blipFill>
        <p:spPr>
          <a:xfrm>
            <a:off x="7788600" y="170640"/>
            <a:ext cx="1004040" cy="9392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e2f3"/>
        </a:solidFill>
      </p:bgPr>
    </p:bg>
    <p:spTree>
      <p:nvGrpSpPr>
        <p:cNvPr id="1" name=""/>
        <p:cNvGrpSpPr/>
        <p:nvPr/>
      </p:nvGrpSpPr>
      <p:grpSpPr>
        <a:xfrm>
          <a:off x="0" y="0"/>
          <a:ext cx="0" cy="0"/>
          <a:chOff x="0" y="0"/>
          <a:chExt cx="0" cy="0"/>
        </a:xfrm>
      </p:grpSpPr>
      <p:sp>
        <p:nvSpPr>
          <p:cNvPr id="77" name="TextShape 1"/>
          <p:cNvSpPr txBox="1"/>
          <p:nvPr/>
        </p:nvSpPr>
        <p:spPr>
          <a:xfrm>
            <a:off x="311760" y="145800"/>
            <a:ext cx="8520120" cy="988920"/>
          </a:xfrm>
          <a:prstGeom prst="rect">
            <a:avLst/>
          </a:prstGeom>
          <a:solidFill>
            <a:srgbClr val="00ffff"/>
          </a:solidFill>
          <a:ln>
            <a:noFill/>
          </a:ln>
        </p:spPr>
        <p:txBody>
          <a:bodyPr tIns="91440" bIns="91440" anchor="b">
            <a:normAutofit/>
          </a:bodyPr>
          <a:p>
            <a:pPr algn="ctr">
              <a:lnSpc>
                <a:spcPct val="100000"/>
              </a:lnSpc>
            </a:pPr>
            <a:r>
              <a:rPr b="0" lang="en-GB" sz="4200" spc="-1" strike="noStrike">
                <a:solidFill>
                  <a:srgbClr val="000000"/>
                </a:solidFill>
                <a:latin typeface="Arial"/>
                <a:ea typeface="Arial"/>
              </a:rPr>
              <a:t>Project End ERD and UML</a:t>
            </a:r>
            <a:endParaRPr b="0" lang="en-GB" sz="4200" spc="-1" strike="noStrike">
              <a:solidFill>
                <a:srgbClr val="000000"/>
              </a:solidFill>
              <a:latin typeface="Arial"/>
            </a:endParaRPr>
          </a:p>
        </p:txBody>
      </p:sp>
      <p:sp>
        <p:nvSpPr>
          <p:cNvPr id="78" name="TextShape 2"/>
          <p:cNvSpPr txBox="1"/>
          <p:nvPr/>
        </p:nvSpPr>
        <p:spPr>
          <a:xfrm>
            <a:off x="311760" y="1305720"/>
            <a:ext cx="8520120" cy="2320920"/>
          </a:xfrm>
          <a:prstGeom prst="rect">
            <a:avLst/>
          </a:prstGeom>
          <a:noFill/>
          <a:ln>
            <a:noFill/>
          </a:ln>
        </p:spPr>
        <p:txBody>
          <a:bodyPr tIns="91440" bIns="91440">
            <a:normAutofit/>
          </a:bodyPr>
          <a:p>
            <a:pPr algn="ctr">
              <a:lnSpc>
                <a:spcPct val="100000"/>
              </a:lnSpc>
            </a:pPr>
            <a:r>
              <a:rPr b="0" lang="en-GB" sz="2800" spc="-1" strike="noStrike">
                <a:solidFill>
                  <a:srgbClr val="595959"/>
                </a:solidFill>
                <a:latin typeface="Arial"/>
                <a:ea typeface="Arial"/>
              </a:rPr>
              <a:t>Placeholder. Have not finished new UML and ERD up to better standard - for after presentation, my apologies. </a:t>
            </a:r>
            <a:endParaRPr b="0" lang="en-GB" sz="2800" spc="-1" strike="noStrike">
              <a:latin typeface="Arial"/>
            </a:endParaRPr>
          </a:p>
        </p:txBody>
      </p:sp>
      <p:pic>
        <p:nvPicPr>
          <p:cNvPr id="79" name="Google Shape;134;p23" descr=""/>
          <p:cNvPicPr/>
          <p:nvPr/>
        </p:nvPicPr>
        <p:blipFill>
          <a:blip r:embed="rId1"/>
          <a:stretch/>
        </p:blipFill>
        <p:spPr>
          <a:xfrm>
            <a:off x="7788600" y="170640"/>
            <a:ext cx="1004040" cy="9392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e2f3"/>
        </a:solidFill>
      </p:bgPr>
    </p:bg>
    <p:spTree>
      <p:nvGrpSpPr>
        <p:cNvPr id="1" name=""/>
        <p:cNvGrpSpPr/>
        <p:nvPr/>
      </p:nvGrpSpPr>
      <p:grpSpPr>
        <a:xfrm>
          <a:off x="0" y="0"/>
          <a:ext cx="0" cy="0"/>
          <a:chOff x="0" y="0"/>
          <a:chExt cx="0" cy="0"/>
        </a:xfrm>
      </p:grpSpPr>
      <p:sp>
        <p:nvSpPr>
          <p:cNvPr id="80" name="TextShape 1"/>
          <p:cNvSpPr txBox="1"/>
          <p:nvPr/>
        </p:nvSpPr>
        <p:spPr>
          <a:xfrm>
            <a:off x="311760" y="145800"/>
            <a:ext cx="8520120" cy="988920"/>
          </a:xfrm>
          <a:prstGeom prst="rect">
            <a:avLst/>
          </a:prstGeom>
          <a:solidFill>
            <a:srgbClr val="00ffff"/>
          </a:solidFill>
          <a:ln>
            <a:noFill/>
          </a:ln>
        </p:spPr>
        <p:txBody>
          <a:bodyPr tIns="91440" bIns="91440" anchor="b">
            <a:normAutofit/>
          </a:bodyPr>
          <a:p>
            <a:pPr algn="ctr">
              <a:lnSpc>
                <a:spcPct val="100000"/>
              </a:lnSpc>
            </a:pPr>
            <a:r>
              <a:rPr b="0" lang="en-GB" sz="5200" spc="-1" strike="noStrike">
                <a:solidFill>
                  <a:srgbClr val="000000"/>
                </a:solidFill>
                <a:latin typeface="Arial"/>
                <a:ea typeface="Arial"/>
              </a:rPr>
              <a:t>Project Summary</a:t>
            </a:r>
            <a:endParaRPr b="0" lang="en-GB" sz="5200" spc="-1" strike="noStrike">
              <a:solidFill>
                <a:srgbClr val="000000"/>
              </a:solidFill>
              <a:latin typeface="Arial"/>
            </a:endParaRPr>
          </a:p>
        </p:txBody>
      </p:sp>
      <p:sp>
        <p:nvSpPr>
          <p:cNvPr id="81" name="TextShape 2"/>
          <p:cNvSpPr txBox="1"/>
          <p:nvPr/>
        </p:nvSpPr>
        <p:spPr>
          <a:xfrm>
            <a:off x="311760" y="1325520"/>
            <a:ext cx="8520120" cy="3646800"/>
          </a:xfrm>
          <a:prstGeom prst="rect">
            <a:avLst/>
          </a:prstGeom>
          <a:noFill/>
          <a:ln>
            <a:noFill/>
          </a:ln>
        </p:spPr>
        <p:txBody>
          <a:bodyPr tIns="91440" bIns="91440">
            <a:normAutofit fontScale="94000"/>
          </a:bodyPr>
          <a:p>
            <a:pPr algn="ctr">
              <a:lnSpc>
                <a:spcPct val="100000"/>
              </a:lnSpc>
            </a:pPr>
            <a:r>
              <a:rPr b="0" lang="en-GB" sz="2800" spc="-1" strike="noStrike">
                <a:solidFill>
                  <a:srgbClr val="595959"/>
                </a:solidFill>
                <a:latin typeface="Arial"/>
                <a:ea typeface="Arial"/>
              </a:rPr>
              <a:t>In the end, my project bears little resemblance to the initial plan, but I learnt a great deal along the way, both in code and in process. There is too much I would change about my working practices, branch control and error logging to put in a presentation, but my primary takeaway is that I need to devote more time to planning and admin. Devising and creating a proper UML early would have made my logical errors obvious, and saved me time in the long run.</a:t>
            </a:r>
            <a:endParaRPr b="0" lang="en-GB" sz="2800" spc="-1" strike="noStrike">
              <a:latin typeface="Arial"/>
            </a:endParaRPr>
          </a:p>
        </p:txBody>
      </p:sp>
      <p:pic>
        <p:nvPicPr>
          <p:cNvPr id="82" name="Google Shape;141;p24" descr=""/>
          <p:cNvPicPr/>
          <p:nvPr/>
        </p:nvPicPr>
        <p:blipFill>
          <a:blip r:embed="rId1"/>
          <a:stretch/>
        </p:blipFill>
        <p:spPr>
          <a:xfrm>
            <a:off x="7788600" y="170640"/>
            <a:ext cx="1004040" cy="9392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e2f3"/>
        </a:solidFill>
      </p:bgPr>
    </p:bg>
    <p:spTree>
      <p:nvGrpSpPr>
        <p:cNvPr id="1" name=""/>
        <p:cNvGrpSpPr/>
        <p:nvPr/>
      </p:nvGrpSpPr>
      <p:grpSpPr>
        <a:xfrm>
          <a:off x="0" y="0"/>
          <a:ext cx="0" cy="0"/>
          <a:chOff x="0" y="0"/>
          <a:chExt cx="0" cy="0"/>
        </a:xfrm>
      </p:grpSpPr>
      <p:sp>
        <p:nvSpPr>
          <p:cNvPr id="42" name="TextShape 1"/>
          <p:cNvSpPr txBox="1"/>
          <p:nvPr/>
        </p:nvSpPr>
        <p:spPr>
          <a:xfrm>
            <a:off x="311760" y="145800"/>
            <a:ext cx="8520120" cy="988920"/>
          </a:xfrm>
          <a:prstGeom prst="rect">
            <a:avLst/>
          </a:prstGeom>
          <a:solidFill>
            <a:srgbClr val="00ffff"/>
          </a:solidFill>
          <a:ln>
            <a:noFill/>
          </a:ln>
        </p:spPr>
        <p:txBody>
          <a:bodyPr tIns="91440" bIns="91440" anchor="b">
            <a:normAutofit/>
          </a:bodyPr>
          <a:p>
            <a:pPr algn="ctr">
              <a:lnSpc>
                <a:spcPct val="100000"/>
              </a:lnSpc>
            </a:pPr>
            <a:r>
              <a:rPr b="0" lang="en-GB" sz="5200" spc="-1" strike="noStrike">
                <a:solidFill>
                  <a:srgbClr val="000000"/>
                </a:solidFill>
                <a:latin typeface="Arial"/>
                <a:ea typeface="Arial"/>
              </a:rPr>
              <a:t>Tools</a:t>
            </a:r>
            <a:endParaRPr b="0" lang="en-GB" sz="5200" spc="-1" strike="noStrike">
              <a:solidFill>
                <a:srgbClr val="000000"/>
              </a:solidFill>
              <a:latin typeface="Arial"/>
            </a:endParaRPr>
          </a:p>
        </p:txBody>
      </p:sp>
      <p:sp>
        <p:nvSpPr>
          <p:cNvPr id="43" name="TextShape 2"/>
          <p:cNvSpPr txBox="1"/>
          <p:nvPr/>
        </p:nvSpPr>
        <p:spPr>
          <a:xfrm>
            <a:off x="311760" y="1471320"/>
            <a:ext cx="8520120" cy="3342960"/>
          </a:xfrm>
          <a:prstGeom prst="rect">
            <a:avLst/>
          </a:prstGeom>
          <a:noFill/>
          <a:ln>
            <a:noFill/>
          </a:ln>
        </p:spPr>
        <p:txBody>
          <a:bodyPr tIns="91440" bIns="91440">
            <a:normAutofit fontScale="97000"/>
          </a:bodyPr>
          <a:p>
            <a:pPr algn="ctr">
              <a:lnSpc>
                <a:spcPct val="100000"/>
              </a:lnSpc>
            </a:pPr>
            <a:r>
              <a:rPr b="0" lang="en-GB" sz="2800" spc="-1" strike="noStrike">
                <a:solidFill>
                  <a:srgbClr val="595959"/>
                </a:solidFill>
                <a:latin typeface="Arial"/>
                <a:ea typeface="Arial"/>
              </a:rPr>
              <a:t>Throughout this project, I used:</a:t>
            </a:r>
            <a:endParaRPr b="0" lang="en-GB" sz="2800" spc="-1" strike="noStrike">
              <a:latin typeface="Arial"/>
            </a:endParaRPr>
          </a:p>
          <a:p>
            <a:pPr>
              <a:lnSpc>
                <a:spcPct val="100000"/>
              </a:lnSpc>
            </a:pPr>
            <a:r>
              <a:rPr b="1" lang="en-GB" sz="2800" spc="-1" strike="noStrike">
                <a:solidFill>
                  <a:srgbClr val="595959"/>
                </a:solidFill>
                <a:latin typeface="Arial"/>
                <a:ea typeface="Arial"/>
              </a:rPr>
              <a:t>Eclipse </a:t>
            </a:r>
            <a:r>
              <a:rPr b="0" lang="en-GB" sz="2800" spc="-1" strike="noStrike">
                <a:solidFill>
                  <a:srgbClr val="595959"/>
                </a:solidFill>
                <a:latin typeface="Arial"/>
                <a:ea typeface="Arial"/>
              </a:rPr>
              <a:t>as my Java IDE</a:t>
            </a:r>
            <a:endParaRPr b="0" lang="en-GB" sz="2800" spc="-1" strike="noStrike">
              <a:latin typeface="Arial"/>
            </a:endParaRPr>
          </a:p>
          <a:p>
            <a:pPr>
              <a:lnSpc>
                <a:spcPct val="100000"/>
              </a:lnSpc>
            </a:pPr>
            <a:r>
              <a:rPr b="1" lang="en-GB" sz="2800" spc="-1" strike="noStrike">
                <a:solidFill>
                  <a:srgbClr val="595959"/>
                </a:solidFill>
                <a:latin typeface="Arial"/>
                <a:ea typeface="Arial"/>
              </a:rPr>
              <a:t>Junit </a:t>
            </a:r>
            <a:r>
              <a:rPr b="0" lang="en-GB" sz="2800" spc="-1" strike="noStrike">
                <a:solidFill>
                  <a:srgbClr val="595959"/>
                </a:solidFill>
                <a:latin typeface="Arial"/>
                <a:ea typeface="Arial"/>
              </a:rPr>
              <a:t>for testing</a:t>
            </a:r>
            <a:endParaRPr b="0" lang="en-GB" sz="2800" spc="-1" strike="noStrike">
              <a:latin typeface="Arial"/>
            </a:endParaRPr>
          </a:p>
          <a:p>
            <a:pPr>
              <a:lnSpc>
                <a:spcPct val="100000"/>
              </a:lnSpc>
            </a:pPr>
            <a:r>
              <a:rPr b="1" lang="en-GB" sz="2800" spc="-1" strike="noStrike">
                <a:solidFill>
                  <a:srgbClr val="595959"/>
                </a:solidFill>
                <a:latin typeface="Arial"/>
                <a:ea typeface="Arial"/>
              </a:rPr>
              <a:t>Maven</a:t>
            </a:r>
            <a:r>
              <a:rPr b="0" lang="en-GB" sz="2800" spc="-1" strike="noStrike">
                <a:solidFill>
                  <a:srgbClr val="595959"/>
                </a:solidFill>
                <a:latin typeface="Arial"/>
                <a:ea typeface="Arial"/>
              </a:rPr>
              <a:t> for dependencies and build management</a:t>
            </a:r>
            <a:endParaRPr b="0" lang="en-GB" sz="2800" spc="-1" strike="noStrike">
              <a:latin typeface="Arial"/>
            </a:endParaRPr>
          </a:p>
          <a:p>
            <a:pPr>
              <a:lnSpc>
                <a:spcPct val="100000"/>
              </a:lnSpc>
            </a:pPr>
            <a:r>
              <a:rPr b="1" lang="en-GB" sz="2800" spc="-1" strike="noStrike">
                <a:solidFill>
                  <a:srgbClr val="595959"/>
                </a:solidFill>
                <a:latin typeface="Arial"/>
                <a:ea typeface="Arial"/>
              </a:rPr>
              <a:t>Github</a:t>
            </a:r>
            <a:r>
              <a:rPr b="0" lang="en-GB" sz="2800" spc="-1" strike="noStrike">
                <a:solidFill>
                  <a:srgbClr val="595959"/>
                </a:solidFill>
                <a:latin typeface="Arial"/>
                <a:ea typeface="Arial"/>
              </a:rPr>
              <a:t> for repository management</a:t>
            </a:r>
            <a:endParaRPr b="0" lang="en-GB" sz="2800" spc="-1" strike="noStrike">
              <a:latin typeface="Arial"/>
            </a:endParaRPr>
          </a:p>
          <a:p>
            <a:pPr>
              <a:lnSpc>
                <a:spcPct val="100000"/>
              </a:lnSpc>
            </a:pPr>
            <a:r>
              <a:rPr b="1" lang="en-GB" sz="2800" spc="-1" strike="noStrike">
                <a:solidFill>
                  <a:srgbClr val="595959"/>
                </a:solidFill>
                <a:latin typeface="Arial"/>
                <a:ea typeface="Arial"/>
              </a:rPr>
              <a:t>Draw.io </a:t>
            </a:r>
            <a:r>
              <a:rPr b="0" lang="en-GB" sz="2800" spc="-1" strike="noStrike">
                <a:solidFill>
                  <a:srgbClr val="595959"/>
                </a:solidFill>
                <a:latin typeface="Arial"/>
                <a:ea typeface="Arial"/>
              </a:rPr>
              <a:t>for UML and ERD creation</a:t>
            </a:r>
            <a:endParaRPr b="0" lang="en-GB" sz="2800" spc="-1" strike="noStrike">
              <a:latin typeface="Arial"/>
            </a:endParaRPr>
          </a:p>
          <a:p>
            <a:pPr>
              <a:lnSpc>
                <a:spcPct val="100000"/>
              </a:lnSpc>
            </a:pPr>
            <a:r>
              <a:rPr b="1" lang="en-GB" sz="2800" spc="-1" strike="noStrike">
                <a:solidFill>
                  <a:srgbClr val="595959"/>
                </a:solidFill>
                <a:latin typeface="Arial"/>
                <a:ea typeface="Arial"/>
              </a:rPr>
              <a:t>Atlassian Jira and Confluence</a:t>
            </a:r>
            <a:r>
              <a:rPr b="0" lang="en-GB" sz="2800" spc="-1" strike="noStrike">
                <a:solidFill>
                  <a:srgbClr val="595959"/>
                </a:solidFill>
                <a:latin typeface="Arial"/>
                <a:ea typeface="Arial"/>
              </a:rPr>
              <a:t> for my project planning and visualisation</a:t>
            </a:r>
            <a:endParaRPr b="0" lang="en-GB" sz="2800" spc="-1" strike="noStrike">
              <a:latin typeface="Arial"/>
            </a:endParaRPr>
          </a:p>
        </p:txBody>
      </p:sp>
      <p:pic>
        <p:nvPicPr>
          <p:cNvPr id="44" name="Google Shape;63;p14" descr=""/>
          <p:cNvPicPr/>
          <p:nvPr/>
        </p:nvPicPr>
        <p:blipFill>
          <a:blip r:embed="rId1"/>
          <a:stretch/>
        </p:blipFill>
        <p:spPr>
          <a:xfrm>
            <a:off x="7788600" y="170640"/>
            <a:ext cx="1004040" cy="9392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e2f3"/>
        </a:solidFill>
      </p:bgPr>
    </p:bg>
    <p:spTree>
      <p:nvGrpSpPr>
        <p:cNvPr id="1" name=""/>
        <p:cNvGrpSpPr/>
        <p:nvPr/>
      </p:nvGrpSpPr>
      <p:grpSpPr>
        <a:xfrm>
          <a:off x="0" y="0"/>
          <a:ext cx="0" cy="0"/>
          <a:chOff x="0" y="0"/>
          <a:chExt cx="0" cy="0"/>
        </a:xfrm>
      </p:grpSpPr>
      <p:sp>
        <p:nvSpPr>
          <p:cNvPr id="45" name="TextShape 1"/>
          <p:cNvSpPr txBox="1"/>
          <p:nvPr/>
        </p:nvSpPr>
        <p:spPr>
          <a:xfrm>
            <a:off x="311760" y="145800"/>
            <a:ext cx="8520120" cy="988920"/>
          </a:xfrm>
          <a:prstGeom prst="rect">
            <a:avLst/>
          </a:prstGeom>
          <a:solidFill>
            <a:srgbClr val="00ffff"/>
          </a:solidFill>
          <a:ln>
            <a:noFill/>
          </a:ln>
        </p:spPr>
        <p:txBody>
          <a:bodyPr tIns="91440" bIns="91440" anchor="b">
            <a:normAutofit/>
          </a:bodyPr>
          <a:p>
            <a:pPr algn="ctr">
              <a:lnSpc>
                <a:spcPct val="100000"/>
              </a:lnSpc>
            </a:pPr>
            <a:r>
              <a:rPr b="0" lang="en-GB" sz="5200" spc="-1" strike="noStrike">
                <a:solidFill>
                  <a:srgbClr val="000000"/>
                </a:solidFill>
                <a:latin typeface="Arial"/>
                <a:ea typeface="Arial"/>
              </a:rPr>
              <a:t>Jira Setup</a:t>
            </a:r>
            <a:endParaRPr b="0" lang="en-GB" sz="5200" spc="-1" strike="noStrike">
              <a:solidFill>
                <a:srgbClr val="000000"/>
              </a:solidFill>
              <a:latin typeface="Arial"/>
            </a:endParaRPr>
          </a:p>
        </p:txBody>
      </p:sp>
      <p:sp>
        <p:nvSpPr>
          <p:cNvPr id="46" name="TextShape 2"/>
          <p:cNvSpPr txBox="1"/>
          <p:nvPr/>
        </p:nvSpPr>
        <p:spPr>
          <a:xfrm>
            <a:off x="311760" y="1451520"/>
            <a:ext cx="8520120" cy="3441960"/>
          </a:xfrm>
          <a:prstGeom prst="rect">
            <a:avLst/>
          </a:prstGeom>
          <a:noFill/>
          <a:ln>
            <a:noFill/>
          </a:ln>
        </p:spPr>
        <p:txBody>
          <a:bodyPr tIns="91440" bIns="91440">
            <a:normAutofit/>
          </a:bodyPr>
          <a:p>
            <a:pPr algn="ctr">
              <a:lnSpc>
                <a:spcPct val="100000"/>
              </a:lnSpc>
            </a:pPr>
            <a:r>
              <a:rPr b="0" lang="en-GB" sz="1800" spc="-1" strike="noStrike">
                <a:solidFill>
                  <a:srgbClr val="595959"/>
                </a:solidFill>
                <a:latin typeface="Arial"/>
                <a:ea typeface="Arial"/>
              </a:rPr>
              <a:t>I set up Jira with Github integration which is a suggested and largely built-in function of Jira, requiring only a confirmation within Github. Form then on, I was able to link branches and commits to the appropriate stories and epics by using the W5P code, as seen below.</a:t>
            </a:r>
            <a:endParaRPr b="0" lang="en-GB" sz="1800" spc="-1" strike="noStrike">
              <a:latin typeface="Arial"/>
            </a:endParaRPr>
          </a:p>
          <a:p>
            <a:pPr algn="ctr">
              <a:lnSpc>
                <a:spcPct val="100000"/>
              </a:lnSpc>
            </a:pPr>
            <a:r>
              <a:rPr b="0" lang="en-GB" sz="1800" spc="-1" strike="noStrike" u="sng">
                <a:solidFill>
                  <a:srgbClr val="0097a7"/>
                </a:solidFill>
                <a:uFillTx/>
                <a:latin typeface="Arial"/>
                <a:ea typeface="Arial"/>
                <a:hlinkClick r:id="rId1"/>
              </a:rPr>
              <a:t>https://rowanatwork.atlassian.net/jira/software/projects/W5P/boards/1</a:t>
            </a:r>
            <a:endParaRPr b="0" lang="en-GB" sz="1800" spc="-1" strike="noStrike">
              <a:latin typeface="Arial"/>
            </a:endParaRPr>
          </a:p>
          <a:p>
            <a:pPr algn="ctr">
              <a:lnSpc>
                <a:spcPct val="100000"/>
              </a:lnSpc>
            </a:pPr>
            <a:endParaRPr b="0" lang="en-GB" sz="1800" spc="-1" strike="noStrike">
              <a:latin typeface="Arial"/>
            </a:endParaRPr>
          </a:p>
          <a:p>
            <a:pPr algn="ctr">
              <a:lnSpc>
                <a:spcPct val="100000"/>
              </a:lnSpc>
            </a:pPr>
            <a:endParaRPr b="0" lang="en-GB" sz="1800" spc="-1" strike="noStrike">
              <a:latin typeface="Arial"/>
            </a:endParaRPr>
          </a:p>
        </p:txBody>
      </p:sp>
      <p:pic>
        <p:nvPicPr>
          <p:cNvPr id="47" name="Google Shape;70;p15" descr=""/>
          <p:cNvPicPr/>
          <p:nvPr/>
        </p:nvPicPr>
        <p:blipFill>
          <a:blip r:embed="rId2"/>
          <a:stretch/>
        </p:blipFill>
        <p:spPr>
          <a:xfrm>
            <a:off x="7788600" y="170640"/>
            <a:ext cx="1004040" cy="939240"/>
          </a:xfrm>
          <a:prstGeom prst="rect">
            <a:avLst/>
          </a:prstGeom>
          <a:ln>
            <a:noFill/>
          </a:ln>
        </p:spPr>
      </p:pic>
      <p:pic>
        <p:nvPicPr>
          <p:cNvPr id="48" name="Google Shape;71;p15" descr=""/>
          <p:cNvPicPr/>
          <p:nvPr/>
        </p:nvPicPr>
        <p:blipFill>
          <a:blip r:embed="rId3"/>
          <a:stretch/>
        </p:blipFill>
        <p:spPr>
          <a:xfrm>
            <a:off x="262440" y="2954880"/>
            <a:ext cx="4424040" cy="1780920"/>
          </a:xfrm>
          <a:prstGeom prst="rect">
            <a:avLst/>
          </a:prstGeom>
          <a:ln>
            <a:noFill/>
          </a:ln>
        </p:spPr>
      </p:pic>
      <p:pic>
        <p:nvPicPr>
          <p:cNvPr id="49" name="Google Shape;72;p15" descr=""/>
          <p:cNvPicPr/>
          <p:nvPr/>
        </p:nvPicPr>
        <p:blipFill>
          <a:blip r:embed="rId4"/>
          <a:stretch/>
        </p:blipFill>
        <p:spPr>
          <a:xfrm>
            <a:off x="7475400" y="2954880"/>
            <a:ext cx="1423800" cy="1780920"/>
          </a:xfrm>
          <a:prstGeom prst="rect">
            <a:avLst/>
          </a:prstGeom>
          <a:ln>
            <a:noFill/>
          </a:ln>
        </p:spPr>
      </p:pic>
      <p:pic>
        <p:nvPicPr>
          <p:cNvPr id="50" name="Google Shape;73;p15" descr=""/>
          <p:cNvPicPr/>
          <p:nvPr/>
        </p:nvPicPr>
        <p:blipFill>
          <a:blip r:embed="rId5"/>
          <a:stretch/>
        </p:blipFill>
        <p:spPr>
          <a:xfrm>
            <a:off x="4759920" y="2954880"/>
            <a:ext cx="2642400" cy="17809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e2f3"/>
        </a:solidFill>
      </p:bgPr>
    </p:bg>
    <p:spTree>
      <p:nvGrpSpPr>
        <p:cNvPr id="1" name=""/>
        <p:cNvGrpSpPr/>
        <p:nvPr/>
      </p:nvGrpSpPr>
      <p:grpSpPr>
        <a:xfrm>
          <a:off x="0" y="0"/>
          <a:ext cx="0" cy="0"/>
          <a:chOff x="0" y="0"/>
          <a:chExt cx="0" cy="0"/>
        </a:xfrm>
      </p:grpSpPr>
      <p:sp>
        <p:nvSpPr>
          <p:cNvPr id="51" name="TextShape 1"/>
          <p:cNvSpPr txBox="1"/>
          <p:nvPr/>
        </p:nvSpPr>
        <p:spPr>
          <a:xfrm>
            <a:off x="311760" y="145800"/>
            <a:ext cx="8520120" cy="988920"/>
          </a:xfrm>
          <a:prstGeom prst="rect">
            <a:avLst/>
          </a:prstGeom>
          <a:solidFill>
            <a:srgbClr val="00ffff"/>
          </a:solidFill>
          <a:ln>
            <a:noFill/>
          </a:ln>
        </p:spPr>
        <p:txBody>
          <a:bodyPr tIns="91440" bIns="91440" anchor="b">
            <a:normAutofit/>
          </a:bodyPr>
          <a:p>
            <a:pPr algn="ctr">
              <a:lnSpc>
                <a:spcPct val="100000"/>
              </a:lnSpc>
            </a:pPr>
            <a:r>
              <a:rPr b="0" lang="en-GB" sz="5200" spc="-1" strike="noStrike">
                <a:solidFill>
                  <a:srgbClr val="000000"/>
                </a:solidFill>
                <a:latin typeface="Arial"/>
                <a:ea typeface="Arial"/>
              </a:rPr>
              <a:t>Initial Planning</a:t>
            </a:r>
            <a:endParaRPr b="0" lang="en-GB" sz="5200" spc="-1" strike="noStrike">
              <a:solidFill>
                <a:srgbClr val="000000"/>
              </a:solidFill>
              <a:latin typeface="Arial"/>
            </a:endParaRPr>
          </a:p>
        </p:txBody>
      </p:sp>
      <p:sp>
        <p:nvSpPr>
          <p:cNvPr id="52" name="TextShape 2"/>
          <p:cNvSpPr txBox="1"/>
          <p:nvPr/>
        </p:nvSpPr>
        <p:spPr>
          <a:xfrm>
            <a:off x="311760" y="1451520"/>
            <a:ext cx="8520120" cy="1315080"/>
          </a:xfrm>
          <a:prstGeom prst="rect">
            <a:avLst/>
          </a:prstGeom>
          <a:noFill/>
          <a:ln>
            <a:noFill/>
          </a:ln>
        </p:spPr>
        <p:txBody>
          <a:bodyPr tIns="91440" bIns="91440">
            <a:normAutofit fontScale="35000"/>
          </a:bodyPr>
          <a:p>
            <a:pPr algn="ctr">
              <a:lnSpc>
                <a:spcPct val="100000"/>
              </a:lnSpc>
            </a:pPr>
            <a:r>
              <a:rPr b="0" lang="en-GB" sz="2600" spc="-1" strike="noStrike">
                <a:solidFill>
                  <a:srgbClr val="595959"/>
                </a:solidFill>
                <a:latin typeface="Arial"/>
                <a:ea typeface="Arial"/>
              </a:rPr>
              <a:t>In my initial planning, I did an extremely bare UML and ERD, not realising that properly mapping the methods would be crucial to later success. My proposed implementation was based on a misconception regarding the nature of many to many relationships, and this cost me some time in backtracking later.</a:t>
            </a:r>
            <a:endParaRPr b="0" lang="en-GB" sz="2600" spc="-1" strike="noStrike">
              <a:latin typeface="Arial"/>
            </a:endParaRPr>
          </a:p>
        </p:txBody>
      </p:sp>
      <p:pic>
        <p:nvPicPr>
          <p:cNvPr id="53" name="Google Shape;80;p16" descr=""/>
          <p:cNvPicPr/>
          <p:nvPr/>
        </p:nvPicPr>
        <p:blipFill>
          <a:blip r:embed="rId1"/>
          <a:stretch/>
        </p:blipFill>
        <p:spPr>
          <a:xfrm>
            <a:off x="7788600" y="170640"/>
            <a:ext cx="1004040" cy="939240"/>
          </a:xfrm>
          <a:prstGeom prst="rect">
            <a:avLst/>
          </a:prstGeom>
          <a:ln>
            <a:noFill/>
          </a:ln>
        </p:spPr>
      </p:pic>
      <p:pic>
        <p:nvPicPr>
          <p:cNvPr id="54" name="Google Shape;81;p16" descr=""/>
          <p:cNvPicPr/>
          <p:nvPr/>
        </p:nvPicPr>
        <p:blipFill>
          <a:blip r:embed="rId2"/>
          <a:stretch/>
        </p:blipFill>
        <p:spPr>
          <a:xfrm>
            <a:off x="4670640" y="2766960"/>
            <a:ext cx="4161240" cy="2175120"/>
          </a:xfrm>
          <a:prstGeom prst="rect">
            <a:avLst/>
          </a:prstGeom>
          <a:ln>
            <a:noFill/>
          </a:ln>
        </p:spPr>
      </p:pic>
      <p:pic>
        <p:nvPicPr>
          <p:cNvPr id="55" name="Google Shape;82;p16" descr=""/>
          <p:cNvPicPr/>
          <p:nvPr/>
        </p:nvPicPr>
        <p:blipFill>
          <a:blip r:embed="rId3"/>
          <a:stretch/>
        </p:blipFill>
        <p:spPr>
          <a:xfrm>
            <a:off x="180720" y="2766960"/>
            <a:ext cx="4069800" cy="21751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e2f3"/>
        </a:solidFill>
      </p:bgPr>
    </p:bg>
    <p:spTree>
      <p:nvGrpSpPr>
        <p:cNvPr id="1" name=""/>
        <p:cNvGrpSpPr/>
        <p:nvPr/>
      </p:nvGrpSpPr>
      <p:grpSpPr>
        <a:xfrm>
          <a:off x="0" y="0"/>
          <a:ext cx="0" cy="0"/>
          <a:chOff x="0" y="0"/>
          <a:chExt cx="0" cy="0"/>
        </a:xfrm>
      </p:grpSpPr>
      <p:sp>
        <p:nvSpPr>
          <p:cNvPr id="56" name="TextShape 1"/>
          <p:cNvSpPr txBox="1"/>
          <p:nvPr/>
        </p:nvSpPr>
        <p:spPr>
          <a:xfrm>
            <a:off x="311760" y="145800"/>
            <a:ext cx="8520120" cy="988920"/>
          </a:xfrm>
          <a:prstGeom prst="rect">
            <a:avLst/>
          </a:prstGeom>
          <a:solidFill>
            <a:srgbClr val="00ffff"/>
          </a:solidFill>
          <a:ln>
            <a:noFill/>
          </a:ln>
        </p:spPr>
        <p:txBody>
          <a:bodyPr tIns="91440" bIns="91440" anchor="b">
            <a:normAutofit/>
          </a:bodyPr>
          <a:p>
            <a:pPr algn="ctr">
              <a:lnSpc>
                <a:spcPct val="100000"/>
              </a:lnSpc>
            </a:pPr>
            <a:r>
              <a:rPr b="0" lang="en-GB" sz="4400" spc="-1" strike="noStrike">
                <a:solidFill>
                  <a:srgbClr val="000000"/>
                </a:solidFill>
                <a:latin typeface="Arial"/>
                <a:ea typeface="Arial"/>
              </a:rPr>
              <a:t>Proposed Implementation</a:t>
            </a:r>
            <a:endParaRPr b="0" lang="en-GB" sz="4400" spc="-1" strike="noStrike">
              <a:solidFill>
                <a:srgbClr val="000000"/>
              </a:solidFill>
              <a:latin typeface="Arial"/>
            </a:endParaRPr>
          </a:p>
        </p:txBody>
      </p:sp>
      <p:sp>
        <p:nvSpPr>
          <p:cNvPr id="57" name="TextShape 2"/>
          <p:cNvSpPr txBox="1"/>
          <p:nvPr/>
        </p:nvSpPr>
        <p:spPr>
          <a:xfrm>
            <a:off x="311760" y="1263600"/>
            <a:ext cx="8520120" cy="2362680"/>
          </a:xfrm>
          <a:prstGeom prst="rect">
            <a:avLst/>
          </a:prstGeom>
          <a:noFill/>
          <a:ln>
            <a:noFill/>
          </a:ln>
        </p:spPr>
        <p:txBody>
          <a:bodyPr tIns="91440" bIns="91440">
            <a:normAutofit fontScale="55000"/>
          </a:bodyPr>
          <a:p>
            <a:pPr algn="ctr">
              <a:lnSpc>
                <a:spcPct val="100000"/>
              </a:lnSpc>
            </a:pPr>
            <a:r>
              <a:rPr b="0" lang="en-GB" sz="2800" spc="-1" strike="noStrike">
                <a:solidFill>
                  <a:srgbClr val="595959"/>
                </a:solidFill>
                <a:latin typeface="Arial"/>
                <a:ea typeface="Arial"/>
              </a:rPr>
              <a:t>My initial proposed implementation was to have items and customers feed the core information (IDs for both, price and item name for items) to an order_item table which would tot up the total price and provide that plus the IDs to an order table from which everything would be drawn. This proved untenable, and was, looking back at it, logically unsound.</a:t>
            </a:r>
            <a:endParaRPr b="0" lang="en-GB" sz="2800" spc="-1" strike="noStrike">
              <a:latin typeface="Arial"/>
            </a:endParaRPr>
          </a:p>
        </p:txBody>
      </p:sp>
      <p:pic>
        <p:nvPicPr>
          <p:cNvPr id="58" name="Google Shape;89;p17" descr=""/>
          <p:cNvPicPr/>
          <p:nvPr/>
        </p:nvPicPr>
        <p:blipFill>
          <a:blip r:embed="rId1"/>
          <a:stretch/>
        </p:blipFill>
        <p:spPr>
          <a:xfrm>
            <a:off x="7788600" y="170640"/>
            <a:ext cx="1004040" cy="9392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e2f3"/>
        </a:solidFill>
      </p:bgPr>
    </p:bg>
    <p:spTree>
      <p:nvGrpSpPr>
        <p:cNvPr id="1" name=""/>
        <p:cNvGrpSpPr/>
        <p:nvPr/>
      </p:nvGrpSpPr>
      <p:grpSpPr>
        <a:xfrm>
          <a:off x="0" y="0"/>
          <a:ext cx="0" cy="0"/>
          <a:chOff x="0" y="0"/>
          <a:chExt cx="0" cy="0"/>
        </a:xfrm>
      </p:grpSpPr>
      <p:sp>
        <p:nvSpPr>
          <p:cNvPr id="59" name="TextShape 1"/>
          <p:cNvSpPr txBox="1"/>
          <p:nvPr/>
        </p:nvSpPr>
        <p:spPr>
          <a:xfrm>
            <a:off x="311760" y="145800"/>
            <a:ext cx="8520120" cy="988920"/>
          </a:xfrm>
          <a:prstGeom prst="rect">
            <a:avLst/>
          </a:prstGeom>
          <a:solidFill>
            <a:srgbClr val="00ffff"/>
          </a:solidFill>
          <a:ln>
            <a:noFill/>
          </a:ln>
        </p:spPr>
        <p:txBody>
          <a:bodyPr tIns="91440" bIns="91440" anchor="b">
            <a:normAutofit/>
          </a:bodyPr>
          <a:p>
            <a:pPr algn="ctr">
              <a:lnSpc>
                <a:spcPct val="100000"/>
              </a:lnSpc>
            </a:pPr>
            <a:r>
              <a:rPr b="0" lang="en-GB" sz="5200" spc="-1" strike="noStrike">
                <a:solidFill>
                  <a:srgbClr val="000000"/>
                </a:solidFill>
                <a:latin typeface="Arial"/>
                <a:ea typeface="Arial"/>
              </a:rPr>
              <a:t>Monday</a:t>
            </a:r>
            <a:endParaRPr b="0" lang="en-GB" sz="5200" spc="-1" strike="noStrike">
              <a:solidFill>
                <a:srgbClr val="000000"/>
              </a:solidFill>
              <a:latin typeface="Arial"/>
            </a:endParaRPr>
          </a:p>
        </p:txBody>
      </p:sp>
      <p:sp>
        <p:nvSpPr>
          <p:cNvPr id="60" name="TextShape 2"/>
          <p:cNvSpPr txBox="1"/>
          <p:nvPr/>
        </p:nvSpPr>
        <p:spPr>
          <a:xfrm>
            <a:off x="311760" y="1431720"/>
            <a:ext cx="8520120" cy="2194560"/>
          </a:xfrm>
          <a:prstGeom prst="rect">
            <a:avLst/>
          </a:prstGeom>
          <a:noFill/>
          <a:ln>
            <a:noFill/>
          </a:ln>
        </p:spPr>
        <p:txBody>
          <a:bodyPr tIns="91440" bIns="91440">
            <a:normAutofit/>
          </a:bodyPr>
          <a:p>
            <a:pPr algn="ctr">
              <a:lnSpc>
                <a:spcPct val="100000"/>
              </a:lnSpc>
            </a:pPr>
            <a:r>
              <a:rPr b="0" lang="en-GB" sz="2800" spc="-1" strike="noStrike">
                <a:solidFill>
                  <a:srgbClr val="595959"/>
                </a:solidFill>
                <a:latin typeface="Arial"/>
                <a:ea typeface="Arial"/>
              </a:rPr>
              <a:t>Monday went extremely smoothly, to the point that I developed neither a diary nor an error log. This was merely reading of the starter code and writing new item code with a few more variables. The methods were simple and issues were simply resolved.</a:t>
            </a:r>
            <a:endParaRPr b="0" lang="en-GB" sz="2800" spc="-1" strike="noStrike">
              <a:latin typeface="Arial"/>
            </a:endParaRPr>
          </a:p>
        </p:txBody>
      </p:sp>
      <p:pic>
        <p:nvPicPr>
          <p:cNvPr id="61" name="Google Shape;96;p18" descr=""/>
          <p:cNvPicPr/>
          <p:nvPr/>
        </p:nvPicPr>
        <p:blipFill>
          <a:blip r:embed="rId1"/>
          <a:stretch/>
        </p:blipFill>
        <p:spPr>
          <a:xfrm>
            <a:off x="7788600" y="170640"/>
            <a:ext cx="1004040" cy="9392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e2f3"/>
        </a:solidFill>
      </p:bgPr>
    </p:bg>
    <p:spTree>
      <p:nvGrpSpPr>
        <p:cNvPr id="1" name=""/>
        <p:cNvGrpSpPr/>
        <p:nvPr/>
      </p:nvGrpSpPr>
      <p:grpSpPr>
        <a:xfrm>
          <a:off x="0" y="0"/>
          <a:ext cx="0" cy="0"/>
          <a:chOff x="0" y="0"/>
          <a:chExt cx="0" cy="0"/>
        </a:xfrm>
      </p:grpSpPr>
      <p:sp>
        <p:nvSpPr>
          <p:cNvPr id="62" name="TextShape 1"/>
          <p:cNvSpPr txBox="1"/>
          <p:nvPr/>
        </p:nvSpPr>
        <p:spPr>
          <a:xfrm>
            <a:off x="311760" y="145800"/>
            <a:ext cx="8520120" cy="988920"/>
          </a:xfrm>
          <a:prstGeom prst="rect">
            <a:avLst/>
          </a:prstGeom>
          <a:solidFill>
            <a:srgbClr val="00ffff"/>
          </a:solidFill>
          <a:ln>
            <a:noFill/>
          </a:ln>
        </p:spPr>
        <p:txBody>
          <a:bodyPr tIns="91440" bIns="91440" anchor="b">
            <a:normAutofit/>
          </a:bodyPr>
          <a:p>
            <a:pPr algn="ctr">
              <a:lnSpc>
                <a:spcPct val="100000"/>
              </a:lnSpc>
            </a:pPr>
            <a:r>
              <a:rPr b="0" lang="en-GB" sz="5200" spc="-1" strike="noStrike">
                <a:solidFill>
                  <a:srgbClr val="000000"/>
                </a:solidFill>
                <a:latin typeface="Arial"/>
                <a:ea typeface="Arial"/>
              </a:rPr>
              <a:t>Tuesday</a:t>
            </a:r>
            <a:endParaRPr b="0" lang="en-GB" sz="5200" spc="-1" strike="noStrike">
              <a:solidFill>
                <a:srgbClr val="000000"/>
              </a:solidFill>
              <a:latin typeface="Arial"/>
            </a:endParaRPr>
          </a:p>
        </p:txBody>
      </p:sp>
      <p:sp>
        <p:nvSpPr>
          <p:cNvPr id="63" name="TextShape 2"/>
          <p:cNvSpPr txBox="1"/>
          <p:nvPr/>
        </p:nvSpPr>
        <p:spPr>
          <a:xfrm>
            <a:off x="311760" y="1530720"/>
            <a:ext cx="8520120" cy="2095920"/>
          </a:xfrm>
          <a:prstGeom prst="rect">
            <a:avLst/>
          </a:prstGeom>
          <a:noFill/>
          <a:ln>
            <a:noFill/>
          </a:ln>
        </p:spPr>
        <p:txBody>
          <a:bodyPr tIns="91440" bIns="91440">
            <a:normAutofit fontScale="38000"/>
          </a:bodyPr>
          <a:p>
            <a:pPr algn="ctr">
              <a:lnSpc>
                <a:spcPct val="100000"/>
              </a:lnSpc>
            </a:pPr>
            <a:r>
              <a:rPr b="0" lang="en-GB" sz="2800" spc="-1" strike="noStrike">
                <a:solidFill>
                  <a:srgbClr val="595959"/>
                </a:solidFill>
                <a:latin typeface="Arial"/>
                <a:ea typeface="Arial"/>
              </a:rPr>
              <a:t>On Tuesday I began in earnest with the Order code, and encountered multiple issues. The CRUD functionality was simple to begin with, but the additional read and update methods began to cause a slowdown as I continued with my proposed implementation. I considered creating new CRUD methods and extending them to my Order class for better future extensibility, but given my tendency to be over-ambitious, I opted for the simpler solution.</a:t>
            </a:r>
            <a:endParaRPr b="0" lang="en-GB" sz="2800" spc="-1" strike="noStrike">
              <a:latin typeface="Arial"/>
            </a:endParaRPr>
          </a:p>
        </p:txBody>
      </p:sp>
      <p:pic>
        <p:nvPicPr>
          <p:cNvPr id="64" name="Google Shape;103;p19" descr=""/>
          <p:cNvPicPr/>
          <p:nvPr/>
        </p:nvPicPr>
        <p:blipFill>
          <a:blip r:embed="rId1"/>
          <a:stretch/>
        </p:blipFill>
        <p:spPr>
          <a:xfrm>
            <a:off x="7788600" y="170640"/>
            <a:ext cx="1004040" cy="939240"/>
          </a:xfrm>
          <a:prstGeom prst="rect">
            <a:avLst/>
          </a:prstGeom>
          <a:ln>
            <a:noFill/>
          </a:ln>
        </p:spPr>
      </p:pic>
      <p:pic>
        <p:nvPicPr>
          <p:cNvPr id="65" name="Google Shape;104;p19" descr=""/>
          <p:cNvPicPr/>
          <p:nvPr/>
        </p:nvPicPr>
        <p:blipFill>
          <a:blip r:embed="rId2"/>
          <a:stretch/>
        </p:blipFill>
        <p:spPr>
          <a:xfrm>
            <a:off x="1072440" y="3561480"/>
            <a:ext cx="7333560" cy="12114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e2f3"/>
        </a:solidFill>
      </p:bgPr>
    </p:bg>
    <p:spTree>
      <p:nvGrpSpPr>
        <p:cNvPr id="1" name=""/>
        <p:cNvGrpSpPr/>
        <p:nvPr/>
      </p:nvGrpSpPr>
      <p:grpSpPr>
        <a:xfrm>
          <a:off x="0" y="0"/>
          <a:ext cx="0" cy="0"/>
          <a:chOff x="0" y="0"/>
          <a:chExt cx="0" cy="0"/>
        </a:xfrm>
      </p:grpSpPr>
      <p:sp>
        <p:nvSpPr>
          <p:cNvPr id="66" name="TextShape 1"/>
          <p:cNvSpPr txBox="1"/>
          <p:nvPr/>
        </p:nvSpPr>
        <p:spPr>
          <a:xfrm>
            <a:off x="311760" y="145800"/>
            <a:ext cx="8520120" cy="988920"/>
          </a:xfrm>
          <a:prstGeom prst="rect">
            <a:avLst/>
          </a:prstGeom>
          <a:solidFill>
            <a:srgbClr val="00ffff"/>
          </a:solidFill>
          <a:ln>
            <a:noFill/>
          </a:ln>
        </p:spPr>
        <p:txBody>
          <a:bodyPr tIns="91440" bIns="91440" anchor="b">
            <a:normAutofit/>
          </a:bodyPr>
          <a:p>
            <a:pPr algn="ctr">
              <a:lnSpc>
                <a:spcPct val="100000"/>
              </a:lnSpc>
            </a:pPr>
            <a:r>
              <a:rPr b="0" lang="en-GB" sz="5200" spc="-1" strike="noStrike">
                <a:solidFill>
                  <a:srgbClr val="000000"/>
                </a:solidFill>
                <a:latin typeface="Arial"/>
                <a:ea typeface="Arial"/>
              </a:rPr>
              <a:t>Wednesday</a:t>
            </a:r>
            <a:endParaRPr b="0" lang="en-GB" sz="5200" spc="-1" strike="noStrike">
              <a:solidFill>
                <a:srgbClr val="000000"/>
              </a:solidFill>
              <a:latin typeface="Arial"/>
            </a:endParaRPr>
          </a:p>
        </p:txBody>
      </p:sp>
      <p:sp>
        <p:nvSpPr>
          <p:cNvPr id="67" name="TextShape 2"/>
          <p:cNvSpPr txBox="1"/>
          <p:nvPr/>
        </p:nvSpPr>
        <p:spPr>
          <a:xfrm>
            <a:off x="311760" y="1402200"/>
            <a:ext cx="8520120" cy="1787760"/>
          </a:xfrm>
          <a:prstGeom prst="rect">
            <a:avLst/>
          </a:prstGeom>
          <a:noFill/>
          <a:ln>
            <a:noFill/>
          </a:ln>
        </p:spPr>
        <p:txBody>
          <a:bodyPr tIns="91440" bIns="91440">
            <a:normAutofit fontScale="43000"/>
          </a:bodyPr>
          <a:p>
            <a:pPr algn="ctr">
              <a:lnSpc>
                <a:spcPct val="100000"/>
              </a:lnSpc>
            </a:pPr>
            <a:r>
              <a:rPr b="0" lang="en-GB" sz="2800" spc="-1" strike="noStrike">
                <a:solidFill>
                  <a:srgbClr val="595959"/>
                </a:solidFill>
                <a:latin typeface="Arial"/>
                <a:ea typeface="Arial"/>
              </a:rPr>
              <a:t>At this point I was beginning to panic until I had a discussion with Pawel and changed my implementation to the one seen today. I worked on my testing partially, setting up a second branch in order to keep my branches clean of non-epic related work. This turned out to be more complex than necessary, but it was a nice idea.</a:t>
            </a:r>
            <a:endParaRPr b="0" lang="en-GB" sz="2800" spc="-1" strike="noStrike">
              <a:latin typeface="Arial"/>
            </a:endParaRPr>
          </a:p>
        </p:txBody>
      </p:sp>
      <p:pic>
        <p:nvPicPr>
          <p:cNvPr id="68" name="Google Shape;111;p20" descr=""/>
          <p:cNvPicPr/>
          <p:nvPr/>
        </p:nvPicPr>
        <p:blipFill>
          <a:blip r:embed="rId1"/>
          <a:stretch/>
        </p:blipFill>
        <p:spPr>
          <a:xfrm>
            <a:off x="7788600" y="170640"/>
            <a:ext cx="1004040" cy="939240"/>
          </a:xfrm>
          <a:prstGeom prst="rect">
            <a:avLst/>
          </a:prstGeom>
          <a:ln>
            <a:noFill/>
          </a:ln>
        </p:spPr>
      </p:pic>
      <p:pic>
        <p:nvPicPr>
          <p:cNvPr id="69" name="Google Shape;112;p20" descr=""/>
          <p:cNvPicPr/>
          <p:nvPr/>
        </p:nvPicPr>
        <p:blipFill>
          <a:blip r:embed="rId2"/>
          <a:stretch/>
        </p:blipFill>
        <p:spPr>
          <a:xfrm>
            <a:off x="628560" y="3053880"/>
            <a:ext cx="7886520" cy="19087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e2f3"/>
        </a:solidFill>
      </p:bgPr>
    </p:bg>
    <p:spTree>
      <p:nvGrpSpPr>
        <p:cNvPr id="1" name=""/>
        <p:cNvGrpSpPr/>
        <p:nvPr/>
      </p:nvGrpSpPr>
      <p:grpSpPr>
        <a:xfrm>
          <a:off x="0" y="0"/>
          <a:ext cx="0" cy="0"/>
          <a:chOff x="0" y="0"/>
          <a:chExt cx="0" cy="0"/>
        </a:xfrm>
      </p:grpSpPr>
      <p:sp>
        <p:nvSpPr>
          <p:cNvPr id="70" name="TextShape 1"/>
          <p:cNvSpPr txBox="1"/>
          <p:nvPr/>
        </p:nvSpPr>
        <p:spPr>
          <a:xfrm>
            <a:off x="311760" y="145800"/>
            <a:ext cx="8520120" cy="988920"/>
          </a:xfrm>
          <a:prstGeom prst="rect">
            <a:avLst/>
          </a:prstGeom>
          <a:solidFill>
            <a:srgbClr val="00ffff"/>
          </a:solidFill>
          <a:ln>
            <a:noFill/>
          </a:ln>
        </p:spPr>
        <p:txBody>
          <a:bodyPr tIns="91440" bIns="91440" anchor="b">
            <a:normAutofit/>
          </a:bodyPr>
          <a:p>
            <a:pPr algn="ctr">
              <a:lnSpc>
                <a:spcPct val="100000"/>
              </a:lnSpc>
            </a:pPr>
            <a:r>
              <a:rPr b="0" lang="en-GB" sz="5200" spc="-1" strike="noStrike">
                <a:solidFill>
                  <a:srgbClr val="000000"/>
                </a:solidFill>
                <a:latin typeface="Arial"/>
                <a:ea typeface="Arial"/>
              </a:rPr>
              <a:t>Thursday</a:t>
            </a:r>
            <a:endParaRPr b="0" lang="en-GB" sz="5200" spc="-1" strike="noStrike">
              <a:solidFill>
                <a:srgbClr val="000000"/>
              </a:solidFill>
              <a:latin typeface="Arial"/>
            </a:endParaRPr>
          </a:p>
        </p:txBody>
      </p:sp>
      <p:sp>
        <p:nvSpPr>
          <p:cNvPr id="71" name="TextShape 2"/>
          <p:cNvSpPr txBox="1"/>
          <p:nvPr/>
        </p:nvSpPr>
        <p:spPr>
          <a:xfrm>
            <a:off x="311760" y="1411920"/>
            <a:ext cx="8520120" cy="2214360"/>
          </a:xfrm>
          <a:prstGeom prst="rect">
            <a:avLst/>
          </a:prstGeom>
          <a:noFill/>
          <a:ln>
            <a:noFill/>
          </a:ln>
        </p:spPr>
        <p:txBody>
          <a:bodyPr tIns="91440" bIns="91440">
            <a:normAutofit fontScale="78000"/>
          </a:bodyPr>
          <a:p>
            <a:pPr algn="ctr">
              <a:lnSpc>
                <a:spcPct val="100000"/>
              </a:lnSpc>
            </a:pPr>
            <a:r>
              <a:rPr b="0" lang="en-GB" sz="2800" spc="-1" strike="noStrike">
                <a:solidFill>
                  <a:srgbClr val="595959"/>
                </a:solidFill>
                <a:latin typeface="Arial"/>
                <a:ea typeface="Arial"/>
              </a:rPr>
              <a:t>Thursday I got it all working! This began my real testing spree, as I had functional code that I could test against. Pressure mounting, as I wasn’t getting to that 80% test coverage. I had several tests on my update code that just wouldn’t work, and I spent hours trying to get the tests to pass, but to no avail. </a:t>
            </a:r>
            <a:endParaRPr b="0" lang="en-GB" sz="2800" spc="-1" strike="noStrike">
              <a:latin typeface="Arial"/>
            </a:endParaRPr>
          </a:p>
        </p:txBody>
      </p:sp>
      <p:pic>
        <p:nvPicPr>
          <p:cNvPr id="72" name="Google Shape;119;p21" descr=""/>
          <p:cNvPicPr/>
          <p:nvPr/>
        </p:nvPicPr>
        <p:blipFill>
          <a:blip r:embed="rId1"/>
          <a:stretch/>
        </p:blipFill>
        <p:spPr>
          <a:xfrm>
            <a:off x="7788600" y="170640"/>
            <a:ext cx="1004040" cy="939240"/>
          </a:xfrm>
          <a:prstGeom prst="rect">
            <a:avLst/>
          </a:prstGeom>
          <a:ln>
            <a:noFill/>
          </a:ln>
        </p:spPr>
      </p:pic>
      <p:pic>
        <p:nvPicPr>
          <p:cNvPr id="73" name="Google Shape;120;p21" descr=""/>
          <p:cNvPicPr/>
          <p:nvPr/>
        </p:nvPicPr>
        <p:blipFill>
          <a:blip r:embed="rId2"/>
          <a:stretch/>
        </p:blipFill>
        <p:spPr>
          <a:xfrm>
            <a:off x="695160" y="3436560"/>
            <a:ext cx="7752960" cy="15742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LibreOffice/6.3.4.2$Windows_X86_64 LibreOffice_project/60da17e045e08f1793c57c00ba83cdfce946d0aa</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2022-05-13T10:54:14Z</dcterms:modified>
  <cp:revision>2</cp:revision>
  <dc:subject/>
  <dc:title/>
</cp:coreProperties>
</file>