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media/image1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70"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epak\Desktop\Puvi%20Performance%20Analysis%20N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1</c:f>
              <c:strCache>
                <c:ptCount val="1"/>
                <c:pt idx="0">
                  <c:v>1</c:v>
                </c:pt>
              </c:strCache>
            </c:strRef>
          </c:tx>
          <c:spPr>
            <a:solidFill>
              <a:schemeClr val="accent1"/>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{0,0,0,271,0}</c:f>
              <c:numCache>
                <c:formatCode>General</c:formatCode>
                <c:ptCount val="5"/>
                <c:pt idx="0">
                  <c:v>0</c:v>
                </c:pt>
                <c:pt idx="1">
                  <c:v>0</c:v>
                </c:pt>
                <c:pt idx="2">
                  <c:v>0</c:v>
                </c:pt>
                <c:pt idx="3">
                  <c:v>271</c:v>
                </c:pt>
                <c:pt idx="4">
                  <c:v>0</c:v>
                </c:pt>
              </c:numCache>
            </c:numRef>
          </c:val>
        </c:ser>
        <c:ser>
          <c:idx val="1"/>
          <c:order val="1"/>
          <c:tx>
            <c:strRef>
              <c:f>2</c:f>
              <c:strCache>
                <c:ptCount val="1"/>
                <c:pt idx="0">
                  <c:v>2</c:v>
                </c:pt>
              </c:strCache>
            </c:strRef>
          </c:tx>
          <c:spPr>
            <a:solidFill>
              <a:schemeClr val="accent2"/>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{0,1020,0,0,0}</c:f>
              <c:numCache>
                <c:formatCode>General</c:formatCode>
                <c:ptCount val="5"/>
                <c:pt idx="0">
                  <c:v>0</c:v>
                </c:pt>
                <c:pt idx="1">
                  <c:v>1020</c:v>
                </c:pt>
                <c:pt idx="2">
                  <c:v>0</c:v>
                </c:pt>
                <c:pt idx="3">
                  <c:v>0</c:v>
                </c:pt>
                <c:pt idx="4">
                  <c:v>0</c:v>
                </c:pt>
              </c:numCache>
            </c:numRef>
          </c:val>
        </c:ser>
        <c:ser>
          <c:idx val="2"/>
          <c:order val="2"/>
          <c:tx>
            <c:strRef>
              <c:f>3</c:f>
              <c:strCache>
                <c:ptCount val="1"/>
                <c:pt idx="0">
                  <c:v>3</c:v>
                </c:pt>
              </c:strCache>
            </c:strRef>
          </c:tx>
          <c:spPr>
            <a:solidFill>
              <a:schemeClr val="accent3"/>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{4590,0,0,0,0}</c:f>
              <c:numCache>
                <c:formatCode>General</c:formatCode>
                <c:ptCount val="5"/>
                <c:pt idx="0">
                  <c:v>4590</c:v>
                </c:pt>
                <c:pt idx="1">
                  <c:v>0</c:v>
                </c:pt>
                <c:pt idx="2">
                  <c:v>0</c:v>
                </c:pt>
                <c:pt idx="3">
                  <c:v>0</c:v>
                </c:pt>
                <c:pt idx="4">
                  <c:v>0</c:v>
                </c:pt>
              </c:numCache>
            </c:numRef>
          </c:val>
        </c:ser>
        <c:ser>
          <c:idx val="3"/>
          <c:order val="3"/>
          <c:tx>
            <c:strRef>
              <c:f>4</c:f>
              <c:strCache>
                <c:ptCount val="1"/>
                <c:pt idx="0">
                  <c:v>4</c:v>
                </c:pt>
              </c:strCache>
            </c:strRef>
          </c:tx>
          <c:spPr>
            <a:solidFill>
              <a:schemeClr val="accent4"/>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{0,0,1676,0,0}</c:f>
              <c:numCache>
                <c:formatCode>General</c:formatCode>
                <c:ptCount val="5"/>
                <c:pt idx="0">
                  <c:v>0</c:v>
                </c:pt>
                <c:pt idx="1">
                  <c:v>0</c:v>
                </c:pt>
                <c:pt idx="2">
                  <c:v>1676</c:v>
                </c:pt>
                <c:pt idx="3">
                  <c:v>0</c:v>
                </c:pt>
                <c:pt idx="4">
                  <c:v>0</c:v>
                </c:pt>
              </c:numCache>
            </c:numRef>
          </c:val>
        </c:ser>
        <c:ser>
          <c:idx val="4"/>
          <c:order val="4"/>
          <c:tx>
            <c:strRef>
              <c:f>5</c:f>
              <c:strCache>
                <c:ptCount val="1"/>
                <c:pt idx="0">
                  <c:v>5</c:v>
                </c:pt>
              </c:strCache>
            </c:strRef>
          </c:tx>
          <c:spPr>
            <a:solidFill>
              <a:schemeClr val="accent5"/>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{0,0,0,0,1350}</c:f>
              <c:numCache>
                <c:formatCode>General</c:formatCode>
                <c:ptCount val="5"/>
                <c:pt idx="0">
                  <c:v>0</c:v>
                </c:pt>
                <c:pt idx="1">
                  <c:v>0</c:v>
                </c:pt>
                <c:pt idx="2">
                  <c:v>0</c:v>
                </c:pt>
                <c:pt idx="3">
                  <c:v>0</c:v>
                </c:pt>
                <c:pt idx="4">
                  <c:v>1350</c:v>
                </c:pt>
              </c:numCache>
            </c:numRef>
          </c:val>
        </c:ser>
        <c:dLbls>
          <c:showLegendKey val="0"/>
          <c:showVal val="0"/>
          <c:showCatName val="0"/>
          <c:showSerName val="0"/>
          <c:showPercent val="0"/>
          <c:showBubbleSize val="0"/>
        </c:dLbls>
        <c:gapWidth val="150"/>
        <c:overlap val="100"/>
        <c:axId val="40603648"/>
        <c:axId val="40605952"/>
      </c:barChart>
      <c:catAx>
        <c:axId val="40603648"/>
        <c:scaling>
          <c:orientation val="minMax"/>
        </c:scaling>
        <c:delete val="0"/>
        <c:axPos val="b"/>
        <c:majorTickMark val="out"/>
        <c:minorTickMark val="none"/>
        <c:tickLblPos val="nextTo"/>
        <c:spPr>
          <a:noFill/>
          <a:ln w="9525"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605952"/>
        <c:crosses val="autoZero"/>
        <c:auto val="1"/>
        <c:lblAlgn val="ctr"/>
        <c:lblOffset val="100"/>
        <c:noMultiLvlLbl val="0"/>
      </c:catAx>
      <c:valAx>
        <c:axId val="40605952"/>
        <c:scaling>
          <c:orientation val="minMax"/>
        </c:scaling>
        <c:delete val="0"/>
        <c:axPos val="l"/>
        <c:majorGridlines>
          <c:spPr>
            <a:ln w="9525" cap="flat" cmpd="sng" algn="ctr">
              <a:solidFill>
                <a:schemeClr val="lt1">
                  <a:lumMod val="90200"/>
                </a:schemeClr>
              </a:solidFill>
              <a:prstDash val="solid"/>
              <a:round/>
            </a:ln>
            <a:effectLst/>
          </c:spPr>
        </c:majorGridlines>
        <c:numFmt formatCode="0%" sourceLinked="1"/>
        <c:majorTickMark val="none"/>
        <c:minorTickMark val="none"/>
        <c:tickLblPos val="nextTo"/>
        <c:spPr>
          <a:noFill/>
          <a:ln w="9525" cap="flat" cmpd="sng" algn="ctr">
            <a:noFill/>
            <a:prstDash val="solid"/>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603648"/>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850899" y="3429298"/>
            <a:ext cx="9667876" cy="1938020"/>
          </a:xfrm>
          <a:prstGeom prst="rect">
            <a:avLst/>
          </a:prstGeom>
          <a:noFill/>
        </p:spPr>
        <p:txBody>
          <a:bodyPr wrap="square" rtlCol="0">
            <a:spAutoFit/>
          </a:bodyPr>
          <a:lstStyle/>
          <a:p>
            <a:r>
              <a:rPr lang="en-US" sz="2400" dirty="0"/>
              <a:t>STUDENT NAME</a:t>
            </a:r>
            <a:r>
              <a:rPr lang="en-US" sz="2400" dirty="0" smtClean="0"/>
              <a:t>:</a:t>
            </a:r>
            <a:r>
              <a:rPr lang="en-US" sz="2400" smtClean="0"/>
              <a:t>R.Rajkumar</a:t>
            </a:r>
            <a:endParaRPr lang="en-US" sz="2400" smtClean="0"/>
          </a:p>
          <a:p>
            <a:r>
              <a:rPr lang="en-US" sz="2400" dirty="0"/>
              <a:t>REGISTER NO: </a:t>
            </a:r>
            <a:r>
              <a:rPr lang="en-US" sz="2400" dirty="0" smtClean="0"/>
              <a:t>312203873</a:t>
            </a:r>
            <a:r>
              <a:rPr lang="en-US" sz="2400" dirty="0" smtClean="0"/>
              <a:t>/ EDC0E71B650184A9EAE418D75982EFF9</a:t>
            </a:r>
            <a:endParaRPr lang="en-US" sz="2400" dirty="0" smtClean="0"/>
          </a:p>
          <a:p>
            <a:r>
              <a:rPr lang="en-US" sz="2400" dirty="0"/>
              <a:t>DEPARTMENT: DEPARTMENT </a:t>
            </a:r>
            <a:r>
              <a:rPr lang="en-US" sz="2400" dirty="0" smtClean="0"/>
              <a:t>OF COMMERCE</a:t>
            </a:r>
            <a:endParaRPr lang="en-US" sz="2400" dirty="0"/>
          </a:p>
          <a:p>
            <a:r>
              <a:rPr lang="en-US" sz="2400" dirty="0"/>
              <a:t>COLLEGE: HINDUSTAN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1" name="TextBox 10"/>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employee dataset is collected from the Edunet dashboard.</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the features for the project is selected from the dataset.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the rating is converted into text by using formula.</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created a pivot table using the insert tool.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chart is created by using the insert tool.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endParaRPr lang="en-IN" sz="2000" b="1" u="sng" dirty="0">
              <a:latin typeface="Times New Roman" panose="02020603050405020304" pitchFamily="18" charset="0"/>
              <a:cs typeface="Times New Roman" panose="02020603050405020304" pitchFamily="18" charset="0"/>
            </a:endParaRPr>
          </a:p>
        </p:txBody>
      </p:sp>
      <p:graphicFrame>
        <p:nvGraphicFramePr>
          <p:cNvPr id="12" name="Chart 11"/>
          <p:cNvGraphicFramePr/>
          <p:nvPr/>
        </p:nvGraphicFramePr>
        <p:xfrm>
          <a:off x="914400" y="2396490"/>
          <a:ext cx="8652510" cy="369951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71600" y="1371600"/>
            <a:ext cx="8458200" cy="4831080"/>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1</a:t>
            </a:r>
            <a:r>
              <a:rPr lang="en-US" altLang="en-IN" sz="2800" dirty="0">
                <a:latin typeface="Times New Roman" panose="02020603050405020304" pitchFamily="18" charset="0"/>
                <a:cs typeface="Times New Roman" panose="02020603050405020304" pitchFamily="18" charset="0"/>
              </a:rPr>
              <a:t>6</a:t>
            </a:r>
            <a:r>
              <a:rPr lang="en-IN" sz="2800" dirty="0">
                <a:latin typeface="Times New Roman" panose="02020603050405020304" pitchFamily="18" charset="0"/>
                <a:cs typeface="Times New Roman" panose="02020603050405020304" pitchFamily="18" charset="0"/>
              </a:rPr>
              <a:t> and 36.</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number of employees in the part time job is between 19 and 3</a:t>
            </a:r>
            <a:r>
              <a:rPr lang="en-US" altLang="en-IN" sz="2800" dirty="0">
                <a:latin typeface="Times New Roman" panose="02020603050405020304" pitchFamily="18" charset="0"/>
                <a:cs typeface="Times New Roman" panose="02020603050405020304" pitchFamily="18" charset="0"/>
              </a:rPr>
              <a:t>4</a:t>
            </a:r>
            <a:r>
              <a:rPr lang="en-IN"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Lastly the number of employees in the temporary job is 23 and 40.</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Therefore, the company may prefer temporary job persons more than others to get a good outcome.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1613167"/>
            <a:ext cx="7924800" cy="5201424"/>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endParaRPr lang="en-US" sz="2800" dirty="0"/>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endParaRPr lang="en-IN" sz="20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4" name="TextBox 3"/>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endParaRPr lang="en-IN" sz="24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endParaRPr lang="en-US" sz="2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endParaRPr lang="en-US" sz="2800" dirty="0">
              <a:solidFill>
                <a:srgbClr val="0D0D0D"/>
              </a:solidFill>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endParaRPr lang="en-IN" sz="2800" dirty="0">
              <a:latin typeface="Times New Roman" panose="02020603050405020304" pitchFamily="18" charset="0"/>
              <a:cs typeface="Times New Roman" panose="02020603050405020304" pitchFamily="18" charset="0"/>
            </a:endParaRPr>
          </a:p>
        </p:txBody>
      </p:sp>
      <p:pic>
        <p:nvPicPr>
          <p:cNvPr id="16" name="Graphic 15"/>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3678</Words>
  <Application>WPS Presentation</Application>
  <PresentationFormat>Custom</PresentationFormat>
  <Paragraphs>149</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Maddy Madhavan</cp:lastModifiedBy>
  <cp:revision>18</cp:revision>
  <dcterms:created xsi:type="dcterms:W3CDTF">2024-03-29T15:07:00Z</dcterms:created>
  <dcterms:modified xsi:type="dcterms:W3CDTF">2024-10-08T06:18:44Z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D6AC4B0114A04575922B0C3FF9545585_13</vt:lpwstr>
  </property>
  <property fmtid="{D5CDD505-2E9C-101B-9397-08002B2CF9AE}" pid="5" name="KSOProductBuildVer">
    <vt:lpwstr>1033-12.2.0.18283</vt:lpwstr>
  </property>
</Properties>
</file>