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varScale="1">
        <p:scale>
          <a:sx n="16" d="100"/>
          <a:sy n="16" d="100"/>
        </p:scale>
        <p:origin x="2242" y="120"/>
      </p:cViewPr>
      <p:guideLst>
        <p:guide orient="horz" pos="10368"/>
        <p:guide pos="13824"/>
      </p:guideLst>
    </p:cSldViewPr>
  </p:slideViewPr>
  <p:notesTextViewPr>
    <p:cViewPr>
      <p:scale>
        <a:sx n="100" d="100"/>
        <a:sy n="100" d="100"/>
      </p:scale>
      <p:origin x="0" y="-29"/>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9/17/2024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use sections for difference purposes!</a:t>
            </a:r>
            <a:endParaRPr lang="en-US" sz="1200" dirty="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9/17/2024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2003909" y="8127826"/>
            <a:ext cx="10817724" cy="1163395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r>
              <a:rPr lang="en-US" sz="4800" dirty="0"/>
              <a:t>A language translation tool is a software or platform designed to automatically convert text or speech from one language to another. It uses linguistic algorithms, machine learning, and databases of linguistic rules or large text corpora to understand and translate languages accurately. These tools can handle real-time or batch translations and often incorporate AI technologies like Natural Language Processing (NLP) and neural networks to improve translation quality by understanding context, idiomatic expressions, and cultural nuances.</a:t>
            </a:r>
          </a:p>
        </p:txBody>
      </p:sp>
      <p:sp>
        <p:nvSpPr>
          <p:cNvPr id="250" name="TextBox 249"/>
          <p:cNvSpPr txBox="1"/>
          <p:nvPr/>
        </p:nvSpPr>
        <p:spPr>
          <a:xfrm>
            <a:off x="1684885" y="20820256"/>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986736" y="18346736"/>
            <a:ext cx="13083339"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30235178" y="18485241"/>
            <a:ext cx="11919916"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871349" y="1046169"/>
            <a:ext cx="29385643" cy="3954929"/>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Language Translation Tool</a:t>
            </a:r>
          </a:p>
          <a:p>
            <a:pPr algn="ctr"/>
            <a:r>
              <a:rPr lang="en-US" sz="5400" dirty="0" err="1">
                <a:solidFill>
                  <a:schemeClr val="bg1"/>
                </a:solidFill>
                <a:latin typeface="Arial"/>
                <a:cs typeface="Arial"/>
              </a:rPr>
              <a:t>Sangepu</a:t>
            </a:r>
            <a:r>
              <a:rPr lang="en-US" sz="5400">
                <a:solidFill>
                  <a:schemeClr val="bg1"/>
                </a:solidFill>
                <a:latin typeface="Arial"/>
                <a:cs typeface="Arial"/>
              </a:rPr>
              <a:t> Siddhartha</a:t>
            </a:r>
            <a:endParaRPr lang="en-US" sz="5400" dirty="0">
              <a:solidFill>
                <a:schemeClr val="bg1"/>
              </a:solidFill>
              <a:latin typeface="Arial"/>
              <a:cs typeface="Arial"/>
            </a:endParaRPr>
          </a:p>
          <a:p>
            <a:pPr algn="ctr"/>
            <a:r>
              <a:rPr lang="en-US" sz="5400" dirty="0">
                <a:solidFill>
                  <a:schemeClr val="bg1"/>
                </a:solidFill>
                <a:latin typeface="Arial"/>
                <a:cs typeface="Arial"/>
              </a:rPr>
              <a:t>Sir Padampat Singhania University</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1600215" y="22662165"/>
            <a:ext cx="11628414" cy="8433078"/>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r>
              <a:rPr lang="en-US" sz="3200" dirty="0"/>
              <a:t>        </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
        <p:nvSpPr>
          <p:cNvPr id="267" name="Rectangle 266"/>
          <p:cNvSpPr/>
          <p:nvPr/>
        </p:nvSpPr>
        <p:spPr>
          <a:xfrm>
            <a:off x="15175581" y="20355628"/>
            <a:ext cx="13083339" cy="12280285"/>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endParaRPr lang="en-US" sz="3600" b="1" dirty="0"/>
          </a:p>
          <a:p>
            <a:r>
              <a:rPr lang="en-US" sz="4800" b="1" dirty="0"/>
              <a:t>  1. Rule-Based Translation</a:t>
            </a:r>
            <a:r>
              <a:rPr lang="en-US" sz="4800" dirty="0"/>
              <a:t>: Uses predefined linguistic rules and grammar structures for translation between languages.</a:t>
            </a:r>
          </a:p>
          <a:p>
            <a:r>
              <a:rPr lang="en-US" sz="4800" b="1" dirty="0"/>
              <a:t> 2. Statistical Machine Translation (SMT)</a:t>
            </a:r>
            <a:r>
              <a:rPr lang="en-US" sz="4800" dirty="0"/>
              <a:t>: Analyzes large corpora of bilingual text to predict the most likely translations based on statistical models.</a:t>
            </a:r>
            <a:r>
              <a:rPr lang="en-US" sz="4800" b="1" dirty="0"/>
              <a:t> </a:t>
            </a:r>
          </a:p>
          <a:p>
            <a:r>
              <a:rPr lang="en-US" sz="4800" b="1" dirty="0"/>
              <a:t> 3. Neural Machine Translation (NMT)</a:t>
            </a:r>
            <a:r>
              <a:rPr lang="en-US" sz="4800" dirty="0"/>
              <a:t>: Employs deep learning and neural networks to understand context and translate text with greater fluency.</a:t>
            </a:r>
          </a:p>
          <a:p>
            <a:r>
              <a:rPr lang="en-US" sz="4800" b="1" dirty="0"/>
              <a:t>4. Phrase-Based Translation</a:t>
            </a:r>
            <a:r>
              <a:rPr lang="en-US" sz="4800" dirty="0"/>
              <a:t>: Breaks sentences into phrases for more accurate translation of common expressions.</a:t>
            </a:r>
          </a:p>
          <a:p>
            <a:r>
              <a:rPr lang="en-US" sz="4800" b="1" dirty="0"/>
              <a:t>5. Hybrid Translation</a:t>
            </a:r>
            <a:r>
              <a:rPr lang="en-US" sz="4800" dirty="0"/>
              <a:t>: Combines rule-based and statistical or neural approaches to improve accuracy and contextual understanding.</a:t>
            </a:r>
            <a:endParaRPr lang="en-US" sz="3600" b="1" dirty="0"/>
          </a:p>
          <a:p>
            <a:pPr algn="ctr"/>
            <a:endParaRPr lang="en-US" sz="3600" b="1" dirty="0"/>
          </a:p>
        </p:txBody>
      </p:sp>
      <p:sp>
        <p:nvSpPr>
          <p:cNvPr id="272" name="Rectangle 271"/>
          <p:cNvSpPr/>
          <p:nvPr/>
        </p:nvSpPr>
        <p:spPr>
          <a:xfrm>
            <a:off x="14433098" y="8427986"/>
            <a:ext cx="14566611" cy="9233297"/>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marL="914400" indent="-914400">
              <a:buFont typeface="+mj-lt"/>
              <a:buAutoNum type="arabicPeriod"/>
            </a:pPr>
            <a:r>
              <a:rPr lang="en-US" sz="4800" b="1" dirty="0"/>
              <a:t> User-Friendliness</a:t>
            </a:r>
            <a:r>
              <a:rPr lang="en-US" sz="4800" dirty="0"/>
              <a:t>: To offer an intuitive and easy-to-use interface for diverse users, including non-technical individuals.</a:t>
            </a:r>
          </a:p>
          <a:p>
            <a:pPr marL="914400" indent="-914400">
              <a:buFont typeface="+mj-lt"/>
              <a:buAutoNum type="arabicPeriod"/>
            </a:pPr>
            <a:r>
              <a:rPr lang="en-US" sz="4800" b="1" dirty="0"/>
              <a:t>Efficiency</a:t>
            </a:r>
            <a:r>
              <a:rPr lang="en-US" sz="4800" dirty="0"/>
              <a:t>: To provide quick translations, whether in real-time for conversational use or for documents and other text.</a:t>
            </a:r>
          </a:p>
          <a:p>
            <a:pPr marL="914400" indent="-914400">
              <a:buFont typeface="+mj-lt"/>
              <a:buAutoNum type="arabicPeriod"/>
            </a:pPr>
            <a:r>
              <a:rPr lang="en-US" sz="4800" b="1" dirty="0"/>
              <a:t> Accessibility</a:t>
            </a:r>
            <a:r>
              <a:rPr lang="en-US" sz="4800" dirty="0"/>
              <a:t>: To make language translation more accessible across different devices, platforms, and for people with varying needs, such as real-time speech translation.</a:t>
            </a:r>
          </a:p>
          <a:p>
            <a:pPr marL="914400" indent="-914400">
              <a:buFont typeface="+mj-lt"/>
              <a:buAutoNum type="arabicPeriod"/>
            </a:pPr>
            <a:r>
              <a:rPr lang="en-US" sz="4800" b="1" dirty="0"/>
              <a:t>   Versatility</a:t>
            </a:r>
            <a:r>
              <a:rPr lang="en-US" sz="4800" dirty="0"/>
              <a:t>: To handle different types of input like text, speech, and images (for text in photos)</a:t>
            </a:r>
            <a:endParaRPr lang="en-US" sz="4800" b="1" dirty="0"/>
          </a:p>
        </p:txBody>
      </p:sp>
      <p:sp>
        <p:nvSpPr>
          <p:cNvPr id="275" name="Rectangle 274"/>
          <p:cNvSpPr/>
          <p:nvPr/>
        </p:nvSpPr>
        <p:spPr>
          <a:xfrm>
            <a:off x="30043026" y="8835711"/>
            <a:ext cx="12933774" cy="8494633"/>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endParaRPr lang="en-US" sz="4800" dirty="0"/>
          </a:p>
          <a:p>
            <a:r>
              <a:rPr lang="en-US" sz="4800" b="1" dirty="0"/>
              <a:t>Results</a:t>
            </a:r>
            <a:r>
              <a:rPr lang="en-US" sz="4800" dirty="0"/>
              <a:t>: The language translation tool successfully translated text and speech across multiple languages with high accuracy, particularly in common language  pairs.</a:t>
            </a:r>
          </a:p>
          <a:p>
            <a:endParaRPr lang="en-US" sz="4800" dirty="0"/>
          </a:p>
          <a:p>
            <a:r>
              <a:rPr lang="en-US" sz="4800" b="1" dirty="0"/>
              <a:t>Discussion</a:t>
            </a:r>
            <a:r>
              <a:rPr lang="en-US" sz="4800" dirty="0"/>
              <a:t>: While the tool performed well in general, challenges remain with rare languages, idiomatic expressions, and maintaining context in complex sentences, necessitating ongoing improvements in AI and NLP algorithms  </a:t>
            </a:r>
          </a:p>
        </p:txBody>
      </p:sp>
      <p:sp>
        <p:nvSpPr>
          <p:cNvPr id="276" name="Rectangle 275"/>
          <p:cNvSpPr/>
          <p:nvPr/>
        </p:nvSpPr>
        <p:spPr>
          <a:xfrm>
            <a:off x="30235178" y="20395020"/>
            <a:ext cx="12933774" cy="10941457"/>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pPr algn="just"/>
            <a:r>
              <a:rPr lang="en-US" sz="5400" dirty="0"/>
              <a:t>1</a:t>
            </a:r>
            <a:r>
              <a:rPr lang="en-US" sz="4800" dirty="0"/>
              <a:t>.</a:t>
            </a:r>
            <a:r>
              <a:rPr lang="en-US" sz="4800" b="1" dirty="0"/>
              <a:t>Improved Contextual Understanding</a:t>
            </a:r>
            <a:r>
              <a:rPr lang="en-US" sz="4800" dirty="0"/>
              <a:t>: Enhance the ability to interpret nuanced meanings, idioms, and cultural references for more accurate translations.</a:t>
            </a:r>
          </a:p>
          <a:p>
            <a:pPr algn="just"/>
            <a:r>
              <a:rPr lang="en-US" sz="4800" dirty="0"/>
              <a:t>2.</a:t>
            </a:r>
            <a:r>
              <a:rPr lang="en-US" sz="4800" b="1" dirty="0"/>
              <a:t>Voice and Emotion Recognition</a:t>
            </a:r>
            <a:r>
              <a:rPr lang="en-US" sz="4800" dirty="0"/>
              <a:t>: Integrate emotion detection to improve tone accuracy in spoken translations.</a:t>
            </a:r>
          </a:p>
          <a:p>
            <a:pPr algn="just"/>
            <a:r>
              <a:rPr lang="en-US" sz="4800" dirty="0"/>
              <a:t>3. </a:t>
            </a:r>
            <a:r>
              <a:rPr lang="en-US" sz="4800" b="1" dirty="0"/>
              <a:t>Collaborative AI Learning</a:t>
            </a:r>
            <a:r>
              <a:rPr lang="en-US" sz="4800" dirty="0"/>
              <a:t>: Use user input and feedback to continually train and refine machine learning models for better translation quality.</a:t>
            </a:r>
          </a:p>
          <a:p>
            <a:pPr algn="just"/>
            <a:r>
              <a:rPr lang="en-US" sz="4800" dirty="0"/>
              <a:t>4. </a:t>
            </a:r>
            <a:r>
              <a:rPr lang="en-US" sz="4800" b="1" dirty="0"/>
              <a:t>Real-Time Multimodal Translation</a:t>
            </a:r>
            <a:r>
              <a:rPr lang="en-US" sz="4800" dirty="0"/>
              <a:t>: Develop more advanced capabilities for real-time translation of text, speech, and images simultaneously.</a:t>
            </a:r>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3"/>
          <a:stretch>
            <a:fillRect/>
          </a:stretch>
        </p:blipFill>
        <p:spPr>
          <a:xfrm>
            <a:off x="2627556" y="952545"/>
            <a:ext cx="4611443" cy="4637644"/>
          </a:xfrm>
          <a:prstGeom prst="rect">
            <a:avLst/>
          </a:prstGeom>
        </p:spPr>
      </p:pic>
      <p:sp>
        <p:nvSpPr>
          <p:cNvPr id="12" name="TextBox 11">
            <a:extLst>
              <a:ext uri="{FF2B5EF4-FFF2-40B4-BE49-F238E27FC236}">
                <a16:creationId xmlns:a16="http://schemas.microsoft.com/office/drawing/2014/main" id="{504D758C-7E6F-9E3B-8874-84B1B39A0357}"/>
              </a:ext>
            </a:extLst>
          </p:cNvPr>
          <p:cNvSpPr txBox="1"/>
          <p:nvPr/>
        </p:nvSpPr>
        <p:spPr>
          <a:xfrm>
            <a:off x="1684886" y="22662165"/>
            <a:ext cx="11455772" cy="8956298"/>
          </a:xfrm>
          <a:prstGeom prst="rect">
            <a:avLst/>
          </a:prstGeom>
          <a:noFill/>
        </p:spPr>
        <p:txBody>
          <a:bodyPr wrap="square">
            <a:spAutoFit/>
          </a:bodyPr>
          <a:lstStyle/>
          <a:p>
            <a:pPr marL="571500" indent="-571500">
              <a:buFont typeface="Arial" panose="020B0604020202020204" pitchFamily="34" charset="0"/>
              <a:buChar char="•"/>
            </a:pPr>
            <a:r>
              <a:rPr lang="en-US" sz="4800" dirty="0"/>
              <a:t>Language translation tools have evolved significantly with advances in technology and linguistics. Initially reliant on rule-based systems, modern tools now leverage machine learning . These tools utilize algorithms to process and translate text or speech in real time. The integration of Natural Language Processing (NLP) has enhanced their ability to handle idiomatic expressions . Despite progress, challenges remain in improving translation quality for less common languages and  contexts.</a:t>
            </a:r>
            <a:endParaRPr lang="en-IN" sz="4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4337</TotalTime>
  <Words>538</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Vyshnavireddy duggu</cp:lastModifiedBy>
  <cp:revision>112</cp:revision>
  <cp:lastPrinted>2012-08-01T17:44:46Z</cp:lastPrinted>
  <dcterms:created xsi:type="dcterms:W3CDTF">2014-03-07T20:19:06Z</dcterms:created>
  <dcterms:modified xsi:type="dcterms:W3CDTF">2024-09-17T17:29:18Z</dcterms:modified>
</cp:coreProperties>
</file>