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65" r:id="rId2"/>
    <p:sldId id="274" r:id="rId3"/>
    <p:sldId id="272" r:id="rId4"/>
    <p:sldId id="275" r:id="rId5"/>
    <p:sldId id="276" r:id="rId6"/>
    <p:sldId id="278" r:id="rId7"/>
    <p:sldId id="277" r:id="rId8"/>
    <p:sldId id="279" r:id="rId9"/>
    <p:sldId id="284" r:id="rId10"/>
    <p:sldId id="280" r:id="rId11"/>
    <p:sldId id="285" r:id="rId12"/>
    <p:sldId id="287" r:id="rId13"/>
    <p:sldId id="281" r:id="rId14"/>
    <p:sldId id="282" r:id="rId15"/>
    <p:sldId id="283" r:id="rId16"/>
    <p:sldId id="288" r:id="rId17"/>
    <p:sldId id="291" r:id="rId18"/>
    <p:sldId id="292" r:id="rId19"/>
    <p:sldId id="293" r:id="rId20"/>
    <p:sldId id="294" r:id="rId21"/>
    <p:sldId id="295" r:id="rId22"/>
    <p:sldId id="289" r:id="rId23"/>
    <p:sldId id="296" r:id="rId24"/>
    <p:sldId id="297" r:id="rId25"/>
    <p:sldId id="290" r:id="rId26"/>
    <p:sldId id="298" r:id="rId27"/>
    <p:sldId id="301" r:id="rId28"/>
    <p:sldId id="299" r:id="rId29"/>
    <p:sldId id="303" r:id="rId30"/>
    <p:sldId id="305" r:id="rId31"/>
    <p:sldId id="302" r:id="rId32"/>
    <p:sldId id="306" r:id="rId33"/>
    <p:sldId id="307" r:id="rId34"/>
    <p:sldId id="308" r:id="rId35"/>
    <p:sldId id="309" r:id="rId36"/>
    <p:sldId id="310" r:id="rId37"/>
    <p:sldId id="311" r:id="rId38"/>
    <p:sldId id="329" r:id="rId39"/>
    <p:sldId id="330" r:id="rId40"/>
    <p:sldId id="312" r:id="rId41"/>
    <p:sldId id="313" r:id="rId42"/>
    <p:sldId id="314" r:id="rId43"/>
    <p:sldId id="315" r:id="rId44"/>
    <p:sldId id="316" r:id="rId45"/>
    <p:sldId id="317" r:id="rId46"/>
    <p:sldId id="319" r:id="rId47"/>
    <p:sldId id="318" r:id="rId48"/>
    <p:sldId id="320" r:id="rId49"/>
    <p:sldId id="321" r:id="rId50"/>
    <p:sldId id="322" r:id="rId51"/>
    <p:sldId id="323" r:id="rId52"/>
    <p:sldId id="324" r:id="rId53"/>
    <p:sldId id="327" r:id="rId54"/>
    <p:sldId id="328" r:id="rId55"/>
    <p:sldId id="325" r:id="rId56"/>
    <p:sldId id="326" r:id="rId5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A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Stijl, gemiddeld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Stijl, gemiddeld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9" autoAdjust="0"/>
    <p:restoredTop sz="93517" autoAdjust="0"/>
  </p:normalViewPr>
  <p:slideViewPr>
    <p:cSldViewPr snapToGrid="0" showGuides="1">
      <p:cViewPr varScale="1">
        <p:scale>
          <a:sx n="80" d="100"/>
          <a:sy n="80" d="100"/>
        </p:scale>
        <p:origin x="1056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70DE778B-9043-6640-BE32-D65768C6815F}" type="datetimeFigureOut">
              <a:rPr lang="nl-NL" smtClean="0"/>
              <a:pPr/>
              <a:t>21-9-2020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06CED714-CD51-CB44-B8E3-B61CCFEF669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89380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2AA1ACCD-1B90-CB47-98F4-5A02F0EE76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5" r="4412" b="13669"/>
          <a:stretch/>
        </p:blipFill>
        <p:spPr>
          <a:xfrm>
            <a:off x="1826618" y="-1"/>
            <a:ext cx="10365382" cy="6858001"/>
          </a:xfrm>
          <a:prstGeom prst="rect">
            <a:avLst/>
          </a:prstGeom>
        </p:spPr>
      </p:pic>
      <p:sp>
        <p:nvSpPr>
          <p:cNvPr id="15" name="Titel 1">
            <a:extLst>
              <a:ext uri="{FF2B5EF4-FFF2-40B4-BE49-F238E27FC236}">
                <a16:creationId xmlns:a16="http://schemas.microsoft.com/office/drawing/2014/main" id="{D6F550FA-A19D-E64C-A679-7B226D145C6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5937" y="1052513"/>
            <a:ext cx="4859337" cy="147637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  <p:sp>
        <p:nvSpPr>
          <p:cNvPr id="16" name="Ondertitel 2">
            <a:extLst>
              <a:ext uri="{FF2B5EF4-FFF2-40B4-BE49-F238E27FC236}">
                <a16:creationId xmlns:a16="http://schemas.microsoft.com/office/drawing/2014/main" id="{91F9B135-8995-8A40-834B-BE2E85FC9AF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5938" y="2528888"/>
            <a:ext cx="4125636" cy="200767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  <a:p>
            <a:endParaRPr lang="nl-NL" dirty="0"/>
          </a:p>
          <a:p>
            <a:endParaRPr lang="nl-NL" dirty="0"/>
          </a:p>
          <a:p>
            <a:endParaRPr lang="nl-BE" dirty="0"/>
          </a:p>
        </p:txBody>
      </p:sp>
      <p:sp>
        <p:nvSpPr>
          <p:cNvPr id="18" name="Ondertitel 2">
            <a:extLst>
              <a:ext uri="{FF2B5EF4-FFF2-40B4-BE49-F238E27FC236}">
                <a16:creationId xmlns:a16="http://schemas.microsoft.com/office/drawing/2014/main" id="{937FBD40-C70F-B147-9EF3-F1AF11312E5D}"/>
              </a:ext>
            </a:extLst>
          </p:cNvPr>
          <p:cNvSpPr txBox="1">
            <a:spLocks/>
          </p:cNvSpPr>
          <p:nvPr userDrawn="1"/>
        </p:nvSpPr>
        <p:spPr>
          <a:xfrm>
            <a:off x="515939" y="6122504"/>
            <a:ext cx="4665662" cy="47799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NL" sz="1500" dirty="0"/>
              <a:t>Elfde-Liniestraat 24, 3500 Hasselt, </a:t>
            </a:r>
            <a:r>
              <a:rPr lang="nl-NL" sz="1500" dirty="0" err="1"/>
              <a:t>www.pxl.be</a:t>
            </a:r>
            <a:endParaRPr lang="nl-NL" sz="15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nl-NL" sz="2000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8391D0A3-0C65-B34A-BEB2-8A912AFED07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559" y="5033742"/>
            <a:ext cx="3607160" cy="972094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4294">
          <p15:clr>
            <a:srgbClr val="FBAE40"/>
          </p15:clr>
        </p15:guide>
        <p15:guide id="3" pos="193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970239"/>
            <a:ext cx="11160125" cy="170916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50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F14392D-CE18-C743-8E01-6811BB9669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ED812939-1FCB-2142-8AEF-822CCF2696FE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C3C9963B-B569-E342-AE92-29FD0E82DA70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D9834A67-6C01-9245-8316-7AB7AD0E8EC7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9A22D742-C8FE-2545-91FC-B68DF3C8D810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7864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1052513"/>
            <a:ext cx="11160126" cy="99218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F14392D-CE18-C743-8E01-6811BB9669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ED812939-1FCB-2142-8AEF-822CCF2696FE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C3C9963B-B569-E342-AE92-29FD0E82DA70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D9834A67-6C01-9245-8316-7AB7AD0E8EC7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9A22D742-C8FE-2545-91FC-B68DF3C8D810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ijdelijke aanduiding voor inhoud 2">
            <a:extLst>
              <a:ext uri="{FF2B5EF4-FFF2-40B4-BE49-F238E27FC236}">
                <a16:creationId xmlns:a16="http://schemas.microsoft.com/office/drawing/2014/main" id="{6CEF3A51-AF06-1649-AF17-A39E3C04180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5939" y="2528888"/>
            <a:ext cx="11160124" cy="3168650"/>
          </a:xfrm>
          <a:prstGeom prst="rect">
            <a:avLst/>
          </a:prstGeom>
        </p:spPr>
        <p:txBody>
          <a:bodyPr lIns="0" tIns="0" rIns="0" bIns="0" numCol="2" spcCol="144000"/>
          <a:lstStyle>
            <a:lvl1pPr marL="0" indent="0">
              <a:buFontTx/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/>
            </a:lvl2pPr>
            <a:lvl3pPr marL="668338" indent="-228600">
              <a:buFont typeface="Wingdings" pitchFamily="2" charset="2"/>
              <a:buChar char="§"/>
              <a:tabLst/>
              <a:defRPr/>
            </a:lvl3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</p:spTree>
    <p:extLst>
      <p:ext uri="{BB962C8B-B14F-4D97-AF65-F5344CB8AC3E}">
        <p14:creationId xmlns:p14="http://schemas.microsoft.com/office/powerpoint/2010/main" val="138877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hthoek 69">
            <a:extLst>
              <a:ext uri="{FF2B5EF4-FFF2-40B4-BE49-F238E27FC236}">
                <a16:creationId xmlns:a16="http://schemas.microsoft.com/office/drawing/2014/main" id="{377C875F-9C6B-3C41-856E-3929FCD77C18}"/>
              </a:ext>
            </a:extLst>
          </p:cNvPr>
          <p:cNvSpPr/>
          <p:nvPr userDrawn="1"/>
        </p:nvSpPr>
        <p:spPr>
          <a:xfrm>
            <a:off x="0" y="549275"/>
            <a:ext cx="12192000" cy="51482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1052513"/>
            <a:ext cx="11160125" cy="102805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F14392D-CE18-C743-8E01-6811BB9669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ED812939-1FCB-2142-8AEF-822CCF2696FE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C3C9963B-B569-E342-AE92-29FD0E82DA70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D9834A67-6C01-9245-8316-7AB7AD0E8EC7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9A22D742-C8FE-2545-91FC-B68DF3C8D810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C8BC6F9F-876F-2942-80A8-3D16EECA6BF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5939" y="2528888"/>
            <a:ext cx="11160124" cy="3168650"/>
          </a:xfrm>
          <a:prstGeom prst="rect">
            <a:avLst/>
          </a:prstGeom>
        </p:spPr>
        <p:txBody>
          <a:bodyPr lIns="0" tIns="0" rIns="0" bIns="0" numCol="2" spcCol="144000"/>
          <a:lstStyle>
            <a:lvl1pPr marL="0" indent="0">
              <a:buFontTx/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/>
            </a:lvl2pPr>
            <a:lvl3pPr marL="668338" indent="-228600">
              <a:buFont typeface="Wingdings" pitchFamily="2" charset="2"/>
              <a:buChar char="§"/>
              <a:tabLst/>
              <a:defRPr/>
            </a:lvl3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</p:spTree>
    <p:extLst>
      <p:ext uri="{BB962C8B-B14F-4D97-AF65-F5344CB8AC3E}">
        <p14:creationId xmlns:p14="http://schemas.microsoft.com/office/powerpoint/2010/main" val="18121623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hthoek 69">
            <a:extLst>
              <a:ext uri="{FF2B5EF4-FFF2-40B4-BE49-F238E27FC236}">
                <a16:creationId xmlns:a16="http://schemas.microsoft.com/office/drawing/2014/main" id="{377C875F-9C6B-3C41-856E-3929FCD77C18}"/>
              </a:ext>
            </a:extLst>
          </p:cNvPr>
          <p:cNvSpPr/>
          <p:nvPr userDrawn="1"/>
        </p:nvSpPr>
        <p:spPr>
          <a:xfrm>
            <a:off x="0" y="549275"/>
            <a:ext cx="12192000" cy="51482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1052513"/>
            <a:ext cx="11160125" cy="102805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5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F14392D-CE18-C743-8E01-6811BB9669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ED812939-1FCB-2142-8AEF-822CCF2696FE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C3C9963B-B569-E342-AE92-29FD0E82DA70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D9834A67-6C01-9245-8316-7AB7AD0E8EC7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9A22D742-C8FE-2545-91FC-B68DF3C8D810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39170276-8CF8-D241-A1FE-D114AD839EF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5939" y="2528888"/>
            <a:ext cx="11160124" cy="3168650"/>
          </a:xfrm>
          <a:prstGeom prst="rect">
            <a:avLst/>
          </a:prstGeom>
        </p:spPr>
        <p:txBody>
          <a:bodyPr lIns="0" tIns="0" rIns="0" bIns="0" numCol="2" spcCol="144000"/>
          <a:lstStyle>
            <a:lvl1pPr marL="0" indent="0">
              <a:buFontTx/>
              <a:buNone/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>
                <a:solidFill>
                  <a:schemeClr val="bg1"/>
                </a:solidFill>
              </a:defRPr>
            </a:lvl2pPr>
            <a:lvl3pPr marL="668338" indent="-228600">
              <a:buFont typeface="Wingdings" pitchFamily="2" charset="2"/>
              <a:buChar char="§"/>
              <a:tabLst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</p:spTree>
    <p:extLst>
      <p:ext uri="{BB962C8B-B14F-4D97-AF65-F5344CB8AC3E}">
        <p14:creationId xmlns:p14="http://schemas.microsoft.com/office/powerpoint/2010/main" val="23514496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8" y="1052513"/>
            <a:ext cx="5580062" cy="1260474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F14392D-CE18-C743-8E01-6811BB9669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ED812939-1FCB-2142-8AEF-822CCF2696FE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C3C9963B-B569-E342-AE92-29FD0E82DA70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D9834A67-6C01-9245-8316-7AB7AD0E8EC7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9A22D742-C8FE-2545-91FC-B68DF3C8D810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85B9D108-B94E-7B4E-8DDB-D626E0135C8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5939" y="2528888"/>
            <a:ext cx="4859336" cy="3168650"/>
          </a:xfrm>
          <a:prstGeom prst="rect">
            <a:avLst/>
          </a:prstGeom>
        </p:spPr>
        <p:txBody>
          <a:bodyPr lIns="0" tIns="0" rIns="0" bIns="0" numCol="1" spcCol="144000"/>
          <a:lstStyle>
            <a:lvl1pPr marL="0" indent="0">
              <a:buFontTx/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/>
            </a:lvl2pPr>
            <a:lvl3pPr marL="668338" indent="-228600">
              <a:buFont typeface="Wingdings" pitchFamily="2" charset="2"/>
              <a:buChar char="§"/>
              <a:tabLst/>
              <a:defRPr/>
            </a:lvl3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3" name="Tijdelijke aanduiding voor inhoud 2">
            <a:extLst>
              <a:ext uri="{FF2B5EF4-FFF2-40B4-BE49-F238E27FC236}">
                <a16:creationId xmlns:a16="http://schemas.microsoft.com/office/drawing/2014/main" id="{03B7957F-7566-1240-B0A1-6A4439199D4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095999" y="1052513"/>
            <a:ext cx="5580063" cy="46450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 numCol="2" spcCol="144000"/>
          <a:lstStyle>
            <a:lvl1pPr marL="0" indent="0">
              <a:buFontTx/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/>
            </a:lvl2pPr>
            <a:lvl3pPr marL="668338" indent="-228600">
              <a:buFont typeface="Wingdings" pitchFamily="2" charset="2"/>
              <a:buChar char="§"/>
              <a:tabLst/>
              <a:defRPr/>
            </a:lvl3pPr>
          </a:lstStyle>
          <a:p>
            <a:pPr lv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486678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1052513"/>
            <a:ext cx="11160125" cy="9813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15937" y="2528888"/>
            <a:ext cx="11160125" cy="311213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E1E595DC-E175-3F43-B2FE-F3BA916D1E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63D602A1-292C-454A-9F25-B4503C2C7C10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82304CF0-8B5C-1D43-8BBF-E207E592FC19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2B3E75B0-E4EA-5D4A-982F-DE9F033FB926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FA617C18-9DE6-014E-B036-37A54407D9D0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5713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4294" userDrawn="1">
          <p15:clr>
            <a:srgbClr val="FBAE40"/>
          </p15:clr>
        </p15:guide>
        <p15:guide id="3" pos="1935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3115F8B1-173B-E242-BE1C-E94210A1FA4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5937" y="1052513"/>
            <a:ext cx="11160125" cy="9813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7" name="Ondertitel 2">
            <a:extLst>
              <a:ext uri="{FF2B5EF4-FFF2-40B4-BE49-F238E27FC236}">
                <a16:creationId xmlns:a16="http://schemas.microsoft.com/office/drawing/2014/main" id="{01767C7C-DB15-AE4D-A519-EC92FD1314C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5937" y="2528888"/>
            <a:ext cx="11160125" cy="3168650"/>
          </a:xfrm>
          <a:prstGeom prst="rect">
            <a:avLst/>
          </a:prstGeom>
        </p:spPr>
        <p:txBody>
          <a:bodyPr lIns="0" tIns="0" rIns="0" bIns="0" numCol="2" spcCol="180000">
            <a:no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B7EF846D-A846-E54D-807D-C9EF855CFEF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1E9F8A43-789A-2A44-9DDA-7391526F5946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18EF9665-FD40-024E-BFD5-055BF00F66A0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1038D96F-3548-C04A-B514-C45400A6826C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D6D17D7D-3DF6-5B4A-AB3E-627C286DEEBF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15938" y="2528889"/>
            <a:ext cx="11160125" cy="3168650"/>
          </a:xfrm>
          <a:prstGeom prst="rect">
            <a:avLst/>
          </a:prstGeom>
        </p:spPr>
        <p:txBody>
          <a:bodyPr lIns="0" tIns="0" rIns="0" bIns="0" numCol="2" spcCol="180000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31000"/>
              <a:buFont typeface="Arial" charset="0"/>
              <a:buChar char="•"/>
              <a:tabLst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r>
              <a:rPr lang="nl-NL" dirty="0"/>
              <a:t>Klik om de ondertitelstijl van het model te bewerken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9" y="1052513"/>
            <a:ext cx="11160124" cy="109433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192E322-6C3A-6F45-9FD7-DBD073D3BD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48F235FF-3050-0048-A45B-634F0EA5F112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F0E17470-3A3A-B447-9995-174D0CBB461B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ABC55967-4872-5847-991D-1DD671B95FF8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13FAB87E-7C9A-854A-AC66-D717DF1C6405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594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9" y="1052513"/>
            <a:ext cx="11160124" cy="109433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192E322-6C3A-6F45-9FD7-DBD073D3BD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48F235FF-3050-0048-A45B-634F0EA5F112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F0E17470-3A3A-B447-9995-174D0CBB461B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ABC55967-4872-5847-991D-1DD671B95FF8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13FAB87E-7C9A-854A-AC66-D717DF1C6405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itel 1">
            <a:extLst>
              <a:ext uri="{FF2B5EF4-FFF2-40B4-BE49-F238E27FC236}">
                <a16:creationId xmlns:a16="http://schemas.microsoft.com/office/drawing/2014/main" id="{9391FCEF-0CD6-AF4F-9C38-0F93918FEC83}"/>
              </a:ext>
            </a:extLst>
          </p:cNvPr>
          <p:cNvSpPr txBox="1">
            <a:spLocks/>
          </p:cNvSpPr>
          <p:nvPr userDrawn="1"/>
        </p:nvSpPr>
        <p:spPr>
          <a:xfrm>
            <a:off x="515938" y="5230027"/>
            <a:ext cx="3524047" cy="467512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nl-NL" sz="1800" dirty="0">
                <a:solidFill>
                  <a:schemeClr val="bg1"/>
                </a:solidFill>
              </a:rPr>
              <a:t>Klik om de stijl te bewerken</a:t>
            </a:r>
            <a:endParaRPr lang="nl-BE" sz="1800" dirty="0">
              <a:solidFill>
                <a:schemeClr val="bg1"/>
              </a:solidFill>
            </a:endParaRPr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EF1BBE7C-0A15-4A42-B519-90725CBC1AC3}"/>
              </a:ext>
            </a:extLst>
          </p:cNvPr>
          <p:cNvSpPr txBox="1">
            <a:spLocks/>
          </p:cNvSpPr>
          <p:nvPr userDrawn="1"/>
        </p:nvSpPr>
        <p:spPr>
          <a:xfrm>
            <a:off x="4333976" y="5230027"/>
            <a:ext cx="3525737" cy="467512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nl-NL" sz="1800" dirty="0">
                <a:solidFill>
                  <a:schemeClr val="bg1"/>
                </a:solidFill>
              </a:rPr>
              <a:t>Klik om de stijl te bewerken</a:t>
            </a:r>
            <a:endParaRPr lang="nl-BE" sz="1800" dirty="0">
              <a:solidFill>
                <a:schemeClr val="bg1"/>
              </a:solidFill>
            </a:endParaRPr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86800F14-C43A-FD43-96B3-CEDEDDFE71E4}"/>
              </a:ext>
            </a:extLst>
          </p:cNvPr>
          <p:cNvSpPr txBox="1">
            <a:spLocks/>
          </p:cNvSpPr>
          <p:nvPr userDrawn="1"/>
        </p:nvSpPr>
        <p:spPr>
          <a:xfrm>
            <a:off x="8152016" y="5230027"/>
            <a:ext cx="3524047" cy="467512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nl-NL" sz="2000" dirty="0">
                <a:solidFill>
                  <a:schemeClr val="bg1"/>
                </a:solidFill>
              </a:rPr>
              <a:t>Klik om de stijl te bewerken</a:t>
            </a:r>
            <a:endParaRPr lang="nl-BE" sz="2000" dirty="0">
              <a:solidFill>
                <a:schemeClr val="bg1"/>
              </a:solidFill>
            </a:endParaRPr>
          </a:p>
        </p:txBody>
      </p:sp>
      <p:sp>
        <p:nvSpPr>
          <p:cNvPr id="25" name="Tijdelijke aanduiding voor inhoud 2">
            <a:extLst>
              <a:ext uri="{FF2B5EF4-FFF2-40B4-BE49-F238E27FC236}">
                <a16:creationId xmlns:a16="http://schemas.microsoft.com/office/drawing/2014/main" id="{B49698D8-8A4A-5B4C-9134-4C2AEC50426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5938" y="2528888"/>
            <a:ext cx="3527425" cy="25765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0" tIns="0" rIns="0" bIns="0" numCol="2" spcCol="144000"/>
          <a:lstStyle>
            <a:lvl1pPr marL="0" indent="0">
              <a:buFontTx/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/>
            </a:lvl2pPr>
            <a:lvl3pPr marL="668338" indent="-228600">
              <a:buFont typeface="Wingdings" pitchFamily="2" charset="2"/>
              <a:buChar char="§"/>
              <a:tabLst/>
              <a:defRPr/>
            </a:lvl3pPr>
          </a:lstStyle>
          <a:p>
            <a:pPr lvl="0"/>
            <a:endParaRPr lang="nl-NL" dirty="0"/>
          </a:p>
        </p:txBody>
      </p:sp>
      <p:sp>
        <p:nvSpPr>
          <p:cNvPr id="26" name="Tijdelijke aanduiding voor inhoud 2">
            <a:extLst>
              <a:ext uri="{FF2B5EF4-FFF2-40B4-BE49-F238E27FC236}">
                <a16:creationId xmlns:a16="http://schemas.microsoft.com/office/drawing/2014/main" id="{E8EFB6D7-A516-F449-9702-B9D141590E3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32288" y="2532290"/>
            <a:ext cx="3527425" cy="25765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0" tIns="0" rIns="0" bIns="0" numCol="2" spcCol="144000"/>
          <a:lstStyle>
            <a:lvl1pPr marL="0" indent="0">
              <a:buFontTx/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/>
            </a:lvl2pPr>
            <a:lvl3pPr marL="668338" indent="-228600">
              <a:buFont typeface="Wingdings" pitchFamily="2" charset="2"/>
              <a:buChar char="§"/>
              <a:tabLst/>
              <a:defRPr/>
            </a:lvl3pPr>
          </a:lstStyle>
          <a:p>
            <a:pPr lvl="0"/>
            <a:endParaRPr lang="nl-NL" dirty="0"/>
          </a:p>
        </p:txBody>
      </p:sp>
      <p:sp>
        <p:nvSpPr>
          <p:cNvPr id="28" name="Tijdelijke aanduiding voor inhoud 2">
            <a:extLst>
              <a:ext uri="{FF2B5EF4-FFF2-40B4-BE49-F238E27FC236}">
                <a16:creationId xmlns:a16="http://schemas.microsoft.com/office/drawing/2014/main" id="{8F590121-5602-F64F-874B-9EB42A3C4BC4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148638" y="2528888"/>
            <a:ext cx="3527425" cy="25765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0" tIns="0" rIns="0" bIns="0" numCol="2" spcCol="144000"/>
          <a:lstStyle>
            <a:lvl1pPr marL="0" indent="0">
              <a:buFontTx/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/>
            </a:lvl2pPr>
            <a:lvl3pPr marL="668338" indent="-228600">
              <a:buFont typeface="Wingdings" pitchFamily="2" charset="2"/>
              <a:buChar char="§"/>
              <a:tabLst/>
              <a:defRPr/>
            </a:lvl3pPr>
          </a:lstStyle>
          <a:p>
            <a:pPr lv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550303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47" userDrawn="1">
          <p15:clr>
            <a:srgbClr val="FBAE40"/>
          </p15:clr>
        </p15:guide>
        <p15:guide id="2" pos="2729" userDrawn="1">
          <p15:clr>
            <a:srgbClr val="FBAE40"/>
          </p15:clr>
        </p15:guide>
        <p15:guide id="3" pos="4951" userDrawn="1">
          <p15:clr>
            <a:srgbClr val="FBAE40"/>
          </p15:clr>
        </p15:guide>
        <p15:guide id="4" pos="513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986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8" r:id="rId2"/>
    <p:sldLayoutId id="2147483674" r:id="rId3"/>
    <p:sldLayoutId id="2147483679" r:id="rId4"/>
    <p:sldLayoutId id="2147483675" r:id="rId5"/>
    <p:sldLayoutId id="2147483663" r:id="rId6"/>
    <p:sldLayoutId id="2147483667" r:id="rId7"/>
    <p:sldLayoutId id="2147483650" r:id="rId8"/>
    <p:sldLayoutId id="2147483680" r:id="rId9"/>
    <p:sldLayoutId id="214748367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 userDrawn="1">
          <p15:clr>
            <a:srgbClr val="F26B43"/>
          </p15:clr>
        </p15:guide>
        <p15:guide id="2" orient="horz" pos="1593" userDrawn="1">
          <p15:clr>
            <a:srgbClr val="F26B43"/>
          </p15:clr>
        </p15:guide>
        <p15:guide id="3" pos="7355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3974" userDrawn="1">
          <p15:clr>
            <a:srgbClr val="F26B43"/>
          </p15:clr>
        </p15:guide>
        <p15:guide id="8" orient="horz" pos="663" userDrawn="1">
          <p15:clr>
            <a:srgbClr val="F26B43"/>
          </p15:clr>
        </p15:guide>
        <p15:guide id="9" pos="4294" userDrawn="1">
          <p15:clr>
            <a:srgbClr val="F26B43"/>
          </p15:clr>
        </p15:guide>
        <p15:guide id="10" pos="3386" userDrawn="1">
          <p15:clr>
            <a:srgbClr val="F26B43"/>
          </p15:clr>
        </p15:guide>
        <p15:guide id="11" orient="horz" pos="358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ydb/?view=tbl_articles&amp;id=23" TargetMode="External"/><Relationship Id="rId7" Type="http://schemas.openxmlformats.org/officeDocument/2006/relationships/hyperlink" Target="http://www.google.be/search?q=url" TargetMode="External"/><Relationship Id="rId2" Type="http://schemas.openxmlformats.org/officeDocument/2006/relationships/hyperlink" Target="http://127.0.0.1:8080/oefening1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nl.wikipedia.org/wiki/Hogeschool_PXL#Geschiedenis" TargetMode="External"/><Relationship Id="rId5" Type="http://schemas.openxmlformats.org/officeDocument/2006/relationships/hyperlink" Target="ftp://192.168.97.24/examenopgave/java.zip" TargetMode="External"/><Relationship Id="rId4" Type="http://schemas.openxmlformats.org/officeDocument/2006/relationships/hyperlink" Target="http://shop.myserver.be/article/23/review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jetbrains.com/community/education/#students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ibamaflexweb.pxl.be/BMFUIDetailxOLOD.aspx?b=1&amp;c=1&amp;a=70063" TargetMode="Externa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validator.w3.org" TargetMode="Externa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uralsight.com/" TargetMode="External"/><Relationship Id="rId2" Type="http://schemas.openxmlformats.org/officeDocument/2006/relationships/hyperlink" Target="http://bb.pxl.be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3.org/" TargetMode="External"/><Relationship Id="rId5" Type="http://schemas.openxmlformats.org/officeDocument/2006/relationships/hyperlink" Target="https://developer.mozilla.org/en-US/docs/Web" TargetMode="External"/><Relationship Id="rId4" Type="http://schemas.openxmlformats.org/officeDocument/2006/relationships/hyperlink" Target="http://www.codeschool.com/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08353F-5D5D-B140-B314-24CD464ECD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Web Essentials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C06BAAA-2899-BD4E-93EA-36B3433595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3200" dirty="0"/>
              <a:t>Week 1 + 2</a:t>
            </a:r>
          </a:p>
          <a:p>
            <a:r>
              <a:rPr lang="nl-BE" sz="1800" dirty="0"/>
              <a:t>Inleiding</a:t>
            </a:r>
          </a:p>
          <a:p>
            <a:r>
              <a:rPr lang="nl-BE" sz="1800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694516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20E4D0-2779-4D45-B648-3FE7274816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URL’s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1464025-E660-4ABA-9F9A-65AD88B0DE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Uniform Resource </a:t>
            </a:r>
            <a:r>
              <a:rPr lang="nl-BE" dirty="0" err="1"/>
              <a:t>Locator</a:t>
            </a: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Geeft de unieke locatie van een document weer in de vorm van een adres/pad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Bevat verschillende delen</a:t>
            </a:r>
          </a:p>
        </p:txBody>
      </p:sp>
    </p:spTree>
    <p:extLst>
      <p:ext uri="{BB962C8B-B14F-4D97-AF65-F5344CB8AC3E}">
        <p14:creationId xmlns:p14="http://schemas.microsoft.com/office/powerpoint/2010/main" val="1678473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20E4D0-2779-4D45-B648-3FE7274816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URL’s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1464025-E660-4ABA-9F9A-65AD88B0DE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nl-BE" dirty="0" err="1"/>
              <a:t>Scheme</a:t>
            </a:r>
            <a:r>
              <a:rPr lang="nl-BE" dirty="0"/>
              <a:t>/Protocol (http, </a:t>
            </a:r>
            <a:r>
              <a:rPr lang="nl-BE" dirty="0" err="1"/>
              <a:t>https</a:t>
            </a:r>
            <a:r>
              <a:rPr lang="nl-BE" dirty="0"/>
              <a:t>, ftp, file, …)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nl-BE" i="1" dirty="0"/>
              <a:t>Authenticatiegegevens (gebruikersnaam en wachtwoord)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nl-BE" dirty="0"/>
              <a:t>Host (de domeinnaam of het IP-adres)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nl-BE" dirty="0"/>
              <a:t>Poortnummer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nl-BE" dirty="0" err="1"/>
              <a:t>Padnaam</a:t>
            </a:r>
            <a:r>
              <a:rPr lang="nl-BE" dirty="0"/>
              <a:t> (hiërarchische data)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nl-BE" dirty="0"/>
              <a:t>Query (niet-hiërarchische data)</a:t>
            </a:r>
          </a:p>
          <a:p>
            <a:pPr marL="342900" lvl="0" indent="-342900">
              <a:spcAft>
                <a:spcPts val="1100"/>
              </a:spcAft>
              <a:buFont typeface="Arial" panose="020B0604020202020204" pitchFamily="34" charset="0"/>
              <a:buChar char="•"/>
            </a:pPr>
            <a:r>
              <a:rPr lang="nl-BE" dirty="0" err="1"/>
              <a:t>Fragmentidentifier</a:t>
            </a:r>
            <a:r>
              <a:rPr lang="nl-BE" dirty="0"/>
              <a:t> (</a:t>
            </a:r>
            <a:r>
              <a:rPr lang="nl-BE" dirty="0" err="1"/>
              <a:t>subdocument</a:t>
            </a:r>
            <a:r>
              <a:rPr lang="nl-BE" dirty="0"/>
              <a:t> of specifiek onderdeel van het document)</a:t>
            </a:r>
          </a:p>
        </p:txBody>
      </p:sp>
      <p:pic>
        <p:nvPicPr>
          <p:cNvPr id="5" name="Google Shape;210;p28">
            <a:extLst>
              <a:ext uri="{FF2B5EF4-FFF2-40B4-BE49-F238E27FC236}">
                <a16:creationId xmlns:a16="http://schemas.microsoft.com/office/drawing/2014/main" id="{D3E36670-06DC-4B66-ABB4-39EB51F547C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11150" y="1004295"/>
            <a:ext cx="9143999" cy="10295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0816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20E4D0-2779-4D45-B648-3FE7274816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URL’s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1464025-E660-4ABA-9F9A-65AD88B0DE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nl-BE" b="1" dirty="0"/>
              <a:t>Oefening</a:t>
            </a:r>
            <a:endParaRPr lang="nl-BE" b="1" dirty="0">
              <a:hlinkClick r:id="rId2"/>
            </a:endParaRPr>
          </a:p>
          <a:p>
            <a:pPr lvl="0"/>
            <a:r>
              <a:rPr lang="nl-BE" sz="2000" dirty="0"/>
              <a:t>Bekijk onderstaande URL’s en benoem alle onderdelen.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nl-BE" sz="2000" dirty="0">
                <a:hlinkClick r:id="rId2"/>
              </a:rPr>
              <a:t>http://127.0.0.1:8080/oefening1.html</a:t>
            </a:r>
            <a:r>
              <a:rPr lang="nl-BE" sz="2000" dirty="0"/>
              <a:t>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nl-BE" sz="2000" dirty="0">
                <a:hlinkClick r:id="rId3"/>
              </a:rPr>
              <a:t>https://mydb/?view=tbl_articles&amp;id=23</a:t>
            </a:r>
            <a:r>
              <a:rPr lang="nl-BE" sz="2000" dirty="0"/>
              <a:t>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nl-BE" sz="2000" dirty="0">
                <a:hlinkClick r:id="rId4"/>
              </a:rPr>
              <a:t>http://shop.myserver.be/article/23/reviews</a:t>
            </a:r>
            <a:r>
              <a:rPr lang="nl-BE" sz="2000" dirty="0"/>
              <a:t>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nl-BE" sz="2000" dirty="0">
                <a:hlinkClick r:id="rId5"/>
              </a:rPr>
              <a:t>ftp://192.168.97.24/examenopgave/java.zip</a:t>
            </a:r>
            <a:r>
              <a:rPr lang="nl-BE" sz="2000" dirty="0"/>
              <a:t>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nl-BE" sz="2000" dirty="0">
                <a:hlinkClick r:id="rId6"/>
              </a:rPr>
              <a:t>https://nl.wikipedia.org/wiki/Hogeschool_PXL#Geschiedenis</a:t>
            </a:r>
            <a:r>
              <a:rPr lang="nl-BE" sz="2000" dirty="0"/>
              <a:t>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nl-BE" sz="2000" dirty="0">
                <a:hlinkClick r:id="rId7"/>
              </a:rPr>
              <a:t>http://www.google.be/search?q=url</a:t>
            </a:r>
            <a:r>
              <a:rPr lang="nl-BE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1845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191202-F52D-41A0-AA91-C97FF25359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Integrated</a:t>
            </a:r>
            <a:r>
              <a:rPr lang="nl-BE" dirty="0"/>
              <a:t> Development Environment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2346A35-43F8-4139-93FE-39EC225A7E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2800" dirty="0" err="1"/>
              <a:t>JetBrains</a:t>
            </a:r>
            <a:r>
              <a:rPr lang="nl-BE" sz="2800" dirty="0"/>
              <a:t> </a:t>
            </a:r>
            <a:r>
              <a:rPr lang="nl-BE" sz="2800" dirty="0" err="1"/>
              <a:t>WebStorm</a:t>
            </a:r>
            <a:endParaRPr lang="nl-BE" sz="2800" dirty="0"/>
          </a:p>
          <a:p>
            <a:endParaRPr lang="nl-BE" sz="2000" dirty="0"/>
          </a:p>
          <a:p>
            <a:endParaRPr lang="nl-BE" sz="2000" dirty="0"/>
          </a:p>
          <a:p>
            <a:endParaRPr lang="nl-BE" sz="2000" dirty="0"/>
          </a:p>
          <a:p>
            <a:endParaRPr lang="nl-BE" sz="2000" dirty="0"/>
          </a:p>
          <a:p>
            <a:endParaRPr lang="nl-BE" sz="2000" dirty="0"/>
          </a:p>
          <a:p>
            <a:r>
              <a:rPr lang="nl-BE" sz="2000" dirty="0"/>
              <a:t>Gratis studentenlicentie: </a:t>
            </a:r>
            <a:r>
              <a:rPr lang="nl-BE" sz="2000" u="sng" dirty="0">
                <a:solidFill>
                  <a:srgbClr val="000000"/>
                </a:solidFill>
                <a:effectLst/>
                <a:ea typeface="Times New Roman" panose="02020603050405020304" pitchFamily="18" charset="0"/>
                <a:hlinkClick r:id="rId2"/>
              </a:rPr>
              <a:t>https://www.jetbrains.com/community/education/#students</a:t>
            </a:r>
            <a:r>
              <a:rPr lang="nl-BE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7C9350DD-3693-4AE2-BA69-DC914FE1E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807" y="2390385"/>
            <a:ext cx="2769638" cy="207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483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5F0FB2-818A-4386-A9EA-DD1C4E7875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(Google Chrome) DevTools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A232C97-21A6-496D-B5A4-269F73A842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Zéér uitgebreide set van (web)ontwikkelaarstools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Tijdens het testen eenvoudig: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BE" dirty="0"/>
              <a:t>Code bekijken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BE" dirty="0"/>
              <a:t>Code bewerken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BE" dirty="0"/>
              <a:t>Problemen diagnosticeren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BE" dirty="0"/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  <a:p>
            <a:r>
              <a:rPr lang="nl-BE" dirty="0"/>
              <a:t>In Google Chrome te openen via: F12 of </a:t>
            </a:r>
            <a:r>
              <a:rPr lang="nl-BE" dirty="0" err="1"/>
              <a:t>Ctrl+shift+I</a:t>
            </a:r>
            <a:r>
              <a:rPr lang="nl-BE" dirty="0"/>
              <a:t> (</a:t>
            </a:r>
            <a:r>
              <a:rPr lang="nl-BE" dirty="0" err="1"/>
              <a:t>Cmd+Opt+I</a:t>
            </a:r>
            <a:r>
              <a:rPr lang="nl-B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84352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1800F5-275B-4EB8-82EE-B9D029FEE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7" y="2914972"/>
            <a:ext cx="11160125" cy="1028056"/>
          </a:xfrm>
        </p:spPr>
        <p:txBody>
          <a:bodyPr/>
          <a:lstStyle/>
          <a:p>
            <a:pPr algn="ctr"/>
            <a:r>
              <a:rPr lang="nl-BE" dirty="0"/>
              <a:t>Starten met HTML</a:t>
            </a:r>
          </a:p>
        </p:txBody>
      </p:sp>
    </p:spTree>
    <p:extLst>
      <p:ext uri="{BB962C8B-B14F-4D97-AF65-F5344CB8AC3E}">
        <p14:creationId xmlns:p14="http://schemas.microsoft.com/office/powerpoint/2010/main" val="235870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7201F92-3068-4C15-87B2-577341CDC7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Een lege webpagina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B5DD490A-C744-4BEB-9A29-FE69419C1E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&lt;!DOCTYPE html&gt;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&lt;html lang=”nl”&gt;</a:t>
            </a:r>
          </a:p>
          <a:p>
            <a:pPr indent="449580"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nl-B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head</a:t>
            </a:r>
            <a:r>
              <a:rPr lang="nl-B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 marL="449580" indent="449580"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&lt;meta </a:t>
            </a:r>
            <a:r>
              <a:rPr lang="nl-B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charset</a:t>
            </a:r>
            <a:r>
              <a:rPr lang="nl-B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="utf-8"&gt;</a:t>
            </a:r>
          </a:p>
          <a:p>
            <a:pPr marL="449580" indent="449580"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nl-B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title</a:t>
            </a:r>
            <a:r>
              <a:rPr lang="nl-B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&gt;Dit is de titel van de webpagina&lt;/</a:t>
            </a:r>
            <a:r>
              <a:rPr lang="nl-B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title</a:t>
            </a:r>
            <a:r>
              <a:rPr lang="nl-B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 indent="449580"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nl-B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head</a:t>
            </a:r>
            <a:r>
              <a:rPr lang="nl-B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 indent="449580"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&lt;body&gt;</a:t>
            </a:r>
          </a:p>
          <a:p>
            <a:pPr indent="449580"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&lt;/body&gt;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&lt;/html&gt;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249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7201F92-3068-4C15-87B2-577341CDC7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Een lege webpagina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B5DD490A-C744-4BEB-9A29-FE69419C1E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&lt;!DOCTYPE html&gt;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&lt;html lang=”nl”&gt;</a:t>
            </a:r>
          </a:p>
          <a:p>
            <a:pPr indent="449580"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nl-BE" sz="1800" dirty="0" err="1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head</a:t>
            </a: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 marL="449580" indent="449580"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&lt;meta </a:t>
            </a:r>
            <a:r>
              <a:rPr lang="nl-BE" sz="1800" dirty="0" err="1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charset</a:t>
            </a: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="utf-8"&gt;</a:t>
            </a:r>
          </a:p>
          <a:p>
            <a:pPr marL="449580" indent="449580"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nl-BE" sz="1800" dirty="0" err="1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title</a:t>
            </a: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&gt;Dit is de titel van de webpagina&lt;/</a:t>
            </a:r>
            <a:r>
              <a:rPr lang="nl-BE" sz="1800" dirty="0" err="1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title</a:t>
            </a: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 indent="449580"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nl-BE" sz="1800" dirty="0" err="1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head</a:t>
            </a: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 indent="449580"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&lt;body&gt;</a:t>
            </a:r>
          </a:p>
          <a:p>
            <a:pPr indent="449580"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&lt;/body&gt;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&lt;/html&gt;</a:t>
            </a:r>
            <a:endParaRPr lang="nl-BE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AB96B287-4740-4263-B39C-86020F62CAF0}"/>
              </a:ext>
            </a:extLst>
          </p:cNvPr>
          <p:cNvSpPr txBox="1"/>
          <p:nvPr/>
        </p:nvSpPr>
        <p:spPr>
          <a:xfrm>
            <a:off x="6480180" y="2186472"/>
            <a:ext cx="5711820" cy="836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nl-BE" sz="2000" dirty="0">
                <a:latin typeface="Arial" panose="020B0604020202020204" pitchFamily="34" charset="0"/>
                <a:cs typeface="Arial" panose="020B0604020202020204" pitchFamily="34" charset="0"/>
              </a:rPr>
              <a:t>Laat de browser weten dat we HTML5 gebruiken</a:t>
            </a:r>
          </a:p>
          <a:p>
            <a:pPr>
              <a:spcBef>
                <a:spcPts val="1000"/>
              </a:spcBef>
            </a:pPr>
            <a:r>
              <a:rPr lang="nl-BE" sz="2000" dirty="0">
                <a:latin typeface="Arial" panose="020B0604020202020204" pitchFamily="34" charset="0"/>
                <a:cs typeface="Arial" panose="020B0604020202020204" pitchFamily="34" charset="0"/>
              </a:rPr>
              <a:t>Is verplicht mee te geven</a:t>
            </a:r>
          </a:p>
        </p:txBody>
      </p:sp>
    </p:spTree>
    <p:extLst>
      <p:ext uri="{BB962C8B-B14F-4D97-AF65-F5344CB8AC3E}">
        <p14:creationId xmlns:p14="http://schemas.microsoft.com/office/powerpoint/2010/main" val="1193307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7201F92-3068-4C15-87B2-577341CDC7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Een lege webpagina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B5DD490A-C744-4BEB-9A29-FE69419C1E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&lt;!DOCTYPE html&gt;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&lt;html lang=”nl”&gt;</a:t>
            </a:r>
          </a:p>
          <a:p>
            <a:pPr indent="449580"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nl-BE" sz="1800" dirty="0" err="1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head</a:t>
            </a: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 marL="449580" indent="449580"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&lt;meta </a:t>
            </a:r>
            <a:r>
              <a:rPr lang="nl-BE" sz="1800" dirty="0" err="1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charset</a:t>
            </a: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="utf-8"&gt;</a:t>
            </a:r>
          </a:p>
          <a:p>
            <a:pPr marL="449580" indent="449580"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nl-BE" sz="1800" dirty="0" err="1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title</a:t>
            </a: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&gt;Dit is de titel van de webpagina&lt;/</a:t>
            </a:r>
            <a:r>
              <a:rPr lang="nl-BE" sz="1800" dirty="0" err="1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title</a:t>
            </a: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 indent="449580"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nl-BE" sz="1800" dirty="0" err="1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head</a:t>
            </a: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 indent="449580"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&lt;body&gt;</a:t>
            </a:r>
          </a:p>
          <a:p>
            <a:pPr indent="449580"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&lt;/body&gt;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&lt;/html&gt;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AB96B287-4740-4263-B39C-86020F62CAF0}"/>
              </a:ext>
            </a:extLst>
          </p:cNvPr>
          <p:cNvSpPr txBox="1"/>
          <p:nvPr/>
        </p:nvSpPr>
        <p:spPr>
          <a:xfrm>
            <a:off x="6377460" y="2231290"/>
            <a:ext cx="5814540" cy="836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nl-BE" sz="2000" dirty="0">
                <a:latin typeface="Arial" panose="020B0604020202020204" pitchFamily="34" charset="0"/>
                <a:cs typeface="Arial" panose="020B0604020202020204" pitchFamily="34" charset="0"/>
              </a:rPr>
              <a:t>&lt;html&gt;-element</a:t>
            </a:r>
          </a:p>
          <a:p>
            <a:pPr>
              <a:spcBef>
                <a:spcPts val="1000"/>
              </a:spcBef>
            </a:pPr>
            <a:r>
              <a:rPr lang="nl-BE" sz="2000" dirty="0">
                <a:latin typeface="Arial" panose="020B0604020202020204" pitchFamily="34" charset="0"/>
                <a:cs typeface="Arial" panose="020B0604020202020204" pitchFamily="34" charset="0"/>
              </a:rPr>
              <a:t>Representeert de ‘root’ van een HTML-document</a:t>
            </a:r>
          </a:p>
        </p:txBody>
      </p:sp>
    </p:spTree>
    <p:extLst>
      <p:ext uri="{BB962C8B-B14F-4D97-AF65-F5344CB8AC3E}">
        <p14:creationId xmlns:p14="http://schemas.microsoft.com/office/powerpoint/2010/main" val="357120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7201F92-3068-4C15-87B2-577341CDC7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Een lege webpagina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B5DD490A-C744-4BEB-9A29-FE69419C1E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&lt;!DOCTYPE html&gt;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&lt;html lang=”nl”&gt;</a:t>
            </a:r>
          </a:p>
          <a:p>
            <a:pPr indent="449580"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nl-BE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head</a:t>
            </a: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 marL="449580" indent="449580"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&lt;meta </a:t>
            </a:r>
            <a:r>
              <a:rPr lang="nl-BE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charset</a:t>
            </a: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="utf-8"&gt;</a:t>
            </a:r>
          </a:p>
          <a:p>
            <a:pPr marL="449580" indent="449580"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nl-BE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title</a:t>
            </a: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&gt;Dit is de titel van de webpagina&lt;/</a:t>
            </a:r>
            <a:r>
              <a:rPr lang="nl-BE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title</a:t>
            </a: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 indent="449580"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nl-BE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head</a:t>
            </a: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 indent="449580"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&lt;body&gt;</a:t>
            </a:r>
          </a:p>
          <a:p>
            <a:pPr indent="449580"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&lt;/body&gt;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&lt;/html&gt;</a:t>
            </a:r>
            <a:endParaRPr lang="nl-BE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AB96B287-4740-4263-B39C-86020F62CAF0}"/>
              </a:ext>
            </a:extLst>
          </p:cNvPr>
          <p:cNvSpPr txBox="1"/>
          <p:nvPr/>
        </p:nvSpPr>
        <p:spPr>
          <a:xfrm>
            <a:off x="6659716" y="2033814"/>
            <a:ext cx="5532284" cy="4016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nl-BE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l-BE" dirty="0" err="1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nl-BE" dirty="0">
                <a:latin typeface="Arial" panose="020B0604020202020204" pitchFamily="34" charset="0"/>
                <a:cs typeface="Arial" panose="020B0604020202020204" pitchFamily="34" charset="0"/>
              </a:rPr>
              <a:t>&gt;-element</a:t>
            </a:r>
          </a:p>
          <a:p>
            <a:pPr>
              <a:spcBef>
                <a:spcPts val="1000"/>
              </a:spcBef>
            </a:pPr>
            <a:r>
              <a:rPr lang="nl-BE" dirty="0">
                <a:latin typeface="Arial" panose="020B0604020202020204" pitchFamily="34" charset="0"/>
                <a:cs typeface="Arial" panose="020B0604020202020204" pitchFamily="34" charset="0"/>
              </a:rPr>
              <a:t>Bevat alle informatie die betrekking heeft op het</a:t>
            </a:r>
          </a:p>
          <a:p>
            <a:pPr>
              <a:spcBef>
                <a:spcPts val="1000"/>
              </a:spcBef>
            </a:pPr>
            <a:r>
              <a:rPr lang="nl-BE" dirty="0">
                <a:latin typeface="Arial" panose="020B0604020202020204" pitchFamily="34" charset="0"/>
                <a:cs typeface="Arial" panose="020B0604020202020204" pitchFamily="34" charset="0"/>
              </a:rPr>
              <a:t>HTML-document, maar niet in het </a:t>
            </a:r>
          </a:p>
          <a:p>
            <a:pPr>
              <a:spcBef>
                <a:spcPts val="1000"/>
              </a:spcBef>
            </a:pPr>
            <a:r>
              <a:rPr lang="nl-BE" dirty="0">
                <a:latin typeface="Arial" panose="020B0604020202020204" pitchFamily="34" charset="0"/>
                <a:cs typeface="Arial" panose="020B0604020202020204" pitchFamily="34" charset="0"/>
              </a:rPr>
              <a:t>documentvenster wordt weergegeven</a:t>
            </a:r>
          </a:p>
          <a:p>
            <a:pPr>
              <a:spcBef>
                <a:spcPts val="1000"/>
              </a:spcBef>
            </a:pPr>
            <a:endParaRPr lang="nl-B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000"/>
              </a:spcBef>
            </a:pPr>
            <a:endParaRPr lang="nl-B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000"/>
              </a:spcBef>
            </a:pPr>
            <a:r>
              <a:rPr lang="nl-BE" dirty="0">
                <a:latin typeface="Arial" panose="020B0604020202020204" pitchFamily="34" charset="0"/>
                <a:cs typeface="Arial" panose="020B0604020202020204" pitchFamily="34" charset="0"/>
              </a:rPr>
              <a:t>Bevat:</a:t>
            </a:r>
          </a:p>
          <a:p>
            <a:pPr marL="342900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nl-BE" dirty="0">
                <a:latin typeface="Arial" panose="020B0604020202020204" pitchFamily="34" charset="0"/>
                <a:cs typeface="Arial" panose="020B0604020202020204" pitchFamily="34" charset="0"/>
              </a:rPr>
              <a:t>Informatie voor browsers en zoekmachines</a:t>
            </a:r>
          </a:p>
          <a:p>
            <a:pPr marL="342900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nl-BE" dirty="0">
                <a:latin typeface="Arial" panose="020B0604020202020204" pitchFamily="34" charset="0"/>
                <a:cs typeface="Arial" panose="020B0604020202020204" pitchFamily="34" charset="0"/>
              </a:rPr>
              <a:t>Een &lt;</a:t>
            </a:r>
            <a:r>
              <a:rPr lang="nl-BE" dirty="0" err="1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nl-BE" dirty="0">
                <a:latin typeface="Arial" panose="020B0604020202020204" pitchFamily="34" charset="0"/>
                <a:cs typeface="Arial" panose="020B0604020202020204" pitchFamily="34" charset="0"/>
              </a:rPr>
              <a:t>&gt;-element</a:t>
            </a:r>
          </a:p>
          <a:p>
            <a:pPr marL="342900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nl-BE" dirty="0">
                <a:latin typeface="Arial" panose="020B0604020202020204" pitchFamily="34" charset="0"/>
                <a:cs typeface="Arial" panose="020B0604020202020204" pitchFamily="34" charset="0"/>
              </a:rPr>
              <a:t>Linken naar </a:t>
            </a:r>
            <a:r>
              <a:rPr lang="nl-BE" dirty="0" err="1">
                <a:latin typeface="Arial" panose="020B0604020202020204" pitchFamily="34" charset="0"/>
                <a:cs typeface="Arial" panose="020B0604020202020204" pitchFamily="34" charset="0"/>
              </a:rPr>
              <a:t>stylesheets</a:t>
            </a:r>
            <a:r>
              <a:rPr lang="nl-BE" dirty="0">
                <a:latin typeface="Arial" panose="020B0604020202020204" pitchFamily="34" charset="0"/>
                <a:cs typeface="Arial" panose="020B0604020202020204" pitchFamily="34" charset="0"/>
              </a:rPr>
              <a:t> en javascript-bestanden</a:t>
            </a:r>
          </a:p>
        </p:txBody>
      </p:sp>
    </p:spTree>
    <p:extLst>
      <p:ext uri="{BB962C8B-B14F-4D97-AF65-F5344CB8AC3E}">
        <p14:creationId xmlns:p14="http://schemas.microsoft.com/office/powerpoint/2010/main" val="425804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1800F5-275B-4EB8-82EE-B9D029FEE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7" y="2914972"/>
            <a:ext cx="11160125" cy="1028056"/>
          </a:xfrm>
        </p:spPr>
        <p:txBody>
          <a:bodyPr/>
          <a:lstStyle/>
          <a:p>
            <a:pPr algn="ctr"/>
            <a:r>
              <a:rPr lang="nl-BE" dirty="0"/>
              <a:t>Vakinformatie</a:t>
            </a:r>
          </a:p>
        </p:txBody>
      </p:sp>
    </p:spTree>
    <p:extLst>
      <p:ext uri="{BB962C8B-B14F-4D97-AF65-F5344CB8AC3E}">
        <p14:creationId xmlns:p14="http://schemas.microsoft.com/office/powerpoint/2010/main" val="3433479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7201F92-3068-4C15-87B2-577341CDC7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Een lege webpagina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B5DD490A-C744-4BEB-9A29-FE69419C1E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&lt;!DOCTYPE html&gt;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&lt;html lang=”nl”&gt;</a:t>
            </a:r>
          </a:p>
          <a:p>
            <a:pPr indent="449580"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nl-BE" sz="1800" dirty="0" err="1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head</a:t>
            </a: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 marL="449580" indent="449580"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&lt;meta </a:t>
            </a:r>
            <a:r>
              <a:rPr lang="nl-BE" sz="1800" dirty="0" err="1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charset</a:t>
            </a: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="utf-8"&gt;</a:t>
            </a:r>
          </a:p>
          <a:p>
            <a:pPr marL="449580" indent="449580"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nl-BE" sz="1800" dirty="0" err="1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title</a:t>
            </a: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&gt;Dit is de titel van de webpagina&lt;/</a:t>
            </a:r>
            <a:r>
              <a:rPr lang="nl-BE" sz="1800" dirty="0" err="1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title</a:t>
            </a: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 indent="449580"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nl-BE" sz="1800" dirty="0" err="1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head</a:t>
            </a: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 indent="449580"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&lt;body&gt;</a:t>
            </a:r>
          </a:p>
          <a:p>
            <a:pPr indent="449580"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&lt;/body&gt;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&lt;/html&gt;</a:t>
            </a:r>
            <a:endParaRPr lang="nl-BE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AB96B287-4740-4263-B39C-86020F62CAF0}"/>
              </a:ext>
            </a:extLst>
          </p:cNvPr>
          <p:cNvSpPr txBox="1"/>
          <p:nvPr/>
        </p:nvSpPr>
        <p:spPr>
          <a:xfrm>
            <a:off x="7433966" y="1768966"/>
            <a:ext cx="4758034" cy="12721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nl-BE" sz="2000" dirty="0">
                <a:latin typeface="Arial" panose="020B0604020202020204" pitchFamily="34" charset="0"/>
                <a:cs typeface="Arial" panose="020B0604020202020204" pitchFamily="34" charset="0"/>
              </a:rPr>
              <a:t>&lt;body&gt;-element</a:t>
            </a:r>
          </a:p>
          <a:p>
            <a:pPr>
              <a:spcBef>
                <a:spcPts val="1000"/>
              </a:spcBef>
            </a:pPr>
            <a:r>
              <a:rPr lang="nl-BE" sz="2000" dirty="0">
                <a:latin typeface="Arial" panose="020B0604020202020204" pitchFamily="34" charset="0"/>
                <a:cs typeface="Arial" panose="020B0604020202020204" pitchFamily="34" charset="0"/>
              </a:rPr>
              <a:t>Bevat alle verdere teksten, afbeeldingen</a:t>
            </a:r>
          </a:p>
          <a:p>
            <a:pPr>
              <a:spcBef>
                <a:spcPts val="1000"/>
              </a:spcBef>
            </a:pPr>
            <a:r>
              <a:rPr lang="nl-BE" sz="2000" dirty="0">
                <a:latin typeface="Arial" panose="020B0604020202020204" pitchFamily="34" charset="0"/>
                <a:cs typeface="Arial" panose="020B0604020202020204" pitchFamily="34" charset="0"/>
              </a:rPr>
              <a:t>en codes</a:t>
            </a:r>
          </a:p>
        </p:txBody>
      </p:sp>
    </p:spTree>
    <p:extLst>
      <p:ext uri="{BB962C8B-B14F-4D97-AF65-F5344CB8AC3E}">
        <p14:creationId xmlns:p14="http://schemas.microsoft.com/office/powerpoint/2010/main" val="586634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7201F92-3068-4C15-87B2-577341CDC7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Een lege webpagina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B5DD490A-C744-4BEB-9A29-FE69419C1E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BE" b="1" dirty="0">
                <a:effectLst/>
                <a:ea typeface="Times New Roman" panose="02020603050405020304" pitchFamily="18" charset="0"/>
              </a:rPr>
              <a:t>Oefening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BE" sz="2000" dirty="0">
                <a:effectLst/>
                <a:ea typeface="Times New Roman" panose="02020603050405020304" pitchFamily="18" charset="0"/>
              </a:rPr>
              <a:t>Maak een lege webpagina aan via kladblok: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nl-BE" sz="2000" dirty="0"/>
              <a:t>Noem het bestand ‘voorbeeld1.html’.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nl-BE" sz="2000" dirty="0"/>
              <a:t>Voorzie de basiscode voor een lege webpagina.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nl-BE" sz="2000" dirty="0"/>
              <a:t>Voorzie in de </a:t>
            </a:r>
            <a:r>
              <a:rPr lang="nl-BE" sz="2000" dirty="0" err="1"/>
              <a:t>head</a:t>
            </a:r>
            <a:r>
              <a:rPr lang="nl-BE" sz="2000" dirty="0"/>
              <a:t> de titel ‘Web Essentials’.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nl-BE" sz="2000" dirty="0"/>
              <a:t>Zoek online hoe je een hoofding ‘Week 1’ kan voorzien in de body.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nl-BE" sz="2000" dirty="0"/>
              <a:t>Sla het bestand op.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nl-BE" sz="2000" dirty="0"/>
              <a:t>Open het bestand in je browser.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8983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B7427C-1BD9-4A23-9B24-FF3897BB92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Elementen en tags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7267B20-B24C-4401-88D8-5ACB955081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Normale elementen (met inhoud) hebben een begin- en </a:t>
            </a:r>
            <a:r>
              <a:rPr lang="nl-BE" dirty="0" err="1"/>
              <a:t>eindtag</a:t>
            </a:r>
            <a:r>
              <a:rPr lang="nl-BE" dirty="0"/>
              <a:t>.</a:t>
            </a:r>
          </a:p>
          <a:p>
            <a:pPr marL="355600"/>
            <a:r>
              <a:rPr lang="nl-BE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</a:t>
            </a: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Dit is een paragraaf.</a:t>
            </a:r>
            <a:r>
              <a:rPr lang="nl-BE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 </a:t>
            </a:r>
            <a:endParaRPr lang="nl-BE" sz="1800" b="1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 err="1"/>
              <a:t>Void</a:t>
            </a:r>
            <a:r>
              <a:rPr lang="nl-BE" dirty="0"/>
              <a:t> elementen (zonder inhoud) hebben geen </a:t>
            </a:r>
            <a:r>
              <a:rPr lang="nl-BE" dirty="0" err="1"/>
              <a:t>eindtag</a:t>
            </a:r>
            <a:r>
              <a:rPr lang="nl-BE" dirty="0"/>
              <a:t>.</a:t>
            </a:r>
          </a:p>
          <a:p>
            <a:pPr marL="355600"/>
            <a:r>
              <a:rPr lang="nl-BE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nl-BE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nl-BE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BE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=”</a:t>
            </a:r>
            <a:r>
              <a:rPr lang="nl-BE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/afbeelding.jpg” </a:t>
            </a:r>
            <a:r>
              <a:rPr lang="nl-BE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</a:p>
          <a:p>
            <a:pPr marL="355600"/>
            <a:r>
              <a:rPr lang="nl-BE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nl-BE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nl-BE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  <a:endParaRPr lang="nl-BE" sz="1800" b="1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16318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B7427C-1BD9-4A23-9B24-FF3897BB92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Elementen en tags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7267B20-B24C-4401-88D8-5ACB955081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Elementen kunnen andere elementen bevatten, dit noemen we ‘nesten’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Tijdens het schrijven gaan we deze elementen laten inspringen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Voordelen: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BE" dirty="0"/>
              <a:t>Verhoging van de leesbaarheid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BE" dirty="0"/>
              <a:t>duidelijk beeld van het </a:t>
            </a:r>
            <a:r>
              <a:rPr lang="nl-BE" dirty="0" err="1"/>
              <a:t>parent</a:t>
            </a:r>
            <a:r>
              <a:rPr lang="nl-BE" dirty="0"/>
              <a:t>- en </a:t>
            </a:r>
            <a:r>
              <a:rPr lang="nl-BE" dirty="0" err="1"/>
              <a:t>child</a:t>
            </a:r>
            <a:r>
              <a:rPr lang="nl-BE" dirty="0"/>
              <a:t>-element.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sz="1800" b="1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99438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B7427C-1BD9-4A23-9B24-FF3897BB92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Elementen en tags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7267B20-B24C-4401-88D8-5ACB955081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&lt;!DOCTYPE html&gt;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&lt;html lang=”nl”&gt; </a:t>
            </a:r>
          </a:p>
          <a:p>
            <a:pPr indent="44958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nl-BE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head</a:t>
            </a: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 </a:t>
            </a:r>
          </a:p>
          <a:p>
            <a:pPr marL="449580" indent="44958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&lt;meta </a:t>
            </a:r>
            <a:r>
              <a:rPr lang="nl-BE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charset</a:t>
            </a: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="utf-8"&gt;</a:t>
            </a:r>
          </a:p>
          <a:p>
            <a:pPr marL="449580" indent="44958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nl-BE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title</a:t>
            </a: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&gt;Dit is de titel van de webpagina&lt;/</a:t>
            </a:r>
            <a:r>
              <a:rPr lang="nl-BE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title</a:t>
            </a: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 </a:t>
            </a:r>
          </a:p>
          <a:p>
            <a:pPr marL="44958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nl-BE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head</a:t>
            </a: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 </a:t>
            </a:r>
          </a:p>
          <a:p>
            <a:pPr indent="46418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&lt;body&gt; </a:t>
            </a:r>
          </a:p>
          <a:p>
            <a:pPr indent="914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&lt;p&gt;Dit is een</a:t>
            </a:r>
            <a:r>
              <a:rPr lang="nl-BE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&lt;</a:t>
            </a:r>
            <a:r>
              <a:rPr lang="nl-BE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lang="nl-BE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/&gt; </a:t>
            </a: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paragraaf.&lt;/p&gt;</a:t>
            </a:r>
            <a:r>
              <a:rPr lang="nl-BE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nl-BE" sz="14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indent="914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nl-BE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nl-BE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img</a:t>
            </a:r>
            <a:r>
              <a:rPr lang="nl-BE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nl-BE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src</a:t>
            </a:r>
            <a:r>
              <a:rPr lang="nl-BE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=”</a:t>
            </a:r>
            <a:r>
              <a:rPr lang="nl-BE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img</a:t>
            </a:r>
            <a:r>
              <a:rPr lang="nl-BE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/afbeelding.jpg” /&gt;</a:t>
            </a:r>
            <a:endParaRPr lang="nl-BE" sz="14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indent="46418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&lt;/body&gt;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&lt;/html&gt; </a:t>
            </a:r>
            <a:endParaRPr lang="nl-B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Rechte verbindingslijn met pijl 4">
            <a:extLst>
              <a:ext uri="{FF2B5EF4-FFF2-40B4-BE49-F238E27FC236}">
                <a16:creationId xmlns:a16="http://schemas.microsoft.com/office/drawing/2014/main" id="{1413086F-7749-47DB-B76C-1EE9682EB679}"/>
              </a:ext>
            </a:extLst>
          </p:cNvPr>
          <p:cNvCxnSpPr/>
          <p:nvPr/>
        </p:nvCxnSpPr>
        <p:spPr>
          <a:xfrm>
            <a:off x="625642" y="3503596"/>
            <a:ext cx="673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833FEF3A-1045-4C99-8CBE-C69A01FFFC17}"/>
              </a:ext>
            </a:extLst>
          </p:cNvPr>
          <p:cNvCxnSpPr/>
          <p:nvPr/>
        </p:nvCxnSpPr>
        <p:spPr>
          <a:xfrm>
            <a:off x="625642" y="3790749"/>
            <a:ext cx="673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EEE4FADE-2F9B-4A53-B303-9C798BCB55CE}"/>
              </a:ext>
            </a:extLst>
          </p:cNvPr>
          <p:cNvCxnSpPr/>
          <p:nvPr/>
        </p:nvCxnSpPr>
        <p:spPr>
          <a:xfrm>
            <a:off x="625642" y="4666648"/>
            <a:ext cx="673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F6C3C7E7-B8CB-4A2C-8837-E7E89F5C6BA1}"/>
              </a:ext>
            </a:extLst>
          </p:cNvPr>
          <p:cNvCxnSpPr/>
          <p:nvPr/>
        </p:nvCxnSpPr>
        <p:spPr>
          <a:xfrm>
            <a:off x="625642" y="4955406"/>
            <a:ext cx="673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590F7004-EB24-48A5-B51E-8C067F0B55E3}"/>
              </a:ext>
            </a:extLst>
          </p:cNvPr>
          <p:cNvCxnSpPr>
            <a:cxnSpLocks/>
          </p:cNvCxnSpPr>
          <p:nvPr/>
        </p:nvCxnSpPr>
        <p:spPr>
          <a:xfrm>
            <a:off x="625642" y="4069882"/>
            <a:ext cx="319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D647219D-B3D4-4407-85C7-D29718ECE137}"/>
              </a:ext>
            </a:extLst>
          </p:cNvPr>
          <p:cNvCxnSpPr>
            <a:cxnSpLocks/>
          </p:cNvCxnSpPr>
          <p:nvPr/>
        </p:nvCxnSpPr>
        <p:spPr>
          <a:xfrm>
            <a:off x="625642" y="3202004"/>
            <a:ext cx="319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844AF429-20A6-403B-B045-28D147DB2352}"/>
              </a:ext>
            </a:extLst>
          </p:cNvPr>
          <p:cNvCxnSpPr>
            <a:cxnSpLocks/>
          </p:cNvCxnSpPr>
          <p:nvPr/>
        </p:nvCxnSpPr>
        <p:spPr>
          <a:xfrm>
            <a:off x="625642" y="4366661"/>
            <a:ext cx="319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7EBC8148-69EE-4682-BCEB-8A73FC9D79F8}"/>
              </a:ext>
            </a:extLst>
          </p:cNvPr>
          <p:cNvCxnSpPr>
            <a:cxnSpLocks/>
          </p:cNvCxnSpPr>
          <p:nvPr/>
        </p:nvCxnSpPr>
        <p:spPr>
          <a:xfrm>
            <a:off x="625642" y="5242560"/>
            <a:ext cx="319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587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FB4005-1F16-4282-A6F2-09BF0D083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Attributen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DA3A926-E10D-4515-8F7C-8D3E49FA38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Elk element kan attributen hebben in de begintag.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BE" dirty="0"/>
              <a:t>Globale attributen zijn toepasbaar bij elke element.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BE" dirty="0"/>
              <a:t>Specifieke attributen zijn toepasbaar bij specifieke elementen.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Attributen voorzien extra informatie of data aan een element.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sz="2000" dirty="0"/>
          </a:p>
          <a:p>
            <a:pPr marL="355600" lvl="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nl-NL" sz="1800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&lt;</a:t>
            </a:r>
            <a:r>
              <a:rPr lang="nl-NL" sz="1800" dirty="0" err="1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img</a:t>
            </a:r>
            <a:r>
              <a:rPr lang="nl-NL" sz="1800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lang="nl-NL" sz="1800" b="1" dirty="0" err="1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src</a:t>
            </a:r>
            <a:r>
              <a:rPr lang="nl-NL" sz="1800" b="1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="foto.gif" </a:t>
            </a:r>
            <a:r>
              <a:rPr lang="nl-NL" sz="1800" b="1" dirty="0" err="1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width</a:t>
            </a:r>
            <a:r>
              <a:rPr lang="nl-NL" sz="1800" b="1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="100"</a:t>
            </a:r>
            <a:r>
              <a:rPr lang="nl-NL" sz="1800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/&gt;</a:t>
            </a:r>
          </a:p>
          <a:p>
            <a:pPr marL="355600" lvl="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nl-NL" sz="1800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&lt;a </a:t>
            </a:r>
            <a:r>
              <a:rPr lang="nl-NL" sz="1800" b="1" dirty="0" err="1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href</a:t>
            </a:r>
            <a:r>
              <a:rPr lang="nl-NL" sz="1800" b="1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="page2.html"</a:t>
            </a:r>
            <a:r>
              <a:rPr lang="nl-NL" sz="1800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&gt;pagina 2&lt;/a&gt;</a:t>
            </a:r>
          </a:p>
          <a:p>
            <a:pPr marL="355600" lvl="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nl-NL" sz="1800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&lt;p </a:t>
            </a:r>
            <a:r>
              <a:rPr lang="nl-NL" sz="1800" b="1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class=”par” </a:t>
            </a:r>
            <a:r>
              <a:rPr lang="nl-NL" sz="1800" b="1" dirty="0" err="1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id</a:t>
            </a:r>
            <a:r>
              <a:rPr lang="nl-NL" sz="1800" b="1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=”par” </a:t>
            </a:r>
            <a:r>
              <a:rPr lang="nl-NL" sz="1800" b="1" strike="sngStrike" dirty="0" err="1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style</a:t>
            </a:r>
            <a:r>
              <a:rPr lang="nl-NL" sz="1800" b="1" strike="sngStrike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=”border: 1px </a:t>
            </a:r>
            <a:r>
              <a:rPr lang="nl-NL" sz="1800" b="1" strike="sngStrike" dirty="0" err="1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solid</a:t>
            </a:r>
            <a:r>
              <a:rPr lang="nl-NL" sz="1800" b="1" strike="sngStrike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red;”</a:t>
            </a:r>
            <a:r>
              <a:rPr lang="nl-NL" sz="1800" b="1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lang="nl-NL" sz="1800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&gt;paragraaf&lt;/p&gt;</a:t>
            </a:r>
          </a:p>
          <a:p>
            <a:pPr marL="355600" lvl="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nl-NL" sz="1800" dirty="0"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25328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FB4005-1F16-4282-A6F2-09BF0D083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Elementen en attributen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DA3A926-E10D-4515-8F7C-8D3E49FA38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Inhoud en opmaak moet gescheiden worden!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BE" dirty="0"/>
              <a:t>Alle elementen en attributen die enkel opmaak beschrijven zijn verboden.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BE" dirty="0"/>
              <a:t>Alle elementen en attributen moeten een inhoudelijke betekenis hebben.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351421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FB4005-1F16-4282-A6F2-09BF0D083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Commentaar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DA3A926-E10D-4515-8F7C-8D3E49FA38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Soms kan het handig zijn om commentaar toe te voegen over onze code.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sz="1800" b="1" dirty="0"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/>
            <a:r>
              <a:rPr lang="nl-BE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&lt;!--Dit is een stukje commentaar--&gt;</a:t>
            </a:r>
            <a:endParaRPr lang="nl-BE" sz="1800" dirty="0">
              <a:solidFill>
                <a:srgbClr val="000000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75714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AB08F2-632E-433C-AEB6-B17315CBEC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Conventies en validatie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5EBF288-87A3-4564-9AEB-B7B9754BCD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nl-BE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De &lt;!DOCTYPE html&gt; declaratie is verplicht.</a:t>
            </a: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nl-BE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De &lt;meta </a:t>
            </a:r>
            <a:r>
              <a:rPr lang="nl-BE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charset</a:t>
            </a:r>
            <a:r>
              <a:rPr lang="nl-BE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=”utf-8”&gt; is verplicht.</a:t>
            </a: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nl-BE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We hanteren een correcte volgorde en nesting van de elementen.</a:t>
            </a: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nl-BE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Alle HTML-elementen en attributen worden in kleine letters geschreven.</a:t>
            </a: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nl-BE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De waardes van de attributen staan altijd tussen dubbele aanhalingstekens.</a:t>
            </a: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nl-BE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Elementen met een </a:t>
            </a:r>
            <a:r>
              <a:rPr lang="nl-BE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eindtag</a:t>
            </a:r>
            <a:r>
              <a:rPr lang="nl-BE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moeten altijd gesloten worden.</a:t>
            </a: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nl-BE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Algemene teksten moeten altijd in een </a:t>
            </a:r>
            <a:r>
              <a:rPr lang="nl-BE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paragraph</a:t>
            </a:r>
            <a:r>
              <a:rPr lang="nl-BE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geplaatst worden.</a:t>
            </a:r>
          </a:p>
        </p:txBody>
      </p:sp>
    </p:spTree>
    <p:extLst>
      <p:ext uri="{BB962C8B-B14F-4D97-AF65-F5344CB8AC3E}">
        <p14:creationId xmlns:p14="http://schemas.microsoft.com/office/powerpoint/2010/main" val="1639651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43F8E442-8F15-406F-9476-2F412EAAC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827773"/>
            <a:ext cx="11160125" cy="4813249"/>
          </a:xfrm>
        </p:spPr>
        <p:txBody>
          <a:bodyPr/>
          <a:lstStyle/>
          <a:p>
            <a: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&lt;HTML&gt;</a:t>
            </a:r>
          </a:p>
          <a:p>
            <a:pPr marL="0" lvl="1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</a:t>
            </a:r>
            <a:r>
              <a:rPr lang="nl-NL" sz="1800" b="0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head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&gt;</a:t>
            </a:r>
          </a:p>
          <a:p>
            <a:pPr marL="0" lvl="1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</a:t>
            </a:r>
            <a:r>
              <a:rPr lang="nl-NL" sz="1800" b="0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title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&gt;Cursusinhoud&lt;/</a:t>
            </a:r>
            <a:r>
              <a:rPr lang="nl-NL" sz="1800" b="0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title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&gt;</a:t>
            </a:r>
          </a:p>
          <a:p>
            <a:pPr marL="0" lvl="1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&lt;/</a:t>
            </a:r>
            <a:r>
              <a:rPr lang="nl-NL" sz="1800" b="0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head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&gt;</a:t>
            </a:r>
          </a:p>
          <a:p>
            <a: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&lt;body&gt;</a:t>
            </a:r>
          </a:p>
          <a:p>
            <a: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&lt;h1&gt;Cursus Web Essentials&lt;/h1&gt;</a:t>
            </a:r>
          </a:p>
          <a:p>
            <a: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</a:t>
            </a:r>
            <a:r>
              <a:rPr lang="nl-NL" sz="1800" b="0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img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 </a:t>
            </a:r>
            <a:r>
              <a:rPr lang="nl-NL" sz="1800" b="0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src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=“lesgever.gif" alt=“Foto van de </a:t>
            </a:r>
            <a:r>
              <a:rPr lang="nl-NL" sz="1800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l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esgever“ /&gt;</a:t>
            </a:r>
          </a:p>
          <a:p>
            <a: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&lt;p&gt;Deze cursus bevat de volgende onderdelen:&lt;/span&gt;</a:t>
            </a:r>
          </a:p>
          <a:p>
            <a: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</a:t>
            </a:r>
            <a:r>
              <a:rPr lang="nl-NL" sz="1800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ul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&gt;</a:t>
            </a:r>
          </a:p>
          <a:p>
            <a: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&lt;li&gt;HTML5</a:t>
            </a:r>
          </a:p>
          <a:p>
            <a: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&lt;li&gt;CSS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&lt;li&gt;Tabellen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&lt;li&gt;Formulieren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&lt;li&gt;</a:t>
            </a:r>
            <a:endParaRPr lang="nl-NL" sz="1800" b="1" i="0" u="none" strike="noStrike" cap="none" dirty="0">
              <a:solidFill>
                <a:schemeClr val="dk1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Calibri"/>
            </a:endParaRPr>
          </a:p>
          <a:p>
            <a: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&lt;/</a:t>
            </a:r>
            <a:r>
              <a:rPr lang="nl-NL" sz="1800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ul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&gt;</a:t>
            </a:r>
          </a:p>
          <a:p>
            <a: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&lt;/body&gt;</a:t>
            </a:r>
          </a:p>
          <a:p>
            <a: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672994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1EF5367-E69D-C748-B7F1-F27FAC3F35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Studiegids</a:t>
            </a: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36557CAB-68A7-8B47-B435-0266C39E99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De </a:t>
            </a:r>
            <a:r>
              <a:rPr lang="nl-BE" dirty="0">
                <a:hlinkClick r:id="rId2"/>
              </a:rPr>
              <a:t>studiegids</a:t>
            </a:r>
            <a:r>
              <a:rPr lang="nl-BE" dirty="0"/>
              <a:t> bevat informatie over: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het studiemateriaal en de nodige software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de contacturen en de onderwijsvormen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de eindcompetenties en doelstellingen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de leerinhoud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de evaluatie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de volgtijdelijkheid</a:t>
            </a:r>
          </a:p>
        </p:txBody>
      </p:sp>
    </p:spTree>
    <p:extLst>
      <p:ext uri="{BB962C8B-B14F-4D97-AF65-F5344CB8AC3E}">
        <p14:creationId xmlns:p14="http://schemas.microsoft.com/office/powerpoint/2010/main" val="37300412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43F8E442-8F15-406F-9476-2F412EAAC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827773"/>
            <a:ext cx="11160125" cy="4813249"/>
          </a:xfrm>
        </p:spPr>
        <p:txBody>
          <a:bodyPr/>
          <a:lstStyle/>
          <a:p>
            <a: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&lt;!DOCTYPE html&gt;</a:t>
            </a:r>
          </a:p>
          <a:p>
            <a: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&lt;html lang="nl"&gt;</a:t>
            </a:r>
          </a:p>
          <a:p>
            <a:pPr marL="0" lvl="1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</a:t>
            </a:r>
            <a:r>
              <a:rPr lang="nl-NL" sz="1800" b="0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head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&gt;</a:t>
            </a:r>
          </a:p>
          <a:p>
            <a:pPr marL="0" lvl="1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nl-NL" sz="1800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	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&lt;meta </a:t>
            </a:r>
            <a:r>
              <a:rPr lang="nl-NL" sz="1800" b="0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charset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="utf-8“&gt;</a:t>
            </a:r>
          </a:p>
          <a:p>
            <a:pPr marL="0" lvl="1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nl-NL" sz="1800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	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</a:t>
            </a:r>
            <a:r>
              <a:rPr lang="nl-NL" sz="1800" b="0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title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&gt;Cursusinhoud&lt;/</a:t>
            </a:r>
            <a:r>
              <a:rPr lang="nl-NL" sz="1800" b="0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title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&gt;</a:t>
            </a:r>
          </a:p>
          <a:p>
            <a: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&lt;/</a:t>
            </a:r>
            <a:r>
              <a:rPr lang="nl-NL" sz="1800" b="0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head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&gt;</a:t>
            </a:r>
          </a:p>
          <a:p>
            <a: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&lt;body&gt;</a:t>
            </a:r>
          </a:p>
          <a:p>
            <a: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nl-NL" sz="1800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	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&lt;h1&gt;Cursus Web Essentials&lt;/h1&gt;</a:t>
            </a:r>
          </a:p>
          <a:p>
            <a: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nl-NL" sz="1800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	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</a:t>
            </a:r>
            <a:r>
              <a:rPr lang="nl-NL" sz="1800" b="0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img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 </a:t>
            </a:r>
            <a:r>
              <a:rPr lang="nl-NL" sz="1800" b="0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src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=“lesgever.gif" alt=“Foto van de lesgever“ /&gt;</a:t>
            </a:r>
          </a:p>
          <a:p>
            <a: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nl-NL" sz="1800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	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&lt;p&gt;Deze cursus bevat de volgende onderdelen:&lt;/p&gt;</a:t>
            </a:r>
          </a:p>
          <a:p>
            <a: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nl-NL" sz="1800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	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</a:t>
            </a:r>
            <a:r>
              <a:rPr lang="nl-NL" sz="1800" b="0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ul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&gt;</a:t>
            </a:r>
          </a:p>
          <a:p>
            <a: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nl-NL" sz="1800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		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&lt;li&gt;HTML5&lt;/li&gt;</a:t>
            </a:r>
          </a:p>
          <a:p>
            <a: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nl-NL" sz="1800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		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&lt;li&gt;CSS&lt;/li&gt;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nl-NL" sz="1800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		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&lt;li&gt;Tabellen&lt;/li&gt;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nl-NL" sz="1800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		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&lt;li&gt;Formulieren&lt;/li&gt;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nl-NL" sz="1800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		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&lt;li&gt;…&lt;/li&gt;</a:t>
            </a:r>
            <a:endParaRPr lang="nl-NL" sz="1800" b="1" i="0" u="none" strike="noStrike" cap="none" dirty="0">
              <a:solidFill>
                <a:schemeClr val="dk1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Calibri"/>
            </a:endParaRPr>
          </a:p>
          <a:p>
            <a: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nl-NL" sz="1800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	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&lt;/</a:t>
            </a:r>
            <a:r>
              <a:rPr lang="nl-NL" sz="1800" b="0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ul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&gt;</a:t>
            </a:r>
          </a:p>
          <a:p>
            <a: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&lt;/body&gt;</a:t>
            </a:r>
          </a:p>
          <a:p>
            <a: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&lt;/html&gt;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578631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2FE1A3-FBE6-40ED-B5D8-E4256F5547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Conventies en validatie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DBFBDF3-BE93-4DA1-B390-851D6967C1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Code valideren via </a:t>
            </a:r>
            <a:r>
              <a:rPr lang="nl-NL" sz="24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http://validator.w3.org</a:t>
            </a:r>
            <a:r>
              <a:rPr lang="nl-NL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om te komen tot:</a:t>
            </a:r>
            <a:endParaRPr lang="nl-NL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NL" dirty="0"/>
              <a:t>gestandaardiseerde taal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NL" dirty="0"/>
              <a:t>browser-onafhankelijke code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Verplicht toe te passen op alle oefeningen!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NL" i="1" dirty="0"/>
              <a:t>Een oefening is pas af als de code gevalideerd is zonder </a:t>
            </a:r>
            <a:r>
              <a:rPr lang="nl-NL" i="1" dirty="0" err="1"/>
              <a:t>errors</a:t>
            </a:r>
            <a:r>
              <a:rPr lang="nl-NL" i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114605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2FE1A3-FBE6-40ED-B5D8-E4256F5547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Conventies en validatie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DBFBDF3-BE93-4DA1-B390-851D6967C1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b="1" dirty="0"/>
              <a:t>Oefening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/>
              <a:t>Download het bestand ‘opdrachten.docx’ op </a:t>
            </a:r>
            <a:r>
              <a:rPr lang="nl-NL" sz="2000" dirty="0" err="1"/>
              <a:t>BlackBoard</a:t>
            </a:r>
            <a:r>
              <a:rPr lang="nl-NL" sz="2000" dirty="0"/>
              <a:t> (Inleiding en HTML &gt; Oefeningen).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/>
              <a:t>Valideer de code aan de hand van de online </a:t>
            </a:r>
            <a:r>
              <a:rPr lang="nl-NL" sz="2000" dirty="0" err="1"/>
              <a:t>validator</a:t>
            </a:r>
            <a:r>
              <a:rPr lang="nl-NL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/>
              <a:t>Probeer de fouten </a:t>
            </a:r>
            <a:r>
              <a:rPr lang="nl-NL" sz="2000"/>
              <a:t>in oefening 1.4 weg </a:t>
            </a:r>
            <a:r>
              <a:rPr lang="nl-NL" sz="2000" dirty="0"/>
              <a:t>te werken.</a:t>
            </a:r>
          </a:p>
        </p:txBody>
      </p:sp>
    </p:spTree>
    <p:extLst>
      <p:ext uri="{BB962C8B-B14F-4D97-AF65-F5344CB8AC3E}">
        <p14:creationId xmlns:p14="http://schemas.microsoft.com/office/powerpoint/2010/main" val="10961982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1800F5-275B-4EB8-82EE-B9D029FEE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7" y="2914972"/>
            <a:ext cx="11160125" cy="1028056"/>
          </a:xfrm>
        </p:spPr>
        <p:txBody>
          <a:bodyPr/>
          <a:lstStyle/>
          <a:p>
            <a:pPr algn="ctr"/>
            <a:r>
              <a:rPr lang="nl-BE" dirty="0"/>
              <a:t>Structuur</a:t>
            </a:r>
          </a:p>
        </p:txBody>
      </p:sp>
    </p:spTree>
    <p:extLst>
      <p:ext uri="{BB962C8B-B14F-4D97-AF65-F5344CB8AC3E}">
        <p14:creationId xmlns:p14="http://schemas.microsoft.com/office/powerpoint/2010/main" val="18712162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2FE1A3-FBE6-40ED-B5D8-E4256F5547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Blokelementen en </a:t>
            </a:r>
            <a:r>
              <a:rPr lang="nl-BE" dirty="0" err="1"/>
              <a:t>inline</a:t>
            </a:r>
            <a:r>
              <a:rPr lang="nl-BE" dirty="0"/>
              <a:t> elementen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DBFBDF3-BE93-4DA1-B390-851D6967C1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lvl="0" indent="-342900">
              <a:lnSpc>
                <a:spcPct val="120000"/>
              </a:lnSpc>
              <a:spcAft>
                <a:spcPts val="1100"/>
              </a:spcAft>
              <a:buFont typeface="Arial" panose="020B0604020202020204" pitchFamily="34" charset="0"/>
              <a:buChar char="•"/>
            </a:pPr>
            <a:r>
              <a:rPr lang="nl-BE" sz="2000" i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Blokelementen</a:t>
            </a:r>
            <a:r>
              <a:rPr lang="nl-BE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nemen altijd een nieuwe regel in beslag en maken gebruik van de volledige breedte van het scherm.</a:t>
            </a:r>
          </a:p>
          <a:p>
            <a:pPr marL="342900" lvl="0" indent="-342900">
              <a:lnSpc>
                <a:spcPct val="120000"/>
              </a:lnSpc>
              <a:spcAft>
                <a:spcPts val="1100"/>
              </a:spcAft>
              <a:buFont typeface="Arial" panose="020B0604020202020204" pitchFamily="34" charset="0"/>
              <a:buChar char="•"/>
            </a:pPr>
            <a:endParaRPr lang="nl-BE" sz="20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20000"/>
              </a:lnSpc>
              <a:spcAft>
                <a:spcPts val="1100"/>
              </a:spcAft>
              <a:buFont typeface="Arial" panose="020B0604020202020204" pitchFamily="34" charset="0"/>
              <a:buChar char="•"/>
            </a:pPr>
            <a:r>
              <a:rPr lang="nl-BE" sz="2000" i="1" dirty="0" err="1">
                <a:solidFill>
                  <a:srgbClr val="000000"/>
                </a:solidFill>
                <a:ea typeface="Times New Roman" panose="02020603050405020304" pitchFamily="18" charset="0"/>
              </a:rPr>
              <a:t>Inline</a:t>
            </a:r>
            <a:r>
              <a:rPr lang="nl-BE" sz="2000" i="1" dirty="0">
                <a:solidFill>
                  <a:srgbClr val="000000"/>
                </a:solidFill>
                <a:ea typeface="Times New Roman" panose="02020603050405020304" pitchFamily="18" charset="0"/>
              </a:rPr>
              <a:t> elementen </a:t>
            </a:r>
            <a:r>
              <a:rPr lang="nl-BE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worden in de huidige regel getoond en zijn even breed als de inhoud van het element.</a:t>
            </a:r>
            <a:endParaRPr lang="nl-BE" sz="20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779D7F31-8991-4F06-91E2-2D3E417C4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45" y="4971965"/>
            <a:ext cx="3272561" cy="669057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CDB69731-4A42-4DFC-B8EC-9A733D903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45" y="3351997"/>
            <a:ext cx="9292458" cy="66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202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D3FFA0-F40C-4D9B-B63B-F330F98E44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Voorbeelden blokelementen</a:t>
            </a:r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A78F344D-6DDE-4035-9F79-FBD54FDDF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264792"/>
              </p:ext>
            </p:extLst>
          </p:nvPr>
        </p:nvGraphicFramePr>
        <p:xfrm>
          <a:off x="515937" y="2528888"/>
          <a:ext cx="11160124" cy="270505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421823">
                  <a:extLst>
                    <a:ext uri="{9D8B030D-6E8A-4147-A177-3AD203B41FA5}">
                      <a16:colId xmlns:a16="http://schemas.microsoft.com/office/drawing/2014/main" val="2633605470"/>
                    </a:ext>
                  </a:extLst>
                </a:gridCol>
                <a:gridCol w="6738301">
                  <a:extLst>
                    <a:ext uri="{9D8B030D-6E8A-4147-A177-3AD203B41FA5}">
                      <a16:colId xmlns:a16="http://schemas.microsoft.com/office/drawing/2014/main" val="3671266124"/>
                    </a:ext>
                  </a:extLst>
                </a:gridCol>
              </a:tblGrid>
              <a:tr h="2705056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tabLst>
                          <a:tab pos="1790700" algn="l"/>
                        </a:tabLst>
                      </a:pPr>
                      <a:r>
                        <a:rPr lang="nl-BE" sz="2100" b="0" dirty="0">
                          <a:solidFill>
                            <a:srgbClr val="42AC47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Paragraaf </a:t>
                      </a:r>
                      <a:r>
                        <a:rPr lang="nl-BE" sz="2100" b="0" dirty="0">
                          <a:effectLst/>
                        </a:rPr>
                        <a:t>	</a:t>
                      </a:r>
                      <a:r>
                        <a:rPr lang="nl-BE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&lt;p&gt;…&lt;/p&gt;</a:t>
                      </a:r>
                    </a:p>
                    <a:p>
                      <a:pPr>
                        <a:lnSpc>
                          <a:spcPct val="120000"/>
                        </a:lnSpc>
                        <a:tabLst>
                          <a:tab pos="1790700" algn="l"/>
                        </a:tabLst>
                      </a:pPr>
                      <a:r>
                        <a:rPr lang="nl-BE" sz="2100" b="0" dirty="0">
                          <a:solidFill>
                            <a:srgbClr val="42AC47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Kop 1 </a:t>
                      </a:r>
                      <a:r>
                        <a:rPr lang="nl-BE" sz="2100" b="0" dirty="0">
                          <a:effectLst/>
                        </a:rPr>
                        <a:t>	</a:t>
                      </a:r>
                      <a:r>
                        <a:rPr lang="nl-BE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&lt;h1&gt;…&lt;/h1&gt;</a:t>
                      </a:r>
                    </a:p>
                    <a:p>
                      <a:pPr>
                        <a:lnSpc>
                          <a:spcPct val="120000"/>
                        </a:lnSpc>
                        <a:tabLst>
                          <a:tab pos="1790700" algn="l"/>
                        </a:tabLst>
                      </a:pPr>
                      <a:r>
                        <a:rPr lang="nl-BE" sz="2100" b="0" dirty="0">
                          <a:solidFill>
                            <a:srgbClr val="42AC47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Kop 2</a:t>
                      </a:r>
                      <a:r>
                        <a:rPr lang="nl-BE" sz="2100" b="0" dirty="0">
                          <a:effectLst/>
                        </a:rPr>
                        <a:t>	</a:t>
                      </a:r>
                      <a:r>
                        <a:rPr lang="nl-BE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&lt;h2&gt;…&lt;/h2&gt;</a:t>
                      </a:r>
                    </a:p>
                    <a:p>
                      <a:pPr>
                        <a:lnSpc>
                          <a:spcPct val="120000"/>
                        </a:lnSpc>
                        <a:tabLst>
                          <a:tab pos="1790700" algn="l"/>
                        </a:tabLst>
                      </a:pPr>
                      <a:r>
                        <a:rPr lang="nl-BE" sz="2100" b="0" dirty="0">
                          <a:solidFill>
                            <a:srgbClr val="42AC47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Kop 3</a:t>
                      </a:r>
                      <a:r>
                        <a:rPr lang="nl-BE" sz="2100" b="0" dirty="0">
                          <a:effectLst/>
                        </a:rPr>
                        <a:t>	</a:t>
                      </a:r>
                      <a:r>
                        <a:rPr lang="nl-BE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&lt;h3&gt;…&lt;/h3&gt;</a:t>
                      </a:r>
                    </a:p>
                    <a:p>
                      <a:pPr>
                        <a:lnSpc>
                          <a:spcPct val="120000"/>
                        </a:lnSpc>
                        <a:tabLst>
                          <a:tab pos="1790700" algn="l"/>
                        </a:tabLst>
                      </a:pPr>
                      <a:r>
                        <a:rPr lang="nl-BE" sz="2100" b="0" dirty="0">
                          <a:solidFill>
                            <a:srgbClr val="42AC47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Kop 4 </a:t>
                      </a:r>
                      <a:r>
                        <a:rPr lang="nl-BE" sz="2100" b="0" dirty="0">
                          <a:effectLst/>
                        </a:rPr>
                        <a:t>	</a:t>
                      </a:r>
                      <a:r>
                        <a:rPr lang="nl-BE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&lt;h4&gt;…&lt;/h4&gt;</a:t>
                      </a:r>
                    </a:p>
                    <a:p>
                      <a:pPr>
                        <a:lnSpc>
                          <a:spcPct val="120000"/>
                        </a:lnSpc>
                        <a:tabLst>
                          <a:tab pos="1790700" algn="l"/>
                        </a:tabLst>
                      </a:pPr>
                      <a:r>
                        <a:rPr lang="nl-BE" sz="2100" b="0" dirty="0">
                          <a:solidFill>
                            <a:srgbClr val="42AC47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Kop 5 </a:t>
                      </a:r>
                      <a:r>
                        <a:rPr lang="nl-BE" sz="2100" b="0" dirty="0">
                          <a:effectLst/>
                        </a:rPr>
                        <a:t>	</a:t>
                      </a:r>
                      <a:r>
                        <a:rPr lang="nl-BE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&lt;h5&gt;…&lt;/h5&gt;</a:t>
                      </a:r>
                    </a:p>
                    <a:p>
                      <a:pPr>
                        <a:lnSpc>
                          <a:spcPct val="120000"/>
                        </a:lnSpc>
                        <a:tabLst>
                          <a:tab pos="1790700" algn="l"/>
                        </a:tabLst>
                      </a:pPr>
                      <a:r>
                        <a:rPr lang="nl-BE" sz="2100" b="0" dirty="0">
                          <a:solidFill>
                            <a:srgbClr val="42AC47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Kop 6 </a:t>
                      </a:r>
                      <a:r>
                        <a:rPr lang="nl-BE" sz="2100" b="0" dirty="0">
                          <a:effectLst/>
                        </a:rPr>
                        <a:t>	</a:t>
                      </a:r>
                      <a:r>
                        <a:rPr lang="nl-BE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&lt;h6&gt;…&lt;/h6&gt;</a:t>
                      </a:r>
                      <a:endParaRPr lang="nl-BE" sz="1800" b="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133005" marR="1330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tabLst>
                          <a:tab pos="2781300" algn="l"/>
                        </a:tabLst>
                      </a:pPr>
                      <a:r>
                        <a:rPr lang="nl-BE" sz="2100" b="0" dirty="0">
                          <a:solidFill>
                            <a:srgbClr val="42AC47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Divisie</a:t>
                      </a:r>
                      <a:r>
                        <a:rPr lang="nl-BE" sz="2100" b="0" dirty="0">
                          <a:effectLst/>
                        </a:rPr>
                        <a:t> 	</a:t>
                      </a:r>
                      <a:r>
                        <a:rPr lang="nl-BE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&lt;div&gt;…&lt;/div&gt;</a:t>
                      </a:r>
                    </a:p>
                    <a:p>
                      <a:pPr>
                        <a:lnSpc>
                          <a:spcPct val="120000"/>
                        </a:lnSpc>
                        <a:tabLst>
                          <a:tab pos="2781300" algn="l"/>
                        </a:tabLst>
                      </a:pPr>
                      <a:r>
                        <a:rPr lang="nl-BE" sz="2100" b="0" dirty="0">
                          <a:solidFill>
                            <a:srgbClr val="42AC47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Blockquote/citaat </a:t>
                      </a:r>
                      <a:r>
                        <a:rPr lang="nl-BE" sz="2100" b="0" dirty="0">
                          <a:effectLst/>
                        </a:rPr>
                        <a:t>	</a:t>
                      </a:r>
                      <a:r>
                        <a:rPr lang="nl-BE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&lt;blockquote&gt;…&lt;/blockquote&gt;</a:t>
                      </a:r>
                      <a:endParaRPr lang="nl-BE" sz="2000" b="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20000"/>
                        </a:lnSpc>
                        <a:tabLst>
                          <a:tab pos="2781300" algn="l"/>
                        </a:tabLst>
                      </a:pPr>
                      <a:r>
                        <a:rPr lang="nl-BE" sz="2100" b="0" dirty="0" err="1">
                          <a:solidFill>
                            <a:srgbClr val="42AC47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Preformatted</a:t>
                      </a:r>
                      <a:r>
                        <a:rPr lang="nl-BE" sz="2100" b="0" dirty="0">
                          <a:effectLst/>
                        </a:rPr>
                        <a:t> 	</a:t>
                      </a:r>
                      <a:r>
                        <a:rPr lang="nl-BE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&lt;pre&gt;…&lt;/pre&gt;</a:t>
                      </a:r>
                    </a:p>
                    <a:p>
                      <a:pPr>
                        <a:lnSpc>
                          <a:spcPct val="120000"/>
                        </a:lnSpc>
                        <a:tabLst>
                          <a:tab pos="2781300" algn="l"/>
                        </a:tabLst>
                      </a:pPr>
                      <a:r>
                        <a:rPr lang="nl-BE" sz="2100" b="0" dirty="0">
                          <a:solidFill>
                            <a:srgbClr val="42AC47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Ongeordende lijsten </a:t>
                      </a:r>
                      <a:r>
                        <a:rPr lang="nl-BE" sz="2100" b="0" dirty="0">
                          <a:effectLst/>
                        </a:rPr>
                        <a:t>	</a:t>
                      </a:r>
                      <a:r>
                        <a:rPr lang="nl-BE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nl-BE" sz="1800" b="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ul</a:t>
                      </a:r>
                      <a:r>
                        <a:rPr lang="nl-BE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&gt;&lt;/</a:t>
                      </a:r>
                      <a:r>
                        <a:rPr lang="nl-BE" sz="1800" b="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ul</a:t>
                      </a:r>
                      <a:r>
                        <a:rPr lang="nl-BE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>
                        <a:lnSpc>
                          <a:spcPct val="120000"/>
                        </a:lnSpc>
                        <a:tabLst>
                          <a:tab pos="2781300" algn="l"/>
                        </a:tabLst>
                      </a:pPr>
                      <a:r>
                        <a:rPr lang="nl-BE" sz="2100" b="0" dirty="0">
                          <a:solidFill>
                            <a:srgbClr val="42AC47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Geordende lijsten</a:t>
                      </a:r>
                      <a:r>
                        <a:rPr lang="nl-BE" sz="2100" b="0" dirty="0">
                          <a:effectLst/>
                        </a:rPr>
                        <a:t>	</a:t>
                      </a:r>
                      <a:r>
                        <a:rPr lang="nl-BE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nl-BE" sz="1800" b="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ol</a:t>
                      </a:r>
                      <a:r>
                        <a:rPr lang="nl-BE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&gt;&lt;/</a:t>
                      </a:r>
                      <a:r>
                        <a:rPr lang="nl-BE" sz="1800" b="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ol</a:t>
                      </a:r>
                      <a:r>
                        <a:rPr lang="nl-BE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>
                        <a:lnSpc>
                          <a:spcPct val="120000"/>
                        </a:lnSpc>
                        <a:tabLst>
                          <a:tab pos="2598738" algn="l"/>
                        </a:tabLst>
                      </a:pPr>
                      <a:r>
                        <a:rPr lang="nl-BE" sz="2100" b="0" dirty="0">
                          <a:effectLst/>
                        </a:rPr>
                        <a:t> </a:t>
                      </a:r>
                      <a:endParaRPr lang="nl-BE" sz="2100" b="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3005" marR="133005" marT="0" marB="0"/>
                </a:tc>
                <a:extLst>
                  <a:ext uri="{0D108BD9-81ED-4DB2-BD59-A6C34878D82A}">
                    <a16:rowId xmlns:a16="http://schemas.microsoft.com/office/drawing/2014/main" val="3300121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06439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CF93C8-1269-46D7-B46F-CE72FEA89B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Voorbeelden </a:t>
            </a:r>
            <a:r>
              <a:rPr lang="nl-BE" dirty="0" err="1"/>
              <a:t>inline</a:t>
            </a:r>
            <a:r>
              <a:rPr lang="nl-BE" dirty="0"/>
              <a:t> elementen</a:t>
            </a:r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4300F637-9E6B-4685-B0B2-5F08FA6F6F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447350"/>
              </p:ext>
            </p:extLst>
          </p:nvPr>
        </p:nvGraphicFramePr>
        <p:xfrm>
          <a:off x="515937" y="2033814"/>
          <a:ext cx="11160125" cy="3485354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5929817">
                  <a:extLst>
                    <a:ext uri="{9D8B030D-6E8A-4147-A177-3AD203B41FA5}">
                      <a16:colId xmlns:a16="http://schemas.microsoft.com/office/drawing/2014/main" val="4284453276"/>
                    </a:ext>
                  </a:extLst>
                </a:gridCol>
                <a:gridCol w="5230308">
                  <a:extLst>
                    <a:ext uri="{9D8B030D-6E8A-4147-A177-3AD203B41FA5}">
                      <a16:colId xmlns:a16="http://schemas.microsoft.com/office/drawing/2014/main" val="2417037344"/>
                    </a:ext>
                  </a:extLst>
                </a:gridCol>
              </a:tblGrid>
              <a:tr h="3485354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tabLst>
                          <a:tab pos="2328863" algn="l"/>
                        </a:tabLst>
                      </a:pPr>
                      <a:r>
                        <a:rPr lang="nl-BE" sz="2100" b="0" dirty="0">
                          <a:solidFill>
                            <a:srgbClr val="42AC47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 blok</a:t>
                      </a:r>
                      <a:r>
                        <a:rPr lang="nl-BE" sz="2100" b="0" dirty="0">
                          <a:effectLst/>
                        </a:rPr>
                        <a:t>	</a:t>
                      </a:r>
                      <a:r>
                        <a:rPr lang="nl-BE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&lt;code&gt;…&lt;/code&gt;</a:t>
                      </a:r>
                    </a:p>
                    <a:p>
                      <a:pPr>
                        <a:lnSpc>
                          <a:spcPct val="120000"/>
                        </a:lnSpc>
                        <a:tabLst>
                          <a:tab pos="2328863" algn="l"/>
                        </a:tabLst>
                      </a:pPr>
                      <a:r>
                        <a:rPr lang="nl-BE" sz="2100" b="0" dirty="0">
                          <a:solidFill>
                            <a:srgbClr val="42AC47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Quote</a:t>
                      </a:r>
                      <a:r>
                        <a:rPr lang="nl-BE" sz="2100" b="0" dirty="0">
                          <a:effectLst/>
                        </a:rPr>
                        <a:t>	</a:t>
                      </a:r>
                      <a:r>
                        <a:rPr lang="nl-BE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&lt;q&gt;…&lt;/q&gt;</a:t>
                      </a:r>
                    </a:p>
                    <a:p>
                      <a:pPr>
                        <a:lnSpc>
                          <a:spcPct val="120000"/>
                        </a:lnSpc>
                        <a:tabLst>
                          <a:tab pos="2328863" algn="l"/>
                        </a:tabLst>
                      </a:pPr>
                      <a:r>
                        <a:rPr lang="nl-BE" sz="2100" b="0" dirty="0">
                          <a:solidFill>
                            <a:srgbClr val="42AC47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Hyperlink</a:t>
                      </a:r>
                      <a:r>
                        <a:rPr lang="nl-BE" sz="2100" b="0" dirty="0">
                          <a:effectLst/>
                        </a:rPr>
                        <a:t>	</a:t>
                      </a:r>
                      <a:r>
                        <a:rPr lang="nl-BE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&lt;a&gt;…&lt;/a&gt;</a:t>
                      </a:r>
                    </a:p>
                    <a:p>
                      <a:pPr>
                        <a:lnSpc>
                          <a:spcPct val="120000"/>
                        </a:lnSpc>
                        <a:tabLst>
                          <a:tab pos="2328863" algn="l"/>
                        </a:tabLst>
                      </a:pPr>
                      <a:r>
                        <a:rPr lang="nl-BE" sz="2100" b="0" dirty="0">
                          <a:solidFill>
                            <a:srgbClr val="42AC47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Tekst-selectie</a:t>
                      </a:r>
                      <a:r>
                        <a:rPr lang="nl-BE" sz="2100" b="0" dirty="0">
                          <a:effectLst/>
                        </a:rPr>
                        <a:t>	</a:t>
                      </a:r>
                      <a:r>
                        <a:rPr lang="nl-BE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&lt;span&gt;…&lt;/span&gt;</a:t>
                      </a:r>
                    </a:p>
                    <a:p>
                      <a:pPr>
                        <a:lnSpc>
                          <a:spcPct val="120000"/>
                        </a:lnSpc>
                        <a:tabLst>
                          <a:tab pos="2328863" algn="l"/>
                        </a:tabLst>
                      </a:pPr>
                      <a:r>
                        <a:rPr lang="nl-BE" sz="2100" b="0" dirty="0">
                          <a:solidFill>
                            <a:srgbClr val="42AC47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Urgent</a:t>
                      </a:r>
                      <a:r>
                        <a:rPr lang="nl-BE" sz="2100" b="0" dirty="0">
                          <a:effectLst/>
                        </a:rPr>
                        <a:t>	</a:t>
                      </a:r>
                      <a:r>
                        <a:rPr lang="nl-BE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&lt;strong&gt;…&lt;/strong&gt;</a:t>
                      </a:r>
                    </a:p>
                    <a:p>
                      <a:pPr>
                        <a:lnSpc>
                          <a:spcPct val="120000"/>
                        </a:lnSpc>
                        <a:tabLst>
                          <a:tab pos="2328863" algn="l"/>
                        </a:tabLst>
                      </a:pPr>
                      <a:r>
                        <a:rPr lang="nl-BE" sz="2100" b="0" dirty="0">
                          <a:solidFill>
                            <a:srgbClr val="42AC47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Superscript</a:t>
                      </a:r>
                      <a:r>
                        <a:rPr lang="nl-BE" sz="2100" b="0" dirty="0">
                          <a:effectLst/>
                        </a:rPr>
                        <a:t>	</a:t>
                      </a:r>
                      <a:r>
                        <a:rPr lang="nl-BE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&lt;sup&gt;…&lt;/sup&gt;</a:t>
                      </a:r>
                    </a:p>
                    <a:p>
                      <a:pPr>
                        <a:lnSpc>
                          <a:spcPct val="120000"/>
                        </a:lnSpc>
                        <a:tabLst>
                          <a:tab pos="2328863" algn="l"/>
                        </a:tabLst>
                      </a:pPr>
                      <a:r>
                        <a:rPr lang="nl-BE" sz="2100" b="0" dirty="0" err="1">
                          <a:solidFill>
                            <a:srgbClr val="42AC47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Subscript</a:t>
                      </a:r>
                      <a:r>
                        <a:rPr lang="nl-BE" sz="2100" b="0" dirty="0">
                          <a:effectLst/>
                        </a:rPr>
                        <a:t>	</a:t>
                      </a:r>
                      <a:r>
                        <a:rPr lang="nl-BE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&lt;sub&gt;…&lt;/sub&gt;</a:t>
                      </a:r>
                    </a:p>
                    <a:p>
                      <a:pPr>
                        <a:lnSpc>
                          <a:spcPct val="120000"/>
                        </a:lnSpc>
                        <a:tabLst>
                          <a:tab pos="2328863" algn="l"/>
                        </a:tabLst>
                      </a:pPr>
                      <a:r>
                        <a:rPr lang="nl-BE" sz="2100" b="0" dirty="0">
                          <a:solidFill>
                            <a:srgbClr val="42AC47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Uitgelicht</a:t>
                      </a:r>
                      <a:r>
                        <a:rPr lang="nl-BE" sz="2100" b="0" dirty="0">
                          <a:effectLst/>
                        </a:rPr>
                        <a:t>	</a:t>
                      </a:r>
                      <a:r>
                        <a:rPr lang="nl-BE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&lt;b&gt;…&lt;/b&gt;</a:t>
                      </a:r>
                    </a:p>
                    <a:p>
                      <a:pPr>
                        <a:lnSpc>
                          <a:spcPct val="120000"/>
                        </a:lnSpc>
                        <a:tabLst>
                          <a:tab pos="2328863" algn="l"/>
                        </a:tabLst>
                      </a:pPr>
                      <a:r>
                        <a:rPr lang="nl-BE" sz="2100" b="0" dirty="0">
                          <a:solidFill>
                            <a:srgbClr val="42AC47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Andere stemming</a:t>
                      </a:r>
                      <a:r>
                        <a:rPr lang="nl-BE" sz="2100" b="0" dirty="0">
                          <a:effectLst/>
                        </a:rPr>
                        <a:t>	</a:t>
                      </a:r>
                      <a:r>
                        <a:rPr lang="nl-BE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&lt;i&gt;…&lt;/i&gt;</a:t>
                      </a:r>
                      <a:endParaRPr lang="nl-BE" sz="1800" b="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133005" marR="1330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tabLst>
                          <a:tab pos="1790700" algn="l"/>
                        </a:tabLst>
                      </a:pPr>
                      <a:r>
                        <a:rPr lang="nl-BE" sz="2100" b="0" dirty="0">
                          <a:solidFill>
                            <a:srgbClr val="42AC47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Afbeelding</a:t>
                      </a:r>
                      <a:r>
                        <a:rPr lang="nl-BE" sz="2100" b="0" dirty="0">
                          <a:effectLst/>
                        </a:rPr>
                        <a:t>	</a:t>
                      </a:r>
                      <a:r>
                        <a:rPr lang="nl-BE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nl-BE" sz="1800" b="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nl-BE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/&gt;</a:t>
                      </a:r>
                    </a:p>
                    <a:p>
                      <a:pPr>
                        <a:lnSpc>
                          <a:spcPct val="120000"/>
                        </a:lnSpc>
                        <a:tabLst>
                          <a:tab pos="1790700" algn="l"/>
                        </a:tabLst>
                      </a:pPr>
                      <a:r>
                        <a:rPr lang="nl-BE" sz="2100" b="0" dirty="0">
                          <a:solidFill>
                            <a:srgbClr val="42AC47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Inputveld</a:t>
                      </a:r>
                      <a:r>
                        <a:rPr lang="nl-BE" sz="2100" b="0" dirty="0">
                          <a:effectLst/>
                        </a:rPr>
                        <a:t>	</a:t>
                      </a:r>
                      <a:r>
                        <a:rPr lang="nl-BE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&lt;input /&gt;</a:t>
                      </a:r>
                    </a:p>
                    <a:p>
                      <a:pPr>
                        <a:lnSpc>
                          <a:spcPct val="120000"/>
                        </a:lnSpc>
                        <a:tabLst>
                          <a:tab pos="1790700" algn="l"/>
                        </a:tabLst>
                      </a:pPr>
                      <a:r>
                        <a:rPr lang="nl-BE" sz="2100" b="0" dirty="0">
                          <a:effectLst/>
                        </a:rPr>
                        <a:t>	</a:t>
                      </a:r>
                      <a:r>
                        <a:rPr lang="nl-BE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&lt;select&gt;</a:t>
                      </a:r>
                    </a:p>
                    <a:p>
                      <a:pPr>
                        <a:lnSpc>
                          <a:spcPct val="120000"/>
                        </a:lnSpc>
                        <a:tabLst>
                          <a:tab pos="1790700" algn="l"/>
                        </a:tabLst>
                      </a:pPr>
                      <a:r>
                        <a:rPr lang="nl-BE" sz="2100" b="0" dirty="0">
                          <a:solidFill>
                            <a:srgbClr val="42AC47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 break</a:t>
                      </a:r>
                      <a:r>
                        <a:rPr lang="nl-BE" sz="2100" b="0" dirty="0">
                          <a:effectLst/>
                        </a:rPr>
                        <a:t>	</a:t>
                      </a:r>
                      <a:r>
                        <a:rPr lang="nl-BE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nl-BE" sz="1800" b="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</a:t>
                      </a:r>
                      <a:r>
                        <a:rPr lang="nl-BE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/&gt;</a:t>
                      </a:r>
                    </a:p>
                    <a:p>
                      <a:pPr>
                        <a:lnSpc>
                          <a:spcPct val="120000"/>
                        </a:lnSpc>
                        <a:tabLst>
                          <a:tab pos="1790700" algn="l"/>
                        </a:tabLst>
                      </a:pPr>
                      <a:r>
                        <a:rPr lang="nl-BE" sz="2100" b="0" dirty="0">
                          <a:solidFill>
                            <a:srgbClr val="42AC47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Word break</a:t>
                      </a:r>
                      <a:r>
                        <a:rPr lang="nl-BE" sz="2100" b="0" dirty="0">
                          <a:effectLst/>
                        </a:rPr>
                        <a:t>	</a:t>
                      </a:r>
                      <a:r>
                        <a:rPr lang="nl-BE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nl-BE" sz="1800" b="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wbr</a:t>
                      </a:r>
                      <a:r>
                        <a:rPr lang="nl-BE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/&gt;</a:t>
                      </a:r>
                      <a:endParaRPr lang="nl-BE" sz="1800" b="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133005" marR="133005" marT="0" marB="0"/>
                </a:tc>
                <a:extLst>
                  <a:ext uri="{0D108BD9-81ED-4DB2-BD59-A6C34878D82A}">
                    <a16:rowId xmlns:a16="http://schemas.microsoft.com/office/drawing/2014/main" val="2574457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8394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890C6D-5C6A-4E21-9331-381509569A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Blokelementen en </a:t>
            </a:r>
            <a:r>
              <a:rPr lang="nl-BE" dirty="0" err="1"/>
              <a:t>inline</a:t>
            </a:r>
            <a:r>
              <a:rPr lang="nl-BE" dirty="0"/>
              <a:t> elementen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6D9586A-F9A7-4E93-A70A-9F11907650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b="1" dirty="0"/>
              <a:t>Oefening</a:t>
            </a:r>
          </a:p>
          <a:p>
            <a:r>
              <a:rPr lang="nl-BE" dirty="0"/>
              <a:t>Maak de webpagina op de volgende slide volledig na.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Gebruik de voorbeeldelementen uit de voorgaande slides.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Zoek via W3Schools op hoe je een horizontale lijn kan toevoegen in HTML.</a:t>
            </a:r>
          </a:p>
        </p:txBody>
      </p:sp>
    </p:spTree>
    <p:extLst>
      <p:ext uri="{BB962C8B-B14F-4D97-AF65-F5344CB8AC3E}">
        <p14:creationId xmlns:p14="http://schemas.microsoft.com/office/powerpoint/2010/main" val="4656016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056EC295-FE7E-4727-8E96-7A564B0F6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341" y="174717"/>
            <a:ext cx="8735379" cy="5702098"/>
          </a:xfrm>
          <a:prstGeom prst="rect">
            <a:avLst/>
          </a:prstGeom>
          <a:ln>
            <a:solidFill>
              <a:srgbClr val="42AC47"/>
            </a:solidFill>
          </a:ln>
        </p:spPr>
      </p:pic>
    </p:spTree>
    <p:extLst>
      <p:ext uri="{BB962C8B-B14F-4D97-AF65-F5344CB8AC3E}">
        <p14:creationId xmlns:p14="http://schemas.microsoft.com/office/powerpoint/2010/main" val="23784091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8B0E14-1AEB-424B-90D1-575435A2B0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Blokelementen en </a:t>
            </a:r>
            <a:r>
              <a:rPr lang="nl-BE" dirty="0" err="1"/>
              <a:t>inline</a:t>
            </a:r>
            <a:r>
              <a:rPr lang="nl-BE" dirty="0"/>
              <a:t> elementen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FDD670B-5C66-4B6A-ACE4-8A59668AA0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b="1" dirty="0"/>
              <a:t>EXTRA - Oefening</a:t>
            </a:r>
          </a:p>
          <a:p>
            <a:r>
              <a:rPr lang="nl-BE" dirty="0"/>
              <a:t>Maak een webpagina over een huisdier naar keuze. Geef hierbij algemene informatie over het ras, de verzorging, de voeding, de huisvesting, 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Gebruik minstens 5 verschillende blokelementen.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Gebruik minstens 6 verschillende </a:t>
            </a:r>
            <a:r>
              <a:rPr lang="nl-BE" dirty="0" err="1"/>
              <a:t>inline</a:t>
            </a:r>
            <a:r>
              <a:rPr lang="nl-BE" dirty="0"/>
              <a:t> elementen.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70339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A2427E-7C3F-4667-BBF7-B532B40098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Planning</a:t>
            </a:r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968BBEA7-2FB0-473B-BC2E-C2F3692BD9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324991"/>
              </p:ext>
            </p:extLst>
          </p:nvPr>
        </p:nvGraphicFramePr>
        <p:xfrm>
          <a:off x="3218815" y="1822935"/>
          <a:ext cx="5754370" cy="3867189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076960">
                  <a:extLst>
                    <a:ext uri="{9D8B030D-6E8A-4147-A177-3AD203B41FA5}">
                      <a16:colId xmlns:a16="http://schemas.microsoft.com/office/drawing/2014/main" val="4267663608"/>
                    </a:ext>
                  </a:extLst>
                </a:gridCol>
                <a:gridCol w="4677410">
                  <a:extLst>
                    <a:ext uri="{9D8B030D-6E8A-4147-A177-3AD203B41FA5}">
                      <a16:colId xmlns:a16="http://schemas.microsoft.com/office/drawing/2014/main" val="795124262"/>
                    </a:ext>
                  </a:extLst>
                </a:gridCol>
              </a:tblGrid>
              <a:tr h="3825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1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</a:t>
                      </a:r>
                      <a:endParaRPr lang="nl-BE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1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Onderwerp</a:t>
                      </a:r>
                      <a:endParaRPr lang="nl-BE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53990"/>
                  </a:ext>
                </a:extLst>
              </a:tr>
              <a:tr h="5003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1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– 2</a:t>
                      </a:r>
                      <a:endParaRPr lang="nl-BE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1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Inleiding</a:t>
                      </a:r>
                      <a:br>
                        <a:rPr lang="nl-BE" sz="1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nl-BE" sz="1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HTML </a:t>
                      </a:r>
                      <a:endParaRPr lang="nl-BE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2805404"/>
                  </a:ext>
                </a:extLst>
              </a:tr>
              <a:tr h="5003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1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– 4</a:t>
                      </a:r>
                      <a:endParaRPr lang="nl-BE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1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HTML</a:t>
                      </a:r>
                      <a:br>
                        <a:rPr lang="nl-BE" sz="1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nl-BE" sz="1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CSS</a:t>
                      </a:r>
                      <a:endParaRPr lang="nl-BE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267182"/>
                  </a:ext>
                </a:extLst>
              </a:tr>
              <a:tr h="5003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1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– 6</a:t>
                      </a:r>
                      <a:endParaRPr lang="nl-BE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1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Tabellen</a:t>
                      </a:r>
                      <a:br>
                        <a:rPr lang="nl-BE" sz="1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nl-BE" sz="1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Git</a:t>
                      </a:r>
                      <a:endParaRPr lang="nl-BE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0582813"/>
                  </a:ext>
                </a:extLst>
              </a:tr>
              <a:tr h="4944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1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– 8</a:t>
                      </a:r>
                      <a:endParaRPr lang="nl-BE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1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Positioning</a:t>
                      </a:r>
                      <a:endParaRPr lang="nl-BE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8649484"/>
                  </a:ext>
                </a:extLst>
              </a:tr>
              <a:tr h="4944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1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 – 10</a:t>
                      </a:r>
                      <a:endParaRPr lang="nl-BE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11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Responsive</a:t>
                      </a:r>
                      <a:r>
                        <a:rPr lang="nl-BE" sz="1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Design</a:t>
                      </a:r>
                      <a:endParaRPr lang="nl-BE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1189149"/>
                  </a:ext>
                </a:extLst>
              </a:tr>
              <a:tr h="4944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1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 – 12</a:t>
                      </a:r>
                      <a:endParaRPr lang="nl-BE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1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Formulieren</a:t>
                      </a:r>
                      <a:endParaRPr lang="nl-BE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3754989"/>
                  </a:ext>
                </a:extLst>
              </a:tr>
              <a:tr h="5003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1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 – 14</a:t>
                      </a:r>
                      <a:endParaRPr lang="nl-BE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1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Webhosting en </a:t>
                      </a:r>
                      <a:r>
                        <a:rPr lang="nl-BE" sz="11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FTP’s</a:t>
                      </a:r>
                      <a:br>
                        <a:rPr lang="nl-BE" sz="1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nl-BE" sz="1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Herhalingsoefeningen</a:t>
                      </a:r>
                      <a:endParaRPr lang="nl-BE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425539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B94010E1-66D6-454A-9C73-8061CD490DA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218815" y="5590043"/>
            <a:ext cx="197682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altLang="nl-BE" sz="1100" b="0" i="1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1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* Planning onder voorbehoud</a:t>
            </a:r>
            <a:endParaRPr kumimoji="0" lang="nl-BE" altLang="nl-B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8548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BB907E-88FE-4C51-A602-AA80334793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Structuurelementen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8CB51DD-098F-49BB-8C48-720C08D999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1590"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tabLst>
                <a:tab pos="2511425" algn="l"/>
              </a:tabLst>
            </a:pPr>
            <a:r>
              <a:rPr lang="nl-NL" sz="1900" b="0" i="0" u="none" strike="noStrike" cap="none" dirty="0">
                <a:solidFill>
                  <a:srgbClr val="42AC47"/>
                </a:solidFill>
                <a:ea typeface="Calibri"/>
                <a:sym typeface="Calibri"/>
              </a:rPr>
              <a:t>Hoofding</a:t>
            </a:r>
            <a:r>
              <a:rPr lang="nl-NL" sz="1900" b="0" i="0" u="none" strike="noStrike" cap="none" dirty="0">
                <a:solidFill>
                  <a:srgbClr val="42AC47"/>
                </a:solidFill>
                <a:sym typeface="Calibri"/>
              </a:rPr>
              <a:t>	</a:t>
            </a:r>
            <a:r>
              <a:rPr lang="nl-NL" sz="1900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&lt;header&gt;...&lt;/header&gt;</a:t>
            </a:r>
            <a:endParaRPr lang="nl-NL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1590"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tabLst>
                <a:tab pos="2511425" algn="l"/>
              </a:tabLst>
            </a:pPr>
            <a:r>
              <a:rPr lang="nl-NL" sz="1900" b="0" i="0" u="none" strike="noStrike" cap="none" dirty="0">
                <a:solidFill>
                  <a:srgbClr val="42AC47"/>
                </a:solidFill>
                <a:ea typeface="Calibri"/>
                <a:sym typeface="Calibri"/>
              </a:rPr>
              <a:t>Navigatieblok</a:t>
            </a:r>
            <a:r>
              <a:rPr lang="nl-NL" sz="1900" b="0" i="0" u="none" strike="noStrike" cap="none" dirty="0">
                <a:solidFill>
                  <a:srgbClr val="42AC47"/>
                </a:solidFill>
                <a:sym typeface="Calibri"/>
              </a:rPr>
              <a:t>	</a:t>
            </a:r>
            <a:r>
              <a:rPr lang="nl-NL" sz="1900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&lt;</a:t>
            </a:r>
            <a:r>
              <a:rPr lang="nl-NL" sz="1900" dirty="0" err="1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nav</a:t>
            </a:r>
            <a:r>
              <a:rPr lang="nl-NL" sz="1900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&gt;...&lt;/</a:t>
            </a:r>
            <a:r>
              <a:rPr lang="nl-NL" sz="1900" dirty="0" err="1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nav</a:t>
            </a:r>
            <a:r>
              <a:rPr lang="nl-NL" sz="1900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&gt;</a:t>
            </a:r>
            <a:endParaRPr lang="nl-NL" sz="1900" b="0" i="0" u="none" strike="noStrike" cap="none" dirty="0"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Calibri"/>
            </a:endParaRPr>
          </a:p>
          <a:p>
            <a:pPr marL="21590"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tabLst>
                <a:tab pos="2511425" algn="l"/>
              </a:tabLst>
            </a:pPr>
            <a:r>
              <a:rPr lang="nl-NL" sz="1900" b="0" i="0" u="none" strike="noStrike" cap="none" dirty="0">
                <a:solidFill>
                  <a:srgbClr val="42AC47"/>
                </a:solidFill>
                <a:ea typeface="Calibri"/>
                <a:sym typeface="Calibri"/>
              </a:rPr>
              <a:t>Hoofdgedeelte</a:t>
            </a:r>
            <a:r>
              <a:rPr lang="nl-NL" sz="1900" b="0" i="0" u="none" strike="noStrike" cap="none" dirty="0">
                <a:solidFill>
                  <a:srgbClr val="42AC47"/>
                </a:solidFill>
                <a:sym typeface="Calibri"/>
              </a:rPr>
              <a:t>	</a:t>
            </a:r>
            <a:r>
              <a:rPr lang="nl-NL" sz="1900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&lt;</a:t>
            </a:r>
            <a:r>
              <a:rPr lang="nl-NL" sz="1900" dirty="0" err="1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main</a:t>
            </a:r>
            <a:r>
              <a:rPr lang="nl-NL" sz="1900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&gt;...&lt;/</a:t>
            </a:r>
            <a:r>
              <a:rPr lang="nl-NL" sz="1900" dirty="0" err="1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main</a:t>
            </a:r>
            <a:r>
              <a:rPr lang="nl-NL" sz="1900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&gt;</a:t>
            </a:r>
            <a:endParaRPr lang="nl-NL" sz="1900" b="0" i="0" u="none" strike="noStrike" cap="none" dirty="0"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Calibri"/>
            </a:endParaRPr>
          </a:p>
          <a:p>
            <a:pPr marL="21590"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tabLst>
                <a:tab pos="2511425" algn="l"/>
              </a:tabLst>
            </a:pPr>
            <a:r>
              <a:rPr lang="nl-NL" sz="1900" b="0" i="0" u="none" strike="noStrike" cap="none" dirty="0">
                <a:solidFill>
                  <a:srgbClr val="42AC47"/>
                </a:solidFill>
                <a:ea typeface="Calibri"/>
                <a:sym typeface="Calibri"/>
              </a:rPr>
              <a:t>Secties	</a:t>
            </a:r>
            <a:r>
              <a:rPr lang="nl-NL" sz="1900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&lt;</a:t>
            </a:r>
            <a:r>
              <a:rPr lang="nl-NL" sz="1900" dirty="0" err="1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section</a:t>
            </a:r>
            <a:r>
              <a:rPr lang="nl-NL" sz="1900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&gt;...&lt;/</a:t>
            </a:r>
            <a:r>
              <a:rPr lang="nl-NL" sz="1900" dirty="0" err="1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section</a:t>
            </a:r>
            <a:r>
              <a:rPr lang="nl-NL" sz="1900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&gt;</a:t>
            </a:r>
            <a:endParaRPr lang="nl-NL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1590"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tabLst>
                <a:tab pos="2511425" algn="l"/>
              </a:tabLst>
            </a:pPr>
            <a:r>
              <a:rPr lang="nl-NL" sz="1900" b="0" i="0" u="none" strike="noStrike" cap="none" dirty="0">
                <a:solidFill>
                  <a:srgbClr val="42AC47"/>
                </a:solidFill>
                <a:ea typeface="Calibri"/>
                <a:sym typeface="Calibri"/>
              </a:rPr>
              <a:t>Artikels	</a:t>
            </a:r>
            <a:r>
              <a:rPr lang="nl-NL" sz="1900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&lt;</a:t>
            </a:r>
            <a:r>
              <a:rPr lang="nl-NL" sz="1900" dirty="0" err="1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article</a:t>
            </a:r>
            <a:r>
              <a:rPr lang="nl-NL" sz="1900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&gt;...&lt;/</a:t>
            </a:r>
            <a:r>
              <a:rPr lang="nl-NL" sz="1900" dirty="0" err="1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article</a:t>
            </a:r>
            <a:r>
              <a:rPr lang="nl-NL" sz="1900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&gt;</a:t>
            </a:r>
            <a:endParaRPr lang="nl-NL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1590"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tabLst>
                <a:tab pos="2511425" algn="l"/>
              </a:tabLst>
            </a:pPr>
            <a:r>
              <a:rPr lang="nl-NL" sz="1900" b="0" i="0" u="none" strike="noStrike" cap="none" dirty="0">
                <a:solidFill>
                  <a:srgbClr val="42AC47"/>
                </a:solidFill>
                <a:ea typeface="Calibri"/>
                <a:sym typeface="Calibri"/>
              </a:rPr>
              <a:t>Voetnoot	</a:t>
            </a:r>
            <a:r>
              <a:rPr lang="nl-NL" sz="1900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&lt;</a:t>
            </a:r>
            <a:r>
              <a:rPr lang="nl-NL" sz="1900" dirty="0" err="1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footer</a:t>
            </a:r>
            <a:r>
              <a:rPr lang="nl-NL" sz="1900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&gt;...&lt;/</a:t>
            </a:r>
            <a:r>
              <a:rPr lang="nl-NL" sz="1900" dirty="0" err="1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footer</a:t>
            </a:r>
            <a:r>
              <a:rPr lang="nl-NL" sz="1900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&gt;</a:t>
            </a:r>
            <a:endParaRPr lang="nl-NL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1590"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tabLst>
                <a:tab pos="2511425" algn="l"/>
              </a:tabLst>
            </a:pPr>
            <a:r>
              <a:rPr lang="nl-NL" sz="1900" b="0" i="0" u="none" strike="noStrike" cap="none" dirty="0">
                <a:solidFill>
                  <a:srgbClr val="42AC47"/>
                </a:solidFill>
                <a:ea typeface="Calibri"/>
                <a:sym typeface="Calibri"/>
              </a:rPr>
              <a:t>Randinformatie	</a:t>
            </a:r>
            <a:r>
              <a:rPr lang="nl-NL" sz="1900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&lt;</a:t>
            </a:r>
            <a:r>
              <a:rPr lang="nl-NL" sz="1900" dirty="0" err="1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aside</a:t>
            </a:r>
            <a:r>
              <a:rPr lang="nl-NL" sz="1900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&gt;...&lt;/</a:t>
            </a:r>
            <a:r>
              <a:rPr lang="nl-NL" sz="1900" dirty="0" err="1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aside</a:t>
            </a:r>
            <a:r>
              <a:rPr lang="nl-NL" sz="1900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&gt;</a:t>
            </a:r>
            <a:endParaRPr lang="nl-NL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139698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EE34D6-619A-454D-81B8-05C029A04A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Structuurelementen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B1A15DA-8336-4919-A05C-BBF11C432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Niet altijd eenvoudig te bepalen wanneer/wat!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Leidraad gebruiken om te kiezen…</a:t>
            </a:r>
          </a:p>
        </p:txBody>
      </p:sp>
    </p:spTree>
    <p:extLst>
      <p:ext uri="{BB962C8B-B14F-4D97-AF65-F5344CB8AC3E}">
        <p14:creationId xmlns:p14="http://schemas.microsoft.com/office/powerpoint/2010/main" val="41056069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333F2B-5B9D-4BE8-B23B-16FF7CC346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Leidraad structuurelementen</a:t>
            </a:r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B1B869FD-C3EB-48C2-B74F-ADD57DFEA7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282230"/>
              </p:ext>
            </p:extLst>
          </p:nvPr>
        </p:nvGraphicFramePr>
        <p:xfrm>
          <a:off x="515937" y="1964007"/>
          <a:ext cx="11400139" cy="334913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151207">
                  <a:extLst>
                    <a:ext uri="{9D8B030D-6E8A-4147-A177-3AD203B41FA5}">
                      <a16:colId xmlns:a16="http://schemas.microsoft.com/office/drawing/2014/main" val="2629275747"/>
                    </a:ext>
                  </a:extLst>
                </a:gridCol>
                <a:gridCol w="9248932">
                  <a:extLst>
                    <a:ext uri="{9D8B030D-6E8A-4147-A177-3AD203B41FA5}">
                      <a16:colId xmlns:a16="http://schemas.microsoft.com/office/drawing/2014/main" val="753269865"/>
                    </a:ext>
                  </a:extLst>
                </a:gridCol>
              </a:tblGrid>
              <a:tr h="1674569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1100"/>
                        </a:spcAft>
                      </a:pPr>
                      <a:r>
                        <a:rPr lang="nl-BE" sz="18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Artikel</a:t>
                      </a:r>
                      <a:endParaRPr lang="nl-BE" sz="1800" b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00793" marR="100793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nl-BE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inhoud van dit structuurelement kan op zichzelf gelezen of gedeeld worden. De inhoud is onafhankelijk van de rest van de pagina.</a:t>
                      </a:r>
                    </a:p>
                    <a:p>
                      <a:pPr marL="342900" lvl="0" indent="-342900">
                        <a:lnSpc>
                          <a:spcPct val="12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nl-BE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Bvb</a:t>
                      </a:r>
                      <a:r>
                        <a:rPr lang="nl-BE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Een krantenartikel of nieuwsitem.</a:t>
                      </a:r>
                    </a:p>
                    <a:p>
                      <a:pPr marL="342900" lvl="0" indent="-342900">
                        <a:lnSpc>
                          <a:spcPct val="12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nl-BE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Bvb</a:t>
                      </a:r>
                      <a:r>
                        <a:rPr lang="nl-BE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Een recept in een kookboek.</a:t>
                      </a:r>
                      <a:endParaRPr lang="nl-BE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00793" marR="100793" marT="0" marB="0" anchor="ctr"/>
                </a:tc>
                <a:extLst>
                  <a:ext uri="{0D108BD9-81ED-4DB2-BD59-A6C34878D82A}">
                    <a16:rowId xmlns:a16="http://schemas.microsoft.com/office/drawing/2014/main" val="4223403798"/>
                  </a:ext>
                </a:extLst>
              </a:tr>
              <a:tr h="1674569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1100"/>
                        </a:spcAft>
                      </a:pPr>
                      <a:r>
                        <a:rPr lang="nl-BE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Sectie</a:t>
                      </a:r>
                      <a:endParaRPr lang="nl-BE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00793" marR="100793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nl-BE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inhoud van dit structuurelement is een onderdeel van een geheel en is op zichzelf onvolledig.</a:t>
                      </a:r>
                    </a:p>
                    <a:p>
                      <a:pPr marL="342900" lvl="0" indent="-342900">
                        <a:lnSpc>
                          <a:spcPct val="12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nl-BE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Bvb</a:t>
                      </a:r>
                      <a:r>
                        <a:rPr lang="nl-BE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Een hoofdstuk uit een boek.</a:t>
                      </a:r>
                    </a:p>
                    <a:p>
                      <a:pPr marL="342900" lvl="0" indent="-342900">
                        <a:lnSpc>
                          <a:spcPct val="12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nl-BE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Bvb</a:t>
                      </a:r>
                      <a:r>
                        <a:rPr lang="nl-BE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De eerste pagina van een blogpost.</a:t>
                      </a:r>
                      <a:endParaRPr lang="nl-BE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00793" marR="100793" marT="0" marB="0" anchor="ctr"/>
                </a:tc>
                <a:extLst>
                  <a:ext uri="{0D108BD9-81ED-4DB2-BD59-A6C34878D82A}">
                    <a16:rowId xmlns:a16="http://schemas.microsoft.com/office/drawing/2014/main" val="3896099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19975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50B4B2-6BCB-48C9-A76D-E462DAB423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Leidraad structuurelementen</a:t>
            </a:r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CA2895E4-3300-4087-A7B8-F3AB5C1B08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819485"/>
              </p:ext>
            </p:extLst>
          </p:nvPr>
        </p:nvGraphicFramePr>
        <p:xfrm>
          <a:off x="515937" y="1838423"/>
          <a:ext cx="11400139" cy="384048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151207">
                  <a:extLst>
                    <a:ext uri="{9D8B030D-6E8A-4147-A177-3AD203B41FA5}">
                      <a16:colId xmlns:a16="http://schemas.microsoft.com/office/drawing/2014/main" val="4070199344"/>
                    </a:ext>
                  </a:extLst>
                </a:gridCol>
                <a:gridCol w="9248932">
                  <a:extLst>
                    <a:ext uri="{9D8B030D-6E8A-4147-A177-3AD203B41FA5}">
                      <a16:colId xmlns:a16="http://schemas.microsoft.com/office/drawing/2014/main" val="507463932"/>
                    </a:ext>
                  </a:extLst>
                </a:gridCol>
              </a:tblGrid>
              <a:tr h="1434166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1100"/>
                        </a:spcAft>
                      </a:pPr>
                      <a:r>
                        <a:rPr lang="nl-BE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Randinformatie</a:t>
                      </a:r>
                      <a:endParaRPr lang="nl-BE" sz="16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nl-BE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inhoud van dit structuurelement kan worden weggelaten. Het wordt gezien als iets ‘extra’, maar het is niet nodig om de inhoud te lezen of te begrijpen.</a:t>
                      </a:r>
                    </a:p>
                    <a:p>
                      <a:pPr marL="342900" lvl="0" indent="-342900">
                        <a:lnSpc>
                          <a:spcPct val="12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nl-BE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Bvb</a:t>
                      </a:r>
                      <a:r>
                        <a:rPr lang="nl-BE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Een wist-je-datje of tip.</a:t>
                      </a:r>
                    </a:p>
                    <a:p>
                      <a:pPr marL="342900" lvl="0" indent="-342900">
                        <a:lnSpc>
                          <a:spcPct val="12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nl-BE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Bvb</a:t>
                      </a:r>
                      <a:r>
                        <a:rPr lang="nl-BE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Een reclamebanner.</a:t>
                      </a:r>
                      <a:endParaRPr lang="nl-BE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4185906"/>
                  </a:ext>
                </a:extLst>
              </a:tr>
              <a:tr h="120315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1100"/>
                        </a:spcAft>
                      </a:pPr>
                      <a:r>
                        <a:rPr lang="nl-BE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Hoofding</a:t>
                      </a:r>
                      <a:endParaRPr lang="nl-BE" sz="1600" b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nl-B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inhoud van dit structuurelement heeft een inleidend of verwijzend karakter.</a:t>
                      </a:r>
                    </a:p>
                    <a:p>
                      <a:pPr marL="342900" lvl="0" indent="-342900">
                        <a:lnSpc>
                          <a:spcPct val="12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nl-B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Bvb. De titel en subtitel van een blogpost.</a:t>
                      </a:r>
                      <a:endParaRPr lang="nl-B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4198064"/>
                  </a:ext>
                </a:extLst>
              </a:tr>
              <a:tr h="120315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1100"/>
                        </a:spcAft>
                      </a:pPr>
                      <a:r>
                        <a:rPr lang="nl-BE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Hoofdgedeelte</a:t>
                      </a:r>
                      <a:endParaRPr lang="nl-BE" sz="16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nl-BE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inhoud van dit structuurelement is dominant en essentieel.</a:t>
                      </a:r>
                    </a:p>
                    <a:p>
                      <a:pPr marL="342900" lvl="0" indent="-342900">
                        <a:lnSpc>
                          <a:spcPct val="12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nl-BE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Bvb</a:t>
                      </a:r>
                      <a:r>
                        <a:rPr lang="nl-BE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De eigenlijke tekst van een blogpost.</a:t>
                      </a:r>
                      <a:endParaRPr lang="nl-BE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74901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03487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50B4B2-6BCB-48C9-A76D-E462DAB423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Leidraad structuurelementen</a:t>
            </a:r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CA2895E4-3300-4087-A7B8-F3AB5C1B08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280923"/>
              </p:ext>
            </p:extLst>
          </p:nvPr>
        </p:nvGraphicFramePr>
        <p:xfrm>
          <a:off x="515937" y="2502566"/>
          <a:ext cx="11400139" cy="26373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151207">
                  <a:extLst>
                    <a:ext uri="{9D8B030D-6E8A-4147-A177-3AD203B41FA5}">
                      <a16:colId xmlns:a16="http://schemas.microsoft.com/office/drawing/2014/main" val="4070199344"/>
                    </a:ext>
                  </a:extLst>
                </a:gridCol>
                <a:gridCol w="9248932">
                  <a:extLst>
                    <a:ext uri="{9D8B030D-6E8A-4147-A177-3AD203B41FA5}">
                      <a16:colId xmlns:a16="http://schemas.microsoft.com/office/drawing/2014/main" val="507463932"/>
                    </a:ext>
                  </a:extLst>
                </a:gridCol>
              </a:tblGrid>
              <a:tr h="1434166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1100"/>
                        </a:spcAft>
                      </a:pPr>
                      <a:r>
                        <a:rPr lang="nl-BE" sz="1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Voettekst</a:t>
                      </a:r>
                      <a:endParaRPr lang="nl-B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nl-BE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 inhoud van dit structuurelement omvat meta- of extra detailinformatie.</a:t>
                      </a:r>
                    </a:p>
                    <a:p>
                      <a:pPr marL="342900" lvl="0" indent="-342900">
                        <a:lnSpc>
                          <a:spcPct val="12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nl-BE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Bvb. De auteur en aanmaakdatum onderaan een blogpost.</a:t>
                      </a:r>
                    </a:p>
                    <a:p>
                      <a:pPr marL="342900" lvl="0" indent="-342900">
                        <a:lnSpc>
                          <a:spcPct val="12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nl-BE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Bvb. De copyrightinformatie onderaan een webpagina.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4185906"/>
                  </a:ext>
                </a:extLst>
              </a:tr>
              <a:tr h="120315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1100"/>
                        </a:spcAft>
                      </a:pPr>
                      <a:r>
                        <a:rPr lang="nl-BE" sz="16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Navigatieblok</a:t>
                      </a:r>
                      <a:endParaRPr lang="nl-B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nl-BE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 inhoud van dit structuurelement omvat navigatielinken.</a:t>
                      </a:r>
                    </a:p>
                    <a:p>
                      <a:pPr marL="342900" lvl="0" indent="-342900">
                        <a:lnSpc>
                          <a:spcPct val="12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nl-BE" sz="16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Bvb</a:t>
                      </a:r>
                      <a:r>
                        <a:rPr lang="nl-BE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. De linken naar andere webpagina’s binnen een website.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4198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36063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A833D15F-5898-48DF-8508-11B05F2FA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4025" y="298383"/>
            <a:ext cx="10752037" cy="534263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&lt;body&gt;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&lt;header&gt;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nl-BE" sz="1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&lt;h1&gt;Paginatitel&lt;/h1&gt;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nl-BE" sz="1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&lt;p&gt;Tekst&lt;/p&gt;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&lt;/header&gt;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&lt;</a:t>
            </a:r>
            <a:r>
              <a:rPr lang="nl-BE" sz="13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nav</a:t>
            </a:r>
            <a:r>
              <a:rPr lang="nl-BE" sz="1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nl-BE" sz="1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nl-BE" sz="13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ul</a:t>
            </a:r>
            <a:r>
              <a:rPr lang="nl-BE" sz="1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nl-BE" sz="1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&lt;li&gt;&lt;a </a:t>
            </a:r>
            <a:r>
              <a:rPr lang="nl-BE" sz="13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href</a:t>
            </a:r>
            <a:r>
              <a:rPr lang="nl-BE" sz="1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="link1.html"&gt;Link 1&lt;/a&gt;&lt;/li&gt;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nl-BE" sz="1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&lt;li&gt;&lt;a </a:t>
            </a:r>
            <a:r>
              <a:rPr lang="nl-BE" sz="13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href</a:t>
            </a:r>
            <a:r>
              <a:rPr lang="nl-BE" sz="1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="link2.html"&gt;Link 2&lt;/a&gt;&lt;/li&gt;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nl-BE" sz="1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&lt;li&gt;&lt;a </a:t>
            </a:r>
            <a:r>
              <a:rPr lang="nl-BE" sz="13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href</a:t>
            </a:r>
            <a:r>
              <a:rPr lang="nl-BE" sz="1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="link3.html"&gt;Link 3&lt;/a&gt;&lt;/li&gt;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nl-BE" sz="1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nl-BE" sz="13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ul</a:t>
            </a:r>
            <a:r>
              <a:rPr lang="nl-BE" sz="1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&lt;/</a:t>
            </a:r>
            <a:r>
              <a:rPr lang="nl-BE" sz="13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nav</a:t>
            </a:r>
            <a:r>
              <a:rPr lang="nl-BE" sz="1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&lt;</a:t>
            </a:r>
            <a:r>
              <a:rPr lang="nl-BE" sz="13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section</a:t>
            </a:r>
            <a:r>
              <a:rPr lang="nl-BE" sz="1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&lt;header&gt;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nl-BE" sz="1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&lt;h2&gt;Titel&lt;/h2&gt;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&lt;/header&gt;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&lt;p&gt;Inhoud van de sectie&lt;/p&gt;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nl-BE" sz="1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nl-BE" sz="13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footer</a:t>
            </a:r>
            <a:r>
              <a:rPr lang="nl-BE" sz="1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&lt;p&gt;sectievoetnoot&lt;/p&gt;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nl-BE" sz="1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nl-BE" sz="13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footer</a:t>
            </a:r>
            <a:r>
              <a:rPr lang="nl-BE" sz="1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&lt;/</a:t>
            </a:r>
            <a:r>
              <a:rPr lang="nl-BE" sz="13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section</a:t>
            </a:r>
            <a:r>
              <a:rPr lang="nl-BE" sz="1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&lt;</a:t>
            </a:r>
            <a:r>
              <a:rPr lang="nl-BE" sz="13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aside</a:t>
            </a:r>
            <a:r>
              <a:rPr lang="nl-BE" sz="1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nl-BE" sz="1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&lt;p&gt;Bijkomende inhoud&lt;/p&gt;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&lt;/</a:t>
            </a:r>
            <a:r>
              <a:rPr lang="nl-BE" sz="13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aside</a:t>
            </a:r>
            <a:r>
              <a:rPr lang="nl-BE" sz="1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&lt;</a:t>
            </a:r>
            <a:r>
              <a:rPr lang="nl-BE" sz="13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footer</a:t>
            </a:r>
            <a:r>
              <a:rPr lang="nl-BE" sz="1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nl-BE" sz="1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&lt;p&gt;Paginavoetnoot&lt;/p&gt;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&lt;/</a:t>
            </a:r>
            <a:r>
              <a:rPr lang="nl-BE" sz="13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footer</a:t>
            </a:r>
            <a:r>
              <a:rPr lang="nl-BE" sz="1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3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&lt;/body&gt;</a:t>
            </a:r>
            <a:endParaRPr lang="nl-BE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0559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1800F5-275B-4EB8-82EE-B9D029FEE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7" y="2914972"/>
            <a:ext cx="11160125" cy="1028056"/>
          </a:xfrm>
        </p:spPr>
        <p:txBody>
          <a:bodyPr/>
          <a:lstStyle/>
          <a:p>
            <a:pPr algn="ctr"/>
            <a:r>
              <a:rPr lang="nl-BE" dirty="0"/>
              <a:t>Hyperlinks</a:t>
            </a:r>
          </a:p>
        </p:txBody>
      </p:sp>
    </p:spTree>
    <p:extLst>
      <p:ext uri="{BB962C8B-B14F-4D97-AF65-F5344CB8AC3E}">
        <p14:creationId xmlns:p14="http://schemas.microsoft.com/office/powerpoint/2010/main" val="22545593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4A97BD-1F87-45ED-84D3-CC90D8231E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Hyperlinks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A6CAF71-163C-4F7B-84B1-80000AB389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Met hyperlinks kunnen we navigeren naar andere pagina’s of bestanden.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  <a:p>
            <a:pPr marL="355600">
              <a:lnSpc>
                <a:spcPct val="100000"/>
              </a:lnSpc>
              <a:spcBef>
                <a:spcPts val="600"/>
              </a:spcBef>
            </a:pPr>
            <a:r>
              <a:rPr lang="nl-BE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nl-BE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nl-BE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=”pagina1.html”&gt;</a:t>
            </a: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Pagina 1</a:t>
            </a:r>
            <a:r>
              <a:rPr lang="nl-BE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&lt;/a&gt;</a:t>
            </a:r>
            <a:endParaRPr lang="nl-BE" sz="1800" b="1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>
              <a:lnSpc>
                <a:spcPct val="100000"/>
              </a:lnSpc>
              <a:spcBef>
                <a:spcPts val="600"/>
              </a:spcBef>
            </a:pPr>
            <a:r>
              <a:rPr lang="nl-BE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nl-BE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nl-BE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=”http://www.andere-website.be/pagina2.html”&gt;</a:t>
            </a: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Pagina 2</a:t>
            </a:r>
            <a:r>
              <a:rPr lang="nl-BE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&lt;/a&gt;</a:t>
            </a:r>
            <a:endParaRPr lang="nl-BE" sz="1800" b="1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>
              <a:lnSpc>
                <a:spcPct val="100000"/>
              </a:lnSpc>
              <a:spcBef>
                <a:spcPts val="600"/>
              </a:spcBef>
            </a:pPr>
            <a:r>
              <a:rPr lang="nl-BE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&lt;a </a:t>
            </a:r>
            <a:r>
              <a:rPr lang="nl-BE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href</a:t>
            </a:r>
            <a:r>
              <a:rPr lang="nl-BE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=”/</a:t>
            </a:r>
            <a:r>
              <a:rPr lang="nl-BE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txt</a:t>
            </a:r>
            <a:r>
              <a:rPr lang="nl-BE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/tekst3.txt” target=“_blank”&gt;</a:t>
            </a:r>
            <a:r>
              <a:rPr lang="nl-B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Open </a:t>
            </a:r>
            <a:r>
              <a:rPr lang="nl-B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tektbestand</a:t>
            </a:r>
            <a:r>
              <a:rPr lang="nl-B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in map </a:t>
            </a:r>
            <a:r>
              <a:rPr lang="nl-B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txt</a:t>
            </a:r>
            <a:r>
              <a:rPr lang="nl-BE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&lt;/a&gt;</a:t>
            </a:r>
          </a:p>
          <a:p>
            <a:pPr marL="355600">
              <a:lnSpc>
                <a:spcPct val="100000"/>
              </a:lnSpc>
              <a:spcBef>
                <a:spcPts val="600"/>
              </a:spcBef>
            </a:pPr>
            <a:endParaRPr lang="nl-BE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9412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67658-DBA5-4F1B-99A2-8EDAB96D25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Absolute koppeling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1D8B74E-BC59-483C-A0F1-40D656642A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Een </a:t>
            </a:r>
            <a:r>
              <a:rPr lang="nl-BE" i="1" dirty="0"/>
              <a:t>absolute koppeling </a:t>
            </a:r>
            <a:r>
              <a:rPr lang="nl-BE" dirty="0"/>
              <a:t>verwijst naar een bepaald document op een webserver en gebruikt een URL-adres.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  <a:p>
            <a:pPr marL="355600"/>
            <a:r>
              <a:rPr lang="nl-B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&lt;a </a:t>
            </a:r>
            <a:r>
              <a:rPr lang="nl-B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href</a:t>
            </a:r>
            <a:r>
              <a:rPr lang="nl-B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=”</a:t>
            </a:r>
            <a:r>
              <a:rPr lang="nl-BE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http://www.andere-website.be/pagina2.html</a:t>
            </a:r>
            <a:r>
              <a:rPr lang="nl-B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”&gt;Pagina 2&lt;/a&gt;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001381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67658-DBA5-4F1B-99A2-8EDAB96D25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Relatieve koppeling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1D8B74E-BC59-483C-A0F1-40D656642A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Een </a:t>
            </a:r>
            <a:r>
              <a:rPr lang="nl-BE" i="1" dirty="0"/>
              <a:t>(document)relatieve koppeling </a:t>
            </a:r>
            <a:r>
              <a:rPr lang="nl-BE" dirty="0"/>
              <a:t>verwijst naar een ander bestand, maar doet dit relatief ten opzichte van het bestand van waaruit de link wordt aangeklikt.</a:t>
            </a:r>
          </a:p>
          <a:p>
            <a:endParaRPr lang="nl-BE" dirty="0"/>
          </a:p>
          <a:p>
            <a:r>
              <a:rPr lang="nl-BE" sz="1800" b="1" dirty="0"/>
              <a:t>Voorbeeld – link naar bestand in dezelfde map</a:t>
            </a:r>
          </a:p>
          <a:p>
            <a:r>
              <a:rPr lang="nl-BE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Koppeling van</a:t>
            </a:r>
            <a:r>
              <a:rPr lang="nl-BE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index.html naar main.html</a:t>
            </a:r>
          </a:p>
          <a:p>
            <a:r>
              <a:rPr lang="nl-B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&lt;a </a:t>
            </a:r>
            <a:r>
              <a:rPr lang="nl-B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href</a:t>
            </a:r>
            <a:r>
              <a:rPr lang="nl-B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=”</a:t>
            </a:r>
            <a:r>
              <a:rPr lang="nl-BE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main.html</a:t>
            </a:r>
            <a:r>
              <a:rPr lang="nl-B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”&gt;…&lt;/a&gt;</a:t>
            </a: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68FB97A9-697C-4665-A326-D268741E87DB}"/>
              </a:ext>
            </a:extLst>
          </p:cNvPr>
          <p:cNvPicPr/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905" y="3429000"/>
            <a:ext cx="4817596" cy="25541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B703625F-24AE-4433-A9B3-B7EA9B8ABEF0}"/>
              </a:ext>
            </a:extLst>
          </p:cNvPr>
          <p:cNvCxnSpPr>
            <a:cxnSpLocks/>
          </p:cNvCxnSpPr>
          <p:nvPr/>
        </p:nvCxnSpPr>
        <p:spPr>
          <a:xfrm>
            <a:off x="9991023" y="3744227"/>
            <a:ext cx="3946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80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F531523-58AD-400F-AC6E-28D76076AE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Online bronnen en extra informatie</a:t>
            </a: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21E31E80-9A9C-4EF5-8B2D-BF6C33AB02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nl-NL" sz="2000" b="0" i="0" u="sng" strike="noStrike" cap="none" dirty="0">
                <a:solidFill>
                  <a:schemeClr val="hlink"/>
                </a:solidFill>
                <a:ea typeface="Calibri"/>
                <a:sym typeface="Calibri"/>
                <a:hlinkClick r:id="rId2"/>
              </a:rPr>
              <a:t>http://b</a:t>
            </a:r>
            <a:r>
              <a:rPr lang="nl-NL" sz="2000" u="sng" dirty="0">
                <a:solidFill>
                  <a:schemeClr val="hlink"/>
                </a:solidFill>
                <a:hlinkClick r:id="rId2"/>
              </a:rPr>
              <a:t>lackboard</a:t>
            </a:r>
            <a:r>
              <a:rPr lang="nl-NL" sz="2000" b="0" i="0" u="sng" strike="noStrike" cap="none" dirty="0">
                <a:solidFill>
                  <a:schemeClr val="hlink"/>
                </a:solidFill>
                <a:ea typeface="Calibri"/>
                <a:sym typeface="Calibri"/>
                <a:hlinkClick r:id="rId2"/>
              </a:rPr>
              <a:t>.pxl.be</a:t>
            </a:r>
            <a:r>
              <a:rPr lang="nl-NL" sz="2000" b="0" i="0" u="none" strike="noStrike" cap="none" dirty="0">
                <a:solidFill>
                  <a:schemeClr val="dk1"/>
                </a:solidFill>
                <a:ea typeface="Calibri"/>
                <a:sym typeface="Calibri"/>
              </a:rPr>
              <a:t>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nl-NL" sz="2000" b="0" i="0" u="sng" strike="noStrike" cap="none" dirty="0">
                <a:solidFill>
                  <a:schemeClr val="hlink"/>
                </a:solidFill>
                <a:ea typeface="Calibri"/>
                <a:sym typeface="Calibri"/>
                <a:hlinkClick r:id="rId3"/>
              </a:rPr>
              <a:t>http://www.pluralsight.com</a:t>
            </a:r>
            <a:r>
              <a:rPr lang="nl-NL" sz="2000" b="0" i="0" u="none" strike="noStrike" cap="none" dirty="0">
                <a:solidFill>
                  <a:schemeClr val="dk1"/>
                </a:solidFill>
                <a:ea typeface="Calibri"/>
                <a:sym typeface="Calibri"/>
              </a:rPr>
              <a:t>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nl-NL" sz="2000" b="0" i="0" u="sng" strike="noStrike" cap="none" dirty="0">
                <a:solidFill>
                  <a:schemeClr val="hlink"/>
                </a:solidFill>
                <a:ea typeface="Calibri"/>
                <a:sym typeface="Calibri"/>
                <a:hlinkClick r:id="rId4"/>
              </a:rPr>
              <a:t>http://www.codeschool.com</a:t>
            </a:r>
            <a:r>
              <a:rPr lang="nl-NL" sz="2000" b="0" i="0" u="none" strike="noStrike" cap="none" dirty="0">
                <a:solidFill>
                  <a:schemeClr val="dk1"/>
                </a:solidFill>
                <a:ea typeface="Calibri"/>
                <a:sym typeface="Calibri"/>
              </a:rPr>
              <a:t>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nl-NL" sz="2000" u="sng" dirty="0">
                <a:solidFill>
                  <a:schemeClr val="hlink"/>
                </a:solidFill>
              </a:rPr>
              <a:t>https://www.codecademy.com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nl-NL" sz="2000" dirty="0">
                <a:hlinkClick r:id="rId5"/>
              </a:rPr>
              <a:t>https://developer.mozilla.org/en-US/docs/Web</a:t>
            </a:r>
            <a:endParaRPr lang="nl-NL" sz="2000" dirty="0"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nl-NL" sz="2000" b="0" i="0" u="sng" strike="noStrike" cap="none" dirty="0">
                <a:solidFill>
                  <a:schemeClr val="hlink"/>
                </a:solidFill>
                <a:ea typeface="Calibri"/>
                <a:sym typeface="Calibri"/>
                <a:hlinkClick r:id="rId6"/>
              </a:rPr>
              <a:t>http://www.w3.org</a:t>
            </a:r>
            <a:endParaRPr lang="nl-NL" sz="2000" dirty="0">
              <a:solidFill>
                <a:schemeClr val="dk1"/>
              </a:solidFill>
              <a:ea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nl-NL" sz="2000" u="sng" dirty="0">
                <a:solidFill>
                  <a:schemeClr val="hlink"/>
                </a:solidFill>
                <a:ea typeface="Calibri"/>
                <a:sym typeface="Calibri"/>
              </a:rPr>
              <a:t>https://whatwg.org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7945375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67658-DBA5-4F1B-99A2-8EDAB96D25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Relatieve koppeling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1D8B74E-BC59-483C-A0F1-40D656642A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800" b="1" dirty="0"/>
              <a:t>Voorbeeld – link naar bestand één map dieper in folderhiërarchie (dalen)</a:t>
            </a:r>
          </a:p>
          <a:p>
            <a:r>
              <a:rPr lang="nl-BE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Koppeling van</a:t>
            </a:r>
            <a:r>
              <a:rPr lang="nl-BE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index.html naar formulier.html</a:t>
            </a:r>
          </a:p>
          <a:p>
            <a:r>
              <a:rPr lang="nl-B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&lt;a </a:t>
            </a:r>
            <a:r>
              <a:rPr lang="nl-B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href</a:t>
            </a:r>
            <a:r>
              <a:rPr lang="nl-B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=”</a:t>
            </a:r>
            <a:r>
              <a:rPr lang="nl-BE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html/formulier.html</a:t>
            </a:r>
            <a:r>
              <a:rPr lang="nl-B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”&gt;…&lt;/a&gt;</a:t>
            </a:r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68FB97A9-697C-4665-A326-D268741E87DB}"/>
              </a:ext>
            </a:extLst>
          </p:cNvPr>
          <p:cNvPicPr/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781" y="3086835"/>
            <a:ext cx="4817596" cy="25541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Rechte verbindingslijn met pijl 4">
            <a:extLst>
              <a:ext uri="{FF2B5EF4-FFF2-40B4-BE49-F238E27FC236}">
                <a16:creationId xmlns:a16="http://schemas.microsoft.com/office/drawing/2014/main" id="{EE1B44D6-2CDC-476F-A82B-BDC2DA5C0EC0}"/>
              </a:ext>
            </a:extLst>
          </p:cNvPr>
          <p:cNvCxnSpPr>
            <a:cxnSpLocks/>
          </p:cNvCxnSpPr>
          <p:nvPr/>
        </p:nvCxnSpPr>
        <p:spPr>
          <a:xfrm flipH="1">
            <a:off x="7334451" y="3513221"/>
            <a:ext cx="2242686" cy="13186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2741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67658-DBA5-4F1B-99A2-8EDAB96D25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Relatieve koppeling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1D8B74E-BC59-483C-A0F1-40D656642A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800" b="1" dirty="0"/>
              <a:t>Voorbeeld – link naar bestand één map hoger in folderhiërarchie (stijgen)</a:t>
            </a:r>
          </a:p>
          <a:p>
            <a:r>
              <a:rPr lang="nl-BE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Koppeling van</a:t>
            </a:r>
            <a:r>
              <a:rPr lang="nl-BE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formulier.html naar index.html</a:t>
            </a:r>
          </a:p>
          <a:p>
            <a:r>
              <a:rPr lang="nl-BE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&lt;a </a:t>
            </a:r>
            <a:r>
              <a:rPr lang="nl-BE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href</a:t>
            </a:r>
            <a:r>
              <a:rPr lang="nl-BE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=”</a:t>
            </a:r>
            <a:r>
              <a:rPr lang="nl-BE" sz="1800" b="1" dirty="0">
                <a:solidFill>
                  <a:srgbClr val="000000"/>
                </a:solidFill>
                <a:ea typeface="Times New Roman" panose="02020603050405020304" pitchFamily="18" charset="0"/>
              </a:rPr>
              <a:t>..</a:t>
            </a:r>
            <a:r>
              <a:rPr lang="nl-BE" sz="18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/index.html</a:t>
            </a:r>
            <a:r>
              <a:rPr lang="nl-BE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”&gt;…&lt;/a&gt;</a:t>
            </a:r>
            <a:endParaRPr lang="nl-BE" sz="1800" dirty="0"/>
          </a:p>
          <a:p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68FB97A9-697C-4665-A326-D268741E87DB}"/>
              </a:ext>
            </a:extLst>
          </p:cNvPr>
          <p:cNvPicPr/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781" y="3086835"/>
            <a:ext cx="4817596" cy="25541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Rechte verbindingslijn met pijl 4">
            <a:extLst>
              <a:ext uri="{FF2B5EF4-FFF2-40B4-BE49-F238E27FC236}">
                <a16:creationId xmlns:a16="http://schemas.microsoft.com/office/drawing/2014/main" id="{0091A047-9873-4D27-8A2F-180EC052E21D}"/>
              </a:ext>
            </a:extLst>
          </p:cNvPr>
          <p:cNvCxnSpPr>
            <a:cxnSpLocks/>
          </p:cNvCxnSpPr>
          <p:nvPr/>
        </p:nvCxnSpPr>
        <p:spPr>
          <a:xfrm flipV="1">
            <a:off x="7218947" y="3429001"/>
            <a:ext cx="2338939" cy="13547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9552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94A4B5-07CC-4C35-985C-F8979B56F8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Interne koppeling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523BB45-9233-4E19-94FE-2B40DB8BBA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Een interne koppeling wordt gebruikt om naar een specifieke positie te gaan binnen eenzelfde of een ander document.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Een interne koppeling bestaat altijd uit twee delen: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BE" dirty="0"/>
              <a:t>Een anker die de positie binnen het document aangeeft.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BE" dirty="0"/>
              <a:t>Een hyperlink die verwijst naar de positie binnen het document.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484365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46FC9B70-E821-4B4C-B060-D0A7D06EE1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Interne koppeling binnen dezelfde pagina</a:t>
            </a:r>
          </a:p>
        </p:txBody>
      </p:sp>
      <p:sp>
        <p:nvSpPr>
          <p:cNvPr id="7" name="Ondertitel 6">
            <a:extLst>
              <a:ext uri="{FF2B5EF4-FFF2-40B4-BE49-F238E27FC236}">
                <a16:creationId xmlns:a16="http://schemas.microsoft.com/office/drawing/2014/main" id="{8003CED4-C88B-4C99-BB05-1BEDEDEF81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&lt;h2&gt;Inhoudsopgave&lt;/h2&gt;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nl-BE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ul</a:t>
            </a: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&lt;li&gt;&lt;a </a:t>
            </a:r>
            <a:r>
              <a:rPr lang="nl-BE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href</a:t>
            </a:r>
            <a:r>
              <a:rPr lang="nl-BE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="#deel1"</a:t>
            </a: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&gt;deel 1&lt;/a&gt;&lt;/li&gt;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&lt;li&gt;&lt;a </a:t>
            </a:r>
            <a:r>
              <a:rPr lang="nl-BE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href</a:t>
            </a:r>
            <a:r>
              <a:rPr lang="nl-BE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="#deel2"</a:t>
            </a: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&gt;deel 2&lt;/a&gt;&lt;/li&gt;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nl-BE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ul</a:t>
            </a: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nl-BE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article</a:t>
            </a: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nl-BE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lang="nl-BE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="deel1"</a:t>
            </a: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&lt;h3&gt;Deel 1: Inleiding&lt;/h3&gt;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nl-BE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article</a:t>
            </a: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nl-BE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article</a:t>
            </a: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nl-BE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lang="nl-BE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="deel2"</a:t>
            </a: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&lt;h3&gt;Deel 2: Structuur&lt;/h3&gt;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nl-BE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nl-BE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article</a:t>
            </a:r>
            <a:r>
              <a:rPr lang="nl-BE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nl-B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295741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46FC9B70-E821-4B4C-B060-D0A7D06EE1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Interne koppeling naar andere pagina</a:t>
            </a:r>
          </a:p>
        </p:txBody>
      </p:sp>
      <p:sp>
        <p:nvSpPr>
          <p:cNvPr id="7" name="Ondertitel 6">
            <a:extLst>
              <a:ext uri="{FF2B5EF4-FFF2-40B4-BE49-F238E27FC236}">
                <a16:creationId xmlns:a16="http://schemas.microsoft.com/office/drawing/2014/main" id="{8003CED4-C88B-4C99-BB05-1BEDEDEF81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&lt;a </a:t>
            </a:r>
            <a:r>
              <a:rPr lang="nl-BE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href</a:t>
            </a:r>
            <a:r>
              <a:rPr lang="nl-BE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="index.html#deel2"</a:t>
            </a: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&gt;deel 2&lt;/a&gt;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nl-BE" sz="1800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nl-BE" sz="1800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nl-BE" dirty="0"/>
              <a:t>Op de andere pagina moet je natuurlijk ook de ankers voorzien!</a:t>
            </a:r>
          </a:p>
        </p:txBody>
      </p:sp>
    </p:spTree>
    <p:extLst>
      <p:ext uri="{BB962C8B-B14F-4D97-AF65-F5344CB8AC3E}">
        <p14:creationId xmlns:p14="http://schemas.microsoft.com/office/powerpoint/2010/main" val="38491297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1800F5-275B-4EB8-82EE-B9D029FEE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7" y="2914972"/>
            <a:ext cx="11160125" cy="1028056"/>
          </a:xfrm>
        </p:spPr>
        <p:txBody>
          <a:bodyPr/>
          <a:lstStyle/>
          <a:p>
            <a:pPr algn="ctr"/>
            <a:r>
              <a:rPr lang="nl-BE" dirty="0"/>
              <a:t>Opdrachten</a:t>
            </a:r>
          </a:p>
        </p:txBody>
      </p:sp>
    </p:spTree>
    <p:extLst>
      <p:ext uri="{BB962C8B-B14F-4D97-AF65-F5344CB8AC3E}">
        <p14:creationId xmlns:p14="http://schemas.microsoft.com/office/powerpoint/2010/main" val="27127341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EC35CED-894B-4858-AB4E-617226AA5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Opdrachten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39B2321E-0B41-486E-ABEE-007433A4AF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OPDRACHT 1</a:t>
            </a:r>
          </a:p>
          <a:p>
            <a:r>
              <a:rPr lang="nl-BE" sz="2000" dirty="0"/>
              <a:t>Open op </a:t>
            </a:r>
            <a:r>
              <a:rPr lang="nl-BE" sz="2000" dirty="0" err="1"/>
              <a:t>BlackBoard</a:t>
            </a:r>
            <a:r>
              <a:rPr lang="nl-BE" sz="2000" dirty="0"/>
              <a:t> de installatiegids (Inleiding en HTML &gt; Installatiegids software)</a:t>
            </a:r>
          </a:p>
          <a:p>
            <a:r>
              <a:rPr lang="nl-BE" sz="2000" dirty="0"/>
              <a:t>Installeer tegen volgende week ‘</a:t>
            </a:r>
            <a:r>
              <a:rPr lang="nl-BE" sz="2000" dirty="0" err="1"/>
              <a:t>WebStorm</a:t>
            </a:r>
            <a:r>
              <a:rPr lang="nl-BE" sz="2000" dirty="0"/>
              <a:t>’ op je computer</a:t>
            </a:r>
          </a:p>
          <a:p>
            <a:endParaRPr lang="nl-BE" dirty="0"/>
          </a:p>
          <a:p>
            <a:r>
              <a:rPr lang="nl-BE" dirty="0"/>
              <a:t>OPDRACHT 2</a:t>
            </a:r>
          </a:p>
          <a:p>
            <a:r>
              <a:rPr lang="nl-BE" sz="2000" dirty="0"/>
              <a:t>Download op </a:t>
            </a:r>
            <a:r>
              <a:rPr lang="nl-BE" sz="2000" dirty="0" err="1"/>
              <a:t>BlackBoard</a:t>
            </a:r>
            <a:r>
              <a:rPr lang="nl-BE" sz="2000" dirty="0"/>
              <a:t> de PDF met de opdrachten (Inleiding en HTML &gt; Opdrachten)</a:t>
            </a:r>
          </a:p>
          <a:p>
            <a:r>
              <a:rPr lang="nl-BE" sz="2000" dirty="0"/>
              <a:t>Deze opdrachten mag je volgende week in de klas maken</a:t>
            </a:r>
          </a:p>
        </p:txBody>
      </p:sp>
    </p:spTree>
    <p:extLst>
      <p:ext uri="{BB962C8B-B14F-4D97-AF65-F5344CB8AC3E}">
        <p14:creationId xmlns:p14="http://schemas.microsoft.com/office/powerpoint/2010/main" val="449772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1800F5-275B-4EB8-82EE-B9D029FEE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7" y="2914972"/>
            <a:ext cx="11160125" cy="1028056"/>
          </a:xfrm>
        </p:spPr>
        <p:txBody>
          <a:bodyPr/>
          <a:lstStyle/>
          <a:p>
            <a:pPr algn="ctr"/>
            <a:r>
              <a:rPr lang="nl-BE" dirty="0"/>
              <a:t>Inleiding</a:t>
            </a:r>
          </a:p>
        </p:txBody>
      </p:sp>
    </p:spTree>
    <p:extLst>
      <p:ext uri="{BB962C8B-B14F-4D97-AF65-F5344CB8AC3E}">
        <p14:creationId xmlns:p14="http://schemas.microsoft.com/office/powerpoint/2010/main" val="3913758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68ACA1-18F2-4FE9-ABED-1B06961169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Webtalen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80DFBE0-7283-43D7-A97C-C9ECAAF1C9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nl-BE" sz="2000" b="0" i="0" u="none" strike="noStrike" cap="none" dirty="0">
                <a:solidFill>
                  <a:schemeClr val="dk1"/>
                </a:solidFill>
                <a:ea typeface="Calibri"/>
                <a:sym typeface="Calibri"/>
              </a:rPr>
              <a:t>HTML (</a:t>
            </a:r>
            <a:r>
              <a:rPr lang="nl-BE" sz="2000" b="0" i="0" u="none" strike="noStrike" cap="none" dirty="0" err="1">
                <a:solidFill>
                  <a:schemeClr val="dk1"/>
                </a:solidFill>
                <a:ea typeface="Calibri"/>
                <a:sym typeface="Calibri"/>
              </a:rPr>
              <a:t>HyperText</a:t>
            </a:r>
            <a:r>
              <a:rPr lang="nl-BE" sz="2000" b="0" i="0" u="none" strike="noStrike" cap="none" dirty="0">
                <a:solidFill>
                  <a:schemeClr val="dk1"/>
                </a:solidFill>
                <a:ea typeface="Calibri"/>
                <a:sym typeface="Calibri"/>
              </a:rPr>
              <a:t> </a:t>
            </a:r>
            <a:r>
              <a:rPr lang="nl-BE" sz="2000" b="0" i="0" u="none" strike="noStrike" cap="none" dirty="0" err="1">
                <a:solidFill>
                  <a:schemeClr val="dk1"/>
                </a:solidFill>
                <a:ea typeface="Calibri"/>
                <a:sym typeface="Calibri"/>
              </a:rPr>
              <a:t>Markup</a:t>
            </a:r>
            <a:r>
              <a:rPr lang="nl-BE" sz="2000" b="0" i="0" u="none" strike="noStrike" cap="none" dirty="0">
                <a:solidFill>
                  <a:schemeClr val="dk1"/>
                </a:solidFill>
                <a:ea typeface="Calibri"/>
                <a:sym typeface="Calibri"/>
              </a:rPr>
              <a:t> Language)</a:t>
            </a:r>
            <a:endParaRPr lang="nl-BE" sz="2000" dirty="0"/>
          </a:p>
          <a:p>
            <a:pPr marL="914400" marR="0" lvl="1" indent="-4572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nl-BE" dirty="0">
                <a:solidFill>
                  <a:schemeClr val="dk1"/>
                </a:solidFill>
                <a:ea typeface="Calibri"/>
                <a:sym typeface="Calibri"/>
              </a:rPr>
              <a:t>Taal om inhoud van </a:t>
            </a:r>
            <a:r>
              <a:rPr lang="nl-BE" i="1" dirty="0">
                <a:solidFill>
                  <a:schemeClr val="dk1"/>
                </a:solidFill>
                <a:ea typeface="Calibri"/>
                <a:sym typeface="Calibri"/>
              </a:rPr>
              <a:t>structuur</a:t>
            </a:r>
            <a:r>
              <a:rPr lang="nl-BE" dirty="0">
                <a:solidFill>
                  <a:schemeClr val="dk1"/>
                </a:solidFill>
                <a:ea typeface="Calibri"/>
                <a:sym typeface="Calibri"/>
              </a:rPr>
              <a:t> te voorzien met behulp van annotaties</a:t>
            </a:r>
          </a:p>
          <a:p>
            <a:pPr marL="914400" marR="0" lvl="1" indent="-4572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nl-BE" dirty="0"/>
          </a:p>
          <a:p>
            <a:pPr marL="457200" marR="0" lvl="0" indent="-4572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nl-BE" sz="2000" b="0" i="0" u="none" strike="noStrike" cap="none" dirty="0">
                <a:solidFill>
                  <a:schemeClr val="dk1"/>
                </a:solidFill>
                <a:ea typeface="Calibri"/>
                <a:sym typeface="Calibri"/>
              </a:rPr>
              <a:t>CSS (</a:t>
            </a:r>
            <a:r>
              <a:rPr lang="nl-BE" sz="2000" b="0" i="0" u="none" strike="noStrike" cap="none" dirty="0" err="1">
                <a:solidFill>
                  <a:schemeClr val="dk1"/>
                </a:solidFill>
                <a:ea typeface="Calibri"/>
                <a:sym typeface="Calibri"/>
              </a:rPr>
              <a:t>Cascading</a:t>
            </a:r>
            <a:r>
              <a:rPr lang="nl-BE" sz="2000" b="0" i="0" u="none" strike="noStrike" cap="none" dirty="0">
                <a:solidFill>
                  <a:schemeClr val="dk1"/>
                </a:solidFill>
                <a:ea typeface="Calibri"/>
                <a:sym typeface="Calibri"/>
              </a:rPr>
              <a:t> Style Sheets)</a:t>
            </a:r>
            <a:endParaRPr lang="nl-BE" sz="2000" dirty="0"/>
          </a:p>
          <a:p>
            <a:pPr marL="914400" marR="0" lvl="1" indent="-4572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nl-BE" b="0" i="0" u="none" strike="noStrike" cap="none" dirty="0">
                <a:solidFill>
                  <a:schemeClr val="dk1"/>
                </a:solidFill>
                <a:ea typeface="Calibri"/>
                <a:sym typeface="Calibri"/>
              </a:rPr>
              <a:t>Taal om inhoud van </a:t>
            </a:r>
            <a:r>
              <a:rPr lang="nl-BE" b="0" i="1" u="none" strike="noStrike" cap="none" dirty="0">
                <a:solidFill>
                  <a:schemeClr val="dk1"/>
                </a:solidFill>
                <a:ea typeface="Calibri"/>
                <a:sym typeface="Calibri"/>
              </a:rPr>
              <a:t>opmaak</a:t>
            </a:r>
            <a:r>
              <a:rPr lang="nl-BE" b="0" i="0" u="none" strike="noStrike" cap="none" dirty="0">
                <a:solidFill>
                  <a:schemeClr val="dk1"/>
                </a:solidFill>
                <a:ea typeface="Calibri"/>
                <a:sym typeface="Calibri"/>
              </a:rPr>
              <a:t> te voorzien</a:t>
            </a:r>
          </a:p>
          <a:p>
            <a:pPr marL="914400" marR="0" lvl="1" indent="-4572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nl-BE" b="0" i="0" u="none" strike="noStrike" cap="none" dirty="0">
              <a:solidFill>
                <a:schemeClr val="dk1"/>
              </a:solidFill>
              <a:ea typeface="Calibri"/>
              <a:sym typeface="Calibri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nl-BE" sz="2000" dirty="0" err="1"/>
              <a:t>JavaScript</a:t>
            </a:r>
            <a:endParaRPr lang="nl-BE" sz="2000" dirty="0"/>
          </a:p>
          <a:p>
            <a:pPr marL="800100" marR="0" lvl="1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nl-BE" dirty="0"/>
              <a:t>Taal om interactie en functionaliteit toe te voegen</a:t>
            </a:r>
          </a:p>
        </p:txBody>
      </p:sp>
    </p:spTree>
    <p:extLst>
      <p:ext uri="{BB962C8B-B14F-4D97-AF65-F5344CB8AC3E}">
        <p14:creationId xmlns:p14="http://schemas.microsoft.com/office/powerpoint/2010/main" val="2037554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2CDCC1-C817-4AB0-88E6-E1955A2EDA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HTTP-protocol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E79FABF-1FC0-4531-9114-8708514B7A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Vraag-antwoord protocol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Zorgt voor de communicatie tussen een client en een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Werkt platformonafhankelijk</a:t>
            </a:r>
          </a:p>
        </p:txBody>
      </p:sp>
    </p:spTree>
    <p:extLst>
      <p:ext uri="{BB962C8B-B14F-4D97-AF65-F5344CB8AC3E}">
        <p14:creationId xmlns:p14="http://schemas.microsoft.com/office/powerpoint/2010/main" val="3262740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2CDCC1-C817-4AB0-88E6-E1955A2EDA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HTTP-protocol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E108DEB3-474B-43A9-9A64-EEFFABE9B6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33EC3027-D1D1-49B0-ABBA-8FE8B674AF7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477" y="2265045"/>
            <a:ext cx="7135044" cy="33759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18940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3194</TotalTime>
  <Words>2737</Words>
  <Application>Microsoft Office PowerPoint</Application>
  <PresentationFormat>Widescreen</PresentationFormat>
  <Paragraphs>444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Arial</vt:lpstr>
      <vt:lpstr>Calibri</vt:lpstr>
      <vt:lpstr>Courier New</vt:lpstr>
      <vt:lpstr>Segoe UI</vt:lpstr>
      <vt:lpstr>Symbol</vt:lpstr>
      <vt:lpstr>Wingdings</vt:lpstr>
      <vt:lpstr>Kantoorthema</vt:lpstr>
      <vt:lpstr>Web Essentials</vt:lpstr>
      <vt:lpstr>Vakinformatie</vt:lpstr>
      <vt:lpstr>Studiegids</vt:lpstr>
      <vt:lpstr>Planning</vt:lpstr>
      <vt:lpstr>Online bronnen en extra informatie</vt:lpstr>
      <vt:lpstr>Inleiding</vt:lpstr>
      <vt:lpstr>Webtalen</vt:lpstr>
      <vt:lpstr>HTTP-protocol</vt:lpstr>
      <vt:lpstr>HTTP-protocol</vt:lpstr>
      <vt:lpstr>URL’s</vt:lpstr>
      <vt:lpstr>URL’s</vt:lpstr>
      <vt:lpstr>URL’s</vt:lpstr>
      <vt:lpstr>Integrated Development Environment</vt:lpstr>
      <vt:lpstr>(Google Chrome) DevTools</vt:lpstr>
      <vt:lpstr>Starten met HTML</vt:lpstr>
      <vt:lpstr>Een lege webpagina</vt:lpstr>
      <vt:lpstr>Een lege webpagina</vt:lpstr>
      <vt:lpstr>Een lege webpagina</vt:lpstr>
      <vt:lpstr>Een lege webpagina</vt:lpstr>
      <vt:lpstr>Een lege webpagina</vt:lpstr>
      <vt:lpstr>Een lege webpagina</vt:lpstr>
      <vt:lpstr>Elementen en tags</vt:lpstr>
      <vt:lpstr>Elementen en tags</vt:lpstr>
      <vt:lpstr>Elementen en tags</vt:lpstr>
      <vt:lpstr>Attributen</vt:lpstr>
      <vt:lpstr>Elementen en attributen</vt:lpstr>
      <vt:lpstr>Commentaar</vt:lpstr>
      <vt:lpstr>Conventies en validatie</vt:lpstr>
      <vt:lpstr>PowerPoint Presentation</vt:lpstr>
      <vt:lpstr>PowerPoint Presentation</vt:lpstr>
      <vt:lpstr>Conventies en validatie</vt:lpstr>
      <vt:lpstr>Conventies en validatie</vt:lpstr>
      <vt:lpstr>Structuur</vt:lpstr>
      <vt:lpstr>Blokelementen en inline elementen</vt:lpstr>
      <vt:lpstr>Voorbeelden blokelementen</vt:lpstr>
      <vt:lpstr>Voorbeelden inline elementen</vt:lpstr>
      <vt:lpstr>Blokelementen en inline elementen</vt:lpstr>
      <vt:lpstr>PowerPoint Presentation</vt:lpstr>
      <vt:lpstr>Blokelementen en inline elementen</vt:lpstr>
      <vt:lpstr>Structuurelementen</vt:lpstr>
      <vt:lpstr>Structuurelementen</vt:lpstr>
      <vt:lpstr>Leidraad structuurelementen</vt:lpstr>
      <vt:lpstr>Leidraad structuurelementen</vt:lpstr>
      <vt:lpstr>Leidraad structuurelementen</vt:lpstr>
      <vt:lpstr>PowerPoint Presentation</vt:lpstr>
      <vt:lpstr>Hyperlinks</vt:lpstr>
      <vt:lpstr>Hyperlinks</vt:lpstr>
      <vt:lpstr>Absolute koppeling</vt:lpstr>
      <vt:lpstr>Relatieve koppeling</vt:lpstr>
      <vt:lpstr>Relatieve koppeling</vt:lpstr>
      <vt:lpstr>Relatieve koppeling</vt:lpstr>
      <vt:lpstr>Interne koppeling</vt:lpstr>
      <vt:lpstr>Interne koppeling binnen dezelfde pagina</vt:lpstr>
      <vt:lpstr>Interne koppeling naar andere pagina</vt:lpstr>
      <vt:lpstr>Opdrachten</vt:lpstr>
      <vt:lpstr>Opdrachten</vt:lpstr>
    </vt:vector>
  </TitlesOfParts>
  <Company>XIOS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en 2</dc:title>
  <dc:creator>Nick Daenen;Kimberly Willems</dc:creator>
  <cp:lastModifiedBy>Jasper Beuls</cp:lastModifiedBy>
  <cp:revision>375</cp:revision>
  <dcterms:created xsi:type="dcterms:W3CDTF">2017-10-12T15:08:04Z</dcterms:created>
  <dcterms:modified xsi:type="dcterms:W3CDTF">2020-09-21T05:38:32Z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95379a6-efcb-4855-97e0-03c6be785496_Enabled">
    <vt:lpwstr>True</vt:lpwstr>
  </property>
  <property fmtid="{D5CDD505-2E9C-101B-9397-08002B2CF9AE}" pid="3" name="MSIP_Label_f95379a6-efcb-4855-97e0-03c6be785496_SiteId">
    <vt:lpwstr>0bff66c5-45db-46ed-8b81-87959e069b90</vt:lpwstr>
  </property>
  <property fmtid="{D5CDD505-2E9C-101B-9397-08002B2CF9AE}" pid="4" name="MSIP_Label_f95379a6-efcb-4855-97e0-03c6be785496_Owner">
    <vt:lpwstr>20003615@pxl.be</vt:lpwstr>
  </property>
  <property fmtid="{D5CDD505-2E9C-101B-9397-08002B2CF9AE}" pid="5" name="MSIP_Label_f95379a6-efcb-4855-97e0-03c6be785496_SetDate">
    <vt:lpwstr>2020-09-14T10:55:36.3153359Z</vt:lpwstr>
  </property>
  <property fmtid="{D5CDD505-2E9C-101B-9397-08002B2CF9AE}" pid="6" name="MSIP_Label_f95379a6-efcb-4855-97e0-03c6be785496_Name">
    <vt:lpwstr>Publiek</vt:lpwstr>
  </property>
  <property fmtid="{D5CDD505-2E9C-101B-9397-08002B2CF9AE}" pid="7" name="MSIP_Label_f95379a6-efcb-4855-97e0-03c6be785496_Application">
    <vt:lpwstr>Microsoft Azure Information Protection</vt:lpwstr>
  </property>
  <property fmtid="{D5CDD505-2E9C-101B-9397-08002B2CF9AE}" pid="8" name="MSIP_Label_f95379a6-efcb-4855-97e0-03c6be785496_ActionId">
    <vt:lpwstr>6a276b51-d5be-4d4d-b01b-2ee488f4029e</vt:lpwstr>
  </property>
  <property fmtid="{D5CDD505-2E9C-101B-9397-08002B2CF9AE}" pid="9" name="MSIP_Label_f95379a6-efcb-4855-97e0-03c6be785496_Extended_MSFT_Method">
    <vt:lpwstr>Automatic</vt:lpwstr>
  </property>
  <property fmtid="{D5CDD505-2E9C-101B-9397-08002B2CF9AE}" pid="10" name="Sensitivity">
    <vt:lpwstr>Publiek</vt:lpwstr>
  </property>
</Properties>
</file>