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65" r:id="rId5"/>
    <p:sldId id="274" r:id="rId6"/>
    <p:sldId id="275" r:id="rId7"/>
    <p:sldId id="272" r:id="rId8"/>
    <p:sldId id="358" r:id="rId9"/>
    <p:sldId id="276" r:id="rId10"/>
    <p:sldId id="277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276FF-B921-45EC-9981-4B56FB2A1B9E}" v="32" dt="2020-10-18T18:48:21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0" autoAdjust="0"/>
    <p:restoredTop sz="93517" autoAdjust="0"/>
  </p:normalViewPr>
  <p:slideViewPr>
    <p:cSldViewPr snapToGrid="0" showGuides="1">
      <p:cViewPr varScale="1">
        <p:scale>
          <a:sx n="51" d="100"/>
          <a:sy n="51" d="100"/>
        </p:scale>
        <p:origin x="1171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18-10-2020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cssref/pr_tab_table-layout.as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cssref/sel_nth-child.as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Web Essentials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3200"/>
              <a:t>Week 5 + 6</a:t>
            </a:r>
            <a:endParaRPr lang="nl-BE" sz="3200" dirty="0"/>
          </a:p>
          <a:p>
            <a:r>
              <a:rPr lang="nl-BE" sz="1800" dirty="0"/>
              <a:t>Tabellen</a:t>
            </a:r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C266-50C0-405F-AC32-686BBECF8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Uitlijnen</a:t>
            </a:r>
            <a:r>
              <a:rPr lang="en-US" dirty="0"/>
              <a:t> van </a:t>
            </a:r>
            <a:r>
              <a:rPr lang="en-US" dirty="0" err="1"/>
              <a:t>tekst</a:t>
            </a:r>
            <a:r>
              <a:rPr lang="en-US" dirty="0"/>
              <a:t> in de </a:t>
            </a:r>
            <a:r>
              <a:rPr lang="en-US" dirty="0" err="1"/>
              <a:t>tabel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55B77-0085-4ACD-AE2A-9F66D8F0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033814"/>
            <a:ext cx="11160125" cy="3112134"/>
          </a:xfrm>
        </p:spPr>
        <p:txBody>
          <a:bodyPr/>
          <a:lstStyle/>
          <a:p>
            <a:r>
              <a:rPr lang="en-US" sz="3200" dirty="0"/>
              <a:t>td{</a:t>
            </a:r>
          </a:p>
          <a:p>
            <a:r>
              <a:rPr lang="en-US" sz="3200" dirty="0"/>
              <a:t>    text-align: center;</a:t>
            </a:r>
          </a:p>
          <a:p>
            <a:r>
              <a:rPr lang="en-US" sz="3200" dirty="0"/>
              <a:t>    vertical-align: top;</a:t>
            </a:r>
          </a:p>
          <a:p>
            <a:r>
              <a:rPr lang="en-US" sz="3200" dirty="0"/>
              <a:t>}</a:t>
            </a:r>
            <a:endParaRPr lang="nl-BE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CB01F-07EC-4496-8C0B-E9528E55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2917416"/>
            <a:ext cx="6419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3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DD61-0206-4110-9AEF-27D9FCA9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Lege</a:t>
            </a:r>
            <a:r>
              <a:rPr lang="en-US" dirty="0"/>
              <a:t> </a:t>
            </a:r>
            <a:r>
              <a:rPr lang="en-US" dirty="0" err="1"/>
              <a:t>cellen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/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tonen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754E6-DAD4-4371-8101-FF542AC2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2033814"/>
            <a:ext cx="11160125" cy="3112134"/>
          </a:xfrm>
        </p:spPr>
        <p:txBody>
          <a:bodyPr/>
          <a:lstStyle/>
          <a:p>
            <a:r>
              <a:rPr lang="en-US" sz="3200" dirty="0"/>
              <a:t>table{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empty-cells:hide</a:t>
            </a:r>
            <a:r>
              <a:rPr lang="en-US" sz="3200" dirty="0"/>
              <a:t>;</a:t>
            </a:r>
          </a:p>
          <a:p>
            <a:r>
              <a:rPr lang="en-US" sz="3200" dirty="0"/>
              <a:t>}</a:t>
            </a:r>
            <a:endParaRPr lang="nl-BE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A31E5-B5BF-42E0-80F7-7A4C7B0D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18" y="3429000"/>
            <a:ext cx="6867044" cy="21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B8E2-E648-41CA-807F-6FF65E80D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table-layout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61C17-07A6-4C66-A151-0113551AF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504" y="5510954"/>
            <a:ext cx="11160125" cy="589066"/>
          </a:xfrm>
        </p:spPr>
        <p:txBody>
          <a:bodyPr/>
          <a:lstStyle/>
          <a:p>
            <a:r>
              <a:rPr lang="nl-BE" dirty="0">
                <a:hlinkClick r:id="rId2"/>
              </a:rPr>
              <a:t>w3schools voorbeeld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01518-8D1B-4365-A01A-3B25313C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1616734"/>
            <a:ext cx="8042066" cy="37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DA3A-C51C-420B-94C2-7BE7AD9BE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Rijgroepen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B426-5D33-4827-83B1-F16B4206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12053"/>
            <a:ext cx="11160125" cy="3112134"/>
          </a:xfrm>
        </p:spPr>
        <p:txBody>
          <a:bodyPr/>
          <a:lstStyle/>
          <a:p>
            <a:r>
              <a:rPr lang="en-US" sz="2800" dirty="0"/>
              <a:t>&lt;table&gt;</a:t>
            </a:r>
            <a:br>
              <a:rPr lang="nl-BE" sz="2800" dirty="0"/>
            </a:br>
            <a:r>
              <a:rPr lang="nl-BE" sz="2800" dirty="0"/>
              <a:t>    &lt;</a:t>
            </a:r>
            <a:r>
              <a:rPr lang="nl-BE" sz="2800" dirty="0" err="1"/>
              <a:t>thead</a:t>
            </a:r>
            <a:r>
              <a:rPr lang="nl-BE" sz="2800" dirty="0"/>
              <a:t>&gt;…&lt;/</a:t>
            </a:r>
            <a:r>
              <a:rPr lang="nl-BE" sz="2800" dirty="0" err="1"/>
              <a:t>thead</a:t>
            </a:r>
            <a:r>
              <a:rPr lang="nl-BE" sz="2800" dirty="0"/>
              <a:t>&gt;</a:t>
            </a:r>
            <a:br>
              <a:rPr lang="nl-BE" sz="2800" dirty="0"/>
            </a:br>
            <a:r>
              <a:rPr lang="nl-BE" sz="2800" dirty="0"/>
              <a:t>    &lt;</a:t>
            </a:r>
            <a:r>
              <a:rPr lang="nl-BE" sz="2800" dirty="0" err="1"/>
              <a:t>tbody</a:t>
            </a:r>
            <a:r>
              <a:rPr lang="nl-BE" sz="2800" dirty="0"/>
              <a:t>&gt;…&lt;/</a:t>
            </a:r>
            <a:r>
              <a:rPr lang="nl-BE" sz="2800" dirty="0" err="1"/>
              <a:t>tbody</a:t>
            </a:r>
            <a:r>
              <a:rPr lang="nl-BE" sz="2800" dirty="0"/>
              <a:t>&gt;</a:t>
            </a:r>
            <a:br>
              <a:rPr lang="nl-BE" sz="2800" dirty="0"/>
            </a:br>
            <a:r>
              <a:rPr lang="nl-BE" sz="2800" dirty="0"/>
              <a:t>    &lt;</a:t>
            </a:r>
            <a:r>
              <a:rPr lang="nl-BE" sz="2800" dirty="0" err="1"/>
              <a:t>tfoot</a:t>
            </a:r>
            <a:r>
              <a:rPr lang="nl-BE" sz="2800" dirty="0"/>
              <a:t>&gt;…&lt;/</a:t>
            </a:r>
            <a:r>
              <a:rPr lang="nl-BE" sz="2800" dirty="0" err="1"/>
              <a:t>tfoot</a:t>
            </a:r>
            <a:r>
              <a:rPr lang="nl-BE" sz="2800" dirty="0"/>
              <a:t>&gt;</a:t>
            </a:r>
            <a:br>
              <a:rPr lang="nl-BE" sz="2800" dirty="0"/>
            </a:br>
            <a:r>
              <a:rPr lang="nl-BE" sz="2800" dirty="0"/>
              <a:t>&lt;/</a:t>
            </a:r>
            <a:r>
              <a:rPr lang="nl-BE" sz="2800" dirty="0" err="1"/>
              <a:t>table</a:t>
            </a:r>
            <a:r>
              <a:rPr lang="nl-BE" sz="2800" dirty="0"/>
              <a:t>&gt;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3B797-18AE-4435-B978-1AC79D6B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10" y="3555766"/>
            <a:ext cx="9527889" cy="25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8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D3E0-BA7B-4522-AFF0-D9DCCDC1A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Overspannen</a:t>
            </a:r>
            <a:r>
              <a:rPr lang="en-US" dirty="0"/>
              <a:t> van </a:t>
            </a:r>
            <a:r>
              <a:rPr lang="en-US" dirty="0" err="1"/>
              <a:t>kolommen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rijen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DAA6B-26AD-4808-8EA6-7896812D4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033813"/>
            <a:ext cx="11160125" cy="1189071"/>
          </a:xfrm>
        </p:spPr>
        <p:txBody>
          <a:bodyPr/>
          <a:lstStyle/>
          <a:p>
            <a:r>
              <a:rPr lang="en-US" sz="2800" dirty="0" err="1"/>
              <a:t>Colspan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rowspan</a:t>
            </a:r>
            <a:r>
              <a:rPr lang="en-US" sz="2800" dirty="0"/>
              <a:t> </a:t>
            </a:r>
            <a:r>
              <a:rPr lang="en-US" sz="2800" dirty="0" err="1"/>
              <a:t>zijn</a:t>
            </a:r>
            <a:r>
              <a:rPr lang="en-US" sz="2800" dirty="0"/>
              <a:t> </a:t>
            </a:r>
            <a:r>
              <a:rPr lang="en-US" sz="2800" dirty="0" err="1"/>
              <a:t>attributen</a:t>
            </a:r>
            <a:r>
              <a:rPr lang="en-US" sz="2800" dirty="0"/>
              <a:t> van &lt;td&gt;- </a:t>
            </a:r>
            <a:r>
              <a:rPr lang="en-US" sz="2800" dirty="0" err="1"/>
              <a:t>en</a:t>
            </a:r>
            <a:r>
              <a:rPr lang="en-US" sz="2800" dirty="0"/>
              <a:t> &lt;</a:t>
            </a:r>
            <a:r>
              <a:rPr lang="en-US" sz="2800" dirty="0" err="1"/>
              <a:t>th</a:t>
            </a:r>
            <a:r>
              <a:rPr lang="en-US" sz="2800" dirty="0"/>
              <a:t>&gt;-</a:t>
            </a:r>
            <a:r>
              <a:rPr lang="en-US" sz="2800" dirty="0" err="1"/>
              <a:t>elementen</a:t>
            </a:r>
            <a:endParaRPr lang="en-US" sz="2800" dirty="0"/>
          </a:p>
          <a:p>
            <a:pPr marL="342900" indent="-342900">
              <a:buFontTx/>
              <a:buChar char="-"/>
            </a:pPr>
            <a:r>
              <a:rPr lang="en-US" sz="2800" dirty="0" err="1"/>
              <a:t>colspan</a:t>
            </a:r>
            <a:r>
              <a:rPr lang="en-US" sz="2800" dirty="0"/>
              <a:t>=“</a:t>
            </a:r>
            <a:r>
              <a:rPr lang="en-US" sz="2800" dirty="0" err="1"/>
              <a:t>aantal</a:t>
            </a:r>
            <a:r>
              <a:rPr lang="en-US" sz="2800" dirty="0"/>
              <a:t>”</a:t>
            </a:r>
          </a:p>
          <a:p>
            <a:pPr marL="342900" indent="-342900">
              <a:buFontTx/>
              <a:buChar char="-"/>
            </a:pPr>
            <a:r>
              <a:rPr lang="en-US" sz="2800" dirty="0" err="1"/>
              <a:t>rowspan</a:t>
            </a:r>
            <a:r>
              <a:rPr lang="en-US" sz="2800" dirty="0"/>
              <a:t>=“</a:t>
            </a:r>
            <a:r>
              <a:rPr lang="en-US" sz="2800" dirty="0" err="1"/>
              <a:t>aantal</a:t>
            </a:r>
            <a:r>
              <a:rPr lang="en-US" sz="2800" dirty="0"/>
              <a:t>”</a:t>
            </a:r>
            <a:endParaRPr lang="nl-B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C4BC5-11D9-4108-A74C-EB80FBA8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813" y="3429000"/>
            <a:ext cx="7621249" cy="25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6A74-8AE3-4AEF-ABB4-17F86D820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voorgaande</a:t>
            </a:r>
            <a:r>
              <a:rPr lang="en-US" dirty="0"/>
              <a:t> </a:t>
            </a:r>
            <a:r>
              <a:rPr lang="en-US" dirty="0" err="1"/>
              <a:t>voorbeeldje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 &amp; </a:t>
            </a:r>
            <a:r>
              <a:rPr lang="en-US" dirty="0" err="1"/>
              <a:t>rowspan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1AB00-2C3E-4D8E-9A2D-9570CC94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" y="1680770"/>
            <a:ext cx="4705975" cy="42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4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72A-6A45-4D5B-B958-5337169C2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nesten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15383-647B-4269-9C55-484900B46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033814"/>
            <a:ext cx="11160125" cy="3112134"/>
          </a:xfrm>
        </p:spPr>
        <p:txBody>
          <a:bodyPr/>
          <a:lstStyle/>
          <a:p>
            <a:r>
              <a:rPr lang="en-US" dirty="0"/>
              <a:t>Binnen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(&lt;td&gt;…&lt;/td&gt;)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table </a:t>
            </a:r>
            <a:r>
              <a:rPr lang="en-US" dirty="0" err="1"/>
              <a:t>gedefinieerd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496DC-13DF-42E6-973A-8223F675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16" y="2679434"/>
            <a:ext cx="7863565" cy="31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0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23D3-F312-451F-B744-7FCADC94A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pseudoklassen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DBE9D-C500-4187-AB00-2D1CB911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033814"/>
            <a:ext cx="11160125" cy="3112134"/>
          </a:xfrm>
        </p:spPr>
        <p:txBody>
          <a:bodyPr/>
          <a:lstStyle/>
          <a:p>
            <a:r>
              <a:rPr lang="en-US" sz="2800" dirty="0" err="1"/>
              <a:t>Pseudoklassen</a:t>
            </a:r>
            <a:r>
              <a:rPr lang="en-US" sz="2800" dirty="0"/>
              <a:t> </a:t>
            </a:r>
            <a:r>
              <a:rPr lang="en-US" sz="2800" dirty="0" err="1"/>
              <a:t>kunnen</a:t>
            </a:r>
            <a:r>
              <a:rPr lang="en-US" sz="2800" dirty="0"/>
              <a:t> je </a:t>
            </a:r>
            <a:r>
              <a:rPr lang="en-US" sz="2800" dirty="0" err="1"/>
              <a:t>helpen</a:t>
            </a:r>
            <a:r>
              <a:rPr lang="en-US" sz="2800" dirty="0"/>
              <a:t> je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meer</a:t>
            </a:r>
            <a:r>
              <a:rPr lang="en-US" sz="2800" dirty="0"/>
              <a:t> </a:t>
            </a:r>
            <a:r>
              <a:rPr lang="en-US" sz="2800" dirty="0" err="1"/>
              <a:t>leesbaar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maken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Je </a:t>
            </a:r>
            <a:r>
              <a:rPr lang="en-US" sz="2800" dirty="0" err="1"/>
              <a:t>kan</a:t>
            </a:r>
            <a:r>
              <a:rPr lang="en-US" sz="2800" dirty="0"/>
              <a:t> </a:t>
            </a:r>
            <a:r>
              <a:rPr lang="en-US" sz="2800" dirty="0" err="1"/>
              <a:t>ze</a:t>
            </a:r>
            <a:r>
              <a:rPr lang="en-US" sz="2800" dirty="0"/>
              <a:t> </a:t>
            </a:r>
            <a:r>
              <a:rPr lang="en-US" sz="2800" dirty="0" err="1"/>
              <a:t>ook</a:t>
            </a:r>
            <a:r>
              <a:rPr lang="en-US" sz="2800" dirty="0"/>
              <a:t> </a:t>
            </a:r>
            <a:r>
              <a:rPr lang="en-US" sz="2800" dirty="0" err="1"/>
              <a:t>gebruiken</a:t>
            </a:r>
            <a:r>
              <a:rPr lang="en-US" sz="2800" dirty="0"/>
              <a:t> om </a:t>
            </a:r>
            <a:r>
              <a:rPr lang="en-US" sz="2800" dirty="0" err="1"/>
              <a:t>lijsten</a:t>
            </a:r>
            <a:r>
              <a:rPr lang="en-US" sz="2800" dirty="0"/>
              <a:t> van </a:t>
            </a:r>
            <a:r>
              <a:rPr lang="en-US" sz="2800" dirty="0" err="1"/>
              <a:t>opmaak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voorzien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:nth-child()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:first-child()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:first-of-type()</a:t>
            </a:r>
            <a:endParaRPr lang="nl-B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BCFFE-5248-40D1-B4C9-BEFF2EB4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09" y="3634852"/>
            <a:ext cx="6601528" cy="22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CAEA-838E-4547-8E04-50C201439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pseudoklassen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C57E-7E21-44ED-B1B9-1A84CCD4F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56" y="2488366"/>
            <a:ext cx="6734305" cy="3317121"/>
          </a:xfrm>
        </p:spPr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:nth-child(even) </a:t>
            </a:r>
            <a:r>
              <a:rPr lang="en-US" dirty="0" err="1"/>
              <a:t>en</a:t>
            </a:r>
            <a:r>
              <a:rPr lang="en-US" dirty="0"/>
              <a:t> :nth-child(odd) </a:t>
            </a:r>
            <a:r>
              <a:rPr lang="en-US" dirty="0" err="1"/>
              <a:t>gebruiken</a:t>
            </a:r>
            <a:r>
              <a:rPr lang="en-US" dirty="0"/>
              <a:t> om even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oneven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van </a:t>
            </a:r>
            <a:r>
              <a:rPr lang="en-US" dirty="0" err="1"/>
              <a:t>opmaak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voorzien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2n+1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overeen</a:t>
            </a:r>
            <a:r>
              <a:rPr lang="en-US" dirty="0"/>
              <a:t> met odd</a:t>
            </a:r>
          </a:p>
          <a:p>
            <a:r>
              <a:rPr lang="en-US" dirty="0"/>
              <a:t>2n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overeen</a:t>
            </a:r>
            <a:r>
              <a:rPr lang="en-US" dirty="0"/>
              <a:t> met even</a:t>
            </a:r>
          </a:p>
          <a:p>
            <a:endParaRPr lang="en-US" dirty="0"/>
          </a:p>
          <a:p>
            <a:r>
              <a:rPr lang="nl-BE" dirty="0">
                <a:hlinkClick r:id="rId2"/>
              </a:rPr>
              <a:t>w3schools :</a:t>
            </a:r>
            <a:r>
              <a:rPr lang="nl-BE" dirty="0" err="1">
                <a:hlinkClick r:id="rId2"/>
              </a:rPr>
              <a:t>nth-child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1A836-3B63-4440-A5FB-2134F4C1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30" y="1543163"/>
            <a:ext cx="1936346" cy="42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en-US" dirty="0" err="1"/>
              <a:t>Tabellen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4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177C8-BCEB-4526-9F7C-4EDE2F247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Structuur van een tabel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E9D67E-627A-4197-A0A2-166B27704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033814"/>
            <a:ext cx="11160125" cy="311213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...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...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algn="l"/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A449C923-88B9-429E-BBBB-8F9CB2D29733}"/>
              </a:ext>
            </a:extLst>
          </p:cNvPr>
          <p:cNvSpPr txBox="1">
            <a:spLocks/>
          </p:cNvSpPr>
          <p:nvPr/>
        </p:nvSpPr>
        <p:spPr>
          <a:xfrm>
            <a:off x="4831080" y="2033814"/>
            <a:ext cx="6585902" cy="2852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800" dirty="0"/>
              <a:t>Met de </a:t>
            </a:r>
            <a:r>
              <a:rPr lang="nl-BE" sz="2800" b="1" dirty="0"/>
              <a:t>&lt;</a:t>
            </a:r>
            <a:r>
              <a:rPr lang="nl-BE" sz="2800" b="1" dirty="0" err="1"/>
              <a:t>table</a:t>
            </a:r>
            <a:r>
              <a:rPr lang="nl-BE" sz="2800" b="1" dirty="0"/>
              <a:t>&gt; </a:t>
            </a:r>
            <a:r>
              <a:rPr lang="nl-BE" sz="2800" dirty="0"/>
              <a:t>… </a:t>
            </a:r>
            <a:r>
              <a:rPr lang="nl-BE" sz="2800" b="1" dirty="0"/>
              <a:t>&lt;/</a:t>
            </a:r>
            <a:r>
              <a:rPr lang="nl-BE" sz="2800" b="1" dirty="0" err="1"/>
              <a:t>table</a:t>
            </a:r>
            <a:r>
              <a:rPr lang="nl-BE" sz="2800" b="1" dirty="0"/>
              <a:t>&gt; </a:t>
            </a:r>
            <a:r>
              <a:rPr lang="nl-BE" sz="2800" dirty="0"/>
              <a:t>tag creëer je een tabel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800" dirty="0"/>
              <a:t>Met de tag </a:t>
            </a:r>
            <a:r>
              <a:rPr lang="nl-BE" sz="2800" b="1" dirty="0"/>
              <a:t>&lt;</a:t>
            </a:r>
            <a:r>
              <a:rPr lang="nl-BE" sz="2800" b="1" dirty="0" err="1"/>
              <a:t>tr</a:t>
            </a:r>
            <a:r>
              <a:rPr lang="nl-BE" sz="2800" b="1" dirty="0"/>
              <a:t>&gt; </a:t>
            </a:r>
            <a:r>
              <a:rPr lang="nl-BE" sz="2800" dirty="0"/>
              <a:t>… </a:t>
            </a:r>
            <a:r>
              <a:rPr lang="nl-BE" sz="2800" b="1" dirty="0"/>
              <a:t>&lt;/</a:t>
            </a:r>
            <a:r>
              <a:rPr lang="nl-BE" sz="2800" b="1" dirty="0" err="1"/>
              <a:t>tr</a:t>
            </a:r>
            <a:r>
              <a:rPr lang="nl-BE" sz="2800" b="1" dirty="0"/>
              <a:t>&gt;</a:t>
            </a:r>
            <a:r>
              <a:rPr lang="nl-BE" sz="2800" dirty="0"/>
              <a:t> (= </a:t>
            </a:r>
            <a:r>
              <a:rPr lang="nl-BE" sz="2800" dirty="0" err="1"/>
              <a:t>table</a:t>
            </a:r>
            <a:r>
              <a:rPr lang="nl-BE" sz="2800" dirty="0"/>
              <a:t> </a:t>
            </a:r>
            <a:r>
              <a:rPr lang="nl-BE" sz="2800" dirty="0" err="1"/>
              <a:t>row</a:t>
            </a:r>
            <a:r>
              <a:rPr lang="nl-BE" sz="2800" dirty="0"/>
              <a:t>) </a:t>
            </a:r>
            <a:r>
              <a:rPr lang="nl-BE" dirty="0"/>
              <a:t>voeg je </a:t>
            </a:r>
            <a:r>
              <a:rPr lang="nl-BE" sz="2800" dirty="0"/>
              <a:t>een nieuwe rij toe</a:t>
            </a:r>
            <a:endParaRPr lang="nl-BE" sz="24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151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EF5367-E69D-C748-B7F1-F27FAC3F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Cellen</a:t>
            </a:r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E8996EBA-A2BC-4D82-8002-29A34250C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033814"/>
            <a:ext cx="11160125" cy="355926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1 - 1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2 - 1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2 - 2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algn="l"/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endParaRPr lang="nl-BE" dirty="0"/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3AA8BEC1-45CA-4463-BDFC-9EF183C46CFE}"/>
              </a:ext>
            </a:extLst>
          </p:cNvPr>
          <p:cNvSpPr txBox="1">
            <a:spLocks/>
          </p:cNvSpPr>
          <p:nvPr/>
        </p:nvSpPr>
        <p:spPr>
          <a:xfrm>
            <a:off x="4831080" y="2033814"/>
            <a:ext cx="6585902" cy="2852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800" b="1" dirty="0"/>
              <a:t>&lt;</a:t>
            </a:r>
            <a:r>
              <a:rPr lang="nl-BE" sz="2800" b="1" dirty="0" err="1"/>
              <a:t>td</a:t>
            </a:r>
            <a:r>
              <a:rPr lang="nl-BE" sz="2800" b="1" dirty="0"/>
              <a:t>&gt; </a:t>
            </a:r>
            <a:r>
              <a:rPr lang="nl-BE" sz="2800" dirty="0"/>
              <a:t>(= </a:t>
            </a:r>
            <a:r>
              <a:rPr lang="nl-BE" sz="2800" dirty="0" err="1"/>
              <a:t>table</a:t>
            </a:r>
            <a:r>
              <a:rPr lang="nl-BE" sz="2800" dirty="0"/>
              <a:t> data)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800" dirty="0"/>
              <a:t>Met de tag </a:t>
            </a:r>
            <a:r>
              <a:rPr lang="nl-BE" sz="2800" b="1" dirty="0"/>
              <a:t>&lt;</a:t>
            </a:r>
            <a:r>
              <a:rPr lang="nl-BE" sz="2800" b="1" dirty="0" err="1"/>
              <a:t>td</a:t>
            </a:r>
            <a:r>
              <a:rPr lang="nl-BE" sz="2800" b="1" dirty="0"/>
              <a:t>&gt; </a:t>
            </a:r>
            <a:r>
              <a:rPr lang="nl-BE" sz="2800" dirty="0"/>
              <a:t>… </a:t>
            </a:r>
            <a:r>
              <a:rPr lang="nl-BE" sz="2800" b="1" dirty="0"/>
              <a:t>&lt;/</a:t>
            </a:r>
            <a:r>
              <a:rPr lang="nl-BE" sz="2800" b="1" dirty="0" err="1"/>
              <a:t>td</a:t>
            </a:r>
            <a:r>
              <a:rPr lang="nl-BE" sz="2800" b="1" dirty="0"/>
              <a:t>&gt; </a:t>
            </a:r>
            <a:r>
              <a:rPr lang="nl-BE" sz="2800" dirty="0"/>
              <a:t>verdeel je dus je </a:t>
            </a:r>
            <a:r>
              <a:rPr lang="nl-BE" sz="2800" b="1" dirty="0"/>
              <a:t>&lt;</a:t>
            </a:r>
            <a:r>
              <a:rPr lang="nl-BE" sz="2800" b="1" dirty="0" err="1"/>
              <a:t>tr</a:t>
            </a:r>
            <a:r>
              <a:rPr lang="nl-BE" sz="2800" b="1" dirty="0"/>
              <a:t>&gt; </a:t>
            </a:r>
            <a:r>
              <a:rPr lang="nl-BE" sz="2800" dirty="0"/>
              <a:t>(= </a:t>
            </a:r>
            <a:r>
              <a:rPr lang="nl-BE" sz="2800" dirty="0" err="1"/>
              <a:t>table</a:t>
            </a:r>
            <a:r>
              <a:rPr lang="nl-BE" sz="2800" dirty="0"/>
              <a:t> </a:t>
            </a:r>
            <a:r>
              <a:rPr lang="nl-BE" sz="2800" dirty="0" err="1"/>
              <a:t>row</a:t>
            </a:r>
            <a:r>
              <a:rPr lang="nl-BE" sz="2800" dirty="0"/>
              <a:t>) in zoveel kolommen als je wilt</a:t>
            </a:r>
            <a:endParaRPr lang="nl-BE" sz="2400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93FE6B-4533-4749-A135-3A8E86E6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4125072"/>
            <a:ext cx="2988846" cy="20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EF5367-E69D-C748-B7F1-F27FAC3F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headers</a:t>
            </a:r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E8996EBA-A2BC-4D82-8002-29A34250C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033814"/>
            <a:ext cx="11160125" cy="355926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kolom 1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kolom 2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2 - 1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&lt;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2 - 2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nl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nl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algn="l"/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nl-BE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endParaRPr lang="nl-BE" dirty="0"/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3AA8BEC1-45CA-4463-BDFC-9EF183C46CFE}"/>
              </a:ext>
            </a:extLst>
          </p:cNvPr>
          <p:cNvSpPr txBox="1">
            <a:spLocks/>
          </p:cNvSpPr>
          <p:nvPr/>
        </p:nvSpPr>
        <p:spPr>
          <a:xfrm>
            <a:off x="4831080" y="2033814"/>
            <a:ext cx="6585902" cy="2852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800" b="1" dirty="0"/>
              <a:t>&lt;</a:t>
            </a:r>
            <a:r>
              <a:rPr lang="nl-BE" sz="2800" b="1" dirty="0" err="1"/>
              <a:t>th</a:t>
            </a:r>
            <a:r>
              <a:rPr lang="nl-BE" sz="2800" b="1" dirty="0"/>
              <a:t>&gt; </a:t>
            </a:r>
            <a:r>
              <a:rPr lang="nl-BE" sz="2800" dirty="0"/>
              <a:t>(= </a:t>
            </a:r>
            <a:r>
              <a:rPr lang="nl-BE" sz="2800" dirty="0" err="1"/>
              <a:t>table</a:t>
            </a:r>
            <a:r>
              <a:rPr lang="nl-BE" sz="2800" dirty="0"/>
              <a:t> </a:t>
            </a:r>
            <a:r>
              <a:rPr lang="nl-BE" sz="2800" dirty="0" err="1"/>
              <a:t>heading</a:t>
            </a:r>
            <a:r>
              <a:rPr lang="nl-BE" sz="2800" dirty="0"/>
              <a:t>)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800" b="1" dirty="0"/>
              <a:t>&lt;</a:t>
            </a:r>
            <a:r>
              <a:rPr lang="nl-BE" sz="2800" b="1" dirty="0" err="1"/>
              <a:t>th</a:t>
            </a:r>
            <a:r>
              <a:rPr lang="nl-BE" sz="2800" b="1" dirty="0"/>
              <a:t>&gt; </a:t>
            </a:r>
            <a:r>
              <a:rPr lang="nl-BE" sz="2800" dirty="0"/>
              <a:t>is een variant van </a:t>
            </a:r>
            <a:r>
              <a:rPr lang="nl-BE" sz="2800" b="1" dirty="0"/>
              <a:t>&lt;</a:t>
            </a:r>
            <a:r>
              <a:rPr lang="nl-BE" sz="2800" b="1" dirty="0" err="1"/>
              <a:t>td</a:t>
            </a:r>
            <a:r>
              <a:rPr lang="nl-BE" sz="2800" b="1" dirty="0"/>
              <a:t>&gt;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800" dirty="0"/>
              <a:t>In tegenstelling tot de </a:t>
            </a:r>
            <a:r>
              <a:rPr lang="nl-BE" sz="2800" b="1" dirty="0"/>
              <a:t>&lt;</a:t>
            </a:r>
            <a:r>
              <a:rPr lang="nl-BE" sz="2800" b="1" dirty="0" err="1"/>
              <a:t>td</a:t>
            </a:r>
            <a:r>
              <a:rPr lang="nl-BE" sz="2800" b="1" dirty="0"/>
              <a:t>&gt;</a:t>
            </a:r>
            <a:r>
              <a:rPr lang="nl-BE" sz="2800" dirty="0"/>
              <a:t> staat de tekst in een </a:t>
            </a:r>
            <a:r>
              <a:rPr lang="nl-BE" sz="2800" b="1" dirty="0"/>
              <a:t>&lt;</a:t>
            </a:r>
            <a:r>
              <a:rPr lang="nl-BE" sz="2800" b="1" dirty="0" err="1"/>
              <a:t>th</a:t>
            </a:r>
            <a:r>
              <a:rPr lang="nl-BE" sz="2800" b="1" dirty="0"/>
              <a:t>&gt;</a:t>
            </a:r>
            <a:r>
              <a:rPr lang="nl-BE" sz="2800" dirty="0"/>
              <a:t> altijd in het midden gecentreerd en in het vet.</a:t>
            </a:r>
            <a:br>
              <a:rPr lang="nl-BE" sz="2800" dirty="0"/>
            </a:br>
            <a:r>
              <a:rPr lang="nl-BE" sz="2800" dirty="0"/>
              <a:t>Ideaal om als </a:t>
            </a:r>
            <a:r>
              <a:rPr lang="nl-BE" sz="2800" dirty="0" err="1"/>
              <a:t>kollomhoofding</a:t>
            </a:r>
            <a:r>
              <a:rPr lang="nl-BE" sz="2800" dirty="0"/>
              <a:t> te gebruiken</a:t>
            </a:r>
            <a:endParaRPr lang="nl-BE" b="1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427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40AC-C4C2-46C9-BE9C-58E4B4BE8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Voorbeeldtabel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507FBE-5AB3-497B-B540-953B82FE8D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5938" y="1801028"/>
            <a:ext cx="435888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&gt;Afbeeldingsformaten&lt;/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&gt;GIF&lt;/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&gt;JPEG&lt;/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&gt;Aantal kleuren&lt;/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&gt;256&lt;/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&gt;16 miljoen&lt;/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&gt;Bestandsgrootte&lt;/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&gt;Groter&lt;/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&gt;Kleiner&lt;/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nl-BE" altLang="nl-B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2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F6AC0-C418-4154-9437-6502B9D88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AA3A5-F919-4221-B851-2F38B4F4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57" y="1533402"/>
            <a:ext cx="8330565" cy="42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627-B41D-4D8C-A63D-A4F5EA4BD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tabellen</a:t>
            </a:r>
            <a:r>
              <a:rPr lang="en-US" dirty="0"/>
              <a:t>,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cellen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9FA40-443F-408F-9895-4183B23A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89" y="1871349"/>
            <a:ext cx="10217020" cy="3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A66A-65F2-4A1E-B4D0-60725CF01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Ruimte</a:t>
            </a:r>
            <a:r>
              <a:rPr lang="en-US" dirty="0"/>
              <a:t> </a:t>
            </a:r>
            <a:r>
              <a:rPr lang="en-US" dirty="0" err="1"/>
              <a:t>bepalen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F1FCF-16C7-45EE-A9EC-2EFE67BDB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72933"/>
            <a:ext cx="11160125" cy="3112134"/>
          </a:xfrm>
        </p:spPr>
        <p:txBody>
          <a:bodyPr/>
          <a:lstStyle/>
          <a:p>
            <a:r>
              <a:rPr lang="en-US" sz="3200" dirty="0"/>
              <a:t>table{</a:t>
            </a:r>
          </a:p>
          <a:p>
            <a:r>
              <a:rPr lang="en-US" sz="3200" dirty="0"/>
              <a:t>   width: 100%;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td{</a:t>
            </a:r>
          </a:p>
          <a:p>
            <a:r>
              <a:rPr lang="en-US" sz="3200" dirty="0"/>
              <a:t>   width: 20%;</a:t>
            </a:r>
            <a:br>
              <a:rPr lang="en-US" sz="3200" dirty="0"/>
            </a:br>
            <a:r>
              <a:rPr lang="en-US" sz="3200" dirty="0"/>
              <a:t>   height: 50px;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06195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B0F369B8D5A41A86EBCCB50981F58" ma:contentTypeVersion="10" ma:contentTypeDescription="Een nieuw document maken." ma:contentTypeScope="" ma:versionID="3c20f531df5ebb9be4c69fe0fee4044d">
  <xsd:schema xmlns:xsd="http://www.w3.org/2001/XMLSchema" xmlns:xs="http://www.w3.org/2001/XMLSchema" xmlns:p="http://schemas.microsoft.com/office/2006/metadata/properties" xmlns:ns3="82647113-273a-49ba-a4d8-d79a77b526bf" xmlns:ns4="ba42a566-0f24-4622-95ac-63d6c32fe718" targetNamespace="http://schemas.microsoft.com/office/2006/metadata/properties" ma:root="true" ma:fieldsID="fcc29d10ab5a4486da0b60478e52ed6d" ns3:_="" ns4:_="">
    <xsd:import namespace="82647113-273a-49ba-a4d8-d79a77b526bf"/>
    <xsd:import namespace="ba42a566-0f24-4622-95ac-63d6c32fe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47113-273a-49ba-a4d8-d79a77b52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2a566-0f24-4622-95ac-63d6c32fe7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03BD4-F156-4A2E-BF97-9BD8952B21C8}">
  <ds:schemaRefs>
    <ds:schemaRef ds:uri="ba42a566-0f24-4622-95ac-63d6c32fe718"/>
    <ds:schemaRef ds:uri="82647113-273a-49ba-a4d8-d79a77b526bf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236AAA-2B49-4937-BDAF-99A66BA238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647113-273a-49ba-a4d8-d79a77b526bf"/>
    <ds:schemaRef ds:uri="ba42a566-0f24-4622-95ac-63d6c32fe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44618-98E7-4B62-87F1-CEDC692F7A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645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Wingdings</vt:lpstr>
      <vt:lpstr>Kantoorthema</vt:lpstr>
      <vt:lpstr>Web Essentials</vt:lpstr>
      <vt:lpstr>Tabellen</vt:lpstr>
      <vt:lpstr>Structuur van een tabel</vt:lpstr>
      <vt:lpstr>Cellen</vt:lpstr>
      <vt:lpstr>Table headers</vt:lpstr>
      <vt:lpstr>Voorbeeldtabel</vt:lpstr>
      <vt:lpstr>Attributen</vt:lpstr>
      <vt:lpstr>CSS voor tabellen, rijen en cellen</vt:lpstr>
      <vt:lpstr>Ruimte bepalen</vt:lpstr>
      <vt:lpstr>Uitlijnen van tekst in de tabel</vt:lpstr>
      <vt:lpstr>Lege cellen in een tabel wel/niet tonen</vt:lpstr>
      <vt:lpstr>table-layout</vt:lpstr>
      <vt:lpstr>Rijgroepen</vt:lpstr>
      <vt:lpstr>Overspannen van kolommen en rijen</vt:lpstr>
      <vt:lpstr>Code voorgaande voorbeeldje colspan &amp; rowspan</vt:lpstr>
      <vt:lpstr>Tabellen nesten</vt:lpstr>
      <vt:lpstr>Table pseudoklassen</vt:lpstr>
      <vt:lpstr>Table pseudoklassen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en 2</dc:title>
  <dc:creator>Nick Daenen;Kimberly Willems</dc:creator>
  <cp:lastModifiedBy>Jasper Beuls</cp:lastModifiedBy>
  <cp:revision>407</cp:revision>
  <dcterms:created xsi:type="dcterms:W3CDTF">2017-10-12T15:08:04Z</dcterms:created>
  <dcterms:modified xsi:type="dcterms:W3CDTF">2020-10-18T18:53:09Z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20003615@pxl.be</vt:lpwstr>
  </property>
  <property fmtid="{D5CDD505-2E9C-101B-9397-08002B2CF9AE}" pid="5" name="MSIP_Label_f95379a6-efcb-4855-97e0-03c6be785496_SetDate">
    <vt:lpwstr>2020-09-14T10:55:36.3153359Z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6a276b51-d5be-4d4d-b01b-2ee488f4029e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  <property fmtid="{D5CDD505-2E9C-101B-9397-08002B2CF9AE}" pid="11" name="ContentTypeId">
    <vt:lpwstr>0x0101005C9B0F369B8D5A41A86EBCCB50981F58</vt:lpwstr>
  </property>
</Properties>
</file>