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zydog" panose="020B0604020202020204" charset="0"/>
      <p:regular r:id="rId17"/>
    </p:embeddedFont>
    <p:embeddedFont>
      <p:font typeface="Rubik" panose="020B0604020202020204" charset="-79"/>
      <p:regular r:id="rId18"/>
    </p:embeddedFont>
    <p:embeddedFont>
      <p:font typeface="Rubik Bold" panose="020B0604020202020204" charset="-79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11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12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485972" y="-264531"/>
            <a:ext cx="4246431" cy="2586462"/>
          </a:xfrm>
          <a:custGeom>
            <a:avLst/>
            <a:gdLst/>
            <a:ahLst/>
            <a:cxnLst/>
            <a:rect l="l" t="t" r="r" b="b"/>
            <a:pathLst>
              <a:path w="4246431" h="2586462">
                <a:moveTo>
                  <a:pt x="0" y="0"/>
                </a:moveTo>
                <a:lnTo>
                  <a:pt x="4246431" y="0"/>
                </a:lnTo>
                <a:lnTo>
                  <a:pt x="4246431" y="2586462"/>
                </a:lnTo>
                <a:lnTo>
                  <a:pt x="0" y="2586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61345" y="574815"/>
            <a:ext cx="14765311" cy="9137371"/>
            <a:chOff x="0" y="0"/>
            <a:chExt cx="19687081" cy="121831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687081" cy="12183161"/>
            </a:xfrm>
            <a:custGeom>
              <a:avLst/>
              <a:gdLst/>
              <a:ahLst/>
              <a:cxnLst/>
              <a:rect l="l" t="t" r="r" b="b"/>
              <a:pathLst>
                <a:path w="19687081" h="12183161">
                  <a:moveTo>
                    <a:pt x="0" y="0"/>
                  </a:moveTo>
                  <a:lnTo>
                    <a:pt x="19687081" y="0"/>
                  </a:lnTo>
                  <a:lnTo>
                    <a:pt x="19687081" y="12183161"/>
                  </a:lnTo>
                  <a:lnTo>
                    <a:pt x="0" y="12183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26636" b="-88635"/>
              </a:stretch>
            </a:blipFill>
          </p:spPr>
        </p:sp>
        <p:grpSp>
          <p:nvGrpSpPr>
            <p:cNvPr id="7" name="Group 7"/>
            <p:cNvGrpSpPr/>
            <p:nvPr/>
          </p:nvGrpSpPr>
          <p:grpSpPr>
            <a:xfrm rot="-847417">
              <a:off x="11578504" y="3416174"/>
              <a:ext cx="2305965" cy="5581109"/>
              <a:chOff x="0" y="0"/>
              <a:chExt cx="455499" cy="1102441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55499" cy="1102441"/>
              </a:xfrm>
              <a:custGeom>
                <a:avLst/>
                <a:gdLst/>
                <a:ahLst/>
                <a:cxnLst/>
                <a:rect l="l" t="t" r="r" b="b"/>
                <a:pathLst>
                  <a:path w="455499" h="1102441">
                    <a:moveTo>
                      <a:pt x="0" y="0"/>
                    </a:moveTo>
                    <a:lnTo>
                      <a:pt x="455499" y="0"/>
                    </a:lnTo>
                    <a:lnTo>
                      <a:pt x="455499" y="1102441"/>
                    </a:lnTo>
                    <a:lnTo>
                      <a:pt x="0" y="1102441"/>
                    </a:lnTo>
                    <a:close/>
                  </a:path>
                </a:pathLst>
              </a:custGeom>
              <a:solidFill>
                <a:srgbClr val="CAEEE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55499" cy="11405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-1892126" y="-264531"/>
            <a:ext cx="8981032" cy="4490516"/>
          </a:xfrm>
          <a:custGeom>
            <a:avLst/>
            <a:gdLst/>
            <a:ahLst/>
            <a:cxnLst/>
            <a:rect l="l" t="t" r="r" b="b"/>
            <a:pathLst>
              <a:path w="8981032" h="4490516">
                <a:moveTo>
                  <a:pt x="8981032" y="0"/>
                </a:moveTo>
                <a:lnTo>
                  <a:pt x="0" y="0"/>
                </a:lnTo>
                <a:lnTo>
                  <a:pt x="0" y="4490516"/>
                </a:lnTo>
                <a:lnTo>
                  <a:pt x="8981032" y="4490516"/>
                </a:lnTo>
                <a:lnTo>
                  <a:pt x="8981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207806" y="7760415"/>
            <a:ext cx="3204399" cy="1951770"/>
          </a:xfrm>
          <a:custGeom>
            <a:avLst/>
            <a:gdLst/>
            <a:ahLst/>
            <a:cxnLst/>
            <a:rect l="l" t="t" r="r" b="b"/>
            <a:pathLst>
              <a:path w="3204399" h="1951770">
                <a:moveTo>
                  <a:pt x="0" y="0"/>
                </a:moveTo>
                <a:lnTo>
                  <a:pt x="3204399" y="0"/>
                </a:lnTo>
                <a:lnTo>
                  <a:pt x="3204399" y="1951770"/>
                </a:lnTo>
                <a:lnTo>
                  <a:pt x="0" y="1951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 rot="-787823">
            <a:off x="4878491" y="3606055"/>
            <a:ext cx="8359130" cy="3267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8055" dirty="0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FLIGHT DELAY PREDICTION MODEL</a:t>
            </a:r>
          </a:p>
        </p:txBody>
      </p:sp>
      <p:sp>
        <p:nvSpPr>
          <p:cNvPr id="14" name="Freeform 14"/>
          <p:cNvSpPr/>
          <p:nvPr/>
        </p:nvSpPr>
        <p:spPr>
          <a:xfrm rot="696687">
            <a:off x="13837804" y="4943119"/>
            <a:ext cx="3950782" cy="4683039"/>
          </a:xfrm>
          <a:custGeom>
            <a:avLst/>
            <a:gdLst/>
            <a:ahLst/>
            <a:cxnLst/>
            <a:rect l="l" t="t" r="r" b="b"/>
            <a:pathLst>
              <a:path w="3950782" h="4683039">
                <a:moveTo>
                  <a:pt x="0" y="0"/>
                </a:moveTo>
                <a:lnTo>
                  <a:pt x="3950782" y="0"/>
                </a:lnTo>
                <a:lnTo>
                  <a:pt x="3950782" y="4683039"/>
                </a:lnTo>
                <a:lnTo>
                  <a:pt x="0" y="46830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 rot="-787823">
            <a:off x="5277088" y="6815031"/>
            <a:ext cx="8359130" cy="381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2"/>
              </a:lnSpc>
            </a:pPr>
            <a:r>
              <a:rPr lang="en-US" sz="270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Presented by: Rowida Elsayed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16852" y="1028700"/>
            <a:ext cx="11854297" cy="8954553"/>
          </a:xfrm>
          <a:custGeom>
            <a:avLst/>
            <a:gdLst/>
            <a:ahLst/>
            <a:cxnLst/>
            <a:rect l="l" t="t" r="r" b="b"/>
            <a:pathLst>
              <a:path w="11854297" h="8954553">
                <a:moveTo>
                  <a:pt x="0" y="0"/>
                </a:moveTo>
                <a:lnTo>
                  <a:pt x="11854296" y="0"/>
                </a:lnTo>
                <a:lnTo>
                  <a:pt x="11854296" y="8954553"/>
                </a:lnTo>
                <a:lnTo>
                  <a:pt x="0" y="8954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1732" y="66675"/>
            <a:ext cx="16233268" cy="2231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30"/>
              </a:lnSpc>
              <a:spcBef>
                <a:spcPct val="0"/>
              </a:spcBef>
            </a:pPr>
            <a:r>
              <a:rPr lang="en-US" sz="5500" dirty="0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HYPERPARAMETER TUNING RESULTS ON XGBOOST</a:t>
            </a:r>
          </a:p>
          <a:p>
            <a:pPr algn="ctr">
              <a:lnSpc>
                <a:spcPts val="5830"/>
              </a:lnSpc>
              <a:spcBef>
                <a:spcPct val="0"/>
              </a:spcBef>
            </a:pPr>
            <a:endParaRPr lang="en-US" sz="5500" dirty="0">
              <a:solidFill>
                <a:srgbClr val="112838"/>
              </a:solidFill>
              <a:latin typeface="Lazydog"/>
              <a:ea typeface="Lazydog"/>
              <a:cs typeface="Lazydog"/>
              <a:sym typeface="Lazydog"/>
            </a:endParaRPr>
          </a:p>
          <a:p>
            <a:pPr algn="ctr">
              <a:lnSpc>
                <a:spcPts val="5830"/>
              </a:lnSpc>
              <a:spcBef>
                <a:spcPct val="0"/>
              </a:spcBef>
            </a:pPr>
            <a:endParaRPr lang="en-US" sz="5500" dirty="0">
              <a:solidFill>
                <a:srgbClr val="112838"/>
              </a:solidFill>
              <a:latin typeface="Lazydog"/>
              <a:ea typeface="Lazydog"/>
              <a:cs typeface="Lazydog"/>
              <a:sym typeface="Lazydog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790" y="-939922"/>
            <a:ext cx="18235086" cy="12116031"/>
            <a:chOff x="0" y="0"/>
            <a:chExt cx="24313448" cy="16154708"/>
          </a:xfrm>
        </p:grpSpPr>
        <p:sp>
          <p:nvSpPr>
            <p:cNvPr id="3" name="Freeform 3"/>
            <p:cNvSpPr/>
            <p:nvPr/>
          </p:nvSpPr>
          <p:spPr>
            <a:xfrm rot="699391">
              <a:off x="969316" y="2137857"/>
              <a:ext cx="22374816" cy="11878993"/>
            </a:xfrm>
            <a:custGeom>
              <a:avLst/>
              <a:gdLst/>
              <a:ahLst/>
              <a:cxnLst/>
              <a:rect l="l" t="t" r="r" b="b"/>
              <a:pathLst>
                <a:path w="22374816" h="11878993">
                  <a:moveTo>
                    <a:pt x="0" y="0"/>
                  </a:moveTo>
                  <a:lnTo>
                    <a:pt x="22374816" y="0"/>
                  </a:lnTo>
                  <a:lnTo>
                    <a:pt x="22374816" y="11878993"/>
                  </a:lnTo>
                  <a:lnTo>
                    <a:pt x="0" y="11878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4" name="Group 4"/>
            <p:cNvGrpSpPr/>
            <p:nvPr/>
          </p:nvGrpSpPr>
          <p:grpSpPr>
            <a:xfrm rot="-643763">
              <a:off x="11892630" y="5891162"/>
              <a:ext cx="9518668" cy="6287133"/>
              <a:chOff x="0" y="0"/>
              <a:chExt cx="1004478" cy="66346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004478" cy="663463"/>
              </a:xfrm>
              <a:custGeom>
                <a:avLst/>
                <a:gdLst/>
                <a:ahLst/>
                <a:cxnLst/>
                <a:rect l="l" t="t" r="r" b="b"/>
                <a:pathLst>
                  <a:path w="1004478" h="663463">
                    <a:moveTo>
                      <a:pt x="59645" y="0"/>
                    </a:moveTo>
                    <a:lnTo>
                      <a:pt x="944833" y="0"/>
                    </a:lnTo>
                    <a:cubicBezTo>
                      <a:pt x="960651" y="0"/>
                      <a:pt x="975822" y="6284"/>
                      <a:pt x="987008" y="17470"/>
                    </a:cubicBezTo>
                    <a:cubicBezTo>
                      <a:pt x="998194" y="28655"/>
                      <a:pt x="1004478" y="43826"/>
                      <a:pt x="1004478" y="59645"/>
                    </a:cubicBezTo>
                    <a:lnTo>
                      <a:pt x="1004478" y="603818"/>
                    </a:lnTo>
                    <a:cubicBezTo>
                      <a:pt x="1004478" y="619637"/>
                      <a:pt x="998194" y="634808"/>
                      <a:pt x="987008" y="645993"/>
                    </a:cubicBezTo>
                    <a:cubicBezTo>
                      <a:pt x="975822" y="657179"/>
                      <a:pt x="960651" y="663463"/>
                      <a:pt x="944833" y="663463"/>
                    </a:cubicBezTo>
                    <a:lnTo>
                      <a:pt x="59645" y="663463"/>
                    </a:lnTo>
                    <a:cubicBezTo>
                      <a:pt x="43826" y="663463"/>
                      <a:pt x="28655" y="657179"/>
                      <a:pt x="17470" y="645993"/>
                    </a:cubicBezTo>
                    <a:cubicBezTo>
                      <a:pt x="6284" y="634808"/>
                      <a:pt x="0" y="619637"/>
                      <a:pt x="0" y="603818"/>
                    </a:cubicBezTo>
                    <a:lnTo>
                      <a:pt x="0" y="59645"/>
                    </a:lnTo>
                    <a:cubicBezTo>
                      <a:pt x="0" y="43826"/>
                      <a:pt x="6284" y="28655"/>
                      <a:pt x="17470" y="17470"/>
                    </a:cubicBezTo>
                    <a:cubicBezTo>
                      <a:pt x="28655" y="6284"/>
                      <a:pt x="43826" y="0"/>
                      <a:pt x="59645" y="0"/>
                    </a:cubicBezTo>
                    <a:close/>
                  </a:path>
                </a:pathLst>
              </a:custGeom>
              <a:solidFill>
                <a:srgbClr val="FFF6EE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1004478" cy="711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7"/>
                  </a:lnSpc>
                </a:pPr>
                <a:endParaRPr/>
              </a:p>
            </p:txBody>
          </p:sp>
        </p:grpSp>
      </p:grpSp>
      <p:sp>
        <p:nvSpPr>
          <p:cNvPr id="7" name="Freeform 7"/>
          <p:cNvSpPr/>
          <p:nvPr/>
        </p:nvSpPr>
        <p:spPr>
          <a:xfrm rot="1162792">
            <a:off x="-2938996" y="7478832"/>
            <a:ext cx="7935392" cy="7935392"/>
          </a:xfrm>
          <a:custGeom>
            <a:avLst/>
            <a:gdLst/>
            <a:ahLst/>
            <a:cxnLst/>
            <a:rect l="l" t="t" r="r" b="b"/>
            <a:pathLst>
              <a:path w="7935392" h="7935392">
                <a:moveTo>
                  <a:pt x="0" y="0"/>
                </a:moveTo>
                <a:lnTo>
                  <a:pt x="7935392" y="0"/>
                </a:lnTo>
                <a:lnTo>
                  <a:pt x="7935392" y="7935392"/>
                </a:lnTo>
                <a:lnTo>
                  <a:pt x="0" y="7935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7790088">
            <a:off x="11442803" y="-599120"/>
            <a:ext cx="7419637" cy="5719866"/>
          </a:xfrm>
          <a:custGeom>
            <a:avLst/>
            <a:gdLst/>
            <a:ahLst/>
            <a:cxnLst/>
            <a:rect l="l" t="t" r="r" b="b"/>
            <a:pathLst>
              <a:path w="7419637" h="5719866">
                <a:moveTo>
                  <a:pt x="0" y="0"/>
                </a:moveTo>
                <a:lnTo>
                  <a:pt x="7419637" y="0"/>
                </a:lnTo>
                <a:lnTo>
                  <a:pt x="7419637" y="5719866"/>
                </a:lnTo>
                <a:lnTo>
                  <a:pt x="0" y="57198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 rot="-624567">
            <a:off x="9383009" y="5018021"/>
            <a:ext cx="6198688" cy="1114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35"/>
              </a:lnSpc>
            </a:pPr>
            <a:r>
              <a:rPr lang="en-US" sz="805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6260" y="510030"/>
            <a:ext cx="17335479" cy="9266939"/>
            <a:chOff x="0" y="0"/>
            <a:chExt cx="4565723" cy="24406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65723" cy="2440675"/>
            </a:xfrm>
            <a:custGeom>
              <a:avLst/>
              <a:gdLst/>
              <a:ahLst/>
              <a:cxnLst/>
              <a:rect l="l" t="t" r="r" b="b"/>
              <a:pathLst>
                <a:path w="4565723" h="2440675">
                  <a:moveTo>
                    <a:pt x="24116" y="0"/>
                  </a:moveTo>
                  <a:lnTo>
                    <a:pt x="4541607" y="0"/>
                  </a:lnTo>
                  <a:cubicBezTo>
                    <a:pt x="4554926" y="0"/>
                    <a:pt x="4565723" y="10797"/>
                    <a:pt x="4565723" y="24116"/>
                  </a:cubicBezTo>
                  <a:lnTo>
                    <a:pt x="4565723" y="2416559"/>
                  </a:lnTo>
                  <a:cubicBezTo>
                    <a:pt x="4565723" y="2429878"/>
                    <a:pt x="4554926" y="2440675"/>
                    <a:pt x="4541607" y="2440675"/>
                  </a:cubicBezTo>
                  <a:lnTo>
                    <a:pt x="24116" y="2440675"/>
                  </a:lnTo>
                  <a:cubicBezTo>
                    <a:pt x="10797" y="2440675"/>
                    <a:pt x="0" y="2429878"/>
                    <a:pt x="0" y="2416559"/>
                  </a:cubicBezTo>
                  <a:lnTo>
                    <a:pt x="0" y="24116"/>
                  </a:lnTo>
                  <a:cubicBezTo>
                    <a:pt x="0" y="10797"/>
                    <a:pt x="10797" y="0"/>
                    <a:pt x="2411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D38D29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65723" cy="247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886443" y="-348488"/>
            <a:ext cx="7068408" cy="3534204"/>
          </a:xfrm>
          <a:custGeom>
            <a:avLst/>
            <a:gdLst/>
            <a:ahLst/>
            <a:cxnLst/>
            <a:rect l="l" t="t" r="r" b="b"/>
            <a:pathLst>
              <a:path w="7068408" h="3534204">
                <a:moveTo>
                  <a:pt x="0" y="0"/>
                </a:moveTo>
                <a:lnTo>
                  <a:pt x="7068408" y="0"/>
                </a:lnTo>
                <a:lnTo>
                  <a:pt x="7068408" y="3534204"/>
                </a:lnTo>
                <a:lnTo>
                  <a:pt x="0" y="3534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790088">
            <a:off x="13419554" y="7898789"/>
            <a:ext cx="6858727" cy="5287455"/>
          </a:xfrm>
          <a:custGeom>
            <a:avLst/>
            <a:gdLst/>
            <a:ahLst/>
            <a:cxnLst/>
            <a:rect l="l" t="t" r="r" b="b"/>
            <a:pathLst>
              <a:path w="6858727" h="5287455">
                <a:moveTo>
                  <a:pt x="0" y="0"/>
                </a:moveTo>
                <a:lnTo>
                  <a:pt x="6858727" y="0"/>
                </a:lnTo>
                <a:lnTo>
                  <a:pt x="6858727" y="5287456"/>
                </a:lnTo>
                <a:lnTo>
                  <a:pt x="0" y="52874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401557" y="989502"/>
            <a:ext cx="7484885" cy="2353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13"/>
              </a:lnSpc>
            </a:pPr>
            <a:r>
              <a:rPr lang="en-US" sz="8597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INTRODUCTION</a:t>
            </a:r>
          </a:p>
          <a:p>
            <a:pPr algn="ctr">
              <a:lnSpc>
                <a:spcPts val="9113"/>
              </a:lnSpc>
            </a:pPr>
            <a:endParaRPr lang="en-US" sz="8597">
              <a:solidFill>
                <a:srgbClr val="112838"/>
              </a:solidFill>
              <a:latin typeface="Lazydog"/>
              <a:ea typeface="Lazydog"/>
              <a:cs typeface="Lazydog"/>
              <a:sym typeface="Lazydog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77512" y="2831219"/>
            <a:ext cx="16732977" cy="588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Predicting flight delays due to weather for a travel booking website aims to notify customers about potential flight delays.</a:t>
            </a:r>
          </a:p>
          <a:p>
            <a:pPr algn="l">
              <a:lnSpc>
                <a:spcPts val="4200"/>
              </a:lnSpc>
            </a:pPr>
            <a:endParaRPr lang="en-US" sz="3500">
              <a:solidFill>
                <a:srgbClr val="112838"/>
              </a:solidFill>
              <a:latin typeface="Rubik"/>
              <a:ea typeface="Rubik"/>
              <a:cs typeface="Rubik"/>
              <a:sym typeface="Rubik"/>
            </a:endParaRPr>
          </a:p>
          <a:p>
            <a:pPr algn="l">
              <a:lnSpc>
                <a:spcPts val="4200"/>
              </a:lnSpc>
            </a:pPr>
            <a:r>
              <a:rPr lang="en-US" sz="3500" b="1">
                <a:solidFill>
                  <a:srgbClr val="112838"/>
                </a:solidFill>
                <a:latin typeface="Rubik Bold"/>
                <a:ea typeface="Rubik Bold"/>
                <a:cs typeface="Rubik Bold"/>
                <a:sym typeface="Rubik Bold"/>
              </a:rPr>
              <a:t>Dataset Overview:</a:t>
            </a:r>
          </a:p>
          <a:p>
            <a:pPr marL="755652" lvl="1" indent="-377826" algn="l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Source: U.S. Office of Airline Information, Bureau of Transportation Statistics (BTS).</a:t>
            </a:r>
          </a:p>
          <a:p>
            <a:pPr marL="755652" lvl="1" indent="-377826" algn="l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Data Period: 2013-2018.</a:t>
            </a:r>
          </a:p>
          <a:p>
            <a:pPr marL="755652" lvl="1" indent="-377826" algn="l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Features: Date, time, origin, destination, airline, distance, delay status</a:t>
            </a:r>
          </a:p>
          <a:p>
            <a:pPr algn="l">
              <a:lnSpc>
                <a:spcPts val="4200"/>
              </a:lnSpc>
            </a:pPr>
            <a:endParaRPr lang="en-US" sz="3500">
              <a:solidFill>
                <a:srgbClr val="112838"/>
              </a:solidFill>
              <a:latin typeface="Rubik"/>
              <a:ea typeface="Rubik"/>
              <a:cs typeface="Rubik"/>
              <a:sym typeface="Rubik"/>
            </a:endParaRPr>
          </a:p>
          <a:p>
            <a:pPr algn="l">
              <a:lnSpc>
                <a:spcPts val="4200"/>
              </a:lnSpc>
            </a:pPr>
            <a:endParaRPr lang="en-US" sz="3500">
              <a:solidFill>
                <a:srgbClr val="112838"/>
              </a:solidFill>
              <a:latin typeface="Rubik"/>
              <a:ea typeface="Rubik"/>
              <a:cs typeface="Rubik"/>
              <a:sym typeface="Rubik"/>
            </a:endParaRPr>
          </a:p>
          <a:p>
            <a:pPr algn="l">
              <a:lnSpc>
                <a:spcPts val="4200"/>
              </a:lnSpc>
            </a:pPr>
            <a:endParaRPr lang="en-US" sz="3500">
              <a:solidFill>
                <a:srgbClr val="112838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6260" y="510030"/>
            <a:ext cx="17335479" cy="9266939"/>
            <a:chOff x="0" y="0"/>
            <a:chExt cx="4565723" cy="24406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65723" cy="2440675"/>
            </a:xfrm>
            <a:custGeom>
              <a:avLst/>
              <a:gdLst/>
              <a:ahLst/>
              <a:cxnLst/>
              <a:rect l="l" t="t" r="r" b="b"/>
              <a:pathLst>
                <a:path w="4565723" h="2440675">
                  <a:moveTo>
                    <a:pt x="24116" y="0"/>
                  </a:moveTo>
                  <a:lnTo>
                    <a:pt x="4541607" y="0"/>
                  </a:lnTo>
                  <a:cubicBezTo>
                    <a:pt x="4554926" y="0"/>
                    <a:pt x="4565723" y="10797"/>
                    <a:pt x="4565723" y="24116"/>
                  </a:cubicBezTo>
                  <a:lnTo>
                    <a:pt x="4565723" y="2416559"/>
                  </a:lnTo>
                  <a:cubicBezTo>
                    <a:pt x="4565723" y="2429878"/>
                    <a:pt x="4554926" y="2440675"/>
                    <a:pt x="4541607" y="2440675"/>
                  </a:cubicBezTo>
                  <a:lnTo>
                    <a:pt x="24116" y="2440675"/>
                  </a:lnTo>
                  <a:cubicBezTo>
                    <a:pt x="10797" y="2440675"/>
                    <a:pt x="0" y="2429878"/>
                    <a:pt x="0" y="2416559"/>
                  </a:cubicBezTo>
                  <a:lnTo>
                    <a:pt x="0" y="24116"/>
                  </a:lnTo>
                  <a:cubicBezTo>
                    <a:pt x="0" y="10797"/>
                    <a:pt x="10797" y="0"/>
                    <a:pt x="2411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D38D29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65723" cy="247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886443" y="-348488"/>
            <a:ext cx="7068408" cy="3534204"/>
          </a:xfrm>
          <a:custGeom>
            <a:avLst/>
            <a:gdLst/>
            <a:ahLst/>
            <a:cxnLst/>
            <a:rect l="l" t="t" r="r" b="b"/>
            <a:pathLst>
              <a:path w="7068408" h="3534204">
                <a:moveTo>
                  <a:pt x="0" y="0"/>
                </a:moveTo>
                <a:lnTo>
                  <a:pt x="7068408" y="0"/>
                </a:lnTo>
                <a:lnTo>
                  <a:pt x="7068408" y="3534204"/>
                </a:lnTo>
                <a:lnTo>
                  <a:pt x="0" y="3534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790088">
            <a:off x="13419554" y="7898789"/>
            <a:ext cx="6858727" cy="5287455"/>
          </a:xfrm>
          <a:custGeom>
            <a:avLst/>
            <a:gdLst/>
            <a:ahLst/>
            <a:cxnLst/>
            <a:rect l="l" t="t" r="r" b="b"/>
            <a:pathLst>
              <a:path w="6858727" h="5287455">
                <a:moveTo>
                  <a:pt x="0" y="0"/>
                </a:moveTo>
                <a:lnTo>
                  <a:pt x="6858727" y="0"/>
                </a:lnTo>
                <a:lnTo>
                  <a:pt x="6858727" y="5287456"/>
                </a:lnTo>
                <a:lnTo>
                  <a:pt x="0" y="52874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578208" y="1133475"/>
            <a:ext cx="10811406" cy="2231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9"/>
              </a:lnSpc>
            </a:pPr>
            <a:r>
              <a:rPr lang="en-US" sz="8197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DATA PREPROCESSING AND EDA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1109" y="4062968"/>
            <a:ext cx="15391947" cy="428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2" lvl="1" indent="-377826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u="none" strike="noStrike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Download and extract data from .zip files.</a:t>
            </a:r>
          </a:p>
          <a:p>
            <a:pPr marL="755652" lvl="1" indent="-377826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u="none" strike="noStrike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Load data into pandas DataFrame.</a:t>
            </a:r>
          </a:p>
          <a:p>
            <a:pPr marL="755652" lvl="1" indent="-377826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u="none" strike="noStrike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Explore dataset: shape, columns, basic statistics.</a:t>
            </a:r>
          </a:p>
          <a:p>
            <a:pPr marL="755652" lvl="1" indent="-377826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u="none" strike="noStrike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Visualize data distributions.</a:t>
            </a:r>
          </a:p>
          <a:p>
            <a:pPr marL="755652" lvl="1" indent="-377826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u="none" strike="noStrike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Exploratory Data Analysis (EDA) Considered:</a:t>
            </a:r>
          </a:p>
          <a:p>
            <a:pPr marL="755652" lvl="1" indent="-377826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u="none" strike="noStrike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What do basic statistics reveal about features?</a:t>
            </a:r>
          </a:p>
          <a:p>
            <a:pPr marL="755652" lvl="1" indent="-377826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u="none" strike="noStrike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What are the distributions of target classes?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500" u="none" strike="noStrike">
              <a:solidFill>
                <a:srgbClr val="112838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873644"/>
            <a:ext cx="14894656" cy="458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u="none" strike="noStrike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Use Amazon SageMaker for scalable model training.</a:t>
            </a:r>
          </a:p>
          <a:p>
            <a:pPr marL="647700" lvl="1" indent="-323850" algn="l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u="none" strike="noStrike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Instantiate the LinearLearner estimator for binary classification.</a:t>
            </a:r>
          </a:p>
          <a:p>
            <a:pPr marL="647700" lvl="1" indent="-323850" algn="l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u="none" strike="noStrike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Role: Specifies the IAM role that SageMaker can assume to perform tasks.</a:t>
            </a:r>
          </a:p>
          <a:p>
            <a:pPr marL="647700" lvl="1" indent="-323850" algn="l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u="none" strike="noStrike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Instance Count: Number of instances to use for training.</a:t>
            </a:r>
          </a:p>
          <a:p>
            <a:pPr marL="647700" lvl="1" indent="-323850" algn="l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u="none" strike="noStrike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Instance Type: Type of instance to use (e.g., ml.m4.xlarge).</a:t>
            </a:r>
          </a:p>
          <a:p>
            <a:pPr marL="647700" lvl="1" indent="-323850" algn="l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u="none" strike="noStrike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Predictor Type: Specifies the type of prediction (binary classification).</a:t>
            </a:r>
          </a:p>
          <a:p>
            <a:pPr marL="647700" lvl="1" indent="-323850" algn="l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u="none" strike="noStrike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Model Selection Criteria: Criteria for selecting the best model ( cross-entropy loss).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 u="none" strike="noStrike">
              <a:solidFill>
                <a:srgbClr val="112838"/>
              </a:solidFill>
              <a:latin typeface="Rubik"/>
              <a:ea typeface="Rubik"/>
              <a:cs typeface="Rubik"/>
              <a:sym typeface="Rubik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 u="none" strike="noStrike">
              <a:solidFill>
                <a:srgbClr val="11283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54686" y="415523"/>
            <a:ext cx="11400595" cy="1004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32"/>
              </a:lnSpc>
            </a:pPr>
            <a:r>
              <a:rPr lang="en-US" sz="7200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MACHINE LEARNING MODEL</a:t>
            </a:r>
          </a:p>
        </p:txBody>
      </p:sp>
      <p:sp>
        <p:nvSpPr>
          <p:cNvPr id="4" name="Freeform 4"/>
          <p:cNvSpPr/>
          <p:nvPr/>
        </p:nvSpPr>
        <p:spPr>
          <a:xfrm>
            <a:off x="1274112" y="5676909"/>
            <a:ext cx="16362106" cy="3937603"/>
          </a:xfrm>
          <a:custGeom>
            <a:avLst/>
            <a:gdLst/>
            <a:ahLst/>
            <a:cxnLst/>
            <a:rect l="l" t="t" r="r" b="b"/>
            <a:pathLst>
              <a:path w="16362106" h="3937603">
                <a:moveTo>
                  <a:pt x="0" y="0"/>
                </a:moveTo>
                <a:lnTo>
                  <a:pt x="16362106" y="0"/>
                </a:lnTo>
                <a:lnTo>
                  <a:pt x="16362106" y="3937603"/>
                </a:lnTo>
                <a:lnTo>
                  <a:pt x="0" y="3937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4242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6260" y="510030"/>
            <a:ext cx="17335479" cy="9266939"/>
            <a:chOff x="0" y="0"/>
            <a:chExt cx="4565723" cy="24406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65723" cy="2440675"/>
            </a:xfrm>
            <a:custGeom>
              <a:avLst/>
              <a:gdLst/>
              <a:ahLst/>
              <a:cxnLst/>
              <a:rect l="l" t="t" r="r" b="b"/>
              <a:pathLst>
                <a:path w="4565723" h="2440675">
                  <a:moveTo>
                    <a:pt x="24116" y="0"/>
                  </a:moveTo>
                  <a:lnTo>
                    <a:pt x="4541607" y="0"/>
                  </a:lnTo>
                  <a:cubicBezTo>
                    <a:pt x="4554926" y="0"/>
                    <a:pt x="4565723" y="10797"/>
                    <a:pt x="4565723" y="24116"/>
                  </a:cubicBezTo>
                  <a:lnTo>
                    <a:pt x="4565723" y="2416559"/>
                  </a:lnTo>
                  <a:cubicBezTo>
                    <a:pt x="4565723" y="2429878"/>
                    <a:pt x="4554926" y="2440675"/>
                    <a:pt x="4541607" y="2440675"/>
                  </a:cubicBezTo>
                  <a:lnTo>
                    <a:pt x="24116" y="2440675"/>
                  </a:lnTo>
                  <a:cubicBezTo>
                    <a:pt x="10797" y="2440675"/>
                    <a:pt x="0" y="2429878"/>
                    <a:pt x="0" y="2416559"/>
                  </a:cubicBezTo>
                  <a:lnTo>
                    <a:pt x="0" y="24116"/>
                  </a:lnTo>
                  <a:cubicBezTo>
                    <a:pt x="0" y="10797"/>
                    <a:pt x="10797" y="0"/>
                    <a:pt x="2411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D38D29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65723" cy="247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790088">
            <a:off x="13419554" y="7898789"/>
            <a:ext cx="6858727" cy="5287455"/>
          </a:xfrm>
          <a:custGeom>
            <a:avLst/>
            <a:gdLst/>
            <a:ahLst/>
            <a:cxnLst/>
            <a:rect l="l" t="t" r="r" b="b"/>
            <a:pathLst>
              <a:path w="6858727" h="5287455">
                <a:moveTo>
                  <a:pt x="0" y="0"/>
                </a:moveTo>
                <a:lnTo>
                  <a:pt x="6858727" y="0"/>
                </a:lnTo>
                <a:lnTo>
                  <a:pt x="6858727" y="5287456"/>
                </a:lnTo>
                <a:lnTo>
                  <a:pt x="0" y="5287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687659" y="2532634"/>
            <a:ext cx="9407259" cy="7084479"/>
          </a:xfrm>
          <a:custGeom>
            <a:avLst/>
            <a:gdLst/>
            <a:ahLst/>
            <a:cxnLst/>
            <a:rect l="l" t="t" r="r" b="b"/>
            <a:pathLst>
              <a:path w="9407259" h="7084479">
                <a:moveTo>
                  <a:pt x="0" y="0"/>
                </a:moveTo>
                <a:lnTo>
                  <a:pt x="9407258" y="0"/>
                </a:lnTo>
                <a:lnTo>
                  <a:pt x="9407258" y="7084479"/>
                </a:lnTo>
                <a:lnTo>
                  <a:pt x="0" y="70844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10562" y="792497"/>
            <a:ext cx="12961452" cy="1446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18"/>
              </a:lnSpc>
            </a:pPr>
            <a:r>
              <a:rPr lang="en-US" sz="5300" dirty="0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EVALUATE MODEL PERFORMANCE BY VISUALIZING THE CONFUSION MATRIX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67200" y="647700"/>
            <a:ext cx="9108795" cy="764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30"/>
              </a:lnSpc>
              <a:spcBef>
                <a:spcPct val="0"/>
              </a:spcBef>
            </a:pPr>
            <a:r>
              <a:rPr lang="en-US" sz="5500" u="none" strike="noStrike" dirty="0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FEATURE ENGINEERING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3171" y="2367551"/>
            <a:ext cx="16274855" cy="786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u="none" strike="noStrike" dirty="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Improve model performance by refining the dataset</a:t>
            </a:r>
          </a:p>
          <a:p>
            <a:pPr marL="755647" lvl="1" indent="-377824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u="none" strike="noStrike" dirty="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 Identify if flights on holidays have different delay patterns.</a:t>
            </a:r>
          </a:p>
          <a:p>
            <a:pPr marL="755647" lvl="1" indent="-377824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u="none" strike="noStrike" dirty="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Import weather data for relevant airports.</a:t>
            </a:r>
          </a:p>
          <a:p>
            <a:pPr marL="755647" lvl="1" indent="-377824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u="none" strike="noStrike" dirty="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Merge weather data with flight data.</a:t>
            </a:r>
          </a:p>
          <a:p>
            <a:pPr marL="755647" lvl="1" indent="-377824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u="none" strike="noStrike" dirty="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Prepare data for model training by encoding categorical variables.</a:t>
            </a:r>
          </a:p>
          <a:p>
            <a:pPr marL="755647" lvl="1" indent="-377824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u="none" strike="noStrike" dirty="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Select relevant features for the model.</a:t>
            </a:r>
          </a:p>
          <a:p>
            <a:pPr marL="755647" lvl="1" indent="-377824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u="none" strike="noStrike" dirty="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Categorical Variables: Converted to category type for efficient memory usage.</a:t>
            </a:r>
          </a:p>
          <a:p>
            <a:pPr marL="755647" lvl="1" indent="-377824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u="none" strike="noStrike" dirty="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Dummy Variables: Created to represent categorical features as binary columns.</a:t>
            </a:r>
          </a:p>
          <a:p>
            <a:pPr marL="755647" lvl="1" indent="-377824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u="none" strike="noStrike" dirty="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Concatenation: Combined dummy variables with the original dataset.</a:t>
            </a:r>
          </a:p>
          <a:p>
            <a:pPr marL="755647" lvl="1" indent="-377824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u="none" strike="noStrike" dirty="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Dropping Original Columns: Removed original categorical columns to avoid redundancy.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3499" u="none" strike="noStrike" dirty="0">
              <a:solidFill>
                <a:srgbClr val="112838"/>
              </a:solidFill>
              <a:latin typeface="Rubik"/>
              <a:ea typeface="Rubik"/>
              <a:cs typeface="Rubik"/>
              <a:sym typeface="Rubik"/>
            </a:endParaRP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3499" u="none" strike="noStrike" dirty="0">
              <a:solidFill>
                <a:srgbClr val="112838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78644" y="1536841"/>
            <a:ext cx="11565271" cy="8750159"/>
          </a:xfrm>
          <a:custGeom>
            <a:avLst/>
            <a:gdLst/>
            <a:ahLst/>
            <a:cxnLst/>
            <a:rect l="l" t="t" r="r" b="b"/>
            <a:pathLst>
              <a:path w="11565271" h="8750159">
                <a:moveTo>
                  <a:pt x="0" y="0"/>
                </a:moveTo>
                <a:lnTo>
                  <a:pt x="11565271" y="0"/>
                </a:lnTo>
                <a:lnTo>
                  <a:pt x="11565271" y="8750159"/>
                </a:lnTo>
                <a:lnTo>
                  <a:pt x="0" y="87501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47475" y="190500"/>
            <a:ext cx="15427608" cy="764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30"/>
              </a:lnSpc>
              <a:spcBef>
                <a:spcPct val="0"/>
              </a:spcBef>
            </a:pPr>
            <a:r>
              <a:rPr lang="en-US" sz="5500" dirty="0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LINEARLEARNER TRAIN CONFUSION MATRIX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18857" y="1680978"/>
            <a:ext cx="11084844" cy="8326483"/>
          </a:xfrm>
          <a:custGeom>
            <a:avLst/>
            <a:gdLst/>
            <a:ahLst/>
            <a:cxnLst/>
            <a:rect l="l" t="t" r="r" b="b"/>
            <a:pathLst>
              <a:path w="11084844" h="8326483">
                <a:moveTo>
                  <a:pt x="0" y="0"/>
                </a:moveTo>
                <a:lnTo>
                  <a:pt x="11084844" y="0"/>
                </a:lnTo>
                <a:lnTo>
                  <a:pt x="11084844" y="8326482"/>
                </a:lnTo>
                <a:lnTo>
                  <a:pt x="0" y="8326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92336" y="317639"/>
            <a:ext cx="11937885" cy="764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30"/>
              </a:lnSpc>
              <a:spcBef>
                <a:spcPct val="0"/>
              </a:spcBef>
            </a:pPr>
            <a:r>
              <a:rPr lang="en-US" sz="5500" dirty="0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XGBOOST CONFUSION MATRIX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61718" y="679767"/>
            <a:ext cx="13745477" cy="764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30"/>
              </a:lnSpc>
              <a:spcBef>
                <a:spcPct val="0"/>
              </a:spcBef>
            </a:pPr>
            <a:r>
              <a:rPr lang="en-US" sz="5500" dirty="0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 HYPERPARAMETER OPTIMIZATION (HPO)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99" y="2781300"/>
            <a:ext cx="14878496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u="none" strike="noStrike" dirty="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Define hyperparameter ranges.</a:t>
            </a:r>
          </a:p>
          <a:p>
            <a:pPr marL="755647" lvl="1" indent="-377824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u="none" strike="noStrike" dirty="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Use </a:t>
            </a:r>
            <a:r>
              <a:rPr lang="en-US" sz="3499" u="none" strike="noStrike" dirty="0" err="1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SageMaker’s</a:t>
            </a:r>
            <a:r>
              <a:rPr lang="en-US" sz="3499" u="none" strike="noStrike" dirty="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3499" u="none" strike="noStrike" dirty="0" err="1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HyperparameterTuner</a:t>
            </a:r>
            <a:r>
              <a:rPr lang="en-US" sz="3499" u="none" strike="noStrike" dirty="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 to find the best parameters.</a:t>
            </a:r>
          </a:p>
          <a:p>
            <a:pPr marL="755647" lvl="1" indent="-377824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u="none" strike="noStrike" dirty="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Evaluate the best model.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699" y="5140036"/>
            <a:ext cx="12306300" cy="2133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47" lvl="1" indent="-377824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u="none" strike="noStrike" dirty="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Evaluating the Best Model by 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3499" u="none" strike="noStrike" dirty="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    1-Retrieve the best training job.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3499" u="none" strike="noStrike" dirty="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    2-Fit the best estimator on the training data.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3499" u="none" strike="noStrike" dirty="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rPr>
              <a:t>    3-Perform batch transformation to get predictions.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392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Lazydog</vt:lpstr>
      <vt:lpstr>Rubik Bold</vt:lpstr>
      <vt:lpstr>Calibri</vt:lpstr>
      <vt:lpstr>Rubik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Let's Explore the World!</dc:title>
  <cp:lastModifiedBy>rowida.elsayed@ejust.edu.eg</cp:lastModifiedBy>
  <cp:revision>2</cp:revision>
  <dcterms:created xsi:type="dcterms:W3CDTF">2006-08-16T00:00:00Z</dcterms:created>
  <dcterms:modified xsi:type="dcterms:W3CDTF">2024-10-21T01:32:47Z</dcterms:modified>
  <dc:identifier>DAGUJpDCNRw</dc:identifier>
</cp:coreProperties>
</file>