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8a3a79f6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8a3a79f6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8468e0fa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8468e0fa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8459cbd5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8459cbd5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8468e0fa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8468e0fa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5e7819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5e7819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72daebb7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72daebb7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8a3a79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8a3a79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8a3a79f6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8a3a79f6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8a3a79f6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8a3a79f6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a3a79f6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a3a79f6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8a3a79f6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8a3a79f6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a3a79f6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a3a79f6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mvBSkt6LhJE"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580700" cy="14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Anticipating future image from video stream</a:t>
            </a:r>
            <a:endParaRPr sz="3000"/>
          </a:p>
        </p:txBody>
      </p:sp>
      <p:sp>
        <p:nvSpPr>
          <p:cNvPr id="87" name="Google Shape;87;p13"/>
          <p:cNvSpPr txBox="1"/>
          <p:nvPr>
            <p:ph idx="1" type="subTitle"/>
          </p:nvPr>
        </p:nvSpPr>
        <p:spPr>
          <a:xfrm>
            <a:off x="727950" y="3254925"/>
            <a:ext cx="7746300" cy="927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a:t>Project Progress</a:t>
            </a:r>
            <a:endParaRPr b="1"/>
          </a:p>
          <a:p>
            <a:pPr indent="457200" lvl="0" marL="0" rtl="0" algn="l">
              <a:spcBef>
                <a:spcPts val="0"/>
              </a:spcBef>
              <a:spcAft>
                <a:spcPts val="0"/>
              </a:spcAft>
              <a:buNone/>
            </a:pPr>
            <a:r>
              <a:rPr b="1" lang="en"/>
              <a:t>-Ahnaf Farhan</a:t>
            </a:r>
            <a:endParaRPr b="1"/>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729450" y="55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region of interest</a:t>
            </a:r>
            <a:endParaRPr/>
          </a:p>
        </p:txBody>
      </p:sp>
      <p:sp>
        <p:nvSpPr>
          <p:cNvPr id="162" name="Google Shape;162;p22"/>
          <p:cNvSpPr txBox="1"/>
          <p:nvPr>
            <p:ph idx="1" type="body"/>
          </p:nvPr>
        </p:nvSpPr>
        <p:spPr>
          <a:xfrm>
            <a:off x="0" y="1271700"/>
            <a:ext cx="9144000" cy="3871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800"/>
          </a:p>
          <a:p>
            <a:pPr indent="0" lvl="0" marL="0" rtl="0" algn="l">
              <a:spcBef>
                <a:spcPts val="1600"/>
              </a:spcBef>
              <a:spcAft>
                <a:spcPts val="1600"/>
              </a:spcAft>
              <a:buNone/>
            </a:pPr>
            <a:r>
              <a:rPr lang="en" sz="2400"/>
              <a:t>	</a:t>
            </a:r>
            <a:endParaRPr sz="2400"/>
          </a:p>
        </p:txBody>
      </p:sp>
      <p:pic>
        <p:nvPicPr>
          <p:cNvPr id="163" name="Google Shape;163;p22"/>
          <p:cNvPicPr preferRelativeResize="0"/>
          <p:nvPr/>
        </p:nvPicPr>
        <p:blipFill>
          <a:blip r:embed="rId3">
            <a:alphaModFix/>
          </a:blip>
          <a:stretch>
            <a:fillRect/>
          </a:stretch>
        </p:blipFill>
        <p:spPr>
          <a:xfrm>
            <a:off x="302125" y="1213837"/>
            <a:ext cx="7936324" cy="398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Plan</a:t>
            </a:r>
            <a:endParaRPr/>
          </a:p>
        </p:txBody>
      </p:sp>
      <p:sp>
        <p:nvSpPr>
          <p:cNvPr id="169" name="Google Shape;16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0" name="Google Shape;17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1" name="Google Shape;171;p23"/>
          <p:cNvSpPr/>
          <p:nvPr/>
        </p:nvSpPr>
        <p:spPr>
          <a:xfrm>
            <a:off x="1011450" y="2583275"/>
            <a:ext cx="1284900" cy="11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Approval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28th November</a:t>
            </a:r>
            <a:endParaRPr/>
          </a:p>
        </p:txBody>
      </p:sp>
      <p:sp>
        <p:nvSpPr>
          <p:cNvPr id="172" name="Google Shape;172;p23"/>
          <p:cNvSpPr/>
          <p:nvPr/>
        </p:nvSpPr>
        <p:spPr>
          <a:xfrm>
            <a:off x="2872375" y="2583275"/>
            <a:ext cx="1284900" cy="11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Implemented LSTM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1 - 3rd December</a:t>
            </a:r>
            <a:endParaRPr/>
          </a:p>
        </p:txBody>
      </p:sp>
      <p:sp>
        <p:nvSpPr>
          <p:cNvPr id="173" name="Google Shape;173;p23"/>
          <p:cNvSpPr/>
          <p:nvPr/>
        </p:nvSpPr>
        <p:spPr>
          <a:xfrm>
            <a:off x="4572000" y="2583275"/>
            <a:ext cx="1284900" cy="11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Evaluation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4th</a:t>
            </a:r>
            <a:endParaRPr/>
          </a:p>
          <a:p>
            <a:pPr indent="0" lvl="0" marL="0" rtl="0" algn="l">
              <a:spcBef>
                <a:spcPts val="0"/>
              </a:spcBef>
              <a:spcAft>
                <a:spcPts val="0"/>
              </a:spcAft>
              <a:buNone/>
            </a:pPr>
            <a:r>
              <a:rPr lang="en"/>
              <a:t>December</a:t>
            </a:r>
            <a:endParaRPr/>
          </a:p>
        </p:txBody>
      </p:sp>
      <p:sp>
        <p:nvSpPr>
          <p:cNvPr id="174" name="Google Shape;174;p23"/>
          <p:cNvSpPr/>
          <p:nvPr/>
        </p:nvSpPr>
        <p:spPr>
          <a:xfrm>
            <a:off x="6501275" y="2583275"/>
            <a:ext cx="1284900" cy="114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Final Presentation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5th</a:t>
            </a:r>
            <a:endParaRPr/>
          </a:p>
          <a:p>
            <a:pPr indent="0" lvl="0" marL="0" rtl="0" algn="l">
              <a:spcBef>
                <a:spcPts val="0"/>
              </a:spcBef>
              <a:spcAft>
                <a:spcPts val="0"/>
              </a:spcAft>
              <a:buNone/>
            </a:pPr>
            <a:r>
              <a:rPr lang="en"/>
              <a:t>December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Thank You</a:t>
            </a:r>
            <a:endParaRPr sz="3600"/>
          </a:p>
          <a:p>
            <a:pPr indent="0" lvl="0" marL="0" rtl="0" algn="l">
              <a:spcBef>
                <a:spcPts val="1600"/>
              </a:spcBef>
              <a:spcAft>
                <a:spcPts val="1600"/>
              </a:spcAft>
              <a:buNone/>
            </a:pPr>
            <a:r>
              <a:rPr lang="en" sz="3600"/>
              <a:t>					Any Questions</a:t>
            </a:r>
            <a:endParaRPr sz="3600"/>
          </a:p>
        </p:txBody>
      </p:sp>
      <p:sp>
        <p:nvSpPr>
          <p:cNvPr id="181" name="Google Shape;181;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ctrTitle"/>
          </p:nvPr>
        </p:nvSpPr>
        <p:spPr>
          <a:xfrm>
            <a:off x="729450" y="1322450"/>
            <a:ext cx="7580700" cy="14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 Visual Embedding for Extraction of Semantics from Image</a:t>
            </a:r>
            <a:endParaRPr sz="3000"/>
          </a:p>
        </p:txBody>
      </p:sp>
      <p:sp>
        <p:nvSpPr>
          <p:cNvPr id="187" name="Google Shape;187;p25"/>
          <p:cNvSpPr txBox="1"/>
          <p:nvPr>
            <p:ph idx="1" type="subTitle"/>
          </p:nvPr>
        </p:nvSpPr>
        <p:spPr>
          <a:xfrm>
            <a:off x="727950" y="3254925"/>
            <a:ext cx="7746300" cy="927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a:t>Project Proposal</a:t>
            </a:r>
            <a:endParaRPr b="1"/>
          </a:p>
          <a:p>
            <a:pPr indent="457200" lvl="0" marL="0" rtl="0" algn="l">
              <a:spcBef>
                <a:spcPts val="0"/>
              </a:spcBef>
              <a:spcAft>
                <a:spcPts val="0"/>
              </a:spcAft>
              <a:buNone/>
            </a:pPr>
            <a:r>
              <a:rPr b="1" lang="en"/>
              <a:t>-Ahnaf Farhan</a:t>
            </a:r>
            <a:endParaRPr b="1"/>
          </a:p>
        </p:txBody>
      </p:sp>
      <p:sp>
        <p:nvSpPr>
          <p:cNvPr id="188" name="Google Shape;188;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5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94" name="Google Shape;94;p14"/>
          <p:cNvSpPr txBox="1"/>
          <p:nvPr>
            <p:ph idx="1" type="body"/>
          </p:nvPr>
        </p:nvSpPr>
        <p:spPr>
          <a:xfrm>
            <a:off x="727650" y="1544500"/>
            <a:ext cx="4314900" cy="359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a:t>Weather Prediction</a:t>
            </a:r>
            <a:endParaRPr b="1" sz="2200"/>
          </a:p>
          <a:p>
            <a:pPr indent="-368300" lvl="1" marL="914400" rtl="0" algn="l">
              <a:spcBef>
                <a:spcPts val="0"/>
              </a:spcBef>
              <a:spcAft>
                <a:spcPts val="0"/>
              </a:spcAft>
              <a:buSzPts val="2200"/>
              <a:buChar char="○"/>
            </a:pPr>
            <a:r>
              <a:rPr lang="en" sz="2200"/>
              <a:t>Data of current and previous atmosphere</a:t>
            </a:r>
            <a:endParaRPr sz="2200"/>
          </a:p>
          <a:p>
            <a:pPr indent="0" lvl="0" marL="914400" rtl="0" algn="l">
              <a:spcBef>
                <a:spcPts val="1600"/>
              </a:spcBef>
              <a:spcAft>
                <a:spcPts val="0"/>
              </a:spcAft>
              <a:buNone/>
            </a:pPr>
            <a:r>
              <a:t/>
            </a:r>
            <a:endParaRPr sz="2200"/>
          </a:p>
          <a:p>
            <a:pPr indent="-368300" lvl="0" marL="457200" rtl="0" algn="l">
              <a:spcBef>
                <a:spcPts val="1600"/>
              </a:spcBef>
              <a:spcAft>
                <a:spcPts val="0"/>
              </a:spcAft>
              <a:buSzPts val="2200"/>
              <a:buChar char="●"/>
            </a:pPr>
            <a:r>
              <a:rPr b="1" lang="en" sz="2200"/>
              <a:t>What about visual prediction?</a:t>
            </a:r>
            <a:endParaRPr b="1" sz="2200"/>
          </a:p>
          <a:p>
            <a:pPr indent="-368300" lvl="1" marL="914400" rtl="0" algn="l">
              <a:spcBef>
                <a:spcPts val="0"/>
              </a:spcBef>
              <a:spcAft>
                <a:spcPts val="0"/>
              </a:spcAft>
              <a:buSzPts val="2200"/>
              <a:buChar char="○"/>
            </a:pPr>
            <a:r>
              <a:rPr lang="en" sz="2200"/>
              <a:t>Video streams of constant location</a:t>
            </a:r>
            <a:endParaRPr sz="2200"/>
          </a:p>
          <a:p>
            <a:pPr indent="0" lvl="0" marL="0" rtl="0" algn="l">
              <a:spcBef>
                <a:spcPts val="1600"/>
              </a:spcBef>
              <a:spcAft>
                <a:spcPts val="1600"/>
              </a:spcAft>
              <a:buNone/>
            </a:pPr>
            <a:r>
              <a:rPr lang="en" sz="2400"/>
              <a:t>	</a:t>
            </a:r>
            <a:endParaRPr sz="24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96" name="Google Shape;96;p14"/>
          <p:cNvPicPr preferRelativeResize="0"/>
          <p:nvPr/>
        </p:nvPicPr>
        <p:blipFill>
          <a:blip r:embed="rId3">
            <a:alphaModFix/>
          </a:blip>
          <a:stretch>
            <a:fillRect/>
          </a:stretch>
        </p:blipFill>
        <p:spPr>
          <a:xfrm>
            <a:off x="5288350" y="1346650"/>
            <a:ext cx="3796649" cy="28822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55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02" name="Google Shape;102;p15"/>
          <p:cNvSpPr txBox="1"/>
          <p:nvPr>
            <p:ph idx="1" type="body"/>
          </p:nvPr>
        </p:nvSpPr>
        <p:spPr>
          <a:xfrm>
            <a:off x="727650" y="1544500"/>
            <a:ext cx="3844200" cy="359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Generate</a:t>
            </a:r>
            <a:r>
              <a:rPr lang="en" sz="1800"/>
              <a:t> </a:t>
            </a:r>
            <a:r>
              <a:rPr b="1" lang="en" sz="1800"/>
              <a:t>vector representation</a:t>
            </a:r>
            <a:r>
              <a:rPr lang="en" sz="1800"/>
              <a:t> of Image.</a:t>
            </a:r>
            <a:endParaRPr sz="1800"/>
          </a:p>
          <a:p>
            <a:pPr indent="-342900" lvl="0" marL="457200" rtl="0" algn="l">
              <a:spcBef>
                <a:spcPts val="0"/>
              </a:spcBef>
              <a:spcAft>
                <a:spcPts val="0"/>
              </a:spcAft>
              <a:buSzPts val="1800"/>
              <a:buChar char="●"/>
            </a:pPr>
            <a:r>
              <a:rPr lang="en" sz="1800"/>
              <a:t>Extract </a:t>
            </a:r>
            <a:r>
              <a:rPr b="1" lang="en" sz="1800"/>
              <a:t>visual</a:t>
            </a:r>
            <a:r>
              <a:rPr lang="en" sz="1800"/>
              <a:t> </a:t>
            </a:r>
            <a:r>
              <a:rPr b="1" lang="en" sz="1800"/>
              <a:t>semantics</a:t>
            </a:r>
            <a:r>
              <a:rPr lang="en" sz="1800"/>
              <a:t> from vector space representation of </a:t>
            </a:r>
            <a:r>
              <a:rPr b="1" lang="en" sz="1800"/>
              <a:t>Image.</a:t>
            </a:r>
            <a:endParaRPr b="1" sz="1800"/>
          </a:p>
          <a:p>
            <a:pPr indent="-342900" lvl="0" marL="457200" rtl="0" algn="l">
              <a:spcBef>
                <a:spcPts val="0"/>
              </a:spcBef>
              <a:spcAft>
                <a:spcPts val="0"/>
              </a:spcAft>
              <a:buSzPts val="1800"/>
              <a:buChar char="●"/>
            </a:pPr>
            <a:r>
              <a:rPr lang="en" sz="1800"/>
              <a:t>Using </a:t>
            </a:r>
            <a:r>
              <a:rPr b="1" lang="en" sz="1800"/>
              <a:t>frames </a:t>
            </a:r>
            <a:r>
              <a:rPr lang="en" sz="1800"/>
              <a:t>from video stream of same place </a:t>
            </a:r>
            <a:r>
              <a:rPr b="1" lang="en" sz="1800"/>
              <a:t>anticipate future frame </a:t>
            </a:r>
            <a:r>
              <a:rPr lang="en" sz="1800"/>
              <a:t>attributes. </a:t>
            </a:r>
            <a:endParaRPr sz="1800"/>
          </a:p>
          <a:p>
            <a:pPr indent="0" lvl="0" marL="0" rtl="0" algn="l">
              <a:spcBef>
                <a:spcPts val="1600"/>
              </a:spcBef>
              <a:spcAft>
                <a:spcPts val="1600"/>
              </a:spcAft>
              <a:buNone/>
            </a:pPr>
            <a:r>
              <a:rPr lang="en" sz="2400"/>
              <a:t>	</a:t>
            </a:r>
            <a:endParaRPr sz="2400"/>
          </a:p>
        </p:txBody>
      </p:sp>
      <p:sp>
        <p:nvSpPr>
          <p:cNvPr id="103" name="Google Shape;103;p15"/>
          <p:cNvSpPr/>
          <p:nvPr/>
        </p:nvSpPr>
        <p:spPr>
          <a:xfrm>
            <a:off x="4834425" y="1088450"/>
            <a:ext cx="800400" cy="84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Frame (Tn-1)</a:t>
            </a:r>
            <a:endParaRPr/>
          </a:p>
        </p:txBody>
      </p:sp>
      <p:sp>
        <p:nvSpPr>
          <p:cNvPr id="104" name="Google Shape;104;p15"/>
          <p:cNvSpPr/>
          <p:nvPr/>
        </p:nvSpPr>
        <p:spPr>
          <a:xfrm>
            <a:off x="4834425" y="2228088"/>
            <a:ext cx="800400" cy="84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Frame (Tn-2)</a:t>
            </a:r>
            <a:endParaRPr/>
          </a:p>
        </p:txBody>
      </p:sp>
      <p:sp>
        <p:nvSpPr>
          <p:cNvPr id="105" name="Google Shape;105;p15"/>
          <p:cNvSpPr/>
          <p:nvPr/>
        </p:nvSpPr>
        <p:spPr>
          <a:xfrm>
            <a:off x="4834425" y="4297900"/>
            <a:ext cx="800400" cy="84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Frame (Tn-x)</a:t>
            </a:r>
            <a:endParaRPr/>
          </a:p>
        </p:txBody>
      </p:sp>
      <p:sp>
        <p:nvSpPr>
          <p:cNvPr id="106" name="Google Shape;106;p15"/>
          <p:cNvSpPr/>
          <p:nvPr/>
        </p:nvSpPr>
        <p:spPr>
          <a:xfrm>
            <a:off x="4834425" y="3263000"/>
            <a:ext cx="800400" cy="84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
        <p:nvSpPr>
          <p:cNvPr id="107" name="Google Shape;107;p15"/>
          <p:cNvSpPr/>
          <p:nvPr/>
        </p:nvSpPr>
        <p:spPr>
          <a:xfrm>
            <a:off x="6411525" y="2314175"/>
            <a:ext cx="1030200" cy="12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CNN</a:t>
            </a:r>
            <a:endParaRPr/>
          </a:p>
        </p:txBody>
      </p:sp>
      <p:cxnSp>
        <p:nvCxnSpPr>
          <p:cNvPr id="108" name="Google Shape;108;p15"/>
          <p:cNvCxnSpPr>
            <a:stCxn id="103" idx="3"/>
            <a:endCxn id="107" idx="1"/>
          </p:cNvCxnSpPr>
          <p:nvPr/>
        </p:nvCxnSpPr>
        <p:spPr>
          <a:xfrm>
            <a:off x="5634825" y="1511150"/>
            <a:ext cx="776700" cy="14211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5"/>
          <p:cNvCxnSpPr>
            <a:stCxn id="104" idx="3"/>
            <a:endCxn id="107" idx="1"/>
          </p:cNvCxnSpPr>
          <p:nvPr/>
        </p:nvCxnSpPr>
        <p:spPr>
          <a:xfrm>
            <a:off x="5634825" y="2650788"/>
            <a:ext cx="776700" cy="2814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5"/>
          <p:cNvCxnSpPr>
            <a:stCxn id="106" idx="3"/>
            <a:endCxn id="107" idx="1"/>
          </p:cNvCxnSpPr>
          <p:nvPr/>
        </p:nvCxnSpPr>
        <p:spPr>
          <a:xfrm flipH="1" rot="10800000">
            <a:off x="5634825" y="2932400"/>
            <a:ext cx="776700" cy="7533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5"/>
          <p:cNvCxnSpPr>
            <a:stCxn id="105" idx="3"/>
            <a:endCxn id="107" idx="1"/>
          </p:cNvCxnSpPr>
          <p:nvPr/>
        </p:nvCxnSpPr>
        <p:spPr>
          <a:xfrm flipH="1" rot="10800000">
            <a:off x="5634825" y="2932300"/>
            <a:ext cx="776700" cy="1788300"/>
          </a:xfrm>
          <a:prstGeom prst="straightConnector1">
            <a:avLst/>
          </a:prstGeom>
          <a:noFill/>
          <a:ln cap="flat" cmpd="sng" w="9525">
            <a:solidFill>
              <a:schemeClr val="dk2"/>
            </a:solidFill>
            <a:prstDash val="solid"/>
            <a:round/>
            <a:headEnd len="med" w="med" type="none"/>
            <a:tailEnd len="med" w="med" type="none"/>
          </a:ln>
        </p:spPr>
      </p:cxnSp>
      <p:sp>
        <p:nvSpPr>
          <p:cNvPr id="112" name="Google Shape;112;p15"/>
          <p:cNvSpPr/>
          <p:nvPr/>
        </p:nvSpPr>
        <p:spPr>
          <a:xfrm>
            <a:off x="7927075" y="2301000"/>
            <a:ext cx="1030200" cy="12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Frame (Tn)</a:t>
            </a:r>
            <a:endParaRPr/>
          </a:p>
        </p:txBody>
      </p:sp>
      <p:cxnSp>
        <p:nvCxnSpPr>
          <p:cNvPr id="113" name="Google Shape;113;p15"/>
          <p:cNvCxnSpPr>
            <a:stCxn id="107" idx="3"/>
            <a:endCxn id="112" idx="1"/>
          </p:cNvCxnSpPr>
          <p:nvPr/>
        </p:nvCxnSpPr>
        <p:spPr>
          <a:xfrm flipH="1" rot="10800000">
            <a:off x="7441725" y="2919125"/>
            <a:ext cx="485400" cy="1320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5"/>
          <p:cNvSpPr/>
          <p:nvPr/>
        </p:nvSpPr>
        <p:spPr>
          <a:xfrm>
            <a:off x="6570050" y="4129075"/>
            <a:ext cx="2266500" cy="6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Image vector</a:t>
            </a:r>
            <a:r>
              <a:rPr lang="en"/>
              <a:t> from fully connected layer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729450" y="55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a:t>
            </a:r>
            <a:r>
              <a:rPr lang="en"/>
              <a:t> Methodology</a:t>
            </a:r>
            <a:endParaRPr/>
          </a:p>
        </p:txBody>
      </p:sp>
      <p:sp>
        <p:nvSpPr>
          <p:cNvPr id="120" name="Google Shape;120;p16"/>
          <p:cNvSpPr txBox="1"/>
          <p:nvPr>
            <p:ph idx="1" type="body"/>
          </p:nvPr>
        </p:nvSpPr>
        <p:spPr>
          <a:xfrm>
            <a:off x="0" y="1271700"/>
            <a:ext cx="4752900" cy="387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LSTM - Recurrent Neural Network</a:t>
            </a:r>
            <a:endParaRPr sz="1800"/>
          </a:p>
          <a:p>
            <a:pPr indent="-342900" lvl="1" marL="914400" rtl="0" algn="l">
              <a:spcBef>
                <a:spcPts val="0"/>
              </a:spcBef>
              <a:spcAft>
                <a:spcPts val="0"/>
              </a:spcAft>
              <a:buSzPts val="1800"/>
              <a:buChar char="○"/>
            </a:pPr>
            <a:r>
              <a:rPr lang="en" sz="1800"/>
              <a:t>Model time-sequence dependent behaviour</a:t>
            </a:r>
            <a:endParaRPr sz="1800"/>
          </a:p>
          <a:p>
            <a:pPr indent="-342900" lvl="1" marL="914400" rtl="0" algn="l">
              <a:spcBef>
                <a:spcPts val="0"/>
              </a:spcBef>
              <a:spcAft>
                <a:spcPts val="0"/>
              </a:spcAft>
              <a:buSzPts val="1800"/>
              <a:buChar char="○"/>
            </a:pPr>
            <a:r>
              <a:rPr lang="en" sz="1800"/>
              <a:t>Feeding back the output of a neural network layer at time t to the input of the same layer at time t+1</a:t>
            </a:r>
            <a:endParaRPr sz="1800"/>
          </a:p>
          <a:p>
            <a:pPr indent="0" lvl="0" marL="0" rtl="0" algn="l">
              <a:spcBef>
                <a:spcPts val="1600"/>
              </a:spcBef>
              <a:spcAft>
                <a:spcPts val="1600"/>
              </a:spcAft>
              <a:buNone/>
            </a:pPr>
            <a:r>
              <a:rPr lang="en" sz="2400"/>
              <a:t>	</a:t>
            </a:r>
            <a:endParaRPr sz="2400"/>
          </a:p>
        </p:txBody>
      </p:sp>
      <p:pic>
        <p:nvPicPr>
          <p:cNvPr id="121" name="Google Shape;121;p16"/>
          <p:cNvPicPr preferRelativeResize="0"/>
          <p:nvPr/>
        </p:nvPicPr>
        <p:blipFill>
          <a:blip r:embed="rId3">
            <a:alphaModFix/>
          </a:blip>
          <a:stretch>
            <a:fillRect/>
          </a:stretch>
        </p:blipFill>
        <p:spPr>
          <a:xfrm>
            <a:off x="4752950" y="553250"/>
            <a:ext cx="4391050" cy="45757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729450" y="55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27" name="Google Shape;127;p17"/>
          <p:cNvSpPr txBox="1"/>
          <p:nvPr>
            <p:ph idx="1" type="body"/>
          </p:nvPr>
        </p:nvSpPr>
        <p:spPr>
          <a:xfrm>
            <a:off x="0" y="1271700"/>
            <a:ext cx="9144000" cy="3871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800"/>
          </a:p>
          <a:p>
            <a:pPr indent="0" lvl="0" marL="0" rtl="0" algn="l">
              <a:spcBef>
                <a:spcPts val="1600"/>
              </a:spcBef>
              <a:spcAft>
                <a:spcPts val="1600"/>
              </a:spcAft>
              <a:buNone/>
            </a:pPr>
            <a:r>
              <a:rPr lang="en" sz="2400"/>
              <a:t>	</a:t>
            </a:r>
            <a:endParaRPr sz="2400"/>
          </a:p>
        </p:txBody>
      </p:sp>
      <p:pic>
        <p:nvPicPr>
          <p:cNvPr descr="Time lapse video showing about two and a half days growth of a plasmodium of physarum polycephalum, with one frame for every 30 seconds. Temperature, humidity and lighting were not controlled (except for pulling the curtains). Sometimes condensation forms on the inside of the petri dish lid. About 75% through there is a gap of about 40 minutes." id="128" name="Google Shape;128;p17" title="Physarum polycephalum 1">
            <a:hlinkClick r:id="rId3"/>
          </p:cNvPr>
          <p:cNvPicPr preferRelativeResize="0"/>
          <p:nvPr/>
        </p:nvPicPr>
        <p:blipFill>
          <a:blip r:embed="rId4">
            <a:alphaModFix/>
          </a:blip>
          <a:stretch>
            <a:fillRect/>
          </a:stretch>
        </p:blipFill>
        <p:spPr>
          <a:xfrm>
            <a:off x="1604775" y="1226600"/>
            <a:ext cx="5162400" cy="387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729450" y="55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134" name="Google Shape;134;p18"/>
          <p:cNvSpPr txBox="1"/>
          <p:nvPr>
            <p:ph idx="1" type="body"/>
          </p:nvPr>
        </p:nvSpPr>
        <p:spPr>
          <a:xfrm>
            <a:off x="0" y="1271700"/>
            <a:ext cx="9144000" cy="3871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800"/>
          </a:p>
          <a:p>
            <a:pPr indent="0" lvl="0" marL="0" rtl="0" algn="l">
              <a:spcBef>
                <a:spcPts val="1600"/>
              </a:spcBef>
              <a:spcAft>
                <a:spcPts val="1600"/>
              </a:spcAft>
              <a:buNone/>
            </a:pPr>
            <a:r>
              <a:rPr lang="en" sz="2400"/>
              <a:t>	</a:t>
            </a:r>
            <a:endParaRPr sz="2400"/>
          </a:p>
        </p:txBody>
      </p:sp>
      <p:pic>
        <p:nvPicPr>
          <p:cNvPr id="135" name="Google Shape;135;p18"/>
          <p:cNvPicPr preferRelativeResize="0"/>
          <p:nvPr/>
        </p:nvPicPr>
        <p:blipFill>
          <a:blip r:embed="rId3">
            <a:alphaModFix/>
          </a:blip>
          <a:stretch>
            <a:fillRect/>
          </a:stretch>
        </p:blipFill>
        <p:spPr>
          <a:xfrm>
            <a:off x="302125" y="1213837"/>
            <a:ext cx="7936324" cy="398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729450" y="55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Expected</a:t>
            </a:r>
            <a:endParaRPr/>
          </a:p>
        </p:txBody>
      </p:sp>
      <p:sp>
        <p:nvSpPr>
          <p:cNvPr id="141" name="Google Shape;141;p19"/>
          <p:cNvSpPr txBox="1"/>
          <p:nvPr>
            <p:ph idx="1" type="body"/>
          </p:nvPr>
        </p:nvSpPr>
        <p:spPr>
          <a:xfrm>
            <a:off x="0" y="1271700"/>
            <a:ext cx="9144000" cy="3871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800"/>
          </a:p>
          <a:p>
            <a:pPr indent="0" lvl="0" marL="0" rtl="0" algn="l">
              <a:spcBef>
                <a:spcPts val="1600"/>
              </a:spcBef>
              <a:spcAft>
                <a:spcPts val="1600"/>
              </a:spcAft>
              <a:buNone/>
            </a:pPr>
            <a:r>
              <a:rPr lang="en" sz="2400"/>
              <a:t>	</a:t>
            </a:r>
            <a:endParaRPr sz="2400"/>
          </a:p>
        </p:txBody>
      </p:sp>
      <p:pic>
        <p:nvPicPr>
          <p:cNvPr id="142" name="Google Shape;142;p19"/>
          <p:cNvPicPr preferRelativeResize="0"/>
          <p:nvPr/>
        </p:nvPicPr>
        <p:blipFill>
          <a:blip r:embed="rId3">
            <a:alphaModFix/>
          </a:blip>
          <a:stretch>
            <a:fillRect/>
          </a:stretch>
        </p:blipFill>
        <p:spPr>
          <a:xfrm>
            <a:off x="0" y="1271700"/>
            <a:ext cx="7764847" cy="3893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29450" y="55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Actual</a:t>
            </a:r>
            <a:endParaRPr/>
          </a:p>
        </p:txBody>
      </p:sp>
      <p:sp>
        <p:nvSpPr>
          <p:cNvPr id="148" name="Google Shape;148;p20"/>
          <p:cNvSpPr txBox="1"/>
          <p:nvPr>
            <p:ph idx="1" type="body"/>
          </p:nvPr>
        </p:nvSpPr>
        <p:spPr>
          <a:xfrm>
            <a:off x="0" y="1271700"/>
            <a:ext cx="9144000" cy="3871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800"/>
          </a:p>
          <a:p>
            <a:pPr indent="0" lvl="0" marL="0" rtl="0" algn="l">
              <a:spcBef>
                <a:spcPts val="1600"/>
              </a:spcBef>
              <a:spcAft>
                <a:spcPts val="1600"/>
              </a:spcAft>
              <a:buNone/>
            </a:pPr>
            <a:r>
              <a:rPr lang="en" sz="2400"/>
              <a:t>	</a:t>
            </a:r>
            <a:endParaRPr sz="2400"/>
          </a:p>
        </p:txBody>
      </p:sp>
      <p:pic>
        <p:nvPicPr>
          <p:cNvPr id="149" name="Google Shape;149;p20"/>
          <p:cNvPicPr preferRelativeResize="0"/>
          <p:nvPr/>
        </p:nvPicPr>
        <p:blipFill>
          <a:blip r:embed="rId3">
            <a:alphaModFix/>
          </a:blip>
          <a:stretch>
            <a:fillRect/>
          </a:stretch>
        </p:blipFill>
        <p:spPr>
          <a:xfrm>
            <a:off x="0" y="1223250"/>
            <a:ext cx="7802601" cy="3920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729450" y="55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Future Direction</a:t>
            </a:r>
            <a:endParaRPr/>
          </a:p>
        </p:txBody>
      </p:sp>
      <p:sp>
        <p:nvSpPr>
          <p:cNvPr id="155" name="Google Shape;155;p21"/>
          <p:cNvSpPr txBox="1"/>
          <p:nvPr>
            <p:ph idx="1" type="body"/>
          </p:nvPr>
        </p:nvSpPr>
        <p:spPr>
          <a:xfrm>
            <a:off x="0" y="1271700"/>
            <a:ext cx="9144000" cy="3871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800"/>
          </a:p>
          <a:p>
            <a:pPr indent="0" lvl="0" marL="0" rtl="0" algn="l">
              <a:spcBef>
                <a:spcPts val="1600"/>
              </a:spcBef>
              <a:spcAft>
                <a:spcPts val="1600"/>
              </a:spcAft>
              <a:buNone/>
            </a:pPr>
            <a:r>
              <a:rPr lang="en" sz="2400"/>
              <a:t>	</a:t>
            </a:r>
            <a:endParaRPr sz="2400"/>
          </a:p>
        </p:txBody>
      </p:sp>
      <p:sp>
        <p:nvSpPr>
          <p:cNvPr id="156" name="Google Shape;156;p21"/>
          <p:cNvSpPr txBox="1"/>
          <p:nvPr/>
        </p:nvSpPr>
        <p:spPr>
          <a:xfrm>
            <a:off x="228425" y="1348500"/>
            <a:ext cx="7251000" cy="3743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Problem:</a:t>
            </a:r>
            <a:endParaRPr sz="1800"/>
          </a:p>
          <a:p>
            <a:pPr indent="-342900" lvl="1" marL="914400" rtl="0" algn="l">
              <a:spcBef>
                <a:spcPts val="0"/>
              </a:spcBef>
              <a:spcAft>
                <a:spcPts val="0"/>
              </a:spcAft>
              <a:buSzPts val="1800"/>
              <a:buChar char="○"/>
            </a:pPr>
            <a:r>
              <a:rPr lang="en" sz="1800"/>
              <a:t>Sampling and Normalizing the images</a:t>
            </a:r>
            <a:endParaRPr sz="1800"/>
          </a:p>
          <a:p>
            <a:pPr indent="0" lvl="0" marL="914400" rtl="0" algn="l">
              <a:spcBef>
                <a:spcPts val="0"/>
              </a:spcBef>
              <a:spcAft>
                <a:spcPts val="0"/>
              </a:spcAft>
              <a:buNone/>
            </a:pPr>
            <a:r>
              <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Solution:</a:t>
            </a:r>
            <a:endParaRPr sz="1800"/>
          </a:p>
          <a:p>
            <a:pPr indent="-342900" lvl="1" marL="914400" rtl="0" algn="l">
              <a:spcBef>
                <a:spcPts val="0"/>
              </a:spcBef>
              <a:spcAft>
                <a:spcPts val="0"/>
              </a:spcAft>
              <a:buSzPts val="1800"/>
              <a:buChar char="○"/>
            </a:pPr>
            <a:r>
              <a:rPr lang="en" sz="1800"/>
              <a:t>Do not train the whole image</a:t>
            </a:r>
            <a:endParaRPr sz="1800"/>
          </a:p>
          <a:p>
            <a:pPr indent="-342900" lvl="1" marL="914400" rtl="0" algn="l">
              <a:spcBef>
                <a:spcPts val="0"/>
              </a:spcBef>
              <a:spcAft>
                <a:spcPts val="0"/>
              </a:spcAft>
              <a:buSzPts val="1800"/>
              <a:buChar char="○"/>
            </a:pPr>
            <a:r>
              <a:rPr lang="en" sz="1800"/>
              <a:t>Find region of interest</a:t>
            </a:r>
            <a:endParaRPr sz="1800"/>
          </a:p>
          <a:p>
            <a:pPr indent="-342900" lvl="1" marL="914400" rtl="0" algn="l">
              <a:spcBef>
                <a:spcPts val="0"/>
              </a:spcBef>
              <a:spcAft>
                <a:spcPts val="0"/>
              </a:spcAft>
              <a:buSzPts val="1800"/>
              <a:buChar char="○"/>
            </a:pPr>
            <a:r>
              <a:rPr lang="en" sz="1800"/>
              <a:t>Train the region of interest seperately</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