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5"/>
  </p:notesMasterIdLst>
  <p:sldIdLst>
    <p:sldId id="256" r:id="rId5"/>
    <p:sldId id="267" r:id="rId6"/>
    <p:sldId id="258" r:id="rId7"/>
    <p:sldId id="260" r:id="rId8"/>
    <p:sldId id="261" r:id="rId9"/>
    <p:sldId id="265" r:id="rId10"/>
    <p:sldId id="263" r:id="rId11"/>
    <p:sldId id="262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48979-496F-4845-AA07-7A2EDACAEE45}" v="1523" dt="2019-02-06T02:30:23.810"/>
    <p1510:client id="{3D8CD2B1-AA50-BDFD-D7F4-02B26828B7D3}" v="82" dt="2019-02-05T10:35:20.250"/>
    <p1510:client id="{B874DE7B-46AD-4DE6-934E-3983CC51C553}" v="105" dt="2019-02-05T13:17:52.825"/>
    <p1510:client id="{31EDA6D5-9142-404D-80F4-9D34A48DC5CF}" v="235" dt="2019-02-05T15:55:05.936"/>
    <p1510:client id="{1F1DD300-A063-41C0-A766-40C298118489}" v="63" dt="2019-02-05T15:35:45.552"/>
    <p1510:client id="{5049BFDF-FCD3-4D62-B9A5-74C11C8CA03D}" v="14" dt="2019-02-05T22:55:5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7"/>
    <p:restoredTop sz="94545"/>
  </p:normalViewPr>
  <p:slideViewPr>
    <p:cSldViewPr snapToGrid="0">
      <p:cViewPr varScale="1">
        <p:scale>
          <a:sx n="107" d="100"/>
          <a:sy n="107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9FB39-5518-4E59-A60A-3D210F73BE85}" type="datetimeFigureOut">
              <a:rPr lang="en-US"/>
              <a:t>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E532A-3336-4B31-B937-2B7B5D17C4B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Name? = DDOS Attacks (as we now have more than just a SYN flood and the attack wasn't actually in Imperva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532A-3336-4B31-B937-2B7B5D17C4B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Cyber Security company providing support and products to businesses</a:t>
            </a:r>
          </a:p>
          <a:p>
            <a:r>
              <a:rPr lang="en-US">
                <a:cs typeface="Calibri"/>
              </a:rPr>
              <a:t>-  Categories: data security and application security (</a:t>
            </a:r>
            <a:r>
              <a:rPr lang="en-US" err="1">
                <a:cs typeface="Calibri"/>
              </a:rPr>
              <a:t>generalised</a:t>
            </a:r>
            <a:r>
              <a:rPr lang="en-US">
                <a:cs typeface="Calibri"/>
              </a:rPr>
              <a:t> for web app and DDoS protection)</a:t>
            </a:r>
          </a:p>
          <a:p>
            <a:r>
              <a:rPr lang="en-US">
                <a:cs typeface="Calibri"/>
              </a:rPr>
              <a:t>- Based in the USA but do have global locations including Sydney and Melbourne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532A-3336-4B31-B937-2B7B5D17C4B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January 10</a:t>
            </a:r>
          </a:p>
          <a:p>
            <a:r>
              <a:rPr lang="en-US">
                <a:cs typeface="Calibri"/>
              </a:rPr>
              <a:t>- Syn packet normally ~40 bytes, large flood ranged between 800-900 bytes</a:t>
            </a:r>
            <a:endParaRPr lang="en-US"/>
          </a:p>
          <a:p>
            <a:r>
              <a:rPr lang="en-US">
                <a:cs typeface="Calibri"/>
              </a:rPr>
              <a:t>GitHub had 1.3 </a:t>
            </a:r>
            <a:r>
              <a:rPr lang="en-US" err="1">
                <a:cs typeface="Calibri"/>
              </a:rPr>
              <a:t>terrabits</a:t>
            </a:r>
            <a:r>
              <a:rPr lang="en-US">
                <a:cs typeface="Calibri"/>
              </a:rPr>
              <a:t> per second transferred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E532A-3336-4B31-B937-2B7B5D17C4B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34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5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28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5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6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8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17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7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docs/DS_Incapsula_The_Top_10_DDoS_Attack_Trends_ebook.pdf" TargetMode="External"/><Relationship Id="rId7" Type="http://schemas.openxmlformats.org/officeDocument/2006/relationships/hyperlink" Target="https://sobug.com/article/detail/22" TargetMode="External"/><Relationship Id="rId2" Type="http://schemas.openxmlformats.org/officeDocument/2006/relationships/hyperlink" Target="https://www.darkreading.com/attacks-breaches/massive-ddos-attack-generates-500-million-packets-per-second/d/d-id/13337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capsula.com/ddos/denial-of-service.html" TargetMode="External"/><Relationship Id="rId5" Type="http://schemas.openxmlformats.org/officeDocument/2006/relationships/hyperlink" Target="https://www.incapsula.com/ddos/attack-glossary/syn-flood.html" TargetMode="External"/><Relationship Id="rId4" Type="http://schemas.openxmlformats.org/officeDocument/2006/relationships/hyperlink" Target="https://www.imperva.com/blog/this-ddos-attack-unleashed-the-most-packets-per-second-ever-heres-why-thats-importa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Imperva SYN Flood 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Bare Minimum Bandits</a:t>
            </a:r>
            <a:br>
              <a:rPr lang="en-US" dirty="0"/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68D6-D110-CD4D-BEBC-28E532B0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EF1-3675-2D4A-960A-F47E7853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https://www.darkreading.com/attacks-breaches/massive-ddos-attack-generates-500-million-packets-per-second/d/d-id/1333766</a:t>
            </a:r>
            <a:endParaRPr lang="en-US" dirty="0"/>
          </a:p>
          <a:p>
            <a:r>
              <a:rPr lang="en-US" dirty="0">
                <a:hlinkClick r:id="rId3"/>
              </a:rPr>
              <a:t>https://www.imperva.com/docs/DS_Incapsula_The_Top_10_DDoS_Attack_Trends_ebook.pdf</a:t>
            </a:r>
            <a:endParaRPr lang="en-US" dirty="0"/>
          </a:p>
          <a:p>
            <a:r>
              <a:rPr lang="en-US" dirty="0">
                <a:hlinkClick r:id="rId4"/>
              </a:rPr>
              <a:t>https://www.imperva.com/blog/this-ddos-attack-unleashed-the-most-packets-per-second-ever-heres-why-thats-important/</a:t>
            </a:r>
            <a:endParaRPr lang="en-US" dirty="0"/>
          </a:p>
          <a:p>
            <a:r>
              <a:rPr lang="en-US" dirty="0">
                <a:hlinkClick r:id="rId5"/>
              </a:rPr>
              <a:t>https://www.incapsula.com/ddos/attack-glossary/syn-flood.html</a:t>
            </a:r>
            <a:endParaRPr lang="en-US" dirty="0"/>
          </a:p>
          <a:p>
            <a:r>
              <a:rPr lang="en-US" dirty="0">
                <a:hlinkClick r:id="rId6"/>
              </a:rPr>
              <a:t>https://www.incapsula.com/ddos/denial-of-service.html</a:t>
            </a:r>
            <a:endParaRPr lang="en-US"/>
          </a:p>
          <a:p>
            <a:r>
              <a:rPr lang="en-US">
                <a:hlinkClick r:id="rId7"/>
              </a:rPr>
              <a:t>https://sobug.com/article/detail/22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6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D745-AA0E-43B1-B353-A398DA5C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is...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A4203F-FAFD-494A-A465-25833B62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8566" y="1886954"/>
            <a:ext cx="8774501" cy="41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31C-89CB-4DB8-BC9B-524418BA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D6EE-1F51-44B1-91B3-9EDFB172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Distributed Denial of Service (DDoS) attack </a:t>
            </a:r>
            <a:endParaRPr lang="en-US" dirty="0"/>
          </a:p>
          <a:p>
            <a:r>
              <a:rPr lang="en-GB" dirty="0"/>
              <a:t>Mix of a regular SYN flood and a large SYN flood</a:t>
            </a:r>
          </a:p>
          <a:p>
            <a:pPr lvl="1"/>
            <a:r>
              <a:rPr lang="en-GB" dirty="0"/>
              <a:t>First to wear down CPU</a:t>
            </a:r>
          </a:p>
          <a:p>
            <a:pPr lvl="1"/>
            <a:r>
              <a:rPr lang="en-GB" dirty="0"/>
              <a:t>Second to saturate the network</a:t>
            </a:r>
          </a:p>
          <a:p>
            <a:r>
              <a:rPr lang="en-GB" dirty="0"/>
              <a:t>Attack exceeded 500 million packets per second</a:t>
            </a:r>
          </a:p>
          <a:p>
            <a:pPr lvl="1"/>
            <a:r>
              <a:rPr lang="en-GB" dirty="0"/>
              <a:t>4 times the packets sent at GitHub in 2018</a:t>
            </a:r>
          </a:p>
          <a:p>
            <a:r>
              <a:rPr lang="en-GB" spc="0" dirty="0"/>
              <a:t>Has been deemed the 'largest DDoS attack'</a:t>
            </a:r>
          </a:p>
          <a:p>
            <a:r>
              <a:rPr lang="en-GB" spc="0" dirty="0"/>
              <a:t>Packets per second (PPS) vs size of the attack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31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50FD-3EFF-466E-8793-46010136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SYN Flood?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A184-6A3C-4972-BA25-95AF9E93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83274-0208-4C64-A78D-88BF59988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A98F1-7E34-44CA-A63A-7288B7B2BD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a TCP Handshake?</a:t>
            </a:r>
          </a:p>
          <a:p>
            <a:r>
              <a:rPr lang="en-US"/>
              <a:t>What is a SYN Flood?</a:t>
            </a:r>
          </a:p>
          <a:p>
            <a:r>
              <a:rPr lang="en-US"/>
              <a:t>How does it work?</a:t>
            </a:r>
          </a:p>
        </p:txBody>
      </p:sp>
      <p:pic>
        <p:nvPicPr>
          <p:cNvPr id="9" name="Picture 9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AE983D9-3055-4659-8495-B5C3D411E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9057" y="1911875"/>
            <a:ext cx="5016781" cy="41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AF-AB18-6D4E-999E-77508A6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the Business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F121FF-9F3D-1F42-877C-AC616F6A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websites and servers unavailable to legitimate users for hours up to months</a:t>
            </a:r>
          </a:p>
          <a:p>
            <a:r>
              <a:rPr lang="en-US" dirty="0"/>
              <a:t>Loss of revenue</a:t>
            </a:r>
          </a:p>
          <a:p>
            <a:r>
              <a:rPr lang="en-US" dirty="0"/>
              <a:t>Damage customer trust</a:t>
            </a:r>
          </a:p>
          <a:p>
            <a:r>
              <a:rPr lang="en-US" dirty="0"/>
              <a:t>Reputation damage</a:t>
            </a:r>
          </a:p>
          <a:p>
            <a:r>
              <a:rPr lang="en-US" dirty="0"/>
              <a:t>Large compensation costs</a:t>
            </a:r>
          </a:p>
        </p:txBody>
      </p:sp>
    </p:spTree>
    <p:extLst>
      <p:ext uri="{BB962C8B-B14F-4D97-AF65-F5344CB8AC3E}">
        <p14:creationId xmlns:p14="http://schemas.microsoft.com/office/powerpoint/2010/main" val="8380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6A91-3D16-8F48-8AE6-BDB06D07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vs High 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440B-0229-FC4C-8B02-18A7CC1E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36735"/>
            <a:ext cx="9434621" cy="435133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High bandwidth</a:t>
            </a:r>
          </a:p>
          <a:p>
            <a:pPr lvl="1"/>
            <a:r>
              <a:rPr lang="en-US" dirty="0"/>
              <a:t>e.g. GitHub attack (129.6m PPS)</a:t>
            </a:r>
          </a:p>
          <a:p>
            <a:pPr lvl="1"/>
            <a:r>
              <a:rPr lang="en-US" dirty="0"/>
              <a:t>More collateral damage to bystanders</a:t>
            </a:r>
            <a:endParaRPr lang="en-US" b="1" dirty="0"/>
          </a:p>
          <a:p>
            <a:r>
              <a:rPr lang="en-US" b="1" dirty="0"/>
              <a:t>High Packets Per Second (PPS)</a:t>
            </a:r>
          </a:p>
          <a:p>
            <a:pPr lvl="1"/>
            <a:r>
              <a:rPr lang="en-US" dirty="0"/>
              <a:t>Intensity of attack</a:t>
            </a:r>
          </a:p>
          <a:p>
            <a:pPr lvl="1"/>
            <a:r>
              <a:rPr lang="en-US" dirty="0"/>
              <a:t>More difficult to generate</a:t>
            </a:r>
          </a:p>
          <a:p>
            <a:pPr lvl="1"/>
            <a:r>
              <a:rPr lang="en-US" dirty="0"/>
              <a:t>Requires more compute resources</a:t>
            </a:r>
          </a:p>
          <a:p>
            <a:pPr lvl="1"/>
            <a:r>
              <a:rPr lang="en-US" dirty="0"/>
              <a:t>Imperva attack (500m PPS)</a:t>
            </a:r>
          </a:p>
          <a:p>
            <a:pPr lvl="1"/>
            <a:r>
              <a:rPr lang="en-US" dirty="0"/>
              <a:t>Do not saturate links as often</a:t>
            </a:r>
          </a:p>
          <a:p>
            <a:r>
              <a:rPr lang="en-US" dirty="0"/>
              <a:t>Impact of attack depends on the vector and vulnerability of the target</a:t>
            </a:r>
          </a:p>
          <a:p>
            <a:r>
              <a:rPr lang="en-US" dirty="0"/>
              <a:t>Both can be equally damaging</a:t>
            </a:r>
          </a:p>
          <a:p>
            <a:r>
              <a:rPr lang="en-US" dirty="0" err="1"/>
              <a:t>Multivector</a:t>
            </a:r>
            <a:r>
              <a:rPr lang="en-US" dirty="0"/>
              <a:t> attacks are the most damaging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2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293B94-5585-B64F-A936-3E260F13B717}"/>
              </a:ext>
            </a:extLst>
          </p:cNvPr>
          <p:cNvSpPr/>
          <p:nvPr/>
        </p:nvSpPr>
        <p:spPr>
          <a:xfrm>
            <a:off x="2749296" y="2749927"/>
            <a:ext cx="69027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i="1" dirty="0"/>
              <a:t>"In reality, size isn't the best reflection of how difficult attacks are to mitigate or how damaging they can be. Packets per second (PPS) is actually a better indicator.”</a:t>
            </a:r>
            <a:br>
              <a:rPr lang="en-AU" sz="2400" i="1" dirty="0"/>
            </a:br>
            <a:endParaRPr lang="en-AU" sz="2400" i="1" dirty="0"/>
          </a:p>
          <a:p>
            <a:r>
              <a:rPr lang="en-AU" dirty="0"/>
              <a:t>- Tomer Shani, Security Researcher at Imperva</a:t>
            </a:r>
          </a:p>
          <a:p>
            <a:endParaRPr lang="en-AU" dirty="0"/>
          </a:p>
        </p:txBody>
      </p:sp>
      <p:pic>
        <p:nvPicPr>
          <p:cNvPr id="1026" name="Picture 2" descr="Image result for quote icon">
            <a:extLst>
              <a:ext uri="{FF2B5EF4-FFF2-40B4-BE49-F238E27FC236}">
                <a16:creationId xmlns:a16="http://schemas.microsoft.com/office/drawing/2014/main" id="{3AE4F802-C288-C440-83FD-8B16F21F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80" y="1804432"/>
            <a:ext cx="1169416" cy="11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16D7-AC6D-BE4E-8454-2A151AB0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Mitigation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8A0043-97F7-104A-92C1-C1CFB769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32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 vectors have different mitigation challenges</a:t>
            </a:r>
          </a:p>
          <a:p>
            <a:r>
              <a:rPr lang="en-US" dirty="0"/>
              <a:t>High Bandwidth – Greater provisioning of network bandwidth</a:t>
            </a:r>
          </a:p>
          <a:p>
            <a:pPr lvl="1"/>
            <a:r>
              <a:rPr lang="en-US" dirty="0"/>
              <a:t>Larger than largest known/observed DDoS attack</a:t>
            </a:r>
          </a:p>
          <a:p>
            <a:pPr lvl="1"/>
            <a:r>
              <a:rPr lang="en-US" dirty="0"/>
              <a:t>Reduces effectiveness of attack</a:t>
            </a:r>
          </a:p>
          <a:p>
            <a:r>
              <a:rPr lang="en-US" dirty="0"/>
              <a:t>Mitigating PPS is more difficult</a:t>
            </a:r>
          </a:p>
          <a:p>
            <a:pPr lvl="1"/>
            <a:r>
              <a:rPr lang="en-US" dirty="0"/>
              <a:t>Requires much higher capacity on routers and switches than usual</a:t>
            </a:r>
          </a:p>
          <a:p>
            <a:pPr lvl="1"/>
            <a:r>
              <a:rPr lang="en-US" dirty="0"/>
              <a:t>Organizations more concerned with size of attack (number of packets) rather than the PPS</a:t>
            </a:r>
          </a:p>
          <a:p>
            <a:r>
              <a:rPr lang="en-US" dirty="0" err="1"/>
              <a:t>Microblocks</a:t>
            </a:r>
            <a:endParaRPr lang="en-US" dirty="0"/>
          </a:p>
          <a:p>
            <a:r>
              <a:rPr lang="en-US" dirty="0"/>
              <a:t>SYN Cookies</a:t>
            </a:r>
          </a:p>
          <a:p>
            <a:r>
              <a:rPr lang="en-US" dirty="0"/>
              <a:t>RST Cookies</a:t>
            </a:r>
          </a:p>
          <a:p>
            <a:r>
              <a:rPr lang="en-US" dirty="0"/>
              <a:t>Stack tweaking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3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B8E8-57B3-4807-BB9C-4EF3A867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Browser Based Bots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E702-4823-427D-B939-346A8E0F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What are browser based bots?</a:t>
            </a:r>
          </a:p>
          <a:p>
            <a:r>
              <a:rPr lang="en-GB"/>
              <a:t>How do they work?</a:t>
            </a:r>
          </a:p>
          <a:p>
            <a:r>
              <a:rPr lang="en-GB"/>
              <a:t>Why are they dangerous?</a:t>
            </a:r>
          </a:p>
          <a:p>
            <a:r>
              <a:rPr lang="en-GB"/>
              <a:t>Advantages </a:t>
            </a:r>
          </a:p>
          <a:p>
            <a:r>
              <a:rPr lang="en-GB"/>
              <a:t>How to defend it?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CF3523-7A2F-43F9-B873-CA191B59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42" y="1697661"/>
            <a:ext cx="9855199" cy="45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87305388DC248B023A8F85B494C33" ma:contentTypeVersion="2" ma:contentTypeDescription="Create a new document." ma:contentTypeScope="" ma:versionID="08d419dd103457f34db32a5ab0666df2">
  <xsd:schema xmlns:xsd="http://www.w3.org/2001/XMLSchema" xmlns:xs="http://www.w3.org/2001/XMLSchema" xmlns:p="http://schemas.microsoft.com/office/2006/metadata/properties" xmlns:ns2="f7b000a8-59e2-4663-9223-71aade092765" targetNamespace="http://schemas.microsoft.com/office/2006/metadata/properties" ma:root="true" ma:fieldsID="6bb4bd0005bc6a01b5886d5d6f34098b" ns2:_="">
    <xsd:import namespace="f7b000a8-59e2-4663-9223-71aade0927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000a8-59e2-4663-9223-71aade092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967F4-DE4C-4281-BD15-7A898B0E3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000a8-59e2-4663-9223-71aade0927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B9B1E0-01FA-417C-A0BB-9F39DE9232EB}">
  <ds:schemaRefs>
    <ds:schemaRef ds:uri="f7b000a8-59e2-4663-9223-71aade092765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61C791-8077-49D0-9FB5-F5844E9C20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4402</TotalTime>
  <Words>486</Words>
  <Application>Microsoft Macintosh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The Imperva SYN Flood Attack</vt:lpstr>
      <vt:lpstr>What is...</vt:lpstr>
      <vt:lpstr>Overview of Attack</vt:lpstr>
      <vt:lpstr>What is a SYN Flood?</vt:lpstr>
      <vt:lpstr>Impact on the Business</vt:lpstr>
      <vt:lpstr>High Bandwidth vs High PPS</vt:lpstr>
      <vt:lpstr>PowerPoint Presentation</vt:lpstr>
      <vt:lpstr>Attack Mitigation Techniques</vt:lpstr>
      <vt:lpstr>Browser Based Bots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Rowan Puckeridge</cp:lastModifiedBy>
  <cp:revision>1</cp:revision>
  <dcterms:created xsi:type="dcterms:W3CDTF">2013-07-15T20:26:40Z</dcterms:created>
  <dcterms:modified xsi:type="dcterms:W3CDTF">2019-02-12T12:38:19Z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12</vt:lpwstr>
  </property>
  <property fmtid="{D5CDD505-2E9C-101B-9397-08002B2CF9AE}" pid="3" name="ContentTypeId">
    <vt:lpwstr>0x010100ED487305388DC248B023A8F85B494C33</vt:lpwstr>
  </property>
  <property fmtid="{D5CDD505-2E9C-101B-9397-08002B2CF9AE}" pid="4" name="AuthorIds_UIVersion_1024">
    <vt:lpwstr>14</vt:lpwstr>
  </property>
  <property fmtid="{D5CDD505-2E9C-101B-9397-08002B2CF9AE}" pid="5" name="AuthorIds_UIVersion_1536">
    <vt:lpwstr>12</vt:lpwstr>
  </property>
  <property fmtid="{D5CDD505-2E9C-101B-9397-08002B2CF9AE}" pid="6" name="AuthorIds_UIVersion_2048">
    <vt:lpwstr>12</vt:lpwstr>
  </property>
  <property fmtid="{D5CDD505-2E9C-101B-9397-08002B2CF9AE}" pid="7" name="AuthorIds_UIVersion_2560">
    <vt:lpwstr>14</vt:lpwstr>
  </property>
</Properties>
</file>