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6858000" cx="12192000"/>
  <p:notesSz cx="6858000" cy="9144000"/>
  <p:embeddedFontLst>
    <p:embeddedFont>
      <p:font typeface="Century Gothic"/>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B651666-DE5A-44DF-BA9F-746D9131D755}">
  <a:tblStyle styleId="{8B651666-DE5A-44DF-BA9F-746D9131D755}"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CenturyGothic-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CenturyGothic-italic.fntdata"/><Relationship Id="rId25" Type="http://schemas.openxmlformats.org/officeDocument/2006/relationships/font" Target="fonts/CenturyGothic-bold.fntdata"/><Relationship Id="rId27" Type="http://schemas.openxmlformats.org/officeDocument/2006/relationships/font" Target="fonts/CenturyGothic-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73e82d3382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273e82d3382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73e82d3382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g273e82d3382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1" name="Google Shape;22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8" name="Google Shape;22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5" name="Google Shape;235;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2" name="Google Shape;242;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9" name="Google Shape;249;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6" name="Google Shape;256;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9" name="Google Shape;14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9" name="Google Shape;17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73e82d3382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g273e82d3382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pic>
        <p:nvPicPr>
          <p:cNvPr descr="C0-HD-BTM.png" id="13" name="Google Shape;13;p2"/>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14" name="Google Shape;14;p2"/>
          <p:cNvSpPr txBox="1"/>
          <p:nvPr>
            <p:ph type="ctrTitle"/>
          </p:nvPr>
        </p:nvSpPr>
        <p:spPr>
          <a:xfrm>
            <a:off x="1371600" y="1803405"/>
            <a:ext cx="9448800" cy="182509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 type="subTitle"/>
          </p:nvPr>
        </p:nvSpPr>
        <p:spPr>
          <a:xfrm>
            <a:off x="1371600" y="3632201"/>
            <a:ext cx="9448800" cy="6858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6" name="Google Shape;16;p2"/>
          <p:cNvSpPr txBox="1"/>
          <p:nvPr>
            <p:ph idx="10" type="dt"/>
          </p:nvPr>
        </p:nvSpPr>
        <p:spPr>
          <a:xfrm>
            <a:off x="7909561" y="4314328"/>
            <a:ext cx="2910840" cy="374642"/>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1" type="ftr"/>
          </p:nvPr>
        </p:nvSpPr>
        <p:spPr>
          <a:xfrm>
            <a:off x="1371600" y="4323845"/>
            <a:ext cx="6400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2" type="sldNum"/>
          </p:nvPr>
        </p:nvSpPr>
        <p:spPr>
          <a:xfrm>
            <a:off x="8077200" y="1430866"/>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1" name="Shape 71"/>
        <p:cNvGrpSpPr/>
        <p:nvPr/>
      </p:nvGrpSpPr>
      <p:grpSpPr>
        <a:xfrm>
          <a:off x="0" y="0"/>
          <a:ext cx="0" cy="0"/>
          <a:chOff x="0" y="0"/>
          <a:chExt cx="0" cy="0"/>
        </a:xfrm>
      </p:grpSpPr>
      <p:sp>
        <p:nvSpPr>
          <p:cNvPr id="72" name="Google Shape;72;p11"/>
          <p:cNvSpPr txBox="1"/>
          <p:nvPr>
            <p:ph type="title"/>
          </p:nvPr>
        </p:nvSpPr>
        <p:spPr>
          <a:xfrm>
            <a:off x="685777" y="4697360"/>
            <a:ext cx="10822034" cy="81935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p:nvPr>
            <p:ph idx="2" type="pic"/>
          </p:nvPr>
        </p:nvSpPr>
        <p:spPr>
          <a:xfrm>
            <a:off x="681727" y="941439"/>
            <a:ext cx="10821840" cy="3478161"/>
          </a:xfrm>
          <a:prstGeom prst="rect">
            <a:avLst/>
          </a:prstGeom>
          <a:noFill/>
          <a:ln>
            <a:noFill/>
          </a:ln>
        </p:spPr>
      </p:sp>
      <p:sp>
        <p:nvSpPr>
          <p:cNvPr id="74" name="Google Shape;74;p11"/>
          <p:cNvSpPr txBox="1"/>
          <p:nvPr>
            <p:ph idx="1" type="body"/>
          </p:nvPr>
        </p:nvSpPr>
        <p:spPr>
          <a:xfrm>
            <a:off x="685800" y="5516715"/>
            <a:ext cx="10820400" cy="70196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75" name="Google Shape;75;p11"/>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showMasterSp="0">
  <p:cSld name="Title and Caption">
    <p:spTree>
      <p:nvGrpSpPr>
        <p:cNvPr id="78" name="Shape 78"/>
        <p:cNvGrpSpPr/>
        <p:nvPr/>
      </p:nvGrpSpPr>
      <p:grpSpPr>
        <a:xfrm>
          <a:off x="0" y="0"/>
          <a:ext cx="0" cy="0"/>
          <a:chOff x="0" y="0"/>
          <a:chExt cx="0" cy="0"/>
        </a:xfrm>
      </p:grpSpPr>
      <p:pic>
        <p:nvPicPr>
          <p:cNvPr descr="C0-HD-BTM.png" id="79" name="Google Shape;79;p12"/>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80" name="Google Shape;80;p12"/>
          <p:cNvSpPr txBox="1"/>
          <p:nvPr>
            <p:ph type="title"/>
          </p:nvPr>
        </p:nvSpPr>
        <p:spPr>
          <a:xfrm>
            <a:off x="685800" y="753532"/>
            <a:ext cx="10820400" cy="280246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2"/>
          <p:cNvSpPr txBox="1"/>
          <p:nvPr>
            <p:ph idx="1" type="body"/>
          </p:nvPr>
        </p:nvSpPr>
        <p:spPr>
          <a:xfrm>
            <a:off x="1024467" y="3649133"/>
            <a:ext cx="10130516" cy="99906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2" name="Google Shape;82;p12"/>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1" type="ftr"/>
          </p:nvPr>
        </p:nvSpPr>
        <p:spPr>
          <a:xfrm>
            <a:off x="685800" y="379941"/>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2"/>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showMasterSp="0">
  <p:cSld name="Quote with Caption">
    <p:spTree>
      <p:nvGrpSpPr>
        <p:cNvPr id="85" name="Shape 85"/>
        <p:cNvGrpSpPr/>
        <p:nvPr/>
      </p:nvGrpSpPr>
      <p:grpSpPr>
        <a:xfrm>
          <a:off x="0" y="0"/>
          <a:ext cx="0" cy="0"/>
          <a:chOff x="0" y="0"/>
          <a:chExt cx="0" cy="0"/>
        </a:xfrm>
      </p:grpSpPr>
      <p:pic>
        <p:nvPicPr>
          <p:cNvPr descr="C0-HD-BTM.png" id="86" name="Google Shape;86;p13"/>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87" name="Google Shape;87;p13"/>
          <p:cNvSpPr txBox="1"/>
          <p:nvPr>
            <p:ph type="title"/>
          </p:nvPr>
        </p:nvSpPr>
        <p:spPr>
          <a:xfrm>
            <a:off x="1024467" y="753533"/>
            <a:ext cx="10151533" cy="260449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3"/>
          <p:cNvSpPr txBox="1"/>
          <p:nvPr>
            <p:ph idx="1" type="body"/>
          </p:nvPr>
        </p:nvSpPr>
        <p:spPr>
          <a:xfrm>
            <a:off x="1303865" y="3365556"/>
            <a:ext cx="9592736" cy="4444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9" name="Google Shape;89;p13"/>
          <p:cNvSpPr txBox="1"/>
          <p:nvPr>
            <p:ph idx="2" type="body"/>
          </p:nvPr>
        </p:nvSpPr>
        <p:spPr>
          <a:xfrm>
            <a:off x="1024467" y="3959862"/>
            <a:ext cx="10151533" cy="67987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0" name="Google Shape;90;p13"/>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3"/>
          <p:cNvSpPr txBox="1"/>
          <p:nvPr>
            <p:ph idx="11" type="ftr"/>
          </p:nvPr>
        </p:nvSpPr>
        <p:spPr>
          <a:xfrm>
            <a:off x="685800" y="379941"/>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3"/>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
        <p:nvSpPr>
          <p:cNvPr id="93" name="Google Shape;93;p13"/>
          <p:cNvSpPr txBox="1"/>
          <p:nvPr/>
        </p:nvSpPr>
        <p:spPr>
          <a:xfrm>
            <a:off x="476250" y="933450"/>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8000"/>
              <a:buFont typeface="Century Gothic"/>
              <a:buNone/>
            </a:pPr>
            <a:r>
              <a:rPr b="0" i="0" lang="en-US" sz="80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
        <p:nvSpPr>
          <p:cNvPr id="94" name="Google Shape;94;p13"/>
          <p:cNvSpPr txBox="1"/>
          <p:nvPr/>
        </p:nvSpPr>
        <p:spPr>
          <a:xfrm>
            <a:off x="10984230" y="2701290"/>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8000"/>
              <a:buFont typeface="Century Gothic"/>
              <a:buNone/>
            </a:pPr>
            <a:r>
              <a:rPr b="0" i="0" lang="en-US" sz="80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showMasterSp="0">
  <p:cSld name="Name Card">
    <p:spTree>
      <p:nvGrpSpPr>
        <p:cNvPr id="95" name="Shape 95"/>
        <p:cNvGrpSpPr/>
        <p:nvPr/>
      </p:nvGrpSpPr>
      <p:grpSpPr>
        <a:xfrm>
          <a:off x="0" y="0"/>
          <a:ext cx="0" cy="0"/>
          <a:chOff x="0" y="0"/>
          <a:chExt cx="0" cy="0"/>
        </a:xfrm>
      </p:grpSpPr>
      <p:pic>
        <p:nvPicPr>
          <p:cNvPr descr="C0-HD-BTM.png" id="96" name="Google Shape;96;p14"/>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97" name="Google Shape;97;p14"/>
          <p:cNvSpPr txBox="1"/>
          <p:nvPr>
            <p:ph type="title"/>
          </p:nvPr>
        </p:nvSpPr>
        <p:spPr>
          <a:xfrm>
            <a:off x="1024495" y="1124701"/>
            <a:ext cx="10146186" cy="25118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4"/>
          <p:cNvSpPr txBox="1"/>
          <p:nvPr>
            <p:ph idx="1" type="body"/>
          </p:nvPr>
        </p:nvSpPr>
        <p:spPr>
          <a:xfrm>
            <a:off x="1024467" y="3648315"/>
            <a:ext cx="10144654" cy="9998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9" name="Google Shape;99;p14"/>
          <p:cNvSpPr txBox="1"/>
          <p:nvPr>
            <p:ph idx="10" type="dt"/>
          </p:nvPr>
        </p:nvSpPr>
        <p:spPr>
          <a:xfrm>
            <a:off x="7814452" y="378883"/>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14"/>
          <p:cNvSpPr txBox="1"/>
          <p:nvPr>
            <p:ph idx="11" type="ftr"/>
          </p:nvPr>
        </p:nvSpPr>
        <p:spPr>
          <a:xfrm>
            <a:off x="685800" y="378883"/>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14"/>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2" name="Shape 102"/>
        <p:cNvGrpSpPr/>
        <p:nvPr/>
      </p:nvGrpSpPr>
      <p:grpSpPr>
        <a:xfrm>
          <a:off x="0" y="0"/>
          <a:ext cx="0" cy="0"/>
          <a:chOff x="0" y="0"/>
          <a:chExt cx="0" cy="0"/>
        </a:xfrm>
      </p:grpSpPr>
      <p:sp>
        <p:nvSpPr>
          <p:cNvPr id="103" name="Google Shape;103;p15"/>
          <p:cNvSpPr txBox="1"/>
          <p:nvPr>
            <p:ph type="title"/>
          </p:nvPr>
        </p:nvSpPr>
        <p:spPr>
          <a:xfrm>
            <a:off x="2895600" y="761999"/>
            <a:ext cx="8610599" cy="1303867"/>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15"/>
          <p:cNvSpPr txBox="1"/>
          <p:nvPr>
            <p:ph idx="1" type="body"/>
          </p:nvPr>
        </p:nvSpPr>
        <p:spPr>
          <a:xfrm>
            <a:off x="685800" y="2202080"/>
            <a:ext cx="3456432" cy="61732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5" name="Google Shape;105;p15"/>
          <p:cNvSpPr txBox="1"/>
          <p:nvPr>
            <p:ph idx="2" type="body"/>
          </p:nvPr>
        </p:nvSpPr>
        <p:spPr>
          <a:xfrm>
            <a:off x="685799" y="2904565"/>
            <a:ext cx="3456432" cy="331413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06" name="Google Shape;106;p15"/>
          <p:cNvSpPr txBox="1"/>
          <p:nvPr>
            <p:ph idx="3" type="body"/>
          </p:nvPr>
        </p:nvSpPr>
        <p:spPr>
          <a:xfrm>
            <a:off x="4368800" y="2201333"/>
            <a:ext cx="3456432" cy="6265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7" name="Google Shape;107;p15"/>
          <p:cNvSpPr txBox="1"/>
          <p:nvPr>
            <p:ph idx="4" type="body"/>
          </p:nvPr>
        </p:nvSpPr>
        <p:spPr>
          <a:xfrm>
            <a:off x="4366858" y="2904067"/>
            <a:ext cx="3456432" cy="331461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08" name="Google Shape;108;p15"/>
          <p:cNvSpPr txBox="1"/>
          <p:nvPr>
            <p:ph idx="5" type="body"/>
          </p:nvPr>
        </p:nvSpPr>
        <p:spPr>
          <a:xfrm>
            <a:off x="8051800" y="2192866"/>
            <a:ext cx="3456432" cy="6265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9" name="Google Shape;109;p15"/>
          <p:cNvSpPr txBox="1"/>
          <p:nvPr>
            <p:ph idx="6" type="body"/>
          </p:nvPr>
        </p:nvSpPr>
        <p:spPr>
          <a:xfrm>
            <a:off x="8051801" y="2904565"/>
            <a:ext cx="3456432" cy="331413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0" name="Google Shape;110;p15"/>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15"/>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15"/>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3" name="Shape 113"/>
        <p:cNvGrpSpPr/>
        <p:nvPr/>
      </p:nvGrpSpPr>
      <p:grpSpPr>
        <a:xfrm>
          <a:off x="0" y="0"/>
          <a:ext cx="0" cy="0"/>
          <a:chOff x="0" y="0"/>
          <a:chExt cx="0" cy="0"/>
        </a:xfrm>
      </p:grpSpPr>
      <p:sp>
        <p:nvSpPr>
          <p:cNvPr id="114" name="Google Shape;114;p16"/>
          <p:cNvSpPr txBox="1"/>
          <p:nvPr>
            <p:ph type="title"/>
          </p:nvPr>
        </p:nvSpPr>
        <p:spPr>
          <a:xfrm>
            <a:off x="2895600" y="762000"/>
            <a:ext cx="8610599" cy="1295400"/>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16"/>
          <p:cNvSpPr txBox="1"/>
          <p:nvPr>
            <p:ph idx="1" type="body"/>
          </p:nvPr>
        </p:nvSpPr>
        <p:spPr>
          <a:xfrm>
            <a:off x="688618" y="4191000"/>
            <a:ext cx="3451582"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6" name="Google Shape;116;p16"/>
          <p:cNvSpPr/>
          <p:nvPr>
            <p:ph idx="2" type="pic"/>
          </p:nvPr>
        </p:nvSpPr>
        <p:spPr>
          <a:xfrm>
            <a:off x="688618" y="2362200"/>
            <a:ext cx="3451582" cy="1524000"/>
          </a:xfrm>
          <a:prstGeom prst="roundRect">
            <a:avLst>
              <a:gd fmla="val 0" name="adj"/>
            </a:avLst>
          </a:prstGeom>
          <a:noFill/>
          <a:ln>
            <a:noFill/>
          </a:ln>
          <a:effectLst>
            <a:outerShdw blurRad="50800" rotWithShape="0" algn="tl" dir="5400000" dist="50800">
              <a:srgbClr val="000000">
                <a:alpha val="41568"/>
              </a:srgbClr>
            </a:outerShdw>
          </a:effectLst>
        </p:spPr>
      </p:sp>
      <p:sp>
        <p:nvSpPr>
          <p:cNvPr id="117" name="Google Shape;117;p16"/>
          <p:cNvSpPr txBox="1"/>
          <p:nvPr>
            <p:ph idx="3" type="body"/>
          </p:nvPr>
        </p:nvSpPr>
        <p:spPr>
          <a:xfrm>
            <a:off x="688618" y="4873764"/>
            <a:ext cx="3451582"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8" name="Google Shape;118;p16"/>
          <p:cNvSpPr txBox="1"/>
          <p:nvPr>
            <p:ph idx="4" type="body"/>
          </p:nvPr>
        </p:nvSpPr>
        <p:spPr>
          <a:xfrm>
            <a:off x="4374263" y="4191000"/>
            <a:ext cx="3448935"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9" name="Google Shape;119;p16"/>
          <p:cNvSpPr/>
          <p:nvPr>
            <p:ph idx="5" type="pic"/>
          </p:nvPr>
        </p:nvSpPr>
        <p:spPr>
          <a:xfrm>
            <a:off x="4374263" y="2362200"/>
            <a:ext cx="3448936" cy="1524000"/>
          </a:xfrm>
          <a:prstGeom prst="roundRect">
            <a:avLst>
              <a:gd fmla="val 0" name="adj"/>
            </a:avLst>
          </a:prstGeom>
          <a:noFill/>
          <a:ln>
            <a:noFill/>
          </a:ln>
          <a:effectLst>
            <a:outerShdw blurRad="50800" rotWithShape="0" algn="tl" dir="5400000" dist="50800">
              <a:srgbClr val="000000">
                <a:alpha val="41568"/>
              </a:srgbClr>
            </a:outerShdw>
          </a:effectLst>
        </p:spPr>
      </p:sp>
      <p:sp>
        <p:nvSpPr>
          <p:cNvPr id="120" name="Google Shape;120;p16"/>
          <p:cNvSpPr txBox="1"/>
          <p:nvPr>
            <p:ph idx="6" type="body"/>
          </p:nvPr>
        </p:nvSpPr>
        <p:spPr>
          <a:xfrm>
            <a:off x="4374264" y="4873763"/>
            <a:ext cx="3448935"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21" name="Google Shape;121;p16"/>
          <p:cNvSpPr txBox="1"/>
          <p:nvPr>
            <p:ph idx="7" type="body"/>
          </p:nvPr>
        </p:nvSpPr>
        <p:spPr>
          <a:xfrm>
            <a:off x="8049731" y="4191000"/>
            <a:ext cx="3456469"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22" name="Google Shape;122;p16"/>
          <p:cNvSpPr/>
          <p:nvPr>
            <p:ph idx="8" type="pic"/>
          </p:nvPr>
        </p:nvSpPr>
        <p:spPr>
          <a:xfrm>
            <a:off x="8049855" y="2362200"/>
            <a:ext cx="3447878" cy="1524000"/>
          </a:xfrm>
          <a:prstGeom prst="roundRect">
            <a:avLst>
              <a:gd fmla="val 0" name="adj"/>
            </a:avLst>
          </a:prstGeom>
          <a:noFill/>
          <a:ln>
            <a:noFill/>
          </a:ln>
          <a:effectLst>
            <a:outerShdw blurRad="50800" rotWithShape="0" algn="tl" dir="5400000" dist="50800">
              <a:srgbClr val="000000">
                <a:alpha val="41568"/>
              </a:srgbClr>
            </a:outerShdw>
          </a:effectLst>
        </p:spPr>
      </p:sp>
      <p:sp>
        <p:nvSpPr>
          <p:cNvPr id="123" name="Google Shape;123;p16"/>
          <p:cNvSpPr txBox="1"/>
          <p:nvPr>
            <p:ph idx="9" type="body"/>
          </p:nvPr>
        </p:nvSpPr>
        <p:spPr>
          <a:xfrm>
            <a:off x="8049731" y="4873761"/>
            <a:ext cx="3452445"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24" name="Google Shape;124;p16"/>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16"/>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16"/>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17"/>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17"/>
          <p:cNvSpPr txBox="1"/>
          <p:nvPr>
            <p:ph idx="1" type="body"/>
          </p:nvPr>
        </p:nvSpPr>
        <p:spPr>
          <a:xfrm rot="5400000">
            <a:off x="4083937" y="-1203579"/>
            <a:ext cx="4024125" cy="108204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0" name="Google Shape;130;p17"/>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17"/>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17"/>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33" name="Shape 133"/>
        <p:cNvGrpSpPr/>
        <p:nvPr/>
      </p:nvGrpSpPr>
      <p:grpSpPr>
        <a:xfrm>
          <a:off x="0" y="0"/>
          <a:ext cx="0" cy="0"/>
          <a:chOff x="0" y="0"/>
          <a:chExt cx="0" cy="0"/>
        </a:xfrm>
      </p:grpSpPr>
      <p:pic>
        <p:nvPicPr>
          <p:cNvPr descr="C0-HD-BTM.png" id="134" name="Google Shape;134;p18"/>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135" name="Google Shape;135;p18"/>
          <p:cNvSpPr txBox="1"/>
          <p:nvPr>
            <p:ph type="title"/>
          </p:nvPr>
        </p:nvSpPr>
        <p:spPr>
          <a:xfrm rot="5400000">
            <a:off x="8525933" y="1667933"/>
            <a:ext cx="3903133" cy="20574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18"/>
          <p:cNvSpPr txBox="1"/>
          <p:nvPr>
            <p:ph idx="1" type="body"/>
          </p:nvPr>
        </p:nvSpPr>
        <p:spPr>
          <a:xfrm rot="5400000">
            <a:off x="3175000" y="-1405467"/>
            <a:ext cx="3903133" cy="820420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7" name="Google Shape;137;p18"/>
          <p:cNvSpPr txBox="1"/>
          <p:nvPr>
            <p:ph idx="10" type="dt"/>
          </p:nvPr>
        </p:nvSpPr>
        <p:spPr>
          <a:xfrm>
            <a:off x="7814452" y="379941"/>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18"/>
          <p:cNvSpPr txBox="1"/>
          <p:nvPr>
            <p:ph idx="11" type="ftr"/>
          </p:nvPr>
        </p:nvSpPr>
        <p:spPr>
          <a:xfrm>
            <a:off x="685800" y="381000"/>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18"/>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3"/>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2" name="Google Shape;22;p3"/>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25" name="Shape 25"/>
        <p:cNvGrpSpPr/>
        <p:nvPr/>
      </p:nvGrpSpPr>
      <p:grpSpPr>
        <a:xfrm>
          <a:off x="0" y="0"/>
          <a:ext cx="0" cy="0"/>
          <a:chOff x="0" y="0"/>
          <a:chExt cx="0" cy="0"/>
        </a:xfrm>
      </p:grpSpPr>
      <p:pic>
        <p:nvPicPr>
          <p:cNvPr descr="C0-HD-BTM.png" id="26" name="Google Shape;26;p4"/>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27" name="Google Shape;27;p4"/>
          <p:cNvSpPr txBox="1"/>
          <p:nvPr>
            <p:ph type="title"/>
          </p:nvPr>
        </p:nvSpPr>
        <p:spPr>
          <a:xfrm>
            <a:off x="685800" y="753533"/>
            <a:ext cx="10820399" cy="2801935"/>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 type="body"/>
          </p:nvPr>
        </p:nvSpPr>
        <p:spPr>
          <a:xfrm>
            <a:off x="1024467" y="3641725"/>
            <a:ext cx="10490200" cy="955675"/>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chemeClr val="lt1"/>
              </a:buClr>
              <a:buSzPts val="2200"/>
              <a:buNone/>
              <a:defRPr sz="22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29" name="Google Shape;29;p4"/>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1" type="ftr"/>
          </p:nvPr>
        </p:nvSpPr>
        <p:spPr>
          <a:xfrm>
            <a:off x="685800" y="381001"/>
            <a:ext cx="6991492" cy="36406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5"/>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 type="body"/>
          </p:nvPr>
        </p:nvSpPr>
        <p:spPr>
          <a:xfrm>
            <a:off x="685800" y="2194559"/>
            <a:ext cx="53340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5" name="Google Shape;35;p5"/>
          <p:cNvSpPr txBox="1"/>
          <p:nvPr>
            <p:ph idx="2" type="body"/>
          </p:nvPr>
        </p:nvSpPr>
        <p:spPr>
          <a:xfrm>
            <a:off x="6172200" y="2194559"/>
            <a:ext cx="53340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6" name="Google Shape;36;p5"/>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9" name="Shape 39"/>
        <p:cNvGrpSpPr/>
        <p:nvPr/>
      </p:nvGrpSpPr>
      <p:grpSpPr>
        <a:xfrm>
          <a:off x="0" y="0"/>
          <a:ext cx="0" cy="0"/>
          <a:chOff x="0" y="0"/>
          <a:chExt cx="0" cy="0"/>
        </a:xfrm>
      </p:grpSpPr>
      <p:sp>
        <p:nvSpPr>
          <p:cNvPr id="40" name="Google Shape;40;p6"/>
          <p:cNvSpPr txBox="1"/>
          <p:nvPr>
            <p:ph type="title"/>
          </p:nvPr>
        </p:nvSpPr>
        <p:spPr>
          <a:xfrm>
            <a:off x="2895600" y="762000"/>
            <a:ext cx="8610600" cy="1295400"/>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6"/>
          <p:cNvSpPr txBox="1"/>
          <p:nvPr>
            <p:ph idx="1" type="body"/>
          </p:nvPr>
        </p:nvSpPr>
        <p:spPr>
          <a:xfrm>
            <a:off x="914409" y="2183802"/>
            <a:ext cx="50799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800"/>
              <a:buNone/>
              <a:defRPr b="0" sz="28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2" name="Google Shape;42;p6"/>
          <p:cNvSpPr txBox="1"/>
          <p:nvPr>
            <p:ph idx="2" type="body"/>
          </p:nvPr>
        </p:nvSpPr>
        <p:spPr>
          <a:xfrm>
            <a:off x="685800" y="3132666"/>
            <a:ext cx="5311775" cy="308601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3" name="Google Shape;43;p6"/>
          <p:cNvSpPr txBox="1"/>
          <p:nvPr>
            <p:ph idx="3" type="body"/>
          </p:nvPr>
        </p:nvSpPr>
        <p:spPr>
          <a:xfrm>
            <a:off x="6400800" y="2183802"/>
            <a:ext cx="510540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800"/>
              <a:buNone/>
              <a:defRPr b="0" sz="28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4" name="Google Shape;44;p6"/>
          <p:cNvSpPr txBox="1"/>
          <p:nvPr>
            <p:ph idx="4" type="body"/>
          </p:nvPr>
        </p:nvSpPr>
        <p:spPr>
          <a:xfrm>
            <a:off x="6172200" y="3132666"/>
            <a:ext cx="5334000" cy="308601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5" name="Google Shape;45;p6"/>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7"/>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8"/>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9"/>
          <p:cNvSpPr txBox="1"/>
          <p:nvPr>
            <p:ph type="title"/>
          </p:nvPr>
        </p:nvSpPr>
        <p:spPr>
          <a:xfrm>
            <a:off x="685800" y="1524000"/>
            <a:ext cx="41148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 type="body"/>
          </p:nvPr>
        </p:nvSpPr>
        <p:spPr>
          <a:xfrm>
            <a:off x="4995582" y="746759"/>
            <a:ext cx="6510618" cy="5471925"/>
          </a:xfrm>
          <a:prstGeom prst="rect">
            <a:avLst/>
          </a:prstGeom>
          <a:noFill/>
          <a:ln>
            <a:noFill/>
          </a:ln>
        </p:spPr>
        <p:txBody>
          <a:bodyPr anchorCtr="0" anchor="ctr"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0" name="Google Shape;60;p9"/>
          <p:cNvSpPr txBox="1"/>
          <p:nvPr>
            <p:ph idx="2" type="body"/>
          </p:nvPr>
        </p:nvSpPr>
        <p:spPr>
          <a:xfrm>
            <a:off x="685800" y="3124199"/>
            <a:ext cx="4114800" cy="30944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1" name="Google Shape;61;p9"/>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9"/>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10"/>
          <p:cNvSpPr txBox="1"/>
          <p:nvPr>
            <p:ph type="title"/>
          </p:nvPr>
        </p:nvSpPr>
        <p:spPr>
          <a:xfrm>
            <a:off x="685800" y="1524000"/>
            <a:ext cx="687324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p:nvPr>
            <p:ph idx="2" type="pic"/>
          </p:nvPr>
        </p:nvSpPr>
        <p:spPr>
          <a:xfrm>
            <a:off x="7861238" y="751241"/>
            <a:ext cx="3644962" cy="5467443"/>
          </a:xfrm>
          <a:prstGeom prst="rect">
            <a:avLst/>
          </a:prstGeom>
          <a:noFill/>
          <a:ln>
            <a:noFill/>
          </a:ln>
        </p:spPr>
      </p:sp>
      <p:sp>
        <p:nvSpPr>
          <p:cNvPr id="67" name="Google Shape;67;p10"/>
          <p:cNvSpPr txBox="1"/>
          <p:nvPr>
            <p:ph idx="1" type="body"/>
          </p:nvPr>
        </p:nvSpPr>
        <p:spPr>
          <a:xfrm>
            <a:off x="685800" y="3124199"/>
            <a:ext cx="6873240" cy="30944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8" name="Google Shape;68;p10"/>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0"/>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pic>
        <p:nvPicPr>
          <p:cNvPr descr="C0-HD-TOP.png" id="6" name="Google Shape;6;p1"/>
          <p:cNvPicPr preferRelativeResize="0"/>
          <p:nvPr/>
        </p:nvPicPr>
        <p:blipFill rotWithShape="1">
          <a:blip r:embed="rId1">
            <a:alphaModFix/>
          </a:blip>
          <a:srcRect b="0" l="0" r="0" t="0"/>
          <a:stretch/>
        </p:blipFill>
        <p:spPr>
          <a:xfrm>
            <a:off x="0" y="0"/>
            <a:ext cx="12192000" cy="1441450"/>
          </a:xfrm>
          <a:prstGeom prst="rect">
            <a:avLst/>
          </a:prstGeom>
          <a:noFill/>
          <a:ln>
            <a:noFill/>
          </a:ln>
        </p:spPr>
      </p:pic>
      <p:sp>
        <p:nvSpPr>
          <p:cNvPr id="7" name="Google Shape;7;p1"/>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marR="0" rtl="0" algn="r">
              <a:lnSpc>
                <a:spcPct val="90000"/>
              </a:lnSpc>
              <a:spcBef>
                <a:spcPts val="0"/>
              </a:spcBef>
              <a:spcAft>
                <a:spcPts val="0"/>
              </a:spcAft>
              <a:buClr>
                <a:schemeClr val="lt1"/>
              </a:buClr>
              <a:buSzPts val="4000"/>
              <a:buFont typeface="Century Gothic"/>
              <a:buNone/>
              <a:defRPr b="0" i="0" sz="40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1"/>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lvl1pPr indent="-368300" lvl="0" marL="457200" marR="0" rtl="0" algn="l">
              <a:lnSpc>
                <a:spcPct val="90000"/>
              </a:lnSpc>
              <a:spcBef>
                <a:spcPts val="1000"/>
              </a:spcBef>
              <a:spcAft>
                <a:spcPts val="0"/>
              </a:spcAft>
              <a:buClr>
                <a:schemeClr val="lt1"/>
              </a:buClr>
              <a:buSzPts val="2200"/>
              <a:buFont typeface="Arial"/>
              <a:buChar char="•"/>
              <a:defRPr b="0" i="0" sz="2200" u="none" cap="none" strike="noStrike">
                <a:solidFill>
                  <a:schemeClr val="lt1"/>
                </a:solidFill>
                <a:latin typeface="Century Gothic"/>
                <a:ea typeface="Century Gothic"/>
                <a:cs typeface="Century Gothic"/>
                <a:sym typeface="Century Gothic"/>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entury Gothic"/>
                <a:ea typeface="Century Gothic"/>
                <a:cs typeface="Century Gothic"/>
                <a:sym typeface="Century Gothic"/>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entury Gothic"/>
                <a:ea typeface="Century Gothic"/>
                <a:cs typeface="Century Gothic"/>
                <a:sym typeface="Century Gothic"/>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5pPr>
            <a:lvl6pPr indent="-330200" lvl="5" marL="27432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6pPr>
            <a:lvl7pPr indent="-330200" lvl="6" marL="32004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7pPr>
            <a:lvl8pPr indent="-330200" lvl="7" marL="36576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8pPr>
            <a:lvl9pPr indent="-330200" lvl="8" marL="4114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9pPr>
          </a:lstStyle>
          <a:p/>
        </p:txBody>
      </p:sp>
      <p:sp>
        <p:nvSpPr>
          <p:cNvPr id="9" name="Google Shape;9;p1"/>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5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0" name="Google Shape;10;p1"/>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1" name="Google Shape;11;p1"/>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github.blog/2022-05-06-todays-most-common-security-vulnerabilities-explained/" TargetMode="External"/><Relationship Id="rId4" Type="http://schemas.openxmlformats.org/officeDocument/2006/relationships/hyperlink" Target="https://github.blog/2022-05-06-todays-most-common-security-vulnerabilities-explained/" TargetMode="External"/><Relationship Id="rId5"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9"/>
          <p:cNvSpPr txBox="1"/>
          <p:nvPr>
            <p:ph type="ctrTitle"/>
          </p:nvPr>
        </p:nvSpPr>
        <p:spPr>
          <a:xfrm>
            <a:off x="1371600" y="1790153"/>
            <a:ext cx="9448800" cy="182509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9"/>
          <p:cNvSpPr txBox="1"/>
          <p:nvPr>
            <p:ph idx="1" type="subTitle"/>
          </p:nvPr>
        </p:nvSpPr>
        <p:spPr>
          <a:xfrm>
            <a:off x="1371600" y="3632200"/>
            <a:ext cx="9448800" cy="1561592"/>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Clr>
                <a:schemeClr val="lt1"/>
              </a:buClr>
              <a:buSzPts val="1850"/>
              <a:buNone/>
            </a:pPr>
            <a:r>
              <a:rPr lang="en-US" sz="1850"/>
              <a:t>Security Policy Presentation</a:t>
            </a:r>
            <a:endParaRPr/>
          </a:p>
          <a:p>
            <a:pPr indent="0" lvl="0" marL="0" rtl="0" algn="l">
              <a:lnSpc>
                <a:spcPct val="70000"/>
              </a:lnSpc>
              <a:spcBef>
                <a:spcPts val="1000"/>
              </a:spcBef>
              <a:spcAft>
                <a:spcPts val="0"/>
              </a:spcAft>
              <a:buClr>
                <a:schemeClr val="lt1"/>
              </a:buClr>
              <a:buSzPts val="1850"/>
              <a:buNone/>
            </a:pPr>
            <a:r>
              <a:rPr lang="en-US" sz="1850"/>
              <a:t>Developer: </a:t>
            </a:r>
            <a:r>
              <a:rPr i="1" lang="en-US" sz="1850"/>
              <a:t>Juan Sanchez</a:t>
            </a:r>
            <a:endParaRPr/>
          </a:p>
          <a:p>
            <a:pPr indent="0" lvl="0" marL="0" rtl="0" algn="l">
              <a:lnSpc>
                <a:spcPct val="70000"/>
              </a:lnSpc>
              <a:spcBef>
                <a:spcPts val="1000"/>
              </a:spcBef>
              <a:spcAft>
                <a:spcPts val="0"/>
              </a:spcAft>
              <a:buClr>
                <a:schemeClr val="lt1"/>
              </a:buClr>
              <a:buSzPts val="1850"/>
              <a:buNone/>
            </a:pPr>
            <a:r>
              <a:t/>
            </a:r>
            <a:endParaRPr i="1" sz="1850"/>
          </a:p>
          <a:p>
            <a:pPr indent="0" lvl="0" marL="0" rtl="0" algn="l">
              <a:lnSpc>
                <a:spcPct val="70000"/>
              </a:lnSpc>
              <a:spcBef>
                <a:spcPts val="1000"/>
              </a:spcBef>
              <a:spcAft>
                <a:spcPts val="0"/>
              </a:spcAft>
              <a:buSzPts val="1850"/>
              <a:buNone/>
            </a:pPr>
            <a:r>
              <a:t/>
            </a:r>
            <a:endParaRPr i="1"/>
          </a:p>
        </p:txBody>
      </p:sp>
      <p:pic>
        <p:nvPicPr>
          <p:cNvPr descr="Green Pace logo" id="146" name="Google Shape;146;p19"/>
          <p:cNvPicPr preferRelativeResize="0"/>
          <p:nvPr/>
        </p:nvPicPr>
        <p:blipFill rotWithShape="1">
          <a:blip r:embed="rId3">
            <a:alphaModFix/>
          </a:blip>
          <a:srcRect b="0" l="0" r="0" t="0"/>
          <a:stretch/>
        </p:blipFill>
        <p:spPr>
          <a:xfrm>
            <a:off x="7440774" y="659854"/>
            <a:ext cx="2921424" cy="378677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8"/>
          <p:cNvSpPr txBox="1"/>
          <p:nvPr>
            <p:ph type="title"/>
          </p:nvPr>
        </p:nvSpPr>
        <p:spPr>
          <a:xfrm>
            <a:off x="2895600" y="764373"/>
            <a:ext cx="8610600" cy="12930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SzPts val="1800"/>
              <a:buFont typeface="Arial"/>
              <a:buNone/>
            </a:pPr>
            <a:r>
              <a:rPr lang="en-US" sz="3400"/>
              <a:t>Negative</a:t>
            </a:r>
            <a:r>
              <a:rPr lang="en-US" sz="3400"/>
              <a:t> Unit Testing 1: testing email validity</a:t>
            </a:r>
            <a:endParaRPr/>
          </a:p>
        </p:txBody>
      </p:sp>
      <p:sp>
        <p:nvSpPr>
          <p:cNvPr id="210" name="Google Shape;210;p28"/>
          <p:cNvSpPr txBox="1"/>
          <p:nvPr>
            <p:ph idx="1" type="body"/>
          </p:nvPr>
        </p:nvSpPr>
        <p:spPr>
          <a:xfrm>
            <a:off x="432775" y="2057385"/>
            <a:ext cx="10820400" cy="4024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i="1" lang="en-US" sz="1700">
                <a:latin typeface="Arial"/>
                <a:ea typeface="Arial"/>
                <a:cs typeface="Arial"/>
                <a:sym typeface="Arial"/>
              </a:rPr>
              <a:t>This tests assertions.</a:t>
            </a:r>
            <a:endParaRPr i="1" sz="1700">
              <a:latin typeface="Arial"/>
              <a:ea typeface="Arial"/>
              <a:cs typeface="Arial"/>
              <a:sym typeface="Arial"/>
            </a:endParaRPr>
          </a:p>
          <a:p>
            <a:pPr indent="0" lvl="0" marL="0" rtl="0" algn="l">
              <a:lnSpc>
                <a:spcPct val="90000"/>
              </a:lnSpc>
              <a:spcBef>
                <a:spcPts val="1000"/>
              </a:spcBef>
              <a:spcAft>
                <a:spcPts val="0"/>
              </a:spcAft>
              <a:buSzPts val="1800"/>
              <a:buNone/>
            </a:pPr>
            <a:r>
              <a:rPr lang="en-US" sz="1100">
                <a:latin typeface="Calibri"/>
                <a:ea typeface="Calibri"/>
                <a:cs typeface="Calibri"/>
                <a:sym typeface="Calibri"/>
              </a:rPr>
              <a:t>bool isEmailValid(const string&amp; email) { </a:t>
            </a:r>
            <a:endParaRPr sz="1100">
              <a:latin typeface="Calibri"/>
              <a:ea typeface="Calibri"/>
              <a:cs typeface="Calibri"/>
              <a:sym typeface="Calibri"/>
            </a:endParaRPr>
          </a:p>
          <a:p>
            <a:pPr indent="0" lvl="0" marL="0" rtl="0" algn="l">
              <a:lnSpc>
                <a:spcPct val="90000"/>
              </a:lnSpc>
              <a:spcBef>
                <a:spcPts val="1000"/>
              </a:spcBef>
              <a:spcAft>
                <a:spcPts val="0"/>
              </a:spcAft>
              <a:buSzPts val="1800"/>
              <a:buNone/>
            </a:pPr>
            <a:r>
              <a:rPr lang="en-US" sz="1100">
                <a:latin typeface="Calibri"/>
                <a:ea typeface="Calibri"/>
                <a:cs typeface="Calibri"/>
                <a:sym typeface="Calibri"/>
              </a:rPr>
              <a:t>const regex pattern(R"((\w+)(\.{0,1})(\w*)@(\w+)(\.(\w+))+)"); </a:t>
            </a:r>
            <a:endParaRPr sz="1100">
              <a:latin typeface="Calibri"/>
              <a:ea typeface="Calibri"/>
              <a:cs typeface="Calibri"/>
              <a:sym typeface="Calibri"/>
            </a:endParaRPr>
          </a:p>
          <a:p>
            <a:pPr indent="0" lvl="0" marL="0" rtl="0" algn="l">
              <a:lnSpc>
                <a:spcPct val="90000"/>
              </a:lnSpc>
              <a:spcBef>
                <a:spcPts val="1000"/>
              </a:spcBef>
              <a:spcAft>
                <a:spcPts val="0"/>
              </a:spcAft>
              <a:buSzPts val="1800"/>
              <a:buNone/>
            </a:pPr>
            <a:r>
              <a:rPr lang="en-US" sz="1100">
                <a:latin typeface="Calibri"/>
                <a:ea typeface="Calibri"/>
                <a:cs typeface="Calibri"/>
                <a:sym typeface="Calibri"/>
              </a:rPr>
              <a:t>return regex_match(email, pattern); </a:t>
            </a:r>
            <a:endParaRPr sz="1100">
              <a:latin typeface="Calibri"/>
              <a:ea typeface="Calibri"/>
              <a:cs typeface="Calibri"/>
              <a:sym typeface="Calibri"/>
            </a:endParaRPr>
          </a:p>
          <a:p>
            <a:pPr indent="0" lvl="0" marL="0" rtl="0" algn="l">
              <a:lnSpc>
                <a:spcPct val="90000"/>
              </a:lnSpc>
              <a:spcBef>
                <a:spcPts val="1000"/>
              </a:spcBef>
              <a:spcAft>
                <a:spcPts val="0"/>
              </a:spcAft>
              <a:buSzPts val="1800"/>
              <a:buNone/>
            </a:pPr>
            <a:r>
              <a:rPr lang="en-US" sz="1100">
                <a:latin typeface="Calibri"/>
                <a:ea typeface="Calibri"/>
                <a:cs typeface="Calibri"/>
                <a:sym typeface="Calibri"/>
              </a:rPr>
              <a:t>} </a:t>
            </a:r>
            <a:endParaRPr sz="1100">
              <a:latin typeface="Calibri"/>
              <a:ea typeface="Calibri"/>
              <a:cs typeface="Calibri"/>
              <a:sym typeface="Calibri"/>
            </a:endParaRPr>
          </a:p>
          <a:p>
            <a:pPr indent="0" lvl="0" marL="0" rtl="0" algn="l">
              <a:lnSpc>
                <a:spcPct val="90000"/>
              </a:lnSpc>
              <a:spcBef>
                <a:spcPts val="1000"/>
              </a:spcBef>
              <a:spcAft>
                <a:spcPts val="0"/>
              </a:spcAft>
              <a:buSzPts val="1800"/>
              <a:buNone/>
            </a:pPr>
            <a:r>
              <a:rPr lang="en-US" sz="1100">
                <a:latin typeface="Calibri"/>
                <a:ea typeface="Calibri"/>
                <a:cs typeface="Calibri"/>
                <a:sym typeface="Calibri"/>
              </a:rPr>
              <a:t>void testEmail() { </a:t>
            </a:r>
            <a:endParaRPr sz="1100">
              <a:latin typeface="Calibri"/>
              <a:ea typeface="Calibri"/>
              <a:cs typeface="Calibri"/>
              <a:sym typeface="Calibri"/>
            </a:endParaRPr>
          </a:p>
          <a:p>
            <a:pPr indent="0" lvl="0" marL="0" rtl="0" algn="l">
              <a:lnSpc>
                <a:spcPct val="90000"/>
              </a:lnSpc>
              <a:spcBef>
                <a:spcPts val="1000"/>
              </a:spcBef>
              <a:spcAft>
                <a:spcPts val="0"/>
              </a:spcAft>
              <a:buSzPts val="1800"/>
              <a:buNone/>
            </a:pPr>
            <a:r>
              <a:rPr lang="en-US" sz="1100">
                <a:latin typeface="Calibri"/>
                <a:ea typeface="Calibri"/>
                <a:cs typeface="Calibri"/>
                <a:sym typeface="Calibri"/>
              </a:rPr>
              <a:t>assert(</a:t>
            </a:r>
            <a:r>
              <a:rPr lang="en-US" sz="1100">
                <a:latin typeface="Calibri"/>
                <a:ea typeface="Calibri"/>
                <a:cs typeface="Calibri"/>
                <a:sym typeface="Calibri"/>
              </a:rPr>
              <a:t>isEmailValid</a:t>
            </a:r>
            <a:r>
              <a:rPr lang="en-US" sz="1100">
                <a:latin typeface="Calibri"/>
                <a:ea typeface="Calibri"/>
                <a:cs typeface="Calibri"/>
                <a:sym typeface="Calibri"/>
              </a:rPr>
              <a:t>("email) == false); </a:t>
            </a:r>
            <a:endParaRPr sz="1100">
              <a:latin typeface="Calibri"/>
              <a:ea typeface="Calibri"/>
              <a:cs typeface="Calibri"/>
              <a:sym typeface="Calibri"/>
            </a:endParaRPr>
          </a:p>
          <a:p>
            <a:pPr indent="0" lvl="0" marL="0" rtl="0" algn="l">
              <a:lnSpc>
                <a:spcPct val="90000"/>
              </a:lnSpc>
              <a:spcBef>
                <a:spcPts val="1000"/>
              </a:spcBef>
              <a:spcAft>
                <a:spcPts val="0"/>
              </a:spcAft>
              <a:buSzPts val="1800"/>
              <a:buNone/>
            </a:pPr>
            <a:r>
              <a:rPr lang="en-US" sz="1100">
                <a:latin typeface="Calibri"/>
                <a:ea typeface="Calibri"/>
                <a:cs typeface="Calibri"/>
                <a:sym typeface="Calibri"/>
              </a:rPr>
              <a:t>assert(</a:t>
            </a:r>
            <a:r>
              <a:rPr lang="en-US" sz="1100">
                <a:latin typeface="Calibri"/>
                <a:ea typeface="Calibri"/>
                <a:cs typeface="Calibri"/>
                <a:sym typeface="Calibri"/>
              </a:rPr>
              <a:t>isEmailValid</a:t>
            </a:r>
            <a:r>
              <a:rPr lang="en-US" sz="1100">
                <a:latin typeface="Calibri"/>
                <a:ea typeface="Calibri"/>
                <a:cs typeface="Calibri"/>
                <a:sym typeface="Calibri"/>
              </a:rPr>
              <a:t>"@email.com") == false); </a:t>
            </a:r>
            <a:endParaRPr sz="1100">
              <a:latin typeface="Calibri"/>
              <a:ea typeface="Calibri"/>
              <a:cs typeface="Calibri"/>
              <a:sym typeface="Calibri"/>
            </a:endParaRPr>
          </a:p>
          <a:p>
            <a:pPr indent="0" lvl="0" marL="0" rtl="0" algn="l">
              <a:lnSpc>
                <a:spcPct val="90000"/>
              </a:lnSpc>
              <a:spcBef>
                <a:spcPts val="1000"/>
              </a:spcBef>
              <a:spcAft>
                <a:spcPts val="0"/>
              </a:spcAft>
              <a:buSzPts val="1800"/>
              <a:buNone/>
            </a:pPr>
            <a:r>
              <a:rPr lang="en-US" sz="1100">
                <a:latin typeface="Calibri"/>
                <a:ea typeface="Calibri"/>
                <a:cs typeface="Calibri"/>
                <a:sym typeface="Calibri"/>
              </a:rPr>
              <a:t>assert(</a:t>
            </a:r>
            <a:r>
              <a:rPr lang="en-US" sz="1100">
                <a:latin typeface="Calibri"/>
                <a:ea typeface="Calibri"/>
                <a:cs typeface="Calibri"/>
                <a:sym typeface="Calibri"/>
              </a:rPr>
              <a:t>isEmailValid</a:t>
            </a:r>
            <a:r>
              <a:rPr lang="en-US" sz="1100">
                <a:latin typeface="Calibri"/>
                <a:ea typeface="Calibri"/>
                <a:cs typeface="Calibri"/>
                <a:sym typeface="Calibri"/>
              </a:rPr>
              <a:t>("email@.com") == false); </a:t>
            </a:r>
            <a:endParaRPr sz="1100">
              <a:latin typeface="Calibri"/>
              <a:ea typeface="Calibri"/>
              <a:cs typeface="Calibri"/>
              <a:sym typeface="Calibri"/>
            </a:endParaRPr>
          </a:p>
          <a:p>
            <a:pPr indent="0" lvl="0" marL="0" rtl="0" algn="l">
              <a:lnSpc>
                <a:spcPct val="90000"/>
              </a:lnSpc>
              <a:spcBef>
                <a:spcPts val="1000"/>
              </a:spcBef>
              <a:spcAft>
                <a:spcPts val="0"/>
              </a:spcAft>
              <a:buSzPts val="1800"/>
              <a:buNone/>
            </a:pPr>
            <a:r>
              <a:rPr lang="en-US" sz="1100">
                <a:latin typeface="Calibri"/>
                <a:ea typeface="Calibri"/>
                <a:cs typeface="Calibri"/>
                <a:sym typeface="Calibri"/>
              </a:rPr>
              <a:t>assert(</a:t>
            </a:r>
            <a:r>
              <a:rPr lang="en-US" sz="1100">
                <a:latin typeface="Calibri"/>
                <a:ea typeface="Calibri"/>
                <a:cs typeface="Calibri"/>
                <a:sym typeface="Calibri"/>
              </a:rPr>
              <a:t>isEmailValid</a:t>
            </a:r>
            <a:r>
              <a:rPr lang="en-US" sz="1100">
                <a:latin typeface="Calibri"/>
                <a:ea typeface="Calibri"/>
                <a:cs typeface="Calibri"/>
                <a:sym typeface="Calibri"/>
              </a:rPr>
              <a:t>("email@domain..com") == false); }</a:t>
            </a:r>
            <a:endParaRPr sz="1100">
              <a:latin typeface="Calibri"/>
              <a:ea typeface="Calibri"/>
              <a:cs typeface="Calibri"/>
              <a:sym typeface="Calibri"/>
            </a:endParaRPr>
          </a:p>
          <a:p>
            <a:pPr indent="0" lvl="0" marL="0" rtl="0" algn="l">
              <a:lnSpc>
                <a:spcPct val="90000"/>
              </a:lnSpc>
              <a:spcBef>
                <a:spcPts val="1000"/>
              </a:spcBef>
              <a:spcAft>
                <a:spcPts val="0"/>
              </a:spcAft>
              <a:buSzPts val="1800"/>
              <a:buNone/>
            </a:pPr>
            <a:r>
              <a:rPr lang="en-US" sz="1100">
                <a:latin typeface="Calibri"/>
                <a:ea typeface="Calibri"/>
                <a:cs typeface="Calibri"/>
                <a:sym typeface="Calibri"/>
              </a:rPr>
              <a:t>int main() { </a:t>
            </a:r>
            <a:endParaRPr sz="1100">
              <a:latin typeface="Calibri"/>
              <a:ea typeface="Calibri"/>
              <a:cs typeface="Calibri"/>
              <a:sym typeface="Calibri"/>
            </a:endParaRPr>
          </a:p>
          <a:p>
            <a:pPr indent="0" lvl="0" marL="0" rtl="0" algn="l">
              <a:lnSpc>
                <a:spcPct val="90000"/>
              </a:lnSpc>
              <a:spcBef>
                <a:spcPts val="1000"/>
              </a:spcBef>
              <a:spcAft>
                <a:spcPts val="0"/>
              </a:spcAft>
              <a:buSzPts val="1800"/>
              <a:buNone/>
            </a:pPr>
            <a:r>
              <a:rPr lang="en-US" sz="1100">
                <a:latin typeface="Calibri"/>
                <a:ea typeface="Calibri"/>
                <a:cs typeface="Calibri"/>
                <a:sym typeface="Calibri"/>
              </a:rPr>
              <a:t>testEmail(); </a:t>
            </a:r>
            <a:endParaRPr sz="1100">
              <a:latin typeface="Calibri"/>
              <a:ea typeface="Calibri"/>
              <a:cs typeface="Calibri"/>
              <a:sym typeface="Calibri"/>
            </a:endParaRPr>
          </a:p>
          <a:p>
            <a:pPr indent="0" lvl="0" marL="0" rtl="0" algn="l">
              <a:lnSpc>
                <a:spcPct val="90000"/>
              </a:lnSpc>
              <a:spcBef>
                <a:spcPts val="1000"/>
              </a:spcBef>
              <a:spcAft>
                <a:spcPts val="0"/>
              </a:spcAft>
              <a:buSzPts val="1800"/>
              <a:buNone/>
            </a:pPr>
            <a:r>
              <a:rPr lang="en-US" sz="1100">
                <a:latin typeface="Calibri"/>
                <a:ea typeface="Calibri"/>
                <a:cs typeface="Calibri"/>
                <a:sym typeface="Calibri"/>
              </a:rPr>
              <a:t>return 0; }</a:t>
            </a:r>
            <a:endParaRPr sz="1100">
              <a:latin typeface="Calibri"/>
              <a:ea typeface="Calibri"/>
              <a:cs typeface="Calibri"/>
              <a:sym typeface="Calibri"/>
            </a:endParaRPr>
          </a:p>
        </p:txBody>
      </p:sp>
      <p:pic>
        <p:nvPicPr>
          <p:cNvPr descr="Green Pace logo" id="211" name="Google Shape;211;p28"/>
          <p:cNvPicPr preferRelativeResize="0"/>
          <p:nvPr/>
        </p:nvPicPr>
        <p:blipFill rotWithShape="1">
          <a:blip r:embed="rId3">
            <a:alphaModFix/>
          </a:blip>
          <a:srcRect b="0" l="0" r="0" t="0"/>
          <a:stretch/>
        </p:blipFill>
        <p:spPr>
          <a:xfrm>
            <a:off x="11084074" y="5440526"/>
            <a:ext cx="886603" cy="114922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9"/>
          <p:cNvSpPr txBox="1"/>
          <p:nvPr>
            <p:ph type="title"/>
          </p:nvPr>
        </p:nvSpPr>
        <p:spPr>
          <a:xfrm>
            <a:off x="2895600" y="764373"/>
            <a:ext cx="8610600" cy="12930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SzPts val="1800"/>
              <a:buNone/>
            </a:pPr>
            <a:r>
              <a:t/>
            </a:r>
            <a:endParaRPr sz="3400"/>
          </a:p>
          <a:p>
            <a:pPr indent="0" lvl="0" marL="0" rtl="0" algn="ctr">
              <a:spcBef>
                <a:spcPts val="0"/>
              </a:spcBef>
              <a:spcAft>
                <a:spcPts val="0"/>
              </a:spcAft>
              <a:buClr>
                <a:schemeClr val="dk1"/>
              </a:buClr>
              <a:buSzPts val="1800"/>
              <a:buFont typeface="Arial"/>
              <a:buNone/>
            </a:pPr>
            <a:r>
              <a:rPr lang="en-US" sz="3400"/>
              <a:t>Negative</a:t>
            </a:r>
            <a:r>
              <a:rPr lang="en-US" sz="3400"/>
              <a:t> Unit Testing 1: Adding only negative numbers</a:t>
            </a:r>
            <a:endParaRPr/>
          </a:p>
        </p:txBody>
      </p:sp>
      <p:sp>
        <p:nvSpPr>
          <p:cNvPr id="217" name="Google Shape;217;p29"/>
          <p:cNvSpPr txBox="1"/>
          <p:nvPr>
            <p:ph idx="1" type="body"/>
          </p:nvPr>
        </p:nvSpPr>
        <p:spPr>
          <a:xfrm>
            <a:off x="685800" y="2194560"/>
            <a:ext cx="10820400" cy="4024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i="1" lang="en-US">
                <a:latin typeface="Arial"/>
                <a:ea typeface="Arial"/>
                <a:cs typeface="Arial"/>
                <a:sym typeface="Arial"/>
              </a:rPr>
              <a:t>The coding vulnerability in this instance is data values.</a:t>
            </a:r>
            <a:endParaRPr i="1">
              <a:latin typeface="Arial"/>
              <a:ea typeface="Arial"/>
              <a:cs typeface="Arial"/>
              <a:sym typeface="Arial"/>
            </a:endParaRPr>
          </a:p>
          <a:p>
            <a:pPr indent="0" lvl="0" marL="0" rtl="0" algn="l">
              <a:lnSpc>
                <a:spcPct val="90000"/>
              </a:lnSpc>
              <a:spcBef>
                <a:spcPts val="1000"/>
              </a:spcBef>
              <a:spcAft>
                <a:spcPts val="0"/>
              </a:spcAft>
              <a:buSzPts val="1800"/>
              <a:buNone/>
            </a:pPr>
            <a:r>
              <a:rPr lang="en-US" sz="1400"/>
              <a:t>int add(int a, int b) { return a + b; }</a:t>
            </a:r>
            <a:endParaRPr sz="1400"/>
          </a:p>
          <a:p>
            <a:pPr indent="0" lvl="0" marL="0" rtl="0" algn="l">
              <a:lnSpc>
                <a:spcPct val="90000"/>
              </a:lnSpc>
              <a:spcBef>
                <a:spcPts val="1000"/>
              </a:spcBef>
              <a:spcAft>
                <a:spcPts val="0"/>
              </a:spcAft>
              <a:buSzPts val="1800"/>
              <a:buNone/>
            </a:pPr>
            <a:r>
              <a:rPr lang="en-US" sz="1400"/>
              <a:t>TEST(numTest, NegativeNumbersOnly) { </a:t>
            </a:r>
            <a:endParaRPr sz="1400"/>
          </a:p>
          <a:p>
            <a:pPr indent="0" lvl="0" marL="0" rtl="0" algn="l">
              <a:lnSpc>
                <a:spcPct val="90000"/>
              </a:lnSpc>
              <a:spcBef>
                <a:spcPts val="1000"/>
              </a:spcBef>
              <a:spcAft>
                <a:spcPts val="0"/>
              </a:spcAft>
              <a:buSzPts val="1800"/>
              <a:buNone/>
            </a:pPr>
            <a:r>
              <a:rPr lang="en-US" sz="1400"/>
              <a:t>EXPECT_EQ(add(-1, -2), -3); </a:t>
            </a:r>
            <a:endParaRPr sz="1400"/>
          </a:p>
          <a:p>
            <a:pPr indent="0" lvl="0" marL="0" rtl="0" algn="l">
              <a:lnSpc>
                <a:spcPct val="90000"/>
              </a:lnSpc>
              <a:spcBef>
                <a:spcPts val="1000"/>
              </a:spcBef>
              <a:spcAft>
                <a:spcPts val="0"/>
              </a:spcAft>
              <a:buSzPts val="1800"/>
              <a:buNone/>
            </a:pPr>
            <a:r>
              <a:rPr lang="en-US" sz="1400"/>
              <a:t>EXPECT_EQ(add(-2, -3), -5); </a:t>
            </a:r>
            <a:endParaRPr sz="1400"/>
          </a:p>
          <a:p>
            <a:pPr indent="0" lvl="0" marL="0" rtl="0" algn="l">
              <a:lnSpc>
                <a:spcPct val="90000"/>
              </a:lnSpc>
              <a:spcBef>
                <a:spcPts val="1000"/>
              </a:spcBef>
              <a:spcAft>
                <a:spcPts val="0"/>
              </a:spcAft>
              <a:buSzPts val="1800"/>
              <a:buNone/>
            </a:pPr>
            <a:r>
              <a:rPr lang="en-US" sz="1400"/>
              <a:t>}</a:t>
            </a:r>
            <a:endParaRPr sz="1400"/>
          </a:p>
        </p:txBody>
      </p:sp>
      <p:pic>
        <p:nvPicPr>
          <p:cNvPr descr="Green Pace logo" id="218" name="Google Shape;218;p29"/>
          <p:cNvPicPr preferRelativeResize="0"/>
          <p:nvPr/>
        </p:nvPicPr>
        <p:blipFill rotWithShape="1">
          <a:blip r:embed="rId3">
            <a:alphaModFix/>
          </a:blip>
          <a:srcRect b="0" l="0" r="0" t="0"/>
          <a:stretch/>
        </p:blipFill>
        <p:spPr>
          <a:xfrm>
            <a:off x="11084074" y="5440526"/>
            <a:ext cx="886603" cy="114922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0"/>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AUTOMATION SUMMARY</a:t>
            </a:r>
            <a:endParaRPr/>
          </a:p>
        </p:txBody>
      </p:sp>
      <p:pic>
        <p:nvPicPr>
          <p:cNvPr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id="224" name="Google Shape;224;p30"/>
          <p:cNvPicPr preferRelativeResize="0"/>
          <p:nvPr>
            <p:ph idx="1" type="body"/>
          </p:nvPr>
        </p:nvPicPr>
        <p:blipFill rotWithShape="1">
          <a:blip r:embed="rId3">
            <a:alphaModFix/>
          </a:blip>
          <a:srcRect b="0" l="0" r="0" t="0"/>
          <a:stretch/>
        </p:blipFill>
        <p:spPr>
          <a:xfrm>
            <a:off x="2127250" y="2199481"/>
            <a:ext cx="7937500" cy="4013200"/>
          </a:xfrm>
          <a:prstGeom prst="rect">
            <a:avLst/>
          </a:prstGeom>
          <a:noFill/>
          <a:ln>
            <a:noFill/>
          </a:ln>
        </p:spPr>
      </p:pic>
      <p:pic>
        <p:nvPicPr>
          <p:cNvPr descr="Green Pace logo" id="225" name="Google Shape;225;p30"/>
          <p:cNvPicPr preferRelativeResize="0"/>
          <p:nvPr/>
        </p:nvPicPr>
        <p:blipFill rotWithShape="1">
          <a:blip r:embed="rId4">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1"/>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TOOLS</a:t>
            </a:r>
            <a:endParaRPr/>
          </a:p>
        </p:txBody>
      </p:sp>
      <p:sp>
        <p:nvSpPr>
          <p:cNvPr id="231" name="Google Shape;231;p31"/>
          <p:cNvSpPr txBox="1"/>
          <p:nvPr>
            <p:ph idx="1" type="body"/>
          </p:nvPr>
        </p:nvSpPr>
        <p:spPr>
          <a:xfrm>
            <a:off x="685800" y="2230535"/>
            <a:ext cx="10820400" cy="4024200"/>
          </a:xfrm>
          <a:prstGeom prst="rect">
            <a:avLst/>
          </a:prstGeom>
          <a:noFill/>
          <a:ln>
            <a:noFill/>
          </a:ln>
        </p:spPr>
        <p:txBody>
          <a:bodyPr anchorCtr="0" anchor="t" bIns="45700" lIns="91425" spcFirstLastPara="1" rIns="91425" wrap="square" tIns="45700">
            <a:normAutofit/>
          </a:bodyPr>
          <a:lstStyle/>
          <a:p>
            <a:pPr indent="-228600" lvl="1" marL="685800" rtl="0" algn="l">
              <a:lnSpc>
                <a:spcPct val="90000"/>
              </a:lnSpc>
              <a:spcBef>
                <a:spcPts val="0"/>
              </a:spcBef>
              <a:spcAft>
                <a:spcPts val="0"/>
              </a:spcAft>
              <a:buClr>
                <a:schemeClr val="lt1"/>
              </a:buClr>
              <a:buSzPts val="2000"/>
              <a:buChar char="•"/>
            </a:pPr>
            <a:r>
              <a:rPr lang="en-US"/>
              <a:t>DevSecOps is DevOps with security integrated into the design and maintenance philosophy. As such, this means that while developing any code, a DevSecOps developer must keep in mind what vulnerabilities are easily exploitable as to develop the code in a way that is prepared to have defense against such attacks.</a:t>
            </a:r>
            <a:endParaRPr sz="1600"/>
          </a:p>
          <a:p>
            <a:pPr indent="-228600" lvl="1" marL="685800" rtl="0" algn="l">
              <a:lnSpc>
                <a:spcPct val="90000"/>
              </a:lnSpc>
              <a:spcBef>
                <a:spcPts val="500"/>
              </a:spcBef>
              <a:spcAft>
                <a:spcPts val="0"/>
              </a:spcAft>
              <a:buClr>
                <a:schemeClr val="lt1"/>
              </a:buClr>
              <a:buSzPts val="2000"/>
              <a:buChar char="•"/>
            </a:pPr>
            <a:r>
              <a:rPr lang="en-US"/>
              <a:t>Automated tools such as log collection, event alerting, and </a:t>
            </a:r>
            <a:r>
              <a:rPr lang="en-US"/>
              <a:t>intrusion</a:t>
            </a:r>
            <a:r>
              <a:rPr lang="en-US"/>
              <a:t> detection are great ways of further preventing any sort of exploit. </a:t>
            </a:r>
            <a:endParaRPr sz="1600"/>
          </a:p>
        </p:txBody>
      </p:sp>
      <p:pic>
        <p:nvPicPr>
          <p:cNvPr descr="Green Pace logo" id="232" name="Google Shape;232;p31"/>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2"/>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RISKS AND BENEFITS</a:t>
            </a:r>
            <a:endParaRPr/>
          </a:p>
        </p:txBody>
      </p:sp>
      <p:sp>
        <p:nvSpPr>
          <p:cNvPr id="238" name="Google Shape;238;p32"/>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a:t>While there are many risk to both acting fast and waiting, each have their own benefits. While some issues may only become worse over time, waiting allows the developer to think of stronger solutions that will lead to less problems in the long run. However, waiting too long can lead to either allowing sensitive data to be accessible through exploits which cannot be undone.</a:t>
            </a:r>
            <a:endParaRPr/>
          </a:p>
        </p:txBody>
      </p:sp>
      <p:pic>
        <p:nvPicPr>
          <p:cNvPr descr="Green Pace logo" id="239" name="Google Shape;239;p32"/>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3"/>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RECOMMENDATIONS</a:t>
            </a:r>
            <a:endParaRPr/>
          </a:p>
        </p:txBody>
      </p:sp>
      <p:sp>
        <p:nvSpPr>
          <p:cNvPr id="245" name="Google Shape;245;p33"/>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228600" lvl="2" marL="1143000" rtl="0" algn="l">
              <a:lnSpc>
                <a:spcPct val="90000"/>
              </a:lnSpc>
              <a:spcBef>
                <a:spcPts val="0"/>
              </a:spcBef>
              <a:spcAft>
                <a:spcPts val="0"/>
              </a:spcAft>
              <a:buClr>
                <a:schemeClr val="lt1"/>
              </a:buClr>
              <a:buSzPts val="1800"/>
              <a:buChar char="•"/>
            </a:pPr>
            <a:r>
              <a:rPr lang="en-US"/>
              <a:t>The biggest gap in the security policy is that it lacks an outline on how to respond to any potential ongoing attack. While automated systems and tools are great for stopping any vulnerabilities, they do not always catch everything. As such, I believe that an outline on how to handle ongoing exploits is the best step to making the security policy as strong as possible.</a:t>
            </a:r>
            <a:endParaRPr sz="1400"/>
          </a:p>
        </p:txBody>
      </p:sp>
      <p:pic>
        <p:nvPicPr>
          <p:cNvPr descr="Green Pace logo" id="246" name="Google Shape;246;p33"/>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4"/>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CONCLUSIONS</a:t>
            </a:r>
            <a:endParaRPr/>
          </a:p>
        </p:txBody>
      </p:sp>
      <p:sp>
        <p:nvSpPr>
          <p:cNvPr id="252" name="Google Shape;252;p34"/>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330200" lvl="0" marL="457200" rtl="0" algn="l">
              <a:spcBef>
                <a:spcPts val="0"/>
              </a:spcBef>
              <a:spcAft>
                <a:spcPts val="0"/>
              </a:spcAft>
              <a:buSzPts val="1600"/>
              <a:buChar char="•"/>
            </a:pPr>
            <a:r>
              <a:rPr lang="en-US" sz="1600"/>
              <a:t>Overall, I believe every single one of the coding standards should be kept in mind while developing any code. While they are not all as important in terms of priority or all as likely as each other, to be a great secure developer keeping all of the security policies and their examples as guidelines on possibilities of vulnerabilities will lead to the most security. </a:t>
            </a:r>
            <a:endParaRPr sz="1600"/>
          </a:p>
          <a:p>
            <a:pPr indent="0" lvl="0" marL="457200" rtl="0" algn="l">
              <a:spcBef>
                <a:spcPts val="0"/>
              </a:spcBef>
              <a:spcAft>
                <a:spcPts val="0"/>
              </a:spcAft>
              <a:buNone/>
            </a:pPr>
            <a:r>
              <a:t/>
            </a:r>
            <a:endParaRPr/>
          </a:p>
          <a:p>
            <a:pPr indent="-88900" lvl="0" marL="228600" rtl="0" algn="l">
              <a:lnSpc>
                <a:spcPct val="90000"/>
              </a:lnSpc>
              <a:spcBef>
                <a:spcPts val="1000"/>
              </a:spcBef>
              <a:spcAft>
                <a:spcPts val="0"/>
              </a:spcAft>
              <a:buClr>
                <a:schemeClr val="lt1"/>
              </a:buClr>
              <a:buSzPts val="2200"/>
              <a:buNone/>
            </a:pPr>
            <a:r>
              <a:t/>
            </a:r>
            <a:endParaRPr/>
          </a:p>
        </p:txBody>
      </p:sp>
      <p:pic>
        <p:nvPicPr>
          <p:cNvPr descr="Green Pace logo" id="253" name="Google Shape;253;p34"/>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5"/>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REFERENCES</a:t>
            </a:r>
            <a:endParaRPr/>
          </a:p>
        </p:txBody>
      </p:sp>
      <p:sp>
        <p:nvSpPr>
          <p:cNvPr id="259" name="Google Shape;259;p35"/>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200"/>
              <a:buChar char="•"/>
            </a:pPr>
            <a:r>
              <a:rPr lang="en-US" sz="1100">
                <a:latin typeface="Arial"/>
                <a:ea typeface="Arial"/>
                <a:cs typeface="Arial"/>
                <a:sym typeface="Arial"/>
              </a:rPr>
              <a:t>Katsioloudes, J. (2022, May 6). Today’s most common security vulnerabilities explained. GitHub Blog.</a:t>
            </a:r>
            <a:r>
              <a:rPr lang="en-US" sz="1100">
                <a:uFill>
                  <a:noFill/>
                </a:uFill>
                <a:latin typeface="Arial"/>
                <a:ea typeface="Arial"/>
                <a:cs typeface="Arial"/>
                <a:sym typeface="Arial"/>
                <a:hlinkClick r:id="rId3"/>
              </a:rPr>
              <a:t> </a:t>
            </a:r>
            <a:r>
              <a:rPr lang="en-US" sz="1100" u="sng">
                <a:latin typeface="Arial"/>
                <a:ea typeface="Arial"/>
                <a:cs typeface="Arial"/>
                <a:sym typeface="Arial"/>
                <a:hlinkClick r:id="rId4"/>
              </a:rPr>
              <a:t>https://github.blog/2022-05-06-todays-most-common-security-vulnerabilities-explained/</a:t>
            </a:r>
            <a:endParaRPr/>
          </a:p>
        </p:txBody>
      </p:sp>
      <p:pic>
        <p:nvPicPr>
          <p:cNvPr descr="Green Pace logo" id="260" name="Google Shape;260;p35"/>
          <p:cNvPicPr preferRelativeResize="0"/>
          <p:nvPr/>
        </p:nvPicPr>
        <p:blipFill rotWithShape="1">
          <a:blip r:embed="rId5">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0"/>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20"/>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0" lvl="0" marL="685800" rtl="0" algn="l">
              <a:lnSpc>
                <a:spcPct val="90000"/>
              </a:lnSpc>
              <a:spcBef>
                <a:spcPts val="0"/>
              </a:spcBef>
              <a:spcAft>
                <a:spcPts val="0"/>
              </a:spcAft>
              <a:buSzPts val="1800"/>
              <a:buNone/>
            </a:pPr>
            <a:r>
              <a:rPr lang="en-US"/>
              <a:t>My security  policy aims to implement defense in depth to through the use of secure coding practices in order to develop risk averse code in order to mitigate any potential vulnerabilities.</a:t>
            </a:r>
            <a:endParaRPr sz="1600"/>
          </a:p>
          <a:p>
            <a:pPr indent="0" lvl="0" marL="0" rtl="0" algn="l">
              <a:lnSpc>
                <a:spcPct val="90000"/>
              </a:lnSpc>
              <a:spcBef>
                <a:spcPts val="1000"/>
              </a:spcBef>
              <a:spcAft>
                <a:spcPts val="0"/>
              </a:spcAft>
              <a:buClr>
                <a:schemeClr val="lt1"/>
              </a:buClr>
              <a:buSzPts val="2200"/>
              <a:buNone/>
            </a:pPr>
            <a:r>
              <a:t/>
            </a:r>
            <a:endParaRPr/>
          </a:p>
        </p:txBody>
      </p:sp>
      <p:pic>
        <p:nvPicPr>
          <p:cNvPr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id="153" name="Google Shape;153;p20"/>
          <p:cNvPicPr preferRelativeResize="0"/>
          <p:nvPr/>
        </p:nvPicPr>
        <p:blipFill rotWithShape="1">
          <a:blip r:embed="rId3">
            <a:alphaModFix/>
          </a:blip>
          <a:srcRect b="0" l="0" r="0" t="0"/>
          <a:stretch/>
        </p:blipFill>
        <p:spPr>
          <a:xfrm>
            <a:off x="4162637" y="3429000"/>
            <a:ext cx="5451263" cy="3207601"/>
          </a:xfrm>
          <a:prstGeom prst="rect">
            <a:avLst/>
          </a:prstGeom>
          <a:noFill/>
          <a:ln>
            <a:noFill/>
          </a:ln>
        </p:spPr>
      </p:pic>
      <p:pic>
        <p:nvPicPr>
          <p:cNvPr descr="Green Pace logo" id="154" name="Google Shape;154;p20"/>
          <p:cNvPicPr preferRelativeResize="0"/>
          <p:nvPr/>
        </p:nvPicPr>
        <p:blipFill rotWithShape="1">
          <a:blip r:embed="rId4">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1"/>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21"/>
          <p:cNvSpPr txBox="1"/>
          <p:nvPr>
            <p:ph idx="1" type="body"/>
          </p:nvPr>
        </p:nvSpPr>
        <p:spPr>
          <a:xfrm>
            <a:off x="685800" y="2194550"/>
            <a:ext cx="2486100" cy="4024200"/>
          </a:xfrm>
          <a:prstGeom prst="rect">
            <a:avLst/>
          </a:prstGeom>
          <a:noFill/>
          <a:ln>
            <a:noFill/>
          </a:ln>
        </p:spPr>
        <p:txBody>
          <a:bodyPr anchorCtr="0" anchor="t" bIns="45700" lIns="91425" spcFirstLastPara="1" rIns="91425" wrap="square" tIns="45700">
            <a:normAutofit/>
          </a:bodyPr>
          <a:lstStyle/>
          <a:p>
            <a:pPr indent="0" lvl="0" marL="228600" rtl="0" algn="l">
              <a:lnSpc>
                <a:spcPct val="107916"/>
              </a:lnSpc>
              <a:spcBef>
                <a:spcPts val="0"/>
              </a:spcBef>
              <a:spcAft>
                <a:spcPts val="0"/>
              </a:spcAft>
              <a:buSzPts val="1800"/>
              <a:buNone/>
            </a:pPr>
            <a:r>
              <a:t/>
            </a:r>
            <a:endParaRPr sz="2000"/>
          </a:p>
          <a:p>
            <a:pPr indent="-88900" lvl="0" marL="228600" rtl="0" algn="l">
              <a:lnSpc>
                <a:spcPct val="90000"/>
              </a:lnSpc>
              <a:spcBef>
                <a:spcPts val="1000"/>
              </a:spcBef>
              <a:spcAft>
                <a:spcPts val="0"/>
              </a:spcAft>
              <a:buClr>
                <a:schemeClr val="lt1"/>
              </a:buClr>
              <a:buSzPts val="2200"/>
              <a:buNone/>
            </a:pPr>
            <a:r>
              <a:t/>
            </a:r>
            <a:endParaRPr/>
          </a:p>
        </p:txBody>
      </p:sp>
      <p:graphicFrame>
        <p:nvGraphicFramePr>
          <p:cNvPr descr="Alt text required" id="161" name="Google Shape;161;p21"/>
          <p:cNvGraphicFramePr/>
          <p:nvPr/>
        </p:nvGraphicFramePr>
        <p:xfrm>
          <a:off x="3171900" y="2561050"/>
          <a:ext cx="3000000" cy="3000000"/>
        </p:xfrm>
        <a:graphic>
          <a:graphicData uri="http://schemas.openxmlformats.org/drawingml/2006/table">
            <a:tbl>
              <a:tblPr firstCol="1" firstRow="1">
                <a:noFill/>
                <a:tableStyleId>{8B651666-DE5A-44DF-BA9F-746D9131D755}</a:tableStyleId>
              </a:tblPr>
              <a:tblGrid>
                <a:gridCol w="4030425"/>
                <a:gridCol w="3804800"/>
              </a:tblGrid>
              <a:tr h="1769325">
                <a:tc>
                  <a:txBody>
                    <a:bodyPr/>
                    <a:lstStyle/>
                    <a:p>
                      <a:pPr indent="0" lvl="0" marL="0" marR="0" rtl="0" algn="ctr">
                        <a:lnSpc>
                          <a:spcPct val="100000"/>
                        </a:lnSpc>
                        <a:spcBef>
                          <a:spcPts val="0"/>
                        </a:spcBef>
                        <a:spcAft>
                          <a:spcPts val="0"/>
                        </a:spcAft>
                        <a:buClr>
                          <a:srgbClr val="000000"/>
                        </a:buClr>
                        <a:buSzPts val="3600"/>
                        <a:buFont typeface="Arial"/>
                        <a:buNone/>
                      </a:pPr>
                      <a:r>
                        <a:rPr lang="en-US" sz="3600" u="none" cap="none" strike="noStrike">
                          <a:solidFill>
                            <a:srgbClr val="FFD966"/>
                          </a:solidFill>
                          <a:latin typeface="Calibri"/>
                          <a:ea typeface="Calibri"/>
                          <a:cs typeface="Calibri"/>
                          <a:sym typeface="Calibri"/>
                        </a:rPr>
                        <a:t>Likely</a:t>
                      </a:r>
                      <a:endParaRPr>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3600"/>
                        <a:buFont typeface="Arial"/>
                        <a:buNone/>
                      </a:pPr>
                      <a:r>
                        <a:rPr b="1" lang="en-US" sz="1100">
                          <a:solidFill>
                            <a:schemeClr val="dk1"/>
                          </a:solidFill>
                          <a:latin typeface="Calibri"/>
                          <a:ea typeface="Calibri"/>
                          <a:cs typeface="Calibri"/>
                          <a:sym typeface="Calibri"/>
                        </a:rPr>
                        <a:t>String Correctness</a:t>
                      </a:r>
                      <a:br>
                        <a:rPr b="1" lang="en-US" sz="1100">
                          <a:solidFill>
                            <a:schemeClr val="dk1"/>
                          </a:solidFill>
                          <a:latin typeface="Calibri"/>
                          <a:ea typeface="Calibri"/>
                          <a:cs typeface="Calibri"/>
                          <a:sym typeface="Calibri"/>
                        </a:rPr>
                      </a:br>
                      <a:r>
                        <a:rPr lang="en-US" sz="1100">
                          <a:solidFill>
                            <a:schemeClr val="dk1"/>
                          </a:solidFill>
                          <a:latin typeface="Calibri"/>
                          <a:ea typeface="Calibri"/>
                          <a:cs typeface="Calibri"/>
                          <a:sym typeface="Calibri"/>
                        </a:rPr>
                        <a:t>Due to the nature of human error, string correctness (or rather error that leads into strings not being correct) are very likely. While not exactly in priority in comparison to some other topics in this matrix, it is still an important form of vulnerability to keep in mind when developing software.</a:t>
                      </a:r>
                      <a:endParaRPr>
                        <a:latin typeface="Calibri"/>
                        <a:ea typeface="Calibri"/>
                        <a:cs typeface="Calibri"/>
                        <a:sym typeface="Calibri"/>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c>
                  <a:txBody>
                    <a:bodyPr/>
                    <a:lstStyle/>
                    <a:p>
                      <a:pPr indent="0" lvl="0" marL="0" marR="0" rtl="0" algn="ctr">
                        <a:lnSpc>
                          <a:spcPct val="100000"/>
                        </a:lnSpc>
                        <a:spcBef>
                          <a:spcPts val="0"/>
                        </a:spcBef>
                        <a:spcAft>
                          <a:spcPts val="0"/>
                        </a:spcAft>
                        <a:buClr>
                          <a:srgbClr val="000000"/>
                        </a:buClr>
                        <a:buSzPts val="3600"/>
                        <a:buFont typeface="Arial"/>
                        <a:buNone/>
                      </a:pPr>
                      <a:r>
                        <a:rPr lang="en-US" sz="3600" u="none" cap="none" strike="noStrike">
                          <a:solidFill>
                            <a:srgbClr val="FFD966"/>
                          </a:solidFill>
                          <a:latin typeface="Calibri"/>
                          <a:ea typeface="Calibri"/>
                          <a:cs typeface="Calibri"/>
                          <a:sym typeface="Calibri"/>
                        </a:rPr>
                        <a:t>Priority</a:t>
                      </a:r>
                      <a:endParaRPr sz="1400" u="none" cap="none" strike="noStrike">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rPr b="1" lang="en-US" sz="1100">
                          <a:solidFill>
                            <a:schemeClr val="dk1"/>
                          </a:solidFill>
                          <a:latin typeface="Calibri"/>
                          <a:ea typeface="Calibri"/>
                          <a:cs typeface="Calibri"/>
                          <a:sym typeface="Calibri"/>
                        </a:rPr>
                        <a:t>SQL Injection</a:t>
                      </a:r>
                      <a:endParaRPr b="1" sz="1100">
                        <a:solidFill>
                          <a:schemeClr val="dk1"/>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rPr lang="en-US" sz="1100">
                          <a:solidFill>
                            <a:schemeClr val="dk1"/>
                          </a:solidFill>
                          <a:latin typeface="Calibri"/>
                          <a:ea typeface="Calibri"/>
                          <a:cs typeface="Calibri"/>
                          <a:sym typeface="Calibri"/>
                        </a:rPr>
                        <a:t>SQL is one of the most common forms of attacks when it comes to code that has not been made secure properly. As such, finding ways to combat and prevent SQL injection are a priority when developing and planning code. </a:t>
                      </a:r>
                      <a:endParaRPr sz="1100">
                        <a:solidFill>
                          <a:schemeClr val="dk1"/>
                        </a:solidFill>
                        <a:latin typeface="Calibri"/>
                        <a:ea typeface="Calibri"/>
                        <a:cs typeface="Calibri"/>
                        <a:sym typeface="Calibri"/>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r>
              <a:tr h="1769325">
                <a:tc>
                  <a:txBody>
                    <a:bodyPr/>
                    <a:lstStyle/>
                    <a:p>
                      <a:pPr indent="0" lvl="0" marL="0" marR="0" rtl="0" algn="ctr">
                        <a:lnSpc>
                          <a:spcPct val="100000"/>
                        </a:lnSpc>
                        <a:spcBef>
                          <a:spcPts val="0"/>
                        </a:spcBef>
                        <a:spcAft>
                          <a:spcPts val="0"/>
                        </a:spcAft>
                        <a:buClr>
                          <a:srgbClr val="000000"/>
                        </a:buClr>
                        <a:buSzPts val="3600"/>
                        <a:buFont typeface="Arial"/>
                        <a:buNone/>
                      </a:pPr>
                      <a:r>
                        <a:rPr lang="en-US" sz="3600" u="none" cap="none" strike="noStrike">
                          <a:solidFill>
                            <a:srgbClr val="FFD966"/>
                          </a:solidFill>
                          <a:latin typeface="Calibri"/>
                          <a:ea typeface="Calibri"/>
                          <a:cs typeface="Calibri"/>
                          <a:sym typeface="Calibri"/>
                        </a:rPr>
                        <a:t>Low priority</a:t>
                      </a:r>
                      <a:endParaRPr sz="1400" u="none" cap="none" strike="noStrike">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rPr b="1" lang="en-US" sz="1100">
                          <a:solidFill>
                            <a:schemeClr val="dk1"/>
                          </a:solidFill>
                          <a:latin typeface="Calibri"/>
                          <a:ea typeface="Calibri"/>
                          <a:cs typeface="Calibri"/>
                          <a:sym typeface="Calibri"/>
                        </a:rPr>
                        <a:t>Don’t repeat yourself</a:t>
                      </a:r>
                      <a:endParaRPr b="1" sz="1100">
                        <a:solidFill>
                          <a:schemeClr val="dk1"/>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rPr lang="en-US" sz="1100">
                          <a:solidFill>
                            <a:schemeClr val="dk1"/>
                          </a:solidFill>
                          <a:latin typeface="Calibri"/>
                          <a:ea typeface="Calibri"/>
                          <a:cs typeface="Calibri"/>
                          <a:sym typeface="Calibri"/>
                        </a:rPr>
                        <a:t>Similar to string correctness, human error can lead to a multitude of vulnerabilities such as </a:t>
                      </a:r>
                      <a:r>
                        <a:rPr lang="en-US" sz="1100">
                          <a:solidFill>
                            <a:schemeClr val="dk1"/>
                          </a:solidFill>
                          <a:latin typeface="Calibri"/>
                          <a:ea typeface="Calibri"/>
                          <a:cs typeface="Calibri"/>
                          <a:sym typeface="Calibri"/>
                        </a:rPr>
                        <a:t>unnecessarily</a:t>
                      </a:r>
                      <a:r>
                        <a:rPr lang="en-US" sz="1100">
                          <a:solidFill>
                            <a:schemeClr val="dk1"/>
                          </a:solidFill>
                          <a:latin typeface="Calibri"/>
                          <a:ea typeface="Calibri"/>
                          <a:cs typeface="Calibri"/>
                          <a:sym typeface="Calibri"/>
                        </a:rPr>
                        <a:t> repeating yourself in your code. Doing as such can lead to redundancies or other issues that can open up the code to various forms of attacks.</a:t>
                      </a:r>
                      <a:endParaRPr sz="1100">
                        <a:solidFill>
                          <a:schemeClr val="dk1"/>
                        </a:solidFill>
                        <a:latin typeface="Calibri"/>
                        <a:ea typeface="Calibri"/>
                        <a:cs typeface="Calibri"/>
                        <a:sym typeface="Calibri"/>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c>
                  <a:txBody>
                    <a:bodyPr/>
                    <a:lstStyle/>
                    <a:p>
                      <a:pPr indent="0" lvl="0" marL="0" marR="0" rtl="0" algn="ctr">
                        <a:lnSpc>
                          <a:spcPct val="100000"/>
                        </a:lnSpc>
                        <a:spcBef>
                          <a:spcPts val="0"/>
                        </a:spcBef>
                        <a:spcAft>
                          <a:spcPts val="0"/>
                        </a:spcAft>
                        <a:buClr>
                          <a:srgbClr val="000000"/>
                        </a:buClr>
                        <a:buSzPts val="3600"/>
                        <a:buFont typeface="Arial"/>
                        <a:buNone/>
                      </a:pPr>
                      <a:r>
                        <a:rPr lang="en-US" sz="3600" u="none" cap="none" strike="noStrike">
                          <a:solidFill>
                            <a:srgbClr val="FFD966"/>
                          </a:solidFill>
                          <a:latin typeface="Calibri"/>
                          <a:ea typeface="Calibri"/>
                          <a:cs typeface="Calibri"/>
                          <a:sym typeface="Calibri"/>
                        </a:rPr>
                        <a:t>Unlikely</a:t>
                      </a:r>
                      <a:endParaRPr sz="1400" u="none" cap="none" strike="noStrike">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rPr b="1" lang="en-US" sz="1100">
                          <a:solidFill>
                            <a:schemeClr val="dk1"/>
                          </a:solidFill>
                          <a:latin typeface="Calibri"/>
                          <a:ea typeface="Calibri"/>
                          <a:cs typeface="Calibri"/>
                          <a:sym typeface="Calibri"/>
                        </a:rPr>
                        <a:t>Data Value</a:t>
                      </a:r>
                      <a:endParaRPr b="1" sz="1100">
                        <a:solidFill>
                          <a:schemeClr val="dk1"/>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rPr lang="en-US" sz="1100">
                          <a:solidFill>
                            <a:schemeClr val="dk1"/>
                          </a:solidFill>
                          <a:latin typeface="Calibri"/>
                          <a:ea typeface="Calibri"/>
                          <a:cs typeface="Calibri"/>
                          <a:sym typeface="Calibri"/>
                        </a:rPr>
                        <a:t>While not as common in development due to data value errors often leading to compiling or runtime </a:t>
                      </a:r>
                      <a:r>
                        <a:rPr lang="en-US" sz="1100">
                          <a:solidFill>
                            <a:schemeClr val="dk1"/>
                          </a:solidFill>
                          <a:latin typeface="Calibri"/>
                          <a:ea typeface="Calibri"/>
                          <a:cs typeface="Calibri"/>
                          <a:sym typeface="Calibri"/>
                        </a:rPr>
                        <a:t>errors, the chances of data value errors getting neglected due to human error are always a possibility. Thus, it is a threat, but an unlikely one.</a:t>
                      </a:r>
                      <a:endParaRPr sz="1100">
                        <a:solidFill>
                          <a:schemeClr val="dk1"/>
                        </a:solidFill>
                        <a:latin typeface="Calibri"/>
                        <a:ea typeface="Calibri"/>
                        <a:cs typeface="Calibri"/>
                        <a:sym typeface="Calibri"/>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r>
            </a:tbl>
          </a:graphicData>
        </a:graphic>
      </p:graphicFrame>
      <p:pic>
        <p:nvPicPr>
          <p:cNvPr descr="Green Pace logo" id="162" name="Google Shape;162;p21"/>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2"/>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22"/>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0" lvl="0" marL="457200" rtl="0" algn="l">
              <a:lnSpc>
                <a:spcPct val="90000"/>
              </a:lnSpc>
              <a:spcBef>
                <a:spcPts val="0"/>
              </a:spcBef>
              <a:spcAft>
                <a:spcPts val="0"/>
              </a:spcAft>
              <a:buNone/>
            </a:pPr>
            <a:br>
              <a:rPr lang="en-US">
                <a:solidFill>
                  <a:srgbClr val="FFFFFF"/>
                </a:solidFill>
              </a:rPr>
            </a:br>
            <a:endParaRPr>
              <a:solidFill>
                <a:srgbClr val="FFFFFF"/>
              </a:solidFill>
            </a:endParaRPr>
          </a:p>
          <a:p>
            <a:pPr indent="-228600" lvl="0" marL="228600" rtl="0" algn="l">
              <a:lnSpc>
                <a:spcPct val="90000"/>
              </a:lnSpc>
              <a:spcBef>
                <a:spcPts val="0"/>
              </a:spcBef>
              <a:spcAft>
                <a:spcPts val="0"/>
              </a:spcAft>
              <a:buClr>
                <a:schemeClr val="lt1"/>
              </a:buClr>
              <a:buSzPts val="2200"/>
              <a:buChar char="•"/>
            </a:pPr>
            <a:r>
              <a:rPr i="1" lang="en-US">
                <a:solidFill>
                  <a:srgbClr val="FFFFFF"/>
                </a:solidFill>
              </a:rPr>
              <a:t>Validate Input Data</a:t>
            </a:r>
            <a:r>
              <a:rPr i="1" lang="en-US">
                <a:solidFill>
                  <a:srgbClr val="FFFFFF"/>
                </a:solidFill>
              </a:rPr>
              <a:t> - “Data Types”</a:t>
            </a:r>
            <a:r>
              <a:rPr b="1" lang="en-US" sz="1100">
                <a:solidFill>
                  <a:srgbClr val="000000"/>
                </a:solidFill>
                <a:latin typeface="Calibri"/>
                <a:ea typeface="Calibri"/>
                <a:cs typeface="Calibri"/>
                <a:sym typeface="Calibri"/>
              </a:rPr>
              <a:t>Data Type</a:t>
            </a:r>
            <a:endParaRPr i="1">
              <a:solidFill>
                <a:srgbClr val="FFFFFF"/>
              </a:solidFill>
            </a:endParaRPr>
          </a:p>
          <a:p>
            <a:pPr indent="-228600" lvl="0" marL="228600" rtl="0" algn="l">
              <a:lnSpc>
                <a:spcPct val="90000"/>
              </a:lnSpc>
              <a:spcBef>
                <a:spcPts val="0"/>
              </a:spcBef>
              <a:spcAft>
                <a:spcPts val="0"/>
              </a:spcAft>
              <a:buClr>
                <a:schemeClr val="lt1"/>
              </a:buClr>
              <a:buSzPts val="2200"/>
              <a:buChar char="•"/>
            </a:pPr>
            <a:r>
              <a:rPr i="1" lang="en-US">
                <a:solidFill>
                  <a:srgbClr val="FFFFFF"/>
                </a:solidFill>
              </a:rPr>
              <a:t>Heed Compiler Warnings</a:t>
            </a:r>
            <a:r>
              <a:rPr i="1" lang="en-US">
                <a:solidFill>
                  <a:srgbClr val="FFFFFF"/>
                </a:solidFill>
              </a:rPr>
              <a:t> </a:t>
            </a:r>
            <a:r>
              <a:rPr lang="en-US"/>
              <a:t>- “String correctness”</a:t>
            </a:r>
            <a:endParaRPr>
              <a:solidFill>
                <a:srgbClr val="FFFFFF"/>
              </a:solidFill>
            </a:endParaRPr>
          </a:p>
          <a:p>
            <a:pPr indent="-228600" lvl="0" marL="228600" rtl="0" algn="l">
              <a:lnSpc>
                <a:spcPct val="90000"/>
              </a:lnSpc>
              <a:spcBef>
                <a:spcPts val="0"/>
              </a:spcBef>
              <a:spcAft>
                <a:spcPts val="0"/>
              </a:spcAft>
              <a:buClr>
                <a:schemeClr val="lt1"/>
              </a:buClr>
              <a:buSzPts val="2200"/>
              <a:buChar char="•"/>
            </a:pPr>
            <a:r>
              <a:rPr i="1" lang="en-US">
                <a:solidFill>
                  <a:srgbClr val="FFFFFF"/>
                </a:solidFill>
              </a:rPr>
              <a:t>Architect and Design for Security Policies</a:t>
            </a:r>
            <a:r>
              <a:rPr lang="en-US">
                <a:solidFill>
                  <a:srgbClr val="FFFFFF"/>
                </a:solidFill>
              </a:rPr>
              <a:t> </a:t>
            </a:r>
            <a:r>
              <a:rPr lang="en-US"/>
              <a:t>- “Good formatting”</a:t>
            </a:r>
            <a:endParaRPr>
              <a:solidFill>
                <a:srgbClr val="FFFFFF"/>
              </a:solidFill>
            </a:endParaRPr>
          </a:p>
          <a:p>
            <a:pPr indent="-228600" lvl="0" marL="228600" rtl="0" algn="l">
              <a:lnSpc>
                <a:spcPct val="90000"/>
              </a:lnSpc>
              <a:spcBef>
                <a:spcPts val="0"/>
              </a:spcBef>
              <a:spcAft>
                <a:spcPts val="0"/>
              </a:spcAft>
              <a:buClr>
                <a:schemeClr val="lt1"/>
              </a:buClr>
              <a:buSzPts val="2200"/>
              <a:buChar char="•"/>
            </a:pPr>
            <a:r>
              <a:rPr i="1" lang="en-US">
                <a:solidFill>
                  <a:srgbClr val="FFFFFF"/>
                </a:solidFill>
              </a:rPr>
              <a:t>Keep It Simple </a:t>
            </a:r>
            <a:r>
              <a:rPr lang="en-US">
                <a:solidFill>
                  <a:srgbClr val="FFFFFF"/>
                </a:solidFill>
              </a:rPr>
              <a:t>- “String correctness”</a:t>
            </a:r>
            <a:endParaRPr>
              <a:solidFill>
                <a:srgbClr val="FFFFFF"/>
              </a:solidFill>
            </a:endParaRPr>
          </a:p>
          <a:p>
            <a:pPr indent="-228600" lvl="0" marL="228600" rtl="0" algn="l">
              <a:lnSpc>
                <a:spcPct val="90000"/>
              </a:lnSpc>
              <a:spcBef>
                <a:spcPts val="0"/>
              </a:spcBef>
              <a:spcAft>
                <a:spcPts val="0"/>
              </a:spcAft>
              <a:buClr>
                <a:schemeClr val="lt1"/>
              </a:buClr>
              <a:buSzPts val="2200"/>
              <a:buChar char="•"/>
            </a:pPr>
            <a:r>
              <a:rPr i="1" lang="en-US">
                <a:solidFill>
                  <a:srgbClr val="FFFFFF"/>
                </a:solidFill>
              </a:rPr>
              <a:t>Default Deny </a:t>
            </a:r>
            <a:r>
              <a:rPr lang="en-US"/>
              <a:t>- “SQL injection”</a:t>
            </a:r>
            <a:endParaRPr>
              <a:solidFill>
                <a:srgbClr val="FFFFFF"/>
              </a:solidFill>
            </a:endParaRPr>
          </a:p>
          <a:p>
            <a:pPr indent="-228600" lvl="0" marL="228600" rtl="0" algn="l">
              <a:lnSpc>
                <a:spcPct val="90000"/>
              </a:lnSpc>
              <a:spcBef>
                <a:spcPts val="0"/>
              </a:spcBef>
              <a:spcAft>
                <a:spcPts val="0"/>
              </a:spcAft>
              <a:buClr>
                <a:schemeClr val="lt1"/>
              </a:buClr>
              <a:buSzPts val="2200"/>
              <a:buChar char="•"/>
            </a:pPr>
            <a:r>
              <a:rPr i="1" lang="en-US">
                <a:solidFill>
                  <a:srgbClr val="FFFFFF"/>
                </a:solidFill>
              </a:rPr>
              <a:t>Adhere to the Principle of Least Privilege </a:t>
            </a:r>
            <a:r>
              <a:rPr lang="en-US"/>
              <a:t>- “SQL injection”</a:t>
            </a:r>
            <a:endParaRPr>
              <a:solidFill>
                <a:srgbClr val="FFFFFF"/>
              </a:solidFill>
            </a:endParaRPr>
          </a:p>
          <a:p>
            <a:pPr indent="-228600" lvl="0" marL="228600" rtl="0" algn="l">
              <a:lnSpc>
                <a:spcPct val="90000"/>
              </a:lnSpc>
              <a:spcBef>
                <a:spcPts val="0"/>
              </a:spcBef>
              <a:spcAft>
                <a:spcPts val="0"/>
              </a:spcAft>
              <a:buClr>
                <a:schemeClr val="lt1"/>
              </a:buClr>
              <a:buSzPts val="2200"/>
              <a:buChar char="•"/>
            </a:pPr>
            <a:r>
              <a:rPr i="1" lang="en-US">
                <a:solidFill>
                  <a:srgbClr val="FFFFFF"/>
                </a:solidFill>
              </a:rPr>
              <a:t>Sanitize Data Sent to Other Systems </a:t>
            </a:r>
            <a:r>
              <a:rPr lang="en-US"/>
              <a:t>- “Memory Protection”</a:t>
            </a:r>
            <a:endParaRPr>
              <a:solidFill>
                <a:srgbClr val="FFFFFF"/>
              </a:solidFill>
            </a:endParaRPr>
          </a:p>
          <a:p>
            <a:pPr indent="-228600" lvl="0" marL="228600" rtl="0" algn="l">
              <a:lnSpc>
                <a:spcPct val="90000"/>
              </a:lnSpc>
              <a:spcBef>
                <a:spcPts val="0"/>
              </a:spcBef>
              <a:spcAft>
                <a:spcPts val="0"/>
              </a:spcAft>
              <a:buClr>
                <a:schemeClr val="lt1"/>
              </a:buClr>
              <a:buSzPts val="2200"/>
              <a:buChar char="•"/>
            </a:pPr>
            <a:r>
              <a:rPr i="1" lang="en-US">
                <a:solidFill>
                  <a:srgbClr val="FFFFFF"/>
                </a:solidFill>
              </a:rPr>
              <a:t>Practice Defense in Depth </a:t>
            </a:r>
            <a:r>
              <a:rPr lang="en-US"/>
              <a:t>- “Assertions”, “Exceptions”</a:t>
            </a:r>
            <a:endParaRPr>
              <a:solidFill>
                <a:srgbClr val="FFFFFF"/>
              </a:solidFill>
            </a:endParaRPr>
          </a:p>
          <a:p>
            <a:pPr indent="-228600" lvl="0" marL="228600" rtl="0" algn="l">
              <a:lnSpc>
                <a:spcPct val="90000"/>
              </a:lnSpc>
              <a:spcBef>
                <a:spcPts val="0"/>
              </a:spcBef>
              <a:spcAft>
                <a:spcPts val="0"/>
              </a:spcAft>
              <a:buClr>
                <a:schemeClr val="lt1"/>
              </a:buClr>
              <a:buSzPts val="2200"/>
              <a:buChar char="•"/>
            </a:pPr>
            <a:r>
              <a:rPr i="1" lang="en-US">
                <a:solidFill>
                  <a:srgbClr val="FFFFFF"/>
                </a:solidFill>
              </a:rPr>
              <a:t>Use Effective Quality Assurance Techniques </a:t>
            </a:r>
            <a:r>
              <a:rPr lang="en-US"/>
              <a:t>- “Good formatting”</a:t>
            </a:r>
            <a:endParaRPr>
              <a:solidFill>
                <a:srgbClr val="FFFFFF"/>
              </a:solidFill>
            </a:endParaRPr>
          </a:p>
          <a:p>
            <a:pPr indent="-228600" lvl="0" marL="228600" rtl="0" algn="l">
              <a:lnSpc>
                <a:spcPct val="90000"/>
              </a:lnSpc>
              <a:spcBef>
                <a:spcPts val="0"/>
              </a:spcBef>
              <a:spcAft>
                <a:spcPts val="0"/>
              </a:spcAft>
              <a:buClr>
                <a:schemeClr val="lt1"/>
              </a:buClr>
              <a:buSzPts val="2200"/>
              <a:buChar char="•"/>
            </a:pPr>
            <a:r>
              <a:rPr i="1" lang="en-US">
                <a:solidFill>
                  <a:srgbClr val="FFFFFF"/>
                </a:solidFill>
              </a:rPr>
              <a:t>Adopt a Secure Coding Standard </a:t>
            </a:r>
            <a:r>
              <a:rPr lang="en-US"/>
              <a:t>- All of the above</a:t>
            </a:r>
            <a:endParaRPr/>
          </a:p>
        </p:txBody>
      </p:sp>
      <p:pic>
        <p:nvPicPr>
          <p:cNvPr descr="Green Pace logo" id="169" name="Google Shape;169;p22"/>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3"/>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23"/>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90000"/>
              </a:lnSpc>
              <a:spcBef>
                <a:spcPts val="0"/>
              </a:spcBef>
              <a:spcAft>
                <a:spcPts val="0"/>
              </a:spcAft>
              <a:buNone/>
            </a:pPr>
            <a:r>
              <a:rPr lang="en-US" sz="2000"/>
              <a:t>With 10 being the most important to implement/maintain to 1 being the least critical to implement or maintain. </a:t>
            </a:r>
            <a:endParaRPr sz="2000"/>
          </a:p>
          <a:p>
            <a:pPr indent="0" lvl="0" marL="0" rtl="0" algn="l">
              <a:lnSpc>
                <a:spcPct val="90000"/>
              </a:lnSpc>
              <a:spcBef>
                <a:spcPts val="0"/>
              </a:spcBef>
              <a:spcAft>
                <a:spcPts val="0"/>
              </a:spcAft>
              <a:buNone/>
            </a:pPr>
            <a:r>
              <a:t/>
            </a:r>
            <a:endParaRPr sz="2000"/>
          </a:p>
          <a:p>
            <a:pPr indent="-203200" lvl="0" marL="228600" rtl="0" algn="l">
              <a:lnSpc>
                <a:spcPct val="90000"/>
              </a:lnSpc>
              <a:spcBef>
                <a:spcPts val="0"/>
              </a:spcBef>
              <a:spcAft>
                <a:spcPts val="0"/>
              </a:spcAft>
              <a:buSzPts val="1600"/>
              <a:buChar char="•"/>
            </a:pPr>
            <a:r>
              <a:rPr lang="en-US" sz="1600"/>
              <a:t>Data types - 9</a:t>
            </a:r>
            <a:endParaRPr sz="1600"/>
          </a:p>
          <a:p>
            <a:pPr indent="-203200" lvl="0" marL="228600" rtl="0" algn="l">
              <a:lnSpc>
                <a:spcPct val="90000"/>
              </a:lnSpc>
              <a:spcBef>
                <a:spcPts val="0"/>
              </a:spcBef>
              <a:spcAft>
                <a:spcPts val="0"/>
              </a:spcAft>
              <a:buSzPts val="1600"/>
              <a:buChar char="•"/>
            </a:pPr>
            <a:r>
              <a:rPr lang="en-US" sz="1600"/>
              <a:t>Data values - 3</a:t>
            </a:r>
            <a:endParaRPr sz="1600"/>
          </a:p>
          <a:p>
            <a:pPr indent="-203200" lvl="0" marL="228600" rtl="0" algn="l">
              <a:lnSpc>
                <a:spcPct val="90000"/>
              </a:lnSpc>
              <a:spcBef>
                <a:spcPts val="0"/>
              </a:spcBef>
              <a:spcAft>
                <a:spcPts val="0"/>
              </a:spcAft>
              <a:buSzPts val="1600"/>
              <a:buChar char="•"/>
            </a:pPr>
            <a:r>
              <a:rPr lang="en-US" sz="1600"/>
              <a:t>String correctness - 4</a:t>
            </a:r>
            <a:endParaRPr sz="1600"/>
          </a:p>
          <a:p>
            <a:pPr indent="-203200" lvl="0" marL="228600" rtl="0" algn="l">
              <a:lnSpc>
                <a:spcPct val="90000"/>
              </a:lnSpc>
              <a:spcBef>
                <a:spcPts val="0"/>
              </a:spcBef>
              <a:spcAft>
                <a:spcPts val="0"/>
              </a:spcAft>
              <a:buSzPts val="1600"/>
              <a:buChar char="•"/>
            </a:pPr>
            <a:r>
              <a:rPr lang="en-US" sz="1600"/>
              <a:t>SQL injection - 10</a:t>
            </a:r>
            <a:endParaRPr sz="1600"/>
          </a:p>
          <a:p>
            <a:pPr indent="-203200" lvl="0" marL="228600" rtl="0" algn="l">
              <a:lnSpc>
                <a:spcPct val="90000"/>
              </a:lnSpc>
              <a:spcBef>
                <a:spcPts val="0"/>
              </a:spcBef>
              <a:spcAft>
                <a:spcPts val="0"/>
              </a:spcAft>
              <a:buSzPts val="1600"/>
              <a:buChar char="•"/>
            </a:pPr>
            <a:r>
              <a:rPr lang="en-US" sz="1600"/>
              <a:t>Memory Protection - 7</a:t>
            </a:r>
            <a:endParaRPr sz="1600"/>
          </a:p>
          <a:p>
            <a:pPr indent="-203200" lvl="0" marL="228600" rtl="0" algn="l">
              <a:lnSpc>
                <a:spcPct val="90000"/>
              </a:lnSpc>
              <a:spcBef>
                <a:spcPts val="0"/>
              </a:spcBef>
              <a:spcAft>
                <a:spcPts val="0"/>
              </a:spcAft>
              <a:buSzPts val="1600"/>
              <a:buChar char="•"/>
            </a:pPr>
            <a:r>
              <a:rPr lang="en-US" sz="1600"/>
              <a:t>Assertions - 6</a:t>
            </a:r>
            <a:endParaRPr sz="1600"/>
          </a:p>
          <a:p>
            <a:pPr indent="-203200" lvl="0" marL="228600" rtl="0" algn="l">
              <a:lnSpc>
                <a:spcPct val="90000"/>
              </a:lnSpc>
              <a:spcBef>
                <a:spcPts val="0"/>
              </a:spcBef>
              <a:spcAft>
                <a:spcPts val="0"/>
              </a:spcAft>
              <a:buSzPts val="1600"/>
              <a:buChar char="•"/>
            </a:pPr>
            <a:r>
              <a:rPr lang="en-US" sz="1600"/>
              <a:t>Exceptions - 5</a:t>
            </a:r>
            <a:endParaRPr sz="1600"/>
          </a:p>
          <a:p>
            <a:pPr indent="-203200" lvl="0" marL="228600" rtl="0" algn="l">
              <a:lnSpc>
                <a:spcPct val="90000"/>
              </a:lnSpc>
              <a:spcBef>
                <a:spcPts val="0"/>
              </a:spcBef>
              <a:spcAft>
                <a:spcPts val="0"/>
              </a:spcAft>
              <a:buSzPts val="1600"/>
              <a:buChar char="•"/>
            </a:pPr>
            <a:r>
              <a:rPr lang="en-US" sz="1600"/>
              <a:t>Immutable Objects - 2</a:t>
            </a:r>
            <a:endParaRPr sz="1600"/>
          </a:p>
          <a:p>
            <a:pPr indent="-203200" lvl="0" marL="228600" rtl="0" algn="l">
              <a:lnSpc>
                <a:spcPct val="90000"/>
              </a:lnSpc>
              <a:spcBef>
                <a:spcPts val="0"/>
              </a:spcBef>
              <a:spcAft>
                <a:spcPts val="0"/>
              </a:spcAft>
              <a:buSzPts val="1600"/>
              <a:buChar char="•"/>
            </a:pPr>
            <a:r>
              <a:rPr lang="en-US" sz="1600"/>
              <a:t>Don’t Repeat Yourself - 1</a:t>
            </a:r>
            <a:endParaRPr sz="1600"/>
          </a:p>
          <a:p>
            <a:pPr indent="-203200" lvl="0" marL="228600" rtl="0" algn="l">
              <a:lnSpc>
                <a:spcPct val="90000"/>
              </a:lnSpc>
              <a:spcBef>
                <a:spcPts val="0"/>
              </a:spcBef>
              <a:spcAft>
                <a:spcPts val="0"/>
              </a:spcAft>
              <a:buSzPts val="1600"/>
              <a:buChar char="•"/>
            </a:pPr>
            <a:r>
              <a:rPr lang="en-US" sz="1600"/>
              <a:t>Good formatting - 8</a:t>
            </a:r>
            <a:endParaRPr sz="1600"/>
          </a:p>
          <a:p>
            <a:pPr indent="0" lvl="0" marL="0" rtl="0" algn="l">
              <a:lnSpc>
                <a:spcPct val="90000"/>
              </a:lnSpc>
              <a:spcBef>
                <a:spcPts val="0"/>
              </a:spcBef>
              <a:spcAft>
                <a:spcPts val="0"/>
              </a:spcAft>
              <a:buNone/>
            </a:pPr>
            <a:r>
              <a:t/>
            </a:r>
            <a:endParaRPr sz="2000"/>
          </a:p>
          <a:p>
            <a:pPr indent="0" lvl="0" marL="0" rtl="0" algn="l">
              <a:lnSpc>
                <a:spcPct val="90000"/>
              </a:lnSpc>
              <a:spcBef>
                <a:spcPts val="0"/>
              </a:spcBef>
              <a:spcAft>
                <a:spcPts val="0"/>
              </a:spcAft>
              <a:buNone/>
            </a:pPr>
            <a:r>
              <a:rPr lang="en-US" sz="2000"/>
              <a:t>In terms of vulnerabilities, I choose those that enable the most types of attacks at lower levels of importance. Repeating ourselves in our code can lead to vulnerabilities in our code out of redundancies that may go ignored due to us repeating ourselves in our code. However, it is not quite as important as data type </a:t>
            </a:r>
            <a:r>
              <a:rPr lang="en-US" sz="2000"/>
              <a:t>errors or setting protection in case of sql injection attempts.</a:t>
            </a:r>
            <a:endParaRPr sz="2000"/>
          </a:p>
        </p:txBody>
      </p:sp>
      <p:pic>
        <p:nvPicPr>
          <p:cNvPr descr="Green Pace logo" id="176" name="Google Shape;176;p23"/>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4"/>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24"/>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393700" lvl="0" marL="457200" rtl="0" algn="l">
              <a:lnSpc>
                <a:spcPct val="100000"/>
              </a:lnSpc>
              <a:spcBef>
                <a:spcPts val="0"/>
              </a:spcBef>
              <a:spcAft>
                <a:spcPts val="0"/>
              </a:spcAft>
              <a:buSzPts val="2600"/>
              <a:buFont typeface="Calibri"/>
              <a:buChar char="•"/>
            </a:pPr>
            <a:r>
              <a:rPr lang="en-US" sz="1700">
                <a:latin typeface="Calibri"/>
                <a:ea typeface="Calibri"/>
                <a:cs typeface="Calibri"/>
                <a:sym typeface="Calibri"/>
              </a:rPr>
              <a:t>Encryption at rest involves encrypting data in physical storage devices such as hard drives or databases, or similar devices such as computers and phones. Encryption of this data can be done through a multitude of encryption tools or encryption on the device itself.</a:t>
            </a:r>
            <a:endParaRPr sz="1700">
              <a:latin typeface="Calibri"/>
              <a:ea typeface="Calibri"/>
              <a:cs typeface="Calibri"/>
              <a:sym typeface="Calibri"/>
            </a:endParaRPr>
          </a:p>
          <a:p>
            <a:pPr indent="-393700" lvl="0" marL="457200" rtl="0" algn="l">
              <a:lnSpc>
                <a:spcPct val="100000"/>
              </a:lnSpc>
              <a:spcBef>
                <a:spcPts val="0"/>
              </a:spcBef>
              <a:spcAft>
                <a:spcPts val="0"/>
              </a:spcAft>
              <a:buSzPts val="2600"/>
              <a:buFont typeface="Calibri"/>
              <a:buChar char="•"/>
            </a:pPr>
            <a:r>
              <a:rPr lang="en-US" sz="1700">
                <a:latin typeface="Calibri"/>
                <a:ea typeface="Calibri"/>
                <a:cs typeface="Calibri"/>
                <a:sym typeface="Calibri"/>
              </a:rPr>
              <a:t>In flight data is data that is moving from one device or database to another. To encrypt this sort of data, the best approaches are through implementing encryption features and tools into the network or servers themselves, email encryption, or authorization and authentication features. </a:t>
            </a:r>
            <a:endParaRPr sz="1700">
              <a:latin typeface="Calibri"/>
              <a:ea typeface="Calibri"/>
              <a:cs typeface="Calibri"/>
              <a:sym typeface="Calibri"/>
            </a:endParaRPr>
          </a:p>
          <a:p>
            <a:pPr indent="-393700" lvl="0" marL="457200" rtl="0" algn="l">
              <a:lnSpc>
                <a:spcPct val="100000"/>
              </a:lnSpc>
              <a:spcBef>
                <a:spcPts val="0"/>
              </a:spcBef>
              <a:spcAft>
                <a:spcPts val="0"/>
              </a:spcAft>
              <a:buSzPts val="2600"/>
              <a:buFont typeface="Calibri"/>
              <a:buChar char="•"/>
            </a:pPr>
            <a:r>
              <a:rPr lang="en-US" sz="1700">
                <a:latin typeface="Calibri"/>
                <a:ea typeface="Calibri"/>
                <a:cs typeface="Calibri"/>
                <a:sym typeface="Calibri"/>
              </a:rPr>
              <a:t>Encryption for data in use is what is used for programs that are constantly running such as any software or tools. Encryption tools and user authentication are two of the best approaches for maintaining data encryption for data in us</a:t>
            </a:r>
            <a:endParaRPr sz="2600">
              <a:latin typeface="Calibri"/>
              <a:ea typeface="Calibri"/>
              <a:cs typeface="Calibri"/>
              <a:sym typeface="Calibri"/>
            </a:endParaRPr>
          </a:p>
          <a:p>
            <a:pPr indent="0" lvl="0" marL="0" rtl="0" algn="l">
              <a:lnSpc>
                <a:spcPct val="90000"/>
              </a:lnSpc>
              <a:spcBef>
                <a:spcPts val="1000"/>
              </a:spcBef>
              <a:spcAft>
                <a:spcPts val="0"/>
              </a:spcAft>
              <a:buClr>
                <a:schemeClr val="lt1"/>
              </a:buClr>
              <a:buSzPts val="1600"/>
              <a:buNone/>
            </a:pPr>
            <a:r>
              <a:t/>
            </a:r>
            <a:endParaRPr sz="1900">
              <a:latin typeface="Calibri"/>
              <a:ea typeface="Calibri"/>
              <a:cs typeface="Calibri"/>
              <a:sym typeface="Calibri"/>
            </a:endParaRPr>
          </a:p>
          <a:p>
            <a:pPr indent="-88900" lvl="0" marL="228600" rtl="0" algn="l">
              <a:lnSpc>
                <a:spcPct val="90000"/>
              </a:lnSpc>
              <a:spcBef>
                <a:spcPts val="1000"/>
              </a:spcBef>
              <a:spcAft>
                <a:spcPts val="0"/>
              </a:spcAft>
              <a:buClr>
                <a:schemeClr val="lt1"/>
              </a:buClr>
              <a:buSzPts val="2200"/>
              <a:buNone/>
            </a:pPr>
            <a:r>
              <a:t/>
            </a:r>
            <a:endParaRPr/>
          </a:p>
        </p:txBody>
      </p:sp>
      <p:pic>
        <p:nvPicPr>
          <p:cNvPr descr="Green Pace logo" id="183" name="Google Shape;183;p24"/>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5"/>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25"/>
          <p:cNvSpPr txBox="1"/>
          <p:nvPr>
            <p:ph idx="1" type="body"/>
          </p:nvPr>
        </p:nvSpPr>
        <p:spPr>
          <a:xfrm>
            <a:off x="633850" y="2111435"/>
            <a:ext cx="10820400" cy="4024200"/>
          </a:xfrm>
          <a:prstGeom prst="rect">
            <a:avLst/>
          </a:prstGeom>
          <a:noFill/>
          <a:ln>
            <a:noFill/>
          </a:ln>
        </p:spPr>
        <p:txBody>
          <a:bodyPr anchorCtr="0" anchor="t" bIns="45700" lIns="91425" spcFirstLastPara="1" rIns="91425" wrap="square" tIns="45700">
            <a:normAutofit/>
          </a:bodyPr>
          <a:lstStyle/>
          <a:p>
            <a:pPr indent="-406400" lvl="0" marL="457200" rtl="0" algn="l">
              <a:lnSpc>
                <a:spcPct val="100000"/>
              </a:lnSpc>
              <a:spcBef>
                <a:spcPts val="0"/>
              </a:spcBef>
              <a:spcAft>
                <a:spcPts val="0"/>
              </a:spcAft>
              <a:buSzPts val="2800"/>
              <a:buChar char="•"/>
            </a:pPr>
            <a:r>
              <a:rPr lang="en-US" sz="1500">
                <a:latin typeface="Calibri"/>
                <a:ea typeface="Calibri"/>
                <a:cs typeface="Calibri"/>
                <a:sym typeface="Calibri"/>
              </a:rPr>
              <a:t>Authentication is the process of ensuring that the user is someone who should have access to the data they are trying to access. This is one of many ways of applying defense and is one of the less expensive approaches requiring only a database and server if online for user authentication. This is done at the time that the user logins and can be done when they change databases as well. </a:t>
            </a:r>
            <a:endParaRPr sz="1500">
              <a:latin typeface="Calibri"/>
              <a:ea typeface="Calibri"/>
              <a:cs typeface="Calibri"/>
              <a:sym typeface="Calibri"/>
            </a:endParaRPr>
          </a:p>
          <a:p>
            <a:pPr indent="-406400" lvl="0" marL="457200" rtl="0" algn="l">
              <a:lnSpc>
                <a:spcPct val="100000"/>
              </a:lnSpc>
              <a:spcBef>
                <a:spcPts val="0"/>
              </a:spcBef>
              <a:spcAft>
                <a:spcPts val="0"/>
              </a:spcAft>
              <a:buSzPts val="2800"/>
              <a:buChar char="•"/>
            </a:pPr>
            <a:r>
              <a:rPr lang="en-US" sz="1500">
                <a:latin typeface="Calibri"/>
                <a:ea typeface="Calibri"/>
                <a:cs typeface="Calibri"/>
                <a:sym typeface="Calibri"/>
              </a:rPr>
              <a:t>Authorization is the process of granting the correct privileges to a user. To access sensitive data, authorizing after authenticating is one of the best approaches to adding layers of security. While they may have access to one database, authorization can prevent a user from viewing another database if they are not supposed to see it. This allows us to set levels of access to the user database and make for a more secure workplace. Whenever a new user is added, authorization levels by default should be low in comparison to someone who has already been granted higher levels of authorization. </a:t>
            </a:r>
            <a:endParaRPr sz="1500">
              <a:latin typeface="Calibri"/>
              <a:ea typeface="Calibri"/>
              <a:cs typeface="Calibri"/>
              <a:sym typeface="Calibri"/>
            </a:endParaRPr>
          </a:p>
          <a:p>
            <a:pPr indent="-406400" lvl="0" marL="457200" rtl="0" algn="l">
              <a:lnSpc>
                <a:spcPct val="100000"/>
              </a:lnSpc>
              <a:spcBef>
                <a:spcPts val="0"/>
              </a:spcBef>
              <a:spcAft>
                <a:spcPts val="0"/>
              </a:spcAft>
              <a:buSzPts val="2800"/>
              <a:buChar char="•"/>
            </a:pPr>
            <a:r>
              <a:rPr lang="en-US" sz="1500">
                <a:latin typeface="Calibri"/>
                <a:ea typeface="Calibri"/>
                <a:cs typeface="Calibri"/>
                <a:sym typeface="Calibri"/>
              </a:rPr>
              <a:t>Accounting is the process of monitoring any user in a server or database regardless of authentication or authorization. This is an additional layer on top of the two previously mentioned to be able to see where any issues come from and stop malicious attempts before they happen.</a:t>
            </a:r>
            <a:endParaRPr sz="2800" u="sng"/>
          </a:p>
        </p:txBody>
      </p:sp>
      <p:pic>
        <p:nvPicPr>
          <p:cNvPr descr="Green Pace logo" id="190" name="Google Shape;190;p25"/>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6"/>
          <p:cNvSpPr txBox="1"/>
          <p:nvPr>
            <p:ph type="title"/>
          </p:nvPr>
        </p:nvSpPr>
        <p:spPr>
          <a:xfrm>
            <a:off x="2895600" y="764373"/>
            <a:ext cx="8610600" cy="12930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SzPts val="1800"/>
              <a:buNone/>
            </a:pPr>
            <a:r>
              <a:rPr lang="en-US" sz="3400"/>
              <a:t>Positive Unit Testing 1: will this overflow the Buffer?</a:t>
            </a:r>
            <a:endParaRPr sz="3400"/>
          </a:p>
        </p:txBody>
      </p:sp>
      <p:sp>
        <p:nvSpPr>
          <p:cNvPr id="196" name="Google Shape;196;p26"/>
          <p:cNvSpPr txBox="1"/>
          <p:nvPr>
            <p:ph idx="1" type="body"/>
          </p:nvPr>
        </p:nvSpPr>
        <p:spPr>
          <a:xfrm>
            <a:off x="685800" y="2194560"/>
            <a:ext cx="10820400" cy="4024200"/>
          </a:xfrm>
          <a:prstGeom prst="rect">
            <a:avLst/>
          </a:prstGeom>
          <a:noFill/>
          <a:ln>
            <a:noFill/>
          </a:ln>
        </p:spPr>
        <p:txBody>
          <a:bodyPr anchorCtr="0" anchor="t" bIns="45700" lIns="91425" spcFirstLastPara="1" rIns="91425" wrap="square" tIns="45700">
            <a:noAutofit/>
          </a:bodyPr>
          <a:lstStyle/>
          <a:p>
            <a:pPr indent="457200" lvl="0" marL="0" rtl="0" algn="l">
              <a:lnSpc>
                <a:spcPct val="90000"/>
              </a:lnSpc>
              <a:spcBef>
                <a:spcPts val="1000"/>
              </a:spcBef>
              <a:spcAft>
                <a:spcPts val="0"/>
              </a:spcAft>
              <a:buSzPts val="1800"/>
              <a:buNone/>
            </a:pPr>
            <a:r>
              <a:rPr i="1" lang="en-US" sz="2000">
                <a:latin typeface="Arial"/>
                <a:ea typeface="Arial"/>
                <a:cs typeface="Arial"/>
                <a:sym typeface="Arial"/>
              </a:rPr>
              <a:t>In this instance, I am testing memory protection. </a:t>
            </a:r>
            <a:endParaRPr i="1" sz="2000">
              <a:latin typeface="Arial"/>
              <a:ea typeface="Arial"/>
              <a:cs typeface="Arial"/>
              <a:sym typeface="Arial"/>
            </a:endParaRPr>
          </a:p>
          <a:p>
            <a:pPr indent="457200" lvl="0" marL="0" rtl="0" algn="l">
              <a:lnSpc>
                <a:spcPct val="90000"/>
              </a:lnSpc>
              <a:spcBef>
                <a:spcPts val="1000"/>
              </a:spcBef>
              <a:spcAft>
                <a:spcPts val="0"/>
              </a:spcAft>
              <a:buSzPts val="1800"/>
              <a:buNone/>
            </a:pPr>
            <a:r>
              <a:rPr lang="en-US" sz="1400">
                <a:latin typeface="Calibri"/>
                <a:ea typeface="Calibri"/>
                <a:cs typeface="Calibri"/>
                <a:sym typeface="Calibri"/>
              </a:rPr>
              <a:t>void bufferExample(const char *input) { </a:t>
            </a:r>
            <a:endParaRPr sz="1400">
              <a:latin typeface="Calibri"/>
              <a:ea typeface="Calibri"/>
              <a:cs typeface="Calibri"/>
              <a:sym typeface="Calibri"/>
            </a:endParaRPr>
          </a:p>
          <a:p>
            <a:pPr indent="457200" lvl="0" marL="0" rtl="0" algn="l">
              <a:lnSpc>
                <a:spcPct val="90000"/>
              </a:lnSpc>
              <a:spcBef>
                <a:spcPts val="1000"/>
              </a:spcBef>
              <a:spcAft>
                <a:spcPts val="0"/>
              </a:spcAft>
              <a:buSzPts val="1800"/>
              <a:buNone/>
            </a:pPr>
            <a:r>
              <a:rPr lang="en-US" sz="1400">
                <a:latin typeface="Calibri"/>
                <a:ea typeface="Calibri"/>
                <a:cs typeface="Calibri"/>
                <a:sym typeface="Calibri"/>
              </a:rPr>
              <a:t>char bff[10]; </a:t>
            </a:r>
            <a:endParaRPr sz="1400">
              <a:latin typeface="Calibri"/>
              <a:ea typeface="Calibri"/>
              <a:cs typeface="Calibri"/>
              <a:sym typeface="Calibri"/>
            </a:endParaRPr>
          </a:p>
          <a:p>
            <a:pPr indent="457200" lvl="0" marL="0" rtl="0" algn="l">
              <a:lnSpc>
                <a:spcPct val="90000"/>
              </a:lnSpc>
              <a:spcBef>
                <a:spcPts val="1000"/>
              </a:spcBef>
              <a:spcAft>
                <a:spcPts val="0"/>
              </a:spcAft>
              <a:buSzPts val="1800"/>
              <a:buNone/>
            </a:pPr>
            <a:r>
              <a:rPr lang="en-US" sz="1400">
                <a:latin typeface="Calibri"/>
                <a:ea typeface="Calibri"/>
                <a:cs typeface="Calibri"/>
                <a:sym typeface="Calibri"/>
              </a:rPr>
              <a:t>strcpy(bff, input); </a:t>
            </a:r>
            <a:endParaRPr sz="1400">
              <a:latin typeface="Calibri"/>
              <a:ea typeface="Calibri"/>
              <a:cs typeface="Calibri"/>
              <a:sym typeface="Calibri"/>
            </a:endParaRPr>
          </a:p>
          <a:p>
            <a:pPr indent="457200" lvl="0" marL="0" rtl="0" algn="l">
              <a:lnSpc>
                <a:spcPct val="90000"/>
              </a:lnSpc>
              <a:spcBef>
                <a:spcPts val="1000"/>
              </a:spcBef>
              <a:spcAft>
                <a:spcPts val="0"/>
              </a:spcAft>
              <a:buSzPts val="1800"/>
              <a:buNone/>
            </a:pPr>
            <a:r>
              <a:rPr lang="en-US" sz="1400">
                <a:latin typeface="Calibri"/>
                <a:ea typeface="Calibri"/>
                <a:cs typeface="Calibri"/>
                <a:sym typeface="Calibri"/>
              </a:rPr>
              <a:t>} </a:t>
            </a:r>
            <a:endParaRPr sz="1400">
              <a:latin typeface="Calibri"/>
              <a:ea typeface="Calibri"/>
              <a:cs typeface="Calibri"/>
              <a:sym typeface="Calibri"/>
            </a:endParaRPr>
          </a:p>
          <a:p>
            <a:pPr indent="457200" lvl="0" marL="0" rtl="0" algn="l">
              <a:lnSpc>
                <a:spcPct val="90000"/>
              </a:lnSpc>
              <a:spcBef>
                <a:spcPts val="1000"/>
              </a:spcBef>
              <a:spcAft>
                <a:spcPts val="0"/>
              </a:spcAft>
              <a:buSzPts val="1800"/>
              <a:buNone/>
            </a:pPr>
            <a:r>
              <a:rPr lang="en-US" sz="1400">
                <a:latin typeface="Calibri"/>
                <a:ea typeface="Calibri"/>
                <a:cs typeface="Calibri"/>
                <a:sym typeface="Calibri"/>
              </a:rPr>
              <a:t>int main() { </a:t>
            </a:r>
            <a:endParaRPr sz="1400">
              <a:latin typeface="Calibri"/>
              <a:ea typeface="Calibri"/>
              <a:cs typeface="Calibri"/>
              <a:sym typeface="Calibri"/>
            </a:endParaRPr>
          </a:p>
          <a:p>
            <a:pPr indent="457200" lvl="0" marL="0" rtl="0" algn="l">
              <a:lnSpc>
                <a:spcPct val="90000"/>
              </a:lnSpc>
              <a:spcBef>
                <a:spcPts val="1000"/>
              </a:spcBef>
              <a:spcAft>
                <a:spcPts val="0"/>
              </a:spcAft>
              <a:buSzPts val="1800"/>
              <a:buNone/>
            </a:pPr>
            <a:r>
              <a:rPr lang="en-US" sz="1400">
                <a:latin typeface="Calibri"/>
                <a:ea typeface="Calibri"/>
                <a:cs typeface="Calibri"/>
                <a:sym typeface="Calibri"/>
              </a:rPr>
              <a:t>const char *longSentence = "This is going to be a ridiculously long sentence to be longer than the buffer"; </a:t>
            </a:r>
            <a:endParaRPr sz="1400">
              <a:latin typeface="Calibri"/>
              <a:ea typeface="Calibri"/>
              <a:cs typeface="Calibri"/>
              <a:sym typeface="Calibri"/>
            </a:endParaRPr>
          </a:p>
          <a:p>
            <a:pPr indent="457200" lvl="0" marL="0" rtl="0" algn="l">
              <a:lnSpc>
                <a:spcPct val="90000"/>
              </a:lnSpc>
              <a:spcBef>
                <a:spcPts val="1000"/>
              </a:spcBef>
              <a:spcAft>
                <a:spcPts val="0"/>
              </a:spcAft>
              <a:buSzPts val="1800"/>
              <a:buNone/>
            </a:pPr>
            <a:r>
              <a:rPr lang="en-US" sz="1400">
                <a:latin typeface="Calibri"/>
                <a:ea typeface="Calibri"/>
                <a:cs typeface="Calibri"/>
                <a:sym typeface="Calibri"/>
              </a:rPr>
              <a:t>bufferExample(longSentence); </a:t>
            </a:r>
            <a:endParaRPr sz="1400">
              <a:latin typeface="Calibri"/>
              <a:ea typeface="Calibri"/>
              <a:cs typeface="Calibri"/>
              <a:sym typeface="Calibri"/>
            </a:endParaRPr>
          </a:p>
          <a:p>
            <a:pPr indent="457200" lvl="0" marL="0" rtl="0" algn="l">
              <a:lnSpc>
                <a:spcPct val="90000"/>
              </a:lnSpc>
              <a:spcBef>
                <a:spcPts val="1000"/>
              </a:spcBef>
              <a:spcAft>
                <a:spcPts val="0"/>
              </a:spcAft>
              <a:buSzPts val="1800"/>
              <a:buNone/>
            </a:pPr>
            <a:r>
              <a:rPr lang="en-US" sz="1400">
                <a:latin typeface="Calibri"/>
                <a:ea typeface="Calibri"/>
                <a:cs typeface="Calibri"/>
                <a:sym typeface="Calibri"/>
              </a:rPr>
              <a:t>return 0; </a:t>
            </a:r>
            <a:endParaRPr sz="1400">
              <a:latin typeface="Calibri"/>
              <a:ea typeface="Calibri"/>
              <a:cs typeface="Calibri"/>
              <a:sym typeface="Calibri"/>
            </a:endParaRPr>
          </a:p>
          <a:p>
            <a:pPr indent="457200" lvl="0" marL="0" rtl="0" algn="l">
              <a:lnSpc>
                <a:spcPct val="90000"/>
              </a:lnSpc>
              <a:spcBef>
                <a:spcPts val="1000"/>
              </a:spcBef>
              <a:spcAft>
                <a:spcPts val="0"/>
              </a:spcAft>
              <a:buSzPts val="1800"/>
              <a:buNone/>
            </a:pPr>
            <a:r>
              <a:rPr lang="en-US" sz="1400">
                <a:latin typeface="Calibri"/>
                <a:ea typeface="Calibri"/>
                <a:cs typeface="Calibri"/>
                <a:sym typeface="Calibri"/>
              </a:rPr>
              <a:t>}</a:t>
            </a:r>
            <a:endParaRPr sz="1400">
              <a:latin typeface="Calibri"/>
              <a:ea typeface="Calibri"/>
              <a:cs typeface="Calibri"/>
              <a:sym typeface="Calibri"/>
            </a:endParaRPr>
          </a:p>
        </p:txBody>
      </p:sp>
      <p:pic>
        <p:nvPicPr>
          <p:cNvPr descr="Green Pace logo" id="197" name="Google Shape;197;p26"/>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7"/>
          <p:cNvSpPr txBox="1"/>
          <p:nvPr>
            <p:ph type="title"/>
          </p:nvPr>
        </p:nvSpPr>
        <p:spPr>
          <a:xfrm>
            <a:off x="2895600" y="764373"/>
            <a:ext cx="8610600" cy="12930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SzPts val="1800"/>
              <a:buFont typeface="Arial"/>
              <a:buNone/>
            </a:pPr>
            <a:r>
              <a:rPr lang="en-US" sz="3400"/>
              <a:t>Positive Unit Testing 2: Testing Addition</a:t>
            </a:r>
            <a:endParaRPr/>
          </a:p>
        </p:txBody>
      </p:sp>
      <p:sp>
        <p:nvSpPr>
          <p:cNvPr id="203" name="Google Shape;203;p27"/>
          <p:cNvSpPr txBox="1"/>
          <p:nvPr>
            <p:ph idx="1" type="body"/>
          </p:nvPr>
        </p:nvSpPr>
        <p:spPr>
          <a:xfrm>
            <a:off x="685800" y="2181235"/>
            <a:ext cx="10820400" cy="4024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i="1" lang="en-US"/>
              <a:t>This will test assertions.</a:t>
            </a:r>
            <a:endParaRPr i="1"/>
          </a:p>
          <a:p>
            <a:pPr indent="0" lvl="0" marL="0" rtl="0" algn="l">
              <a:lnSpc>
                <a:spcPct val="90000"/>
              </a:lnSpc>
              <a:spcBef>
                <a:spcPts val="1000"/>
              </a:spcBef>
              <a:spcAft>
                <a:spcPts val="0"/>
              </a:spcAft>
              <a:buSzPts val="1800"/>
              <a:buNone/>
            </a:pPr>
            <a:r>
              <a:rPr lang="en-US" sz="1200">
                <a:latin typeface="Calibri"/>
                <a:ea typeface="Calibri"/>
                <a:cs typeface="Calibri"/>
                <a:sym typeface="Calibri"/>
              </a:rPr>
              <a:t>int add(int a, int b) { </a:t>
            </a:r>
            <a:endParaRPr sz="1200">
              <a:latin typeface="Calibri"/>
              <a:ea typeface="Calibri"/>
              <a:cs typeface="Calibri"/>
              <a:sym typeface="Calibri"/>
            </a:endParaRPr>
          </a:p>
          <a:p>
            <a:pPr indent="0" lvl="0" marL="0" rtl="0" algn="l">
              <a:lnSpc>
                <a:spcPct val="90000"/>
              </a:lnSpc>
              <a:spcBef>
                <a:spcPts val="1000"/>
              </a:spcBef>
              <a:spcAft>
                <a:spcPts val="0"/>
              </a:spcAft>
              <a:buSzPts val="1800"/>
              <a:buNone/>
            </a:pPr>
            <a:r>
              <a:rPr lang="en-US" sz="1200">
                <a:latin typeface="Calibri"/>
                <a:ea typeface="Calibri"/>
                <a:cs typeface="Calibri"/>
                <a:sym typeface="Calibri"/>
              </a:rPr>
              <a:t>return a + b; </a:t>
            </a:r>
            <a:endParaRPr sz="1200">
              <a:latin typeface="Calibri"/>
              <a:ea typeface="Calibri"/>
              <a:cs typeface="Calibri"/>
              <a:sym typeface="Calibri"/>
            </a:endParaRPr>
          </a:p>
          <a:p>
            <a:pPr indent="0" lvl="0" marL="0" rtl="0" algn="l">
              <a:lnSpc>
                <a:spcPct val="90000"/>
              </a:lnSpc>
              <a:spcBef>
                <a:spcPts val="1000"/>
              </a:spcBef>
              <a:spcAft>
                <a:spcPts val="0"/>
              </a:spcAft>
              <a:buSzPts val="1800"/>
              <a:buNone/>
            </a:pPr>
            <a:r>
              <a:rPr lang="en-US" sz="1200">
                <a:latin typeface="Calibri"/>
                <a:ea typeface="Calibri"/>
                <a:cs typeface="Calibri"/>
                <a:sym typeface="Calibri"/>
              </a:rPr>
              <a:t>}</a:t>
            </a:r>
            <a:endParaRPr sz="1200">
              <a:latin typeface="Calibri"/>
              <a:ea typeface="Calibri"/>
              <a:cs typeface="Calibri"/>
              <a:sym typeface="Calibri"/>
            </a:endParaRPr>
          </a:p>
          <a:p>
            <a:pPr indent="0" lvl="0" marL="0" rtl="0" algn="l">
              <a:lnSpc>
                <a:spcPct val="90000"/>
              </a:lnSpc>
              <a:spcBef>
                <a:spcPts val="1000"/>
              </a:spcBef>
              <a:spcAft>
                <a:spcPts val="0"/>
              </a:spcAft>
              <a:buSzPts val="1800"/>
              <a:buNone/>
            </a:pPr>
            <a:r>
              <a:rPr lang="en-US" sz="1200">
                <a:latin typeface="Calibri"/>
                <a:ea typeface="Calibri"/>
                <a:cs typeface="Calibri"/>
                <a:sym typeface="Calibri"/>
              </a:rPr>
              <a:t>void testAdd() { </a:t>
            </a:r>
            <a:endParaRPr sz="1200">
              <a:latin typeface="Calibri"/>
              <a:ea typeface="Calibri"/>
              <a:cs typeface="Calibri"/>
              <a:sym typeface="Calibri"/>
            </a:endParaRPr>
          </a:p>
          <a:p>
            <a:pPr indent="0" lvl="0" marL="0" rtl="0" algn="l">
              <a:lnSpc>
                <a:spcPct val="90000"/>
              </a:lnSpc>
              <a:spcBef>
                <a:spcPts val="1000"/>
              </a:spcBef>
              <a:spcAft>
                <a:spcPts val="0"/>
              </a:spcAft>
              <a:buSzPts val="1800"/>
              <a:buNone/>
            </a:pPr>
            <a:r>
              <a:rPr lang="en-US" sz="1200">
                <a:latin typeface="Calibri"/>
                <a:ea typeface="Calibri"/>
                <a:cs typeface="Calibri"/>
                <a:sym typeface="Calibri"/>
              </a:rPr>
              <a:t>int result = add(2, 3); </a:t>
            </a:r>
            <a:endParaRPr sz="1200">
              <a:latin typeface="Calibri"/>
              <a:ea typeface="Calibri"/>
              <a:cs typeface="Calibri"/>
              <a:sym typeface="Calibri"/>
            </a:endParaRPr>
          </a:p>
          <a:p>
            <a:pPr indent="0" lvl="0" marL="0" rtl="0" algn="l">
              <a:lnSpc>
                <a:spcPct val="90000"/>
              </a:lnSpc>
              <a:spcBef>
                <a:spcPts val="1000"/>
              </a:spcBef>
              <a:spcAft>
                <a:spcPts val="0"/>
              </a:spcAft>
              <a:buSzPts val="1800"/>
              <a:buNone/>
            </a:pPr>
            <a:r>
              <a:rPr lang="en-US" sz="1200">
                <a:latin typeface="Calibri"/>
                <a:ea typeface="Calibri"/>
                <a:cs typeface="Calibri"/>
                <a:sym typeface="Calibri"/>
              </a:rPr>
              <a:t>assert(result == 5); </a:t>
            </a:r>
            <a:endParaRPr sz="1200">
              <a:latin typeface="Calibri"/>
              <a:ea typeface="Calibri"/>
              <a:cs typeface="Calibri"/>
              <a:sym typeface="Calibri"/>
            </a:endParaRPr>
          </a:p>
          <a:p>
            <a:pPr indent="0" lvl="0" marL="0" rtl="0" algn="l">
              <a:lnSpc>
                <a:spcPct val="90000"/>
              </a:lnSpc>
              <a:spcBef>
                <a:spcPts val="1000"/>
              </a:spcBef>
              <a:spcAft>
                <a:spcPts val="0"/>
              </a:spcAft>
              <a:buSzPts val="1800"/>
              <a:buNone/>
            </a:pPr>
            <a:r>
              <a:rPr lang="en-US" sz="1200">
                <a:latin typeface="Calibri"/>
                <a:ea typeface="Calibri"/>
                <a:cs typeface="Calibri"/>
                <a:sym typeface="Calibri"/>
              </a:rPr>
              <a:t>} </a:t>
            </a:r>
            <a:endParaRPr sz="1200">
              <a:latin typeface="Calibri"/>
              <a:ea typeface="Calibri"/>
              <a:cs typeface="Calibri"/>
              <a:sym typeface="Calibri"/>
            </a:endParaRPr>
          </a:p>
          <a:p>
            <a:pPr indent="0" lvl="0" marL="0" rtl="0" algn="l">
              <a:lnSpc>
                <a:spcPct val="90000"/>
              </a:lnSpc>
              <a:spcBef>
                <a:spcPts val="1000"/>
              </a:spcBef>
              <a:spcAft>
                <a:spcPts val="0"/>
              </a:spcAft>
              <a:buSzPts val="1800"/>
              <a:buNone/>
            </a:pPr>
            <a:r>
              <a:rPr lang="en-US" sz="1200">
                <a:latin typeface="Calibri"/>
                <a:ea typeface="Calibri"/>
                <a:cs typeface="Calibri"/>
                <a:sym typeface="Calibri"/>
              </a:rPr>
              <a:t>int main() { </a:t>
            </a:r>
            <a:endParaRPr sz="1200">
              <a:latin typeface="Calibri"/>
              <a:ea typeface="Calibri"/>
              <a:cs typeface="Calibri"/>
              <a:sym typeface="Calibri"/>
            </a:endParaRPr>
          </a:p>
          <a:p>
            <a:pPr indent="0" lvl="0" marL="0" rtl="0" algn="l">
              <a:lnSpc>
                <a:spcPct val="90000"/>
              </a:lnSpc>
              <a:spcBef>
                <a:spcPts val="1000"/>
              </a:spcBef>
              <a:spcAft>
                <a:spcPts val="0"/>
              </a:spcAft>
              <a:buSzPts val="1800"/>
              <a:buNone/>
            </a:pPr>
            <a:r>
              <a:rPr lang="en-US" sz="1200">
                <a:latin typeface="Calibri"/>
                <a:ea typeface="Calibri"/>
                <a:cs typeface="Calibri"/>
                <a:sym typeface="Calibri"/>
              </a:rPr>
              <a:t>testAdd(); </a:t>
            </a:r>
            <a:endParaRPr sz="1200">
              <a:latin typeface="Calibri"/>
              <a:ea typeface="Calibri"/>
              <a:cs typeface="Calibri"/>
              <a:sym typeface="Calibri"/>
            </a:endParaRPr>
          </a:p>
          <a:p>
            <a:pPr indent="0" lvl="0" marL="0" rtl="0" algn="l">
              <a:lnSpc>
                <a:spcPct val="90000"/>
              </a:lnSpc>
              <a:spcBef>
                <a:spcPts val="1000"/>
              </a:spcBef>
              <a:spcAft>
                <a:spcPts val="0"/>
              </a:spcAft>
              <a:buSzPts val="1800"/>
              <a:buNone/>
            </a:pPr>
            <a:r>
              <a:rPr lang="en-US" sz="1200">
                <a:latin typeface="Calibri"/>
                <a:ea typeface="Calibri"/>
                <a:cs typeface="Calibri"/>
                <a:sym typeface="Calibri"/>
              </a:rPr>
              <a:t>return 0;</a:t>
            </a:r>
            <a:endParaRPr sz="1200">
              <a:latin typeface="Calibri"/>
              <a:ea typeface="Calibri"/>
              <a:cs typeface="Calibri"/>
              <a:sym typeface="Calibri"/>
            </a:endParaRPr>
          </a:p>
          <a:p>
            <a:pPr indent="0" lvl="0" marL="0" rtl="0" algn="l">
              <a:lnSpc>
                <a:spcPct val="90000"/>
              </a:lnSpc>
              <a:spcBef>
                <a:spcPts val="1000"/>
              </a:spcBef>
              <a:spcAft>
                <a:spcPts val="0"/>
              </a:spcAft>
              <a:buSzPts val="1800"/>
              <a:buNone/>
            </a:pPr>
            <a:r>
              <a:rPr lang="en-US" sz="1200">
                <a:latin typeface="Calibri"/>
                <a:ea typeface="Calibri"/>
                <a:cs typeface="Calibri"/>
                <a:sym typeface="Calibri"/>
              </a:rPr>
              <a:t> }</a:t>
            </a:r>
            <a:endParaRPr sz="1200">
              <a:latin typeface="Calibri"/>
              <a:ea typeface="Calibri"/>
              <a:cs typeface="Calibri"/>
              <a:sym typeface="Calibri"/>
            </a:endParaRPr>
          </a:p>
        </p:txBody>
      </p:sp>
      <p:pic>
        <p:nvPicPr>
          <p:cNvPr descr="Green Pace logo" id="204" name="Google Shape;204;p27"/>
          <p:cNvPicPr preferRelativeResize="0"/>
          <p:nvPr/>
        </p:nvPicPr>
        <p:blipFill rotWithShape="1">
          <a:blip r:embed="rId3">
            <a:alphaModFix/>
          </a:blip>
          <a:srcRect b="0" l="0" r="0" t="0"/>
          <a:stretch/>
        </p:blipFill>
        <p:spPr>
          <a:xfrm>
            <a:off x="11084074" y="5440526"/>
            <a:ext cx="886603" cy="114922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