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74" r:id="rId4"/>
    <p:sldId id="258" r:id="rId5"/>
    <p:sldId id="275" r:id="rId6"/>
    <p:sldId id="257" r:id="rId7"/>
    <p:sldId id="260" r:id="rId8"/>
    <p:sldId id="261" r:id="rId9"/>
    <p:sldId id="262" r:id="rId10"/>
    <p:sldId id="264" r:id="rId11"/>
    <p:sldId id="269" r:id="rId12"/>
    <p:sldId id="270" r:id="rId13"/>
    <p:sldId id="263" r:id="rId14"/>
    <p:sldId id="271"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lear Sans Regular" panose="020B0604020202020204" charset="0"/>
      <p:regular r:id="rId20"/>
    </p:embeddedFont>
    <p:embeddedFont>
      <p:font typeface="Montserrat Classic Bold" panose="020B0604020202020204" charset="0"/>
      <p:regular r:id="rId21"/>
    </p:embeddedFont>
    <p:embeddedFont>
      <p:font typeface="Montserrat Light" panose="020B0604020202020204" charset="0"/>
      <p:regular r:id="rId22"/>
    </p:embeddedFont>
    <p:embeddedFont>
      <p:font typeface="Montserrat Light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D4AB"/>
    <a:srgbClr val="E94759"/>
    <a:srgbClr val="1D242C"/>
    <a:srgbClr val="F5E7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677"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join.slack.com/t/quantumai-group/shared_invite/zt-f5ll5di9-ylrgsmwzRGwa~_JGH7yV_g"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grpSp>
        <p:nvGrpSpPr>
          <p:cNvPr id="2" name="Group 2"/>
          <p:cNvGrpSpPr/>
          <p:nvPr/>
        </p:nvGrpSpPr>
        <p:grpSpPr>
          <a:xfrm>
            <a:off x="15359181" y="7031334"/>
            <a:ext cx="6511333" cy="651133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4759"/>
            </a:solidFill>
          </p:spPr>
        </p:sp>
      </p:grpSp>
      <p:grpSp>
        <p:nvGrpSpPr>
          <p:cNvPr id="4" name="Group 4"/>
          <p:cNvGrpSpPr/>
          <p:nvPr/>
        </p:nvGrpSpPr>
        <p:grpSpPr>
          <a:xfrm>
            <a:off x="-1977005" y="-3546217"/>
            <a:ext cx="6294579" cy="6294579"/>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sp>
        <p:nvSpPr>
          <p:cNvPr id="6" name="AutoShape 6"/>
          <p:cNvSpPr/>
          <p:nvPr/>
        </p:nvSpPr>
        <p:spPr>
          <a:xfrm>
            <a:off x="17722638" y="4357337"/>
            <a:ext cx="9525" cy="3091986"/>
          </a:xfrm>
          <a:prstGeom prst="rect">
            <a:avLst/>
          </a:prstGeom>
          <a:solidFill>
            <a:srgbClr val="F5F5EF"/>
          </a:solidFill>
        </p:spPr>
      </p:sp>
      <p:sp>
        <p:nvSpPr>
          <p:cNvPr id="7" name="TextBox 7"/>
          <p:cNvSpPr txBox="1"/>
          <p:nvPr/>
        </p:nvSpPr>
        <p:spPr>
          <a:xfrm>
            <a:off x="2474991" y="4217558"/>
            <a:ext cx="8009687" cy="1527689"/>
          </a:xfrm>
          <a:prstGeom prst="rect">
            <a:avLst/>
          </a:prstGeom>
        </p:spPr>
        <p:txBody>
          <a:bodyPr lIns="0" tIns="0" rIns="0" bIns="0" rtlCol="0" anchor="t">
            <a:spAutoFit/>
          </a:bodyPr>
          <a:lstStyle/>
          <a:p>
            <a:pPr>
              <a:lnSpc>
                <a:spcPts val="5820"/>
              </a:lnSpc>
            </a:pPr>
            <a:r>
              <a:rPr lang="en-US" sz="6000" spc="300">
                <a:solidFill>
                  <a:srgbClr val="F5F5EF"/>
                </a:solidFill>
                <a:latin typeface="Montserrat Classic Bold"/>
              </a:rPr>
              <a:t>Machine Learning with Python </a:t>
            </a:r>
          </a:p>
        </p:txBody>
      </p:sp>
      <p:sp>
        <p:nvSpPr>
          <p:cNvPr id="8" name="TextBox 8"/>
          <p:cNvSpPr txBox="1"/>
          <p:nvPr/>
        </p:nvSpPr>
        <p:spPr>
          <a:xfrm>
            <a:off x="2474991" y="5846180"/>
            <a:ext cx="7310779" cy="512354"/>
          </a:xfrm>
          <a:prstGeom prst="rect">
            <a:avLst/>
          </a:prstGeom>
        </p:spPr>
        <p:txBody>
          <a:bodyPr lIns="0" tIns="0" rIns="0" bIns="0" rtlCol="0" anchor="t">
            <a:spAutoFit/>
          </a:bodyPr>
          <a:lstStyle/>
          <a:p>
            <a:pPr>
              <a:lnSpc>
                <a:spcPts val="4297"/>
              </a:lnSpc>
            </a:pPr>
            <a:r>
              <a:rPr lang="en-US" sz="3069" spc="368">
                <a:solidFill>
                  <a:srgbClr val="F5F5EF"/>
                </a:solidFill>
                <a:latin typeface="Montserrat Light"/>
              </a:rPr>
              <a:t>AI Learning Platform</a:t>
            </a:r>
          </a:p>
        </p:txBody>
      </p:sp>
      <p:sp>
        <p:nvSpPr>
          <p:cNvPr id="9" name="TextBox 9"/>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F5F5EF"/>
                </a:solidFill>
                <a:latin typeface="Montserrat Light Bold"/>
              </a:rPr>
              <a:t>DATA SCIENCE CLASS</a:t>
            </a:r>
          </a:p>
        </p:txBody>
      </p:sp>
      <p:sp>
        <p:nvSpPr>
          <p:cNvPr id="10" name="TextBox 10"/>
          <p:cNvSpPr txBox="1"/>
          <p:nvPr/>
        </p:nvSpPr>
        <p:spPr>
          <a:xfrm rot="-5400000">
            <a:off x="14949583" y="3027428"/>
            <a:ext cx="5525362" cy="226440"/>
          </a:xfrm>
          <a:prstGeom prst="rect">
            <a:avLst/>
          </a:prstGeom>
        </p:spPr>
        <p:txBody>
          <a:bodyPr lIns="0" tIns="0" rIns="0" bIns="0" rtlCol="0" anchor="t">
            <a:spAutoFit/>
          </a:bodyPr>
          <a:lstStyle/>
          <a:p>
            <a:pPr algn="r">
              <a:lnSpc>
                <a:spcPts val="1667"/>
              </a:lnSpc>
            </a:pPr>
            <a:r>
              <a:rPr lang="en-US" sz="1462" spc="538">
                <a:solidFill>
                  <a:srgbClr val="F5F5EF"/>
                </a:solidFill>
                <a:latin typeface="Montserrat Light Bold"/>
              </a:rPr>
              <a:t>AI LEARNING PLATFORM</a:t>
            </a:r>
          </a:p>
        </p:txBody>
      </p:sp>
      <p:pic>
        <p:nvPicPr>
          <p:cNvPr id="11" name="Picture 11"/>
          <p:cNvPicPr>
            <a:picLocks noChangeAspect="1"/>
          </p:cNvPicPr>
          <p:nvPr/>
        </p:nvPicPr>
        <p:blipFill>
          <a:blip r:embed="rId2"/>
          <a:srcRect/>
          <a:stretch>
            <a:fillRect/>
          </a:stretch>
        </p:blipFill>
        <p:spPr>
          <a:xfrm>
            <a:off x="10908576" y="2748362"/>
            <a:ext cx="4876714" cy="4850113"/>
          </a:xfrm>
          <a:prstGeom prst="rect">
            <a:avLst/>
          </a:prstGeom>
        </p:spPr>
      </p:pic>
      <p:pic>
        <p:nvPicPr>
          <p:cNvPr id="13" name="Picture 12">
            <a:extLst>
              <a:ext uri="{FF2B5EF4-FFF2-40B4-BE49-F238E27FC236}">
                <a16:creationId xmlns:a16="http://schemas.microsoft.com/office/drawing/2014/main" id="{74FAFBD5-6371-45D5-840D-9E36414317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BD4AB"/>
        </a:solidFill>
        <a:effectLst/>
      </p:bgPr>
    </p:bg>
    <p:spTree>
      <p:nvGrpSpPr>
        <p:cNvPr id="1" name=""/>
        <p:cNvGrpSpPr/>
        <p:nvPr/>
      </p:nvGrpSpPr>
      <p:grpSpPr>
        <a:xfrm>
          <a:off x="0" y="0"/>
          <a:ext cx="0" cy="0"/>
          <a:chOff x="0" y="0"/>
          <a:chExt cx="0" cy="0"/>
        </a:xfrm>
      </p:grpSpPr>
      <p:sp>
        <p:nvSpPr>
          <p:cNvPr id="5" name="TextBox 5"/>
          <p:cNvSpPr txBox="1"/>
          <p:nvPr/>
        </p:nvSpPr>
        <p:spPr>
          <a:xfrm>
            <a:off x="1467386" y="4357337"/>
            <a:ext cx="6985887" cy="651510"/>
          </a:xfrm>
          <a:prstGeom prst="rect">
            <a:avLst/>
          </a:prstGeom>
        </p:spPr>
        <p:txBody>
          <a:bodyPr lIns="0" tIns="0" rIns="0" bIns="0" rtlCol="0" anchor="t">
            <a:spAutoFit/>
          </a:bodyPr>
          <a:lstStyle/>
          <a:p>
            <a:pPr>
              <a:lnSpc>
                <a:spcPts val="4995"/>
              </a:lnSpc>
            </a:pPr>
            <a:r>
              <a:rPr lang="en-US" sz="4500" spc="225" dirty="0">
                <a:solidFill>
                  <a:srgbClr val="5A4594"/>
                </a:solidFill>
                <a:latin typeface="Montserrat Classic Bold"/>
              </a:rPr>
              <a:t>TRY AND LEARN</a:t>
            </a:r>
          </a:p>
        </p:txBody>
      </p:sp>
      <p:sp>
        <p:nvSpPr>
          <p:cNvPr id="6" name="AutoShape 6"/>
          <p:cNvSpPr/>
          <p:nvPr/>
        </p:nvSpPr>
        <p:spPr>
          <a:xfrm>
            <a:off x="17722638" y="4357337"/>
            <a:ext cx="9525" cy="3091986"/>
          </a:xfrm>
          <a:prstGeom prst="rect">
            <a:avLst/>
          </a:prstGeom>
          <a:solidFill>
            <a:srgbClr val="5A4594"/>
          </a:solidFill>
        </p:spPr>
      </p:sp>
      <p:sp>
        <p:nvSpPr>
          <p:cNvPr id="7" name="TextBox 7"/>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5A4594"/>
                </a:solidFill>
                <a:latin typeface="Montserrat Light Bold"/>
              </a:rPr>
              <a:t>PAGE 09</a:t>
            </a:r>
          </a:p>
        </p:txBody>
      </p:sp>
      <p:pic>
        <p:nvPicPr>
          <p:cNvPr id="8" name="Picture 8"/>
          <p:cNvPicPr>
            <a:picLocks noChangeAspect="1"/>
          </p:cNvPicPr>
          <p:nvPr/>
        </p:nvPicPr>
        <p:blipFill>
          <a:blip r:embed="rId2"/>
          <a:srcRect/>
          <a:stretch>
            <a:fillRect/>
          </a:stretch>
        </p:blipFill>
        <p:spPr>
          <a:xfrm>
            <a:off x="10516633" y="2660569"/>
            <a:ext cx="5242273" cy="4965862"/>
          </a:xfrm>
          <a:prstGeom prst="rect">
            <a:avLst/>
          </a:prstGeom>
        </p:spPr>
      </p:pic>
      <p:sp>
        <p:nvSpPr>
          <p:cNvPr id="9" name="TextBox 9"/>
          <p:cNvSpPr txBox="1"/>
          <p:nvPr/>
        </p:nvSpPr>
        <p:spPr>
          <a:xfrm rot="-5400000">
            <a:off x="14964721" y="3027428"/>
            <a:ext cx="5525362" cy="226440"/>
          </a:xfrm>
          <a:prstGeom prst="rect">
            <a:avLst/>
          </a:prstGeom>
        </p:spPr>
        <p:txBody>
          <a:bodyPr lIns="0" tIns="0" rIns="0" bIns="0" rtlCol="0" anchor="t">
            <a:spAutoFit/>
          </a:bodyPr>
          <a:lstStyle/>
          <a:p>
            <a:pPr algn="r">
              <a:lnSpc>
                <a:spcPts val="1667"/>
              </a:lnSpc>
            </a:pPr>
            <a:r>
              <a:rPr lang="en-US" sz="1462" spc="538">
                <a:solidFill>
                  <a:srgbClr val="EC3655"/>
                </a:solidFill>
                <a:latin typeface="Montserrat Light Bold"/>
              </a:rPr>
              <a:t>AI LEARNING PLATFORM</a:t>
            </a:r>
          </a:p>
        </p:txBody>
      </p:sp>
      <p:sp>
        <p:nvSpPr>
          <p:cNvPr id="10" name="TextBox 10"/>
          <p:cNvSpPr txBox="1"/>
          <p:nvPr/>
        </p:nvSpPr>
        <p:spPr>
          <a:xfrm rot="-5400000">
            <a:off x="16709634" y="8441924"/>
            <a:ext cx="2202892" cy="393798"/>
          </a:xfrm>
          <a:prstGeom prst="rect">
            <a:avLst/>
          </a:prstGeom>
        </p:spPr>
        <p:txBody>
          <a:bodyPr lIns="0" tIns="0" rIns="0" bIns="0" rtlCol="0" anchor="t">
            <a:spAutoFit/>
          </a:bodyPr>
          <a:lstStyle/>
          <a:p>
            <a:pPr algn="l">
              <a:lnSpc>
                <a:spcPts val="1459"/>
              </a:lnSpc>
            </a:pPr>
            <a:r>
              <a:rPr lang="en-US" sz="1279" spc="471">
                <a:solidFill>
                  <a:srgbClr val="EC3655"/>
                </a:solidFill>
                <a:latin typeface="Montserrat Light Bold"/>
              </a:rPr>
              <a:t>DATA SCIENCE CLASS</a:t>
            </a:r>
          </a:p>
        </p:txBody>
      </p:sp>
      <p:pic>
        <p:nvPicPr>
          <p:cNvPr id="11" name="Picture 10">
            <a:extLst>
              <a:ext uri="{FF2B5EF4-FFF2-40B4-BE49-F238E27FC236}">
                <a16:creationId xmlns:a16="http://schemas.microsoft.com/office/drawing/2014/main" id="{14BC5798-59A1-44B9-88D0-B26EE581EA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BD4AB"/>
        </a:solidFill>
        <a:effectLst/>
      </p:bgPr>
    </p:bg>
    <p:spTree>
      <p:nvGrpSpPr>
        <p:cNvPr id="1" name=""/>
        <p:cNvGrpSpPr/>
        <p:nvPr/>
      </p:nvGrpSpPr>
      <p:grpSpPr>
        <a:xfrm>
          <a:off x="0" y="0"/>
          <a:ext cx="0" cy="0"/>
          <a:chOff x="0" y="0"/>
          <a:chExt cx="0" cy="0"/>
        </a:xfrm>
      </p:grpSpPr>
      <p:sp>
        <p:nvSpPr>
          <p:cNvPr id="4" name="TextBox 4"/>
          <p:cNvSpPr txBox="1"/>
          <p:nvPr/>
        </p:nvSpPr>
        <p:spPr>
          <a:xfrm>
            <a:off x="3158835" y="1751884"/>
            <a:ext cx="11970330" cy="651510"/>
          </a:xfrm>
          <a:prstGeom prst="rect">
            <a:avLst/>
          </a:prstGeom>
        </p:spPr>
        <p:txBody>
          <a:bodyPr lIns="0" tIns="0" rIns="0" bIns="0" rtlCol="0" anchor="t">
            <a:spAutoFit/>
          </a:bodyPr>
          <a:lstStyle/>
          <a:p>
            <a:pPr algn="ctr">
              <a:lnSpc>
                <a:spcPts val="4995"/>
              </a:lnSpc>
            </a:pPr>
            <a:r>
              <a:rPr lang="en-US" sz="4500" spc="225" dirty="0">
                <a:solidFill>
                  <a:srgbClr val="5A4594"/>
                </a:solidFill>
                <a:latin typeface="Montserrat Classic Bold"/>
              </a:rPr>
              <a:t>CLASS DISCUSSION Forum</a:t>
            </a:r>
          </a:p>
        </p:txBody>
      </p:sp>
      <p:sp>
        <p:nvSpPr>
          <p:cNvPr id="5" name="AutoShape 5"/>
          <p:cNvSpPr/>
          <p:nvPr/>
        </p:nvSpPr>
        <p:spPr>
          <a:xfrm>
            <a:off x="17722638" y="4357337"/>
            <a:ext cx="9525" cy="3091986"/>
          </a:xfrm>
          <a:prstGeom prst="rect">
            <a:avLst/>
          </a:prstGeom>
          <a:solidFill>
            <a:srgbClr val="5A4594"/>
          </a:solidFill>
        </p:spPr>
      </p:sp>
      <p:sp>
        <p:nvSpPr>
          <p:cNvPr id="6" name="TextBox 6"/>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5A4594"/>
                </a:solidFill>
                <a:latin typeface="Montserrat Light Bold"/>
              </a:rPr>
              <a:t>PAGE 10</a:t>
            </a:r>
          </a:p>
        </p:txBody>
      </p:sp>
      <p:sp>
        <p:nvSpPr>
          <p:cNvPr id="7" name="TextBox 7"/>
          <p:cNvSpPr txBox="1"/>
          <p:nvPr/>
        </p:nvSpPr>
        <p:spPr>
          <a:xfrm rot="-5400000">
            <a:off x="16610446" y="8417459"/>
            <a:ext cx="2243434" cy="402187"/>
          </a:xfrm>
          <a:prstGeom prst="rect">
            <a:avLst/>
          </a:prstGeom>
        </p:spPr>
        <p:txBody>
          <a:bodyPr lIns="0" tIns="0" rIns="0" bIns="0" rtlCol="0" anchor="t">
            <a:spAutoFit/>
          </a:bodyPr>
          <a:lstStyle/>
          <a:p>
            <a:pPr algn="l">
              <a:lnSpc>
                <a:spcPts val="1511"/>
              </a:lnSpc>
            </a:pPr>
            <a:r>
              <a:rPr lang="en-US" sz="1326" spc="488">
                <a:solidFill>
                  <a:srgbClr val="5A4594"/>
                </a:solidFill>
                <a:latin typeface="Montserrat Light Bold"/>
              </a:rPr>
              <a:t>DATA SCIENCE SCHOOL</a:t>
            </a:r>
          </a:p>
        </p:txBody>
      </p:sp>
      <p:sp>
        <p:nvSpPr>
          <p:cNvPr id="8" name="TextBox 8"/>
          <p:cNvSpPr txBox="1"/>
          <p:nvPr/>
        </p:nvSpPr>
        <p:spPr>
          <a:xfrm rot="-5400000">
            <a:off x="15614161" y="2556992"/>
            <a:ext cx="4161687" cy="205459"/>
          </a:xfrm>
          <a:prstGeom prst="rect">
            <a:avLst/>
          </a:prstGeom>
        </p:spPr>
        <p:txBody>
          <a:bodyPr lIns="0" tIns="0" rIns="0" bIns="0" rtlCol="0" anchor="t">
            <a:spAutoFit/>
          </a:bodyPr>
          <a:lstStyle/>
          <a:p>
            <a:pPr algn="r">
              <a:lnSpc>
                <a:spcPts val="1506"/>
              </a:lnSpc>
            </a:pPr>
            <a:r>
              <a:rPr lang="en-US" sz="1321" spc="486">
                <a:solidFill>
                  <a:srgbClr val="5A4594"/>
                </a:solidFill>
                <a:latin typeface="Montserrat Light Bold"/>
              </a:rPr>
              <a:t>AI LEARNING PLATFORM</a:t>
            </a:r>
          </a:p>
        </p:txBody>
      </p:sp>
      <p:grpSp>
        <p:nvGrpSpPr>
          <p:cNvPr id="9" name="Group 9"/>
          <p:cNvGrpSpPr/>
          <p:nvPr/>
        </p:nvGrpSpPr>
        <p:grpSpPr>
          <a:xfrm>
            <a:off x="3409084" y="6356793"/>
            <a:ext cx="5455165" cy="1607368"/>
            <a:chOff x="0" y="2789196"/>
            <a:chExt cx="7273553" cy="2143158"/>
          </a:xfrm>
        </p:grpSpPr>
        <p:sp>
          <p:nvSpPr>
            <p:cNvPr id="10" name="TextBox 10"/>
            <p:cNvSpPr txBox="1"/>
            <p:nvPr/>
          </p:nvSpPr>
          <p:spPr>
            <a:xfrm>
              <a:off x="0" y="3493583"/>
              <a:ext cx="7273553" cy="1438771"/>
            </a:xfrm>
            <a:prstGeom prst="rect">
              <a:avLst/>
            </a:prstGeom>
          </p:spPr>
          <p:txBody>
            <a:bodyPr lIns="0" tIns="0" rIns="0" bIns="0" rtlCol="0" anchor="t">
              <a:spAutoFit/>
            </a:bodyPr>
            <a:lstStyle/>
            <a:p>
              <a:pPr marL="0" lvl="0" indent="0" algn="ctr">
                <a:lnSpc>
                  <a:spcPts val="2880"/>
                </a:lnSpc>
                <a:spcBef>
                  <a:spcPct val="0"/>
                </a:spcBef>
              </a:pPr>
              <a:r>
                <a:rPr lang="en-US" sz="1800" u="none" spc="36" dirty="0">
                  <a:solidFill>
                    <a:srgbClr val="1D242C"/>
                  </a:solidFill>
                  <a:latin typeface="Clear Sans Regular"/>
                </a:rPr>
                <a:t>Link: </a:t>
              </a:r>
              <a:r>
                <a:rPr lang="en-US" sz="1800" u="none" spc="36" dirty="0">
                  <a:solidFill>
                    <a:srgbClr val="1D242C"/>
                  </a:solidFill>
                  <a:latin typeface="Clear Sans Regular"/>
                  <a:hlinkClick r:id="rId2"/>
                </a:rPr>
                <a:t>https://join.slack.com/t/quantumai-group/shared_invite/zt-f5ll5di9-ylrgsmwzRGwa~_JGH7yV_g </a:t>
              </a:r>
              <a:endParaRPr lang="en-US" sz="1800" u="none" spc="36" dirty="0">
                <a:solidFill>
                  <a:srgbClr val="1D242C"/>
                </a:solidFill>
                <a:latin typeface="Clear Sans Regular"/>
              </a:endParaRPr>
            </a:p>
          </p:txBody>
        </p:sp>
        <p:sp>
          <p:nvSpPr>
            <p:cNvPr id="11" name="TextBox 11"/>
            <p:cNvSpPr txBox="1"/>
            <p:nvPr/>
          </p:nvSpPr>
          <p:spPr>
            <a:xfrm>
              <a:off x="1925624" y="2789196"/>
              <a:ext cx="3551477" cy="461665"/>
            </a:xfrm>
            <a:prstGeom prst="rect">
              <a:avLst/>
            </a:prstGeom>
          </p:spPr>
          <p:txBody>
            <a:bodyPr wrap="square" lIns="0" tIns="0" rIns="0" bIns="0" rtlCol="0" anchor="t">
              <a:spAutoFit/>
            </a:bodyPr>
            <a:lstStyle/>
            <a:p>
              <a:pPr algn="ctr">
                <a:lnSpc>
                  <a:spcPts val="2664"/>
                </a:lnSpc>
              </a:pPr>
              <a:r>
                <a:rPr lang="en-US" sz="2400" spc="120" dirty="0">
                  <a:solidFill>
                    <a:srgbClr val="5A4594"/>
                  </a:solidFill>
                  <a:latin typeface="Montserrat Classic Bold"/>
                </a:rPr>
                <a:t>Slack Channel </a:t>
              </a:r>
            </a:p>
          </p:txBody>
        </p:sp>
      </p:grpSp>
      <p:grpSp>
        <p:nvGrpSpPr>
          <p:cNvPr id="13" name="Group 13"/>
          <p:cNvGrpSpPr/>
          <p:nvPr/>
        </p:nvGrpSpPr>
        <p:grpSpPr>
          <a:xfrm>
            <a:off x="9517801" y="6192585"/>
            <a:ext cx="5455165" cy="1027782"/>
            <a:chOff x="125400" y="2570252"/>
            <a:chExt cx="7273553" cy="1370377"/>
          </a:xfrm>
        </p:grpSpPr>
        <p:sp>
          <p:nvSpPr>
            <p:cNvPr id="14" name="TextBox 14"/>
            <p:cNvSpPr txBox="1"/>
            <p:nvPr/>
          </p:nvSpPr>
          <p:spPr>
            <a:xfrm>
              <a:off x="125400" y="3493582"/>
              <a:ext cx="7273553" cy="447047"/>
            </a:xfrm>
            <a:prstGeom prst="rect">
              <a:avLst/>
            </a:prstGeom>
          </p:spPr>
          <p:txBody>
            <a:bodyPr lIns="0" tIns="0" rIns="0" bIns="0" rtlCol="0" anchor="t">
              <a:spAutoFit/>
            </a:bodyPr>
            <a:lstStyle/>
            <a:p>
              <a:pPr marL="0" lvl="0" indent="0" algn="ctr">
                <a:lnSpc>
                  <a:spcPts val="2880"/>
                </a:lnSpc>
                <a:spcBef>
                  <a:spcPct val="0"/>
                </a:spcBef>
              </a:pPr>
              <a:r>
                <a:rPr lang="en-US" sz="1800" u="none" spc="36" dirty="0">
                  <a:solidFill>
                    <a:srgbClr val="1D242C"/>
                  </a:solidFill>
                  <a:latin typeface="Clear Sans Regular"/>
                </a:rPr>
                <a:t>Coming soon on feedback.</a:t>
              </a:r>
            </a:p>
          </p:txBody>
        </p:sp>
        <p:sp>
          <p:nvSpPr>
            <p:cNvPr id="15" name="TextBox 15"/>
            <p:cNvSpPr txBox="1"/>
            <p:nvPr/>
          </p:nvSpPr>
          <p:spPr>
            <a:xfrm>
              <a:off x="1343795" y="2570252"/>
              <a:ext cx="4714021" cy="923330"/>
            </a:xfrm>
            <a:prstGeom prst="rect">
              <a:avLst/>
            </a:prstGeom>
          </p:spPr>
          <p:txBody>
            <a:bodyPr wrap="square" lIns="0" tIns="0" rIns="0" bIns="0" rtlCol="0" anchor="t">
              <a:spAutoFit/>
            </a:bodyPr>
            <a:lstStyle/>
            <a:p>
              <a:pPr algn="ctr">
                <a:lnSpc>
                  <a:spcPts val="2664"/>
                </a:lnSpc>
              </a:pPr>
              <a:r>
                <a:rPr lang="en-US" sz="2400" spc="120" dirty="0">
                  <a:solidFill>
                    <a:srgbClr val="5A4594"/>
                  </a:solidFill>
                  <a:latin typeface="Montserrat Classic Bold"/>
                </a:rPr>
                <a:t>Facebook messenger Group </a:t>
              </a:r>
            </a:p>
          </p:txBody>
        </p:sp>
      </p:grpSp>
      <p:pic>
        <p:nvPicPr>
          <p:cNvPr id="17" name="Picture 23">
            <a:extLst>
              <a:ext uri="{FF2B5EF4-FFF2-40B4-BE49-F238E27FC236}">
                <a16:creationId xmlns:a16="http://schemas.microsoft.com/office/drawing/2014/main" id="{EE434B64-44FD-42F9-B616-A509A2C53BEE}"/>
              </a:ext>
            </a:extLst>
          </p:cNvPr>
          <p:cNvPicPr>
            <a:picLocks noChangeAspect="1"/>
          </p:cNvPicPr>
          <p:nvPr/>
        </p:nvPicPr>
        <p:blipFill>
          <a:blip r:embed="rId3"/>
          <a:srcRect/>
          <a:stretch>
            <a:fillRect/>
          </a:stretch>
        </p:blipFill>
        <p:spPr>
          <a:xfrm>
            <a:off x="5243095" y="4353873"/>
            <a:ext cx="1787142" cy="1377724"/>
          </a:xfrm>
          <a:prstGeom prst="rect">
            <a:avLst/>
          </a:prstGeom>
        </p:spPr>
      </p:pic>
      <p:pic>
        <p:nvPicPr>
          <p:cNvPr id="18" name="Picture 17">
            <a:extLst>
              <a:ext uri="{FF2B5EF4-FFF2-40B4-BE49-F238E27FC236}">
                <a16:creationId xmlns:a16="http://schemas.microsoft.com/office/drawing/2014/main" id="{2736CD16-580B-4B3D-B757-E4AC76AD58AD}"/>
              </a:ext>
            </a:extLst>
          </p:cNvPr>
          <p:cNvPicPr>
            <a:picLocks noChangeAspect="1"/>
          </p:cNvPicPr>
          <p:nvPr/>
        </p:nvPicPr>
        <p:blipFill>
          <a:blip r:embed="rId4"/>
          <a:stretch>
            <a:fillRect/>
          </a:stretch>
        </p:blipFill>
        <p:spPr>
          <a:xfrm>
            <a:off x="11346315" y="4454592"/>
            <a:ext cx="1816765" cy="1377815"/>
          </a:xfrm>
          <a:prstGeom prst="rect">
            <a:avLst/>
          </a:prstGeom>
        </p:spPr>
      </p:pic>
      <p:pic>
        <p:nvPicPr>
          <p:cNvPr id="16" name="Picture 15">
            <a:extLst>
              <a:ext uri="{FF2B5EF4-FFF2-40B4-BE49-F238E27FC236}">
                <a16:creationId xmlns:a16="http://schemas.microsoft.com/office/drawing/2014/main" id="{081E3B0D-D2EC-43CB-A9F2-798FD5B09B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A4594"/>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F5F5EF"/>
          </a:solidFill>
        </p:spPr>
      </p:sp>
      <p:sp>
        <p:nvSpPr>
          <p:cNvPr id="3" name="TextBox 3"/>
          <p:cNvSpPr txBox="1"/>
          <p:nvPr/>
        </p:nvSpPr>
        <p:spPr>
          <a:xfrm>
            <a:off x="6705600" y="4508182"/>
            <a:ext cx="8582566" cy="1270635"/>
          </a:xfrm>
          <a:prstGeom prst="rect">
            <a:avLst/>
          </a:prstGeom>
        </p:spPr>
        <p:txBody>
          <a:bodyPr lIns="0" tIns="0" rIns="0" bIns="0" rtlCol="0" anchor="t">
            <a:spAutoFit/>
          </a:bodyPr>
          <a:lstStyle/>
          <a:p>
            <a:pPr>
              <a:lnSpc>
                <a:spcPts val="4995"/>
              </a:lnSpc>
            </a:pPr>
            <a:r>
              <a:rPr lang="en-US" sz="4500" spc="225" dirty="0">
                <a:solidFill>
                  <a:srgbClr val="F5E753"/>
                </a:solidFill>
                <a:latin typeface="Montserrat Classic Bold"/>
              </a:rPr>
              <a:t>RECAP OF</a:t>
            </a:r>
          </a:p>
          <a:p>
            <a:pPr>
              <a:lnSpc>
                <a:spcPts val="4995"/>
              </a:lnSpc>
            </a:pPr>
            <a:r>
              <a:rPr lang="en-US" sz="4500" spc="225" dirty="0">
                <a:solidFill>
                  <a:srgbClr val="F5E753"/>
                </a:solidFill>
                <a:latin typeface="Montserrat Classic Bold"/>
              </a:rPr>
              <a:t>TODAY'S CLASS</a:t>
            </a:r>
          </a:p>
        </p:txBody>
      </p:sp>
      <p:sp>
        <p:nvSpPr>
          <p:cNvPr id="5" name="TextBox 5"/>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11</a:t>
            </a:r>
          </a:p>
        </p:txBody>
      </p:sp>
      <p:sp>
        <p:nvSpPr>
          <p:cNvPr id="6" name="TextBox 6"/>
          <p:cNvSpPr txBox="1"/>
          <p:nvPr/>
        </p:nvSpPr>
        <p:spPr>
          <a:xfrm rot="-5400000">
            <a:off x="16586690" y="8575628"/>
            <a:ext cx="2290946" cy="419444"/>
          </a:xfrm>
          <a:prstGeom prst="rect">
            <a:avLst/>
          </a:prstGeom>
        </p:spPr>
        <p:txBody>
          <a:bodyPr lIns="0" tIns="0" rIns="0" bIns="0" rtlCol="0" anchor="t">
            <a:spAutoFit/>
          </a:bodyPr>
          <a:lstStyle/>
          <a:p>
            <a:pPr algn="l">
              <a:lnSpc>
                <a:spcPts val="1517"/>
              </a:lnSpc>
            </a:pPr>
            <a:r>
              <a:rPr lang="en-US" sz="1331" spc="489">
                <a:solidFill>
                  <a:srgbClr val="F5F5EF"/>
                </a:solidFill>
                <a:latin typeface="Montserrat Light Bold"/>
              </a:rPr>
              <a:t>DATA SCIENCE SCHOOL</a:t>
            </a:r>
          </a:p>
        </p:txBody>
      </p:sp>
      <p:sp>
        <p:nvSpPr>
          <p:cNvPr id="7" name="TextBox 7"/>
          <p:cNvSpPr txBox="1"/>
          <p:nvPr/>
        </p:nvSpPr>
        <p:spPr>
          <a:xfrm rot="-5400000">
            <a:off x="15592350" y="2607248"/>
            <a:ext cx="4257397" cy="200659"/>
          </a:xfrm>
          <a:prstGeom prst="rect">
            <a:avLst/>
          </a:prstGeom>
        </p:spPr>
        <p:txBody>
          <a:bodyPr lIns="0" tIns="0" rIns="0" bIns="0" rtlCol="0" anchor="t">
            <a:spAutoFit/>
          </a:bodyPr>
          <a:lstStyle/>
          <a:p>
            <a:pPr algn="r">
              <a:lnSpc>
                <a:spcPts val="1541"/>
              </a:lnSpc>
            </a:pPr>
            <a:r>
              <a:rPr lang="en-US" sz="1352" spc="497">
                <a:solidFill>
                  <a:srgbClr val="F5F5EF"/>
                </a:solidFill>
                <a:latin typeface="Montserrat Light Bold"/>
              </a:rPr>
              <a:t>AI LEARNING PLATFORM</a:t>
            </a:r>
          </a:p>
        </p:txBody>
      </p:sp>
      <p:pic>
        <p:nvPicPr>
          <p:cNvPr id="18" name="Picture 18"/>
          <p:cNvPicPr>
            <a:picLocks noChangeAspect="1"/>
          </p:cNvPicPr>
          <p:nvPr/>
        </p:nvPicPr>
        <p:blipFill>
          <a:blip r:embed="rId2"/>
          <a:srcRect/>
          <a:stretch>
            <a:fillRect/>
          </a:stretch>
        </p:blipFill>
        <p:spPr>
          <a:xfrm>
            <a:off x="1149814" y="1898954"/>
            <a:ext cx="2609393" cy="5786960"/>
          </a:xfrm>
          <a:prstGeom prst="rect">
            <a:avLst/>
          </a:prstGeom>
        </p:spPr>
      </p:pic>
      <p:pic>
        <p:nvPicPr>
          <p:cNvPr id="8" name="Picture 7">
            <a:extLst>
              <a:ext uri="{FF2B5EF4-FFF2-40B4-BE49-F238E27FC236}">
                <a16:creationId xmlns:a16="http://schemas.microsoft.com/office/drawing/2014/main" id="{4C10FDE5-AC44-4ECF-B581-59086B8261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E753"/>
        </a:solidFill>
        <a:effectLst/>
      </p:bgPr>
    </p:bg>
    <p:spTree>
      <p:nvGrpSpPr>
        <p:cNvPr id="1" name=""/>
        <p:cNvGrpSpPr/>
        <p:nvPr/>
      </p:nvGrpSpPr>
      <p:grpSpPr>
        <a:xfrm>
          <a:off x="0" y="0"/>
          <a:ext cx="0" cy="0"/>
          <a:chOff x="0" y="0"/>
          <a:chExt cx="0" cy="0"/>
        </a:xfrm>
      </p:grpSpPr>
      <p:grpSp>
        <p:nvGrpSpPr>
          <p:cNvPr id="2" name="Group 2"/>
          <p:cNvGrpSpPr/>
          <p:nvPr/>
        </p:nvGrpSpPr>
        <p:grpSpPr>
          <a:xfrm>
            <a:off x="-2628212" y="6668273"/>
            <a:ext cx="8149633" cy="814963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id="4" name="Group 4"/>
          <p:cNvGrpSpPr/>
          <p:nvPr/>
        </p:nvGrpSpPr>
        <p:grpSpPr>
          <a:xfrm>
            <a:off x="10524778" y="-3037583"/>
            <a:ext cx="6137196" cy="550569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4759"/>
            </a:solidFill>
          </p:spPr>
        </p:sp>
      </p:grpSp>
      <p:sp>
        <p:nvSpPr>
          <p:cNvPr id="8" name="TextBox 8"/>
          <p:cNvSpPr txBox="1"/>
          <p:nvPr/>
        </p:nvSpPr>
        <p:spPr>
          <a:xfrm>
            <a:off x="2937373" y="4622969"/>
            <a:ext cx="11970330" cy="651510"/>
          </a:xfrm>
          <a:prstGeom prst="rect">
            <a:avLst/>
          </a:prstGeom>
        </p:spPr>
        <p:txBody>
          <a:bodyPr lIns="0" tIns="0" rIns="0" bIns="0" rtlCol="0" anchor="t">
            <a:spAutoFit/>
          </a:bodyPr>
          <a:lstStyle/>
          <a:p>
            <a:pPr algn="ctr">
              <a:lnSpc>
                <a:spcPts val="4995"/>
              </a:lnSpc>
            </a:pPr>
            <a:r>
              <a:rPr lang="en-US" sz="4500" spc="225">
                <a:solidFill>
                  <a:srgbClr val="5A4594"/>
                </a:solidFill>
                <a:latin typeface="Montserrat Classic Bold"/>
              </a:rPr>
              <a:t>DO YOU HAVE QUESTIONS SO FAR?</a:t>
            </a:r>
          </a:p>
        </p:txBody>
      </p:sp>
      <p:sp>
        <p:nvSpPr>
          <p:cNvPr id="9" name="AutoShape 9"/>
          <p:cNvSpPr/>
          <p:nvPr/>
        </p:nvSpPr>
        <p:spPr>
          <a:xfrm>
            <a:off x="17722638" y="4357337"/>
            <a:ext cx="9525" cy="3091986"/>
          </a:xfrm>
          <a:prstGeom prst="rect">
            <a:avLst/>
          </a:prstGeom>
          <a:solidFill>
            <a:srgbClr val="5A4594"/>
          </a:solidFill>
        </p:spPr>
      </p:sp>
      <p:sp>
        <p:nvSpPr>
          <p:cNvPr id="10" name="TextBox 10"/>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12</a:t>
            </a:r>
          </a:p>
        </p:txBody>
      </p:sp>
      <p:sp>
        <p:nvSpPr>
          <p:cNvPr id="11" name="TextBox 11"/>
          <p:cNvSpPr txBox="1"/>
          <p:nvPr/>
        </p:nvSpPr>
        <p:spPr>
          <a:xfrm rot="-5400000">
            <a:off x="14949583" y="3027428"/>
            <a:ext cx="5525362" cy="226440"/>
          </a:xfrm>
          <a:prstGeom prst="rect">
            <a:avLst/>
          </a:prstGeom>
        </p:spPr>
        <p:txBody>
          <a:bodyPr lIns="0" tIns="0" rIns="0" bIns="0" rtlCol="0" anchor="t">
            <a:spAutoFit/>
          </a:bodyPr>
          <a:lstStyle/>
          <a:p>
            <a:pPr algn="r">
              <a:lnSpc>
                <a:spcPts val="1667"/>
              </a:lnSpc>
            </a:pPr>
            <a:r>
              <a:rPr lang="en-US" sz="1462" spc="538">
                <a:solidFill>
                  <a:srgbClr val="9D323E"/>
                </a:solidFill>
                <a:latin typeface="Montserrat Light Bold"/>
              </a:rPr>
              <a:t>AI LEARNING PLATFORM</a:t>
            </a:r>
          </a:p>
        </p:txBody>
      </p:sp>
      <p:sp>
        <p:nvSpPr>
          <p:cNvPr id="12" name="TextBox 12"/>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9D323E"/>
                </a:solidFill>
                <a:latin typeface="Montserrat Light Bold"/>
              </a:rPr>
              <a:t>DATA SCIENCE CLASS</a:t>
            </a:r>
          </a:p>
        </p:txBody>
      </p:sp>
      <p:pic>
        <p:nvPicPr>
          <p:cNvPr id="13" name="Picture 12">
            <a:extLst>
              <a:ext uri="{FF2B5EF4-FFF2-40B4-BE49-F238E27FC236}">
                <a16:creationId xmlns:a16="http://schemas.microsoft.com/office/drawing/2014/main" id="{2804A78A-8FC7-4CF9-8C26-C53C6E71D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8871513"/>
            <a:ext cx="4390658" cy="10148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4759"/>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F5F5EF"/>
          </a:solidFill>
        </p:spPr>
      </p:sp>
      <p:sp>
        <p:nvSpPr>
          <p:cNvPr id="5" name="TextBox 5"/>
          <p:cNvSpPr txBox="1"/>
          <p:nvPr/>
        </p:nvSpPr>
        <p:spPr>
          <a:xfrm>
            <a:off x="1524000" y="4548860"/>
            <a:ext cx="6755300" cy="651510"/>
          </a:xfrm>
          <a:prstGeom prst="rect">
            <a:avLst/>
          </a:prstGeom>
        </p:spPr>
        <p:txBody>
          <a:bodyPr lIns="0" tIns="0" rIns="0" bIns="0" rtlCol="0" anchor="t">
            <a:spAutoFit/>
          </a:bodyPr>
          <a:lstStyle/>
          <a:p>
            <a:pPr>
              <a:lnSpc>
                <a:spcPts val="4995"/>
              </a:lnSpc>
            </a:pPr>
            <a:r>
              <a:rPr lang="en-US" sz="4500" spc="225">
                <a:solidFill>
                  <a:srgbClr val="F5E753"/>
                </a:solidFill>
                <a:latin typeface="Montserrat Classic Bold"/>
              </a:rPr>
              <a:t>THANK YOU!</a:t>
            </a:r>
          </a:p>
        </p:txBody>
      </p:sp>
      <p:sp>
        <p:nvSpPr>
          <p:cNvPr id="6" name="TextBox 6"/>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13</a:t>
            </a:r>
          </a:p>
        </p:txBody>
      </p:sp>
      <p:sp>
        <p:nvSpPr>
          <p:cNvPr id="7" name="TextBox 7"/>
          <p:cNvSpPr txBox="1"/>
          <p:nvPr/>
        </p:nvSpPr>
        <p:spPr>
          <a:xfrm rot="-5400000">
            <a:off x="16651959" y="8669293"/>
            <a:ext cx="2160409" cy="400811"/>
          </a:xfrm>
          <a:prstGeom prst="rect">
            <a:avLst/>
          </a:prstGeom>
        </p:spPr>
        <p:txBody>
          <a:bodyPr lIns="0" tIns="0" rIns="0" bIns="0" rtlCol="0" anchor="t">
            <a:spAutoFit/>
          </a:bodyPr>
          <a:lstStyle/>
          <a:p>
            <a:pPr algn="l">
              <a:lnSpc>
                <a:spcPts val="1506"/>
              </a:lnSpc>
            </a:pPr>
            <a:r>
              <a:rPr lang="en-US" sz="1321" spc="486">
                <a:solidFill>
                  <a:srgbClr val="F5F5EF"/>
                </a:solidFill>
                <a:latin typeface="Montserrat Light Bold"/>
              </a:rPr>
              <a:t>DATA SCIENCE SCHOOL</a:t>
            </a:r>
          </a:p>
        </p:txBody>
      </p:sp>
      <p:sp>
        <p:nvSpPr>
          <p:cNvPr id="8" name="TextBox 8"/>
          <p:cNvSpPr txBox="1"/>
          <p:nvPr/>
        </p:nvSpPr>
        <p:spPr>
          <a:xfrm rot="-5400000">
            <a:off x="15548590" y="2625470"/>
            <a:ext cx="4295737" cy="202552"/>
          </a:xfrm>
          <a:prstGeom prst="rect">
            <a:avLst/>
          </a:prstGeom>
        </p:spPr>
        <p:txBody>
          <a:bodyPr lIns="0" tIns="0" rIns="0" bIns="0" rtlCol="0" anchor="t">
            <a:spAutoFit/>
          </a:bodyPr>
          <a:lstStyle/>
          <a:p>
            <a:pPr algn="r">
              <a:lnSpc>
                <a:spcPts val="1555"/>
              </a:lnSpc>
            </a:pPr>
            <a:r>
              <a:rPr lang="en-US" sz="1364" spc="502">
                <a:solidFill>
                  <a:srgbClr val="F5F5EF"/>
                </a:solidFill>
                <a:latin typeface="Montserrat Light Bold"/>
              </a:rPr>
              <a:t>AI LEARNING PLATFORM </a:t>
            </a:r>
          </a:p>
        </p:txBody>
      </p:sp>
      <p:pic>
        <p:nvPicPr>
          <p:cNvPr id="9" name="Picture 9"/>
          <p:cNvPicPr>
            <a:picLocks noChangeAspect="1"/>
          </p:cNvPicPr>
          <p:nvPr/>
        </p:nvPicPr>
        <p:blipFill>
          <a:blip r:embed="rId2"/>
          <a:srcRect/>
          <a:stretch>
            <a:fillRect/>
          </a:stretch>
        </p:blipFill>
        <p:spPr>
          <a:xfrm>
            <a:off x="10941036" y="2352229"/>
            <a:ext cx="4705705" cy="5437265"/>
          </a:xfrm>
          <a:prstGeom prst="rect">
            <a:avLst/>
          </a:prstGeom>
        </p:spPr>
      </p:pic>
      <p:pic>
        <p:nvPicPr>
          <p:cNvPr id="10" name="Picture 9">
            <a:extLst>
              <a:ext uri="{FF2B5EF4-FFF2-40B4-BE49-F238E27FC236}">
                <a16:creationId xmlns:a16="http://schemas.microsoft.com/office/drawing/2014/main" id="{A4AF9F96-1E77-4E8E-9975-7ACF67141C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E753"/>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5A4594"/>
          </a:solidFill>
        </p:spPr>
      </p:sp>
      <p:sp>
        <p:nvSpPr>
          <p:cNvPr id="5" name="TextBox 5"/>
          <p:cNvSpPr txBox="1"/>
          <p:nvPr/>
        </p:nvSpPr>
        <p:spPr>
          <a:xfrm>
            <a:off x="1752600" y="4803503"/>
            <a:ext cx="6985887" cy="651510"/>
          </a:xfrm>
          <a:prstGeom prst="rect">
            <a:avLst/>
          </a:prstGeom>
        </p:spPr>
        <p:txBody>
          <a:bodyPr lIns="0" tIns="0" rIns="0" bIns="0" rtlCol="0" anchor="t">
            <a:spAutoFit/>
          </a:bodyPr>
          <a:lstStyle/>
          <a:p>
            <a:pPr>
              <a:lnSpc>
                <a:spcPts val="4995"/>
              </a:lnSpc>
            </a:pPr>
            <a:r>
              <a:rPr lang="en-US" sz="4500" spc="225" dirty="0">
                <a:solidFill>
                  <a:srgbClr val="5A4594"/>
                </a:solidFill>
                <a:latin typeface="Montserrat Classic Bold"/>
              </a:rPr>
              <a:t>BRIEF INTRODUCTION</a:t>
            </a:r>
          </a:p>
        </p:txBody>
      </p:sp>
      <p:sp>
        <p:nvSpPr>
          <p:cNvPr id="6" name="TextBox 6"/>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5A4594"/>
                </a:solidFill>
                <a:latin typeface="Montserrat Light Bold"/>
              </a:rPr>
              <a:t>PAGE 01</a:t>
            </a:r>
          </a:p>
        </p:txBody>
      </p:sp>
      <p:pic>
        <p:nvPicPr>
          <p:cNvPr id="7" name="Picture 7"/>
          <p:cNvPicPr>
            <a:picLocks noChangeAspect="1"/>
          </p:cNvPicPr>
          <p:nvPr/>
        </p:nvPicPr>
        <p:blipFill>
          <a:blip r:embed="rId2"/>
          <a:srcRect/>
          <a:stretch>
            <a:fillRect/>
          </a:stretch>
        </p:blipFill>
        <p:spPr>
          <a:xfrm>
            <a:off x="10567117" y="2809193"/>
            <a:ext cx="4879678" cy="4640130"/>
          </a:xfrm>
          <a:prstGeom prst="rect">
            <a:avLst/>
          </a:prstGeom>
        </p:spPr>
      </p:pic>
      <p:sp>
        <p:nvSpPr>
          <p:cNvPr id="8" name="TextBox 8"/>
          <p:cNvSpPr txBox="1"/>
          <p:nvPr/>
        </p:nvSpPr>
        <p:spPr>
          <a:xfrm rot="-5400000">
            <a:off x="14964721" y="3027428"/>
            <a:ext cx="5525362" cy="226440"/>
          </a:xfrm>
          <a:prstGeom prst="rect">
            <a:avLst/>
          </a:prstGeom>
        </p:spPr>
        <p:txBody>
          <a:bodyPr lIns="0" tIns="0" rIns="0" bIns="0" rtlCol="0" anchor="t">
            <a:spAutoFit/>
          </a:bodyPr>
          <a:lstStyle/>
          <a:p>
            <a:pPr algn="r">
              <a:lnSpc>
                <a:spcPts val="1667"/>
              </a:lnSpc>
            </a:pPr>
            <a:r>
              <a:rPr lang="en-US" sz="1462" spc="538">
                <a:solidFill>
                  <a:srgbClr val="9D323E"/>
                </a:solidFill>
                <a:latin typeface="Montserrat Light Bold"/>
              </a:rPr>
              <a:t>AI LEARNING PLATFORM</a:t>
            </a:r>
          </a:p>
        </p:txBody>
      </p:sp>
      <p:sp>
        <p:nvSpPr>
          <p:cNvPr id="9" name="TextBox 9"/>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9D323E"/>
                </a:solidFill>
                <a:latin typeface="Montserrat Light Bold"/>
              </a:rPr>
              <a:t>DATA SCIENCE CLASS</a:t>
            </a:r>
          </a:p>
        </p:txBody>
      </p:sp>
      <p:pic>
        <p:nvPicPr>
          <p:cNvPr id="10" name="Picture 9">
            <a:extLst>
              <a:ext uri="{FF2B5EF4-FFF2-40B4-BE49-F238E27FC236}">
                <a16:creationId xmlns:a16="http://schemas.microsoft.com/office/drawing/2014/main" id="{2585BEA0-5FE8-4539-A2C0-ED556CDDD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BD4AB"/>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5A4594"/>
          </a:solidFill>
        </p:spPr>
      </p:sp>
      <p:sp>
        <p:nvSpPr>
          <p:cNvPr id="5" name="TextBox 5"/>
          <p:cNvSpPr txBox="1"/>
          <p:nvPr/>
        </p:nvSpPr>
        <p:spPr>
          <a:xfrm>
            <a:off x="2590800" y="5008950"/>
            <a:ext cx="7607503" cy="660052"/>
          </a:xfrm>
          <a:prstGeom prst="rect">
            <a:avLst/>
          </a:prstGeom>
        </p:spPr>
        <p:txBody>
          <a:bodyPr wrap="square" lIns="0" tIns="0" rIns="0" bIns="0" rtlCol="0" anchor="t">
            <a:spAutoFit/>
          </a:bodyPr>
          <a:lstStyle/>
          <a:p>
            <a:pPr>
              <a:lnSpc>
                <a:spcPts val="4995"/>
              </a:lnSpc>
            </a:pPr>
            <a:r>
              <a:rPr lang="en-US" sz="7200" spc="225" dirty="0">
                <a:solidFill>
                  <a:srgbClr val="002060"/>
                </a:solidFill>
                <a:latin typeface="Montserrat Classic Bold"/>
              </a:rPr>
              <a:t>Motivation </a:t>
            </a:r>
          </a:p>
        </p:txBody>
      </p:sp>
      <p:sp>
        <p:nvSpPr>
          <p:cNvPr id="6" name="TextBox 6"/>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002060"/>
                </a:solidFill>
                <a:latin typeface="Montserrat Light Bold"/>
              </a:rPr>
              <a:t>PAGE 02</a:t>
            </a:r>
          </a:p>
        </p:txBody>
      </p:sp>
      <p:sp>
        <p:nvSpPr>
          <p:cNvPr id="8" name="TextBox 8"/>
          <p:cNvSpPr txBox="1"/>
          <p:nvPr/>
        </p:nvSpPr>
        <p:spPr>
          <a:xfrm rot="-5400000">
            <a:off x="14964721" y="3027428"/>
            <a:ext cx="5525362" cy="226440"/>
          </a:xfrm>
          <a:prstGeom prst="rect">
            <a:avLst/>
          </a:prstGeom>
        </p:spPr>
        <p:txBody>
          <a:bodyPr lIns="0" tIns="0" rIns="0" bIns="0" rtlCol="0" anchor="t">
            <a:spAutoFit/>
          </a:bodyPr>
          <a:lstStyle/>
          <a:p>
            <a:pPr algn="r">
              <a:lnSpc>
                <a:spcPts val="1667"/>
              </a:lnSpc>
            </a:pPr>
            <a:r>
              <a:rPr lang="en-US" sz="1462" spc="538" dirty="0">
                <a:solidFill>
                  <a:srgbClr val="002060"/>
                </a:solidFill>
                <a:latin typeface="Montserrat Light Bold"/>
              </a:rPr>
              <a:t>AI LEARNING PLATFORM</a:t>
            </a:r>
          </a:p>
        </p:txBody>
      </p:sp>
      <p:sp>
        <p:nvSpPr>
          <p:cNvPr id="9" name="TextBox 9"/>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dirty="0">
                <a:solidFill>
                  <a:srgbClr val="002060"/>
                </a:solidFill>
                <a:latin typeface="Montserrat Light Bold"/>
              </a:rPr>
              <a:t>DATA SCIENCE CLASS</a:t>
            </a:r>
          </a:p>
        </p:txBody>
      </p:sp>
      <p:pic>
        <p:nvPicPr>
          <p:cNvPr id="10" name="Picture 9">
            <a:extLst>
              <a:ext uri="{FF2B5EF4-FFF2-40B4-BE49-F238E27FC236}">
                <a16:creationId xmlns:a16="http://schemas.microsoft.com/office/drawing/2014/main" id="{2585BEA0-5FE8-4539-A2C0-ED556CDDD7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pic>
        <p:nvPicPr>
          <p:cNvPr id="12" name="Picture 25">
            <a:extLst>
              <a:ext uri="{FF2B5EF4-FFF2-40B4-BE49-F238E27FC236}">
                <a16:creationId xmlns:a16="http://schemas.microsoft.com/office/drawing/2014/main" id="{7DC30357-0753-4504-A7CF-6D5AA24D46DE}"/>
              </a:ext>
            </a:extLst>
          </p:cNvPr>
          <p:cNvPicPr>
            <a:picLocks noChangeAspect="1"/>
          </p:cNvPicPr>
          <p:nvPr/>
        </p:nvPicPr>
        <p:blipFill>
          <a:blip r:embed="rId3"/>
          <a:srcRect/>
          <a:stretch>
            <a:fillRect/>
          </a:stretch>
        </p:blipFill>
        <p:spPr>
          <a:xfrm>
            <a:off x="12197688" y="2568577"/>
            <a:ext cx="3798109" cy="4880746"/>
          </a:xfrm>
          <a:prstGeom prst="rect">
            <a:avLst/>
          </a:prstGeom>
        </p:spPr>
      </p:pic>
    </p:spTree>
    <p:extLst>
      <p:ext uri="{BB962C8B-B14F-4D97-AF65-F5344CB8AC3E}">
        <p14:creationId xmlns:p14="http://schemas.microsoft.com/office/powerpoint/2010/main" val="204425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A4594"/>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F5F5EF"/>
          </a:solidFill>
        </p:spPr>
      </p:sp>
      <p:grpSp>
        <p:nvGrpSpPr>
          <p:cNvPr id="3" name="Group 3"/>
          <p:cNvGrpSpPr/>
          <p:nvPr/>
        </p:nvGrpSpPr>
        <p:grpSpPr>
          <a:xfrm>
            <a:off x="8288231" y="3909173"/>
            <a:ext cx="7711367" cy="916904"/>
            <a:chOff x="0" y="19050"/>
            <a:chExt cx="10281823" cy="1222538"/>
          </a:xfrm>
        </p:grpSpPr>
        <p:sp>
          <p:nvSpPr>
            <p:cNvPr id="4" name="TextBox 4"/>
            <p:cNvSpPr txBox="1"/>
            <p:nvPr/>
          </p:nvSpPr>
          <p:spPr>
            <a:xfrm>
              <a:off x="0" y="794541"/>
              <a:ext cx="10281823" cy="447047"/>
            </a:xfrm>
            <a:prstGeom prst="rect">
              <a:avLst/>
            </a:prstGeom>
          </p:spPr>
          <p:txBody>
            <a:bodyPr lIns="0" tIns="0" rIns="0" bIns="0" rtlCol="0" anchor="t">
              <a:spAutoFit/>
            </a:bodyPr>
            <a:lstStyle/>
            <a:p>
              <a:pPr marL="0" lvl="0" indent="0" algn="l">
                <a:lnSpc>
                  <a:spcPts val="2880"/>
                </a:lnSpc>
                <a:spcBef>
                  <a:spcPct val="0"/>
                </a:spcBef>
              </a:pPr>
              <a:r>
                <a:rPr lang="en-US" sz="1800" spc="36" dirty="0">
                  <a:solidFill>
                    <a:srgbClr val="F5F5EF"/>
                  </a:solidFill>
                  <a:latin typeface="Clear Sans Regular"/>
                </a:rPr>
                <a:t>To Build up Better learning path on Machine learning.</a:t>
              </a:r>
              <a:endParaRPr lang="en-US" sz="1800" u="none" spc="36" dirty="0">
                <a:solidFill>
                  <a:srgbClr val="F5F5EF"/>
                </a:solidFill>
                <a:latin typeface="Clear Sans Regular"/>
              </a:endParaRPr>
            </a:p>
          </p:txBody>
        </p:sp>
        <p:sp>
          <p:nvSpPr>
            <p:cNvPr id="5" name="TextBox 5"/>
            <p:cNvSpPr txBox="1"/>
            <p:nvPr/>
          </p:nvSpPr>
          <p:spPr>
            <a:xfrm>
              <a:off x="0" y="19050"/>
              <a:ext cx="1032228" cy="544322"/>
            </a:xfrm>
            <a:prstGeom prst="rect">
              <a:avLst/>
            </a:prstGeom>
          </p:spPr>
          <p:txBody>
            <a:bodyPr lIns="0" tIns="0" rIns="0" bIns="0" rtlCol="0" anchor="t">
              <a:spAutoFit/>
            </a:bodyPr>
            <a:lstStyle/>
            <a:p>
              <a:pPr>
                <a:lnSpc>
                  <a:spcPts val="3108"/>
                </a:lnSpc>
              </a:pPr>
              <a:r>
                <a:rPr lang="en-US" sz="2800" spc="44">
                  <a:solidFill>
                    <a:srgbClr val="F5E753"/>
                  </a:solidFill>
                  <a:latin typeface="Montserrat Classic Bold"/>
                </a:rPr>
                <a:t>01</a:t>
              </a:r>
            </a:p>
          </p:txBody>
        </p:sp>
      </p:grpSp>
      <p:grpSp>
        <p:nvGrpSpPr>
          <p:cNvPr id="6" name="Group 6"/>
          <p:cNvGrpSpPr/>
          <p:nvPr/>
        </p:nvGrpSpPr>
        <p:grpSpPr>
          <a:xfrm>
            <a:off x="8288231" y="6359188"/>
            <a:ext cx="7711367" cy="1660697"/>
            <a:chOff x="0" y="19050"/>
            <a:chExt cx="10281823" cy="2214262"/>
          </a:xfrm>
        </p:grpSpPr>
        <p:sp>
          <p:nvSpPr>
            <p:cNvPr id="7" name="TextBox 7"/>
            <p:cNvSpPr txBox="1"/>
            <p:nvPr/>
          </p:nvSpPr>
          <p:spPr>
            <a:xfrm>
              <a:off x="0" y="794541"/>
              <a:ext cx="10281823" cy="1438771"/>
            </a:xfrm>
            <a:prstGeom prst="rect">
              <a:avLst/>
            </a:prstGeom>
          </p:spPr>
          <p:txBody>
            <a:bodyPr lIns="0" tIns="0" rIns="0" bIns="0" rtlCol="0" anchor="t">
              <a:spAutoFit/>
            </a:bodyPr>
            <a:lstStyle/>
            <a:p>
              <a:pPr marL="0" lvl="0" indent="0" algn="l">
                <a:lnSpc>
                  <a:spcPts val="2880"/>
                </a:lnSpc>
                <a:spcBef>
                  <a:spcPct val="0"/>
                </a:spcBef>
              </a:pPr>
              <a:r>
                <a:rPr lang="en-US" u="none" spc="36" dirty="0">
                  <a:solidFill>
                    <a:srgbClr val="F5F5EF"/>
                  </a:solidFill>
                  <a:latin typeface="Clear Sans Regular"/>
                </a:rPr>
                <a:t>To</a:t>
              </a:r>
              <a:r>
                <a:rPr lang="en-US" sz="1800" u="none" spc="36" dirty="0">
                  <a:solidFill>
                    <a:srgbClr val="F5F5EF"/>
                  </a:solidFill>
                  <a:latin typeface="Clear Sans Regular"/>
                </a:rPr>
                <a:t> provide the structure </a:t>
              </a:r>
              <a:r>
                <a:rPr lang="en-US" spc="36" dirty="0">
                  <a:solidFill>
                    <a:srgbClr val="F5F5EF"/>
                  </a:solidFill>
                  <a:latin typeface="Clear Sans Regular"/>
                </a:rPr>
                <a:t>way</a:t>
              </a:r>
              <a:r>
                <a:rPr lang="en-US" sz="1800" u="none" spc="36" dirty="0">
                  <a:solidFill>
                    <a:srgbClr val="F5F5EF"/>
                  </a:solidFill>
                  <a:latin typeface="Clear Sans Regular"/>
                </a:rPr>
                <a:t> for </a:t>
              </a:r>
              <a:r>
                <a:rPr lang="en-US" spc="36" dirty="0">
                  <a:solidFill>
                    <a:srgbClr val="F5F5EF"/>
                  </a:solidFill>
                  <a:latin typeface="Clear Sans Regular"/>
                </a:rPr>
                <a:t>machine learning</a:t>
              </a:r>
              <a:r>
                <a:rPr lang="en-US" sz="1800" u="none" spc="36" dirty="0">
                  <a:solidFill>
                    <a:srgbClr val="F5F5EF"/>
                  </a:solidFill>
                  <a:latin typeface="Clear Sans Regular"/>
                </a:rPr>
                <a:t>. Keep it simple and easy to follow. It can be general to cover different situations or very specific to your students.</a:t>
              </a:r>
            </a:p>
          </p:txBody>
        </p:sp>
        <p:sp>
          <p:nvSpPr>
            <p:cNvPr id="8" name="TextBox 8"/>
            <p:cNvSpPr txBox="1"/>
            <p:nvPr/>
          </p:nvSpPr>
          <p:spPr>
            <a:xfrm>
              <a:off x="0" y="19050"/>
              <a:ext cx="1032228" cy="544322"/>
            </a:xfrm>
            <a:prstGeom prst="rect">
              <a:avLst/>
            </a:prstGeom>
          </p:spPr>
          <p:txBody>
            <a:bodyPr lIns="0" tIns="0" rIns="0" bIns="0" rtlCol="0" anchor="t">
              <a:spAutoFit/>
            </a:bodyPr>
            <a:lstStyle/>
            <a:p>
              <a:pPr>
                <a:lnSpc>
                  <a:spcPts val="3108"/>
                </a:lnSpc>
              </a:pPr>
              <a:r>
                <a:rPr lang="en-US" sz="2800" spc="44">
                  <a:solidFill>
                    <a:srgbClr val="F5E753"/>
                  </a:solidFill>
                  <a:latin typeface="Montserrat Classic Bold"/>
                </a:rPr>
                <a:t>02</a:t>
              </a:r>
            </a:p>
          </p:txBody>
        </p:sp>
      </p:grpSp>
      <p:sp>
        <p:nvSpPr>
          <p:cNvPr id="9" name="TextBox 9"/>
          <p:cNvSpPr txBox="1"/>
          <p:nvPr/>
        </p:nvSpPr>
        <p:spPr>
          <a:xfrm>
            <a:off x="7342047" y="1813056"/>
            <a:ext cx="5631690" cy="1270635"/>
          </a:xfrm>
          <a:prstGeom prst="rect">
            <a:avLst/>
          </a:prstGeom>
        </p:spPr>
        <p:txBody>
          <a:bodyPr lIns="0" tIns="0" rIns="0" bIns="0" rtlCol="0" anchor="t">
            <a:spAutoFit/>
          </a:bodyPr>
          <a:lstStyle/>
          <a:p>
            <a:pPr>
              <a:lnSpc>
                <a:spcPts val="4995"/>
              </a:lnSpc>
            </a:pPr>
            <a:r>
              <a:rPr lang="en-US" sz="4500" spc="225">
                <a:solidFill>
                  <a:srgbClr val="F5E753"/>
                </a:solidFill>
                <a:latin typeface="Montserrat Classic Bold"/>
              </a:rPr>
              <a:t>EXPECTATIONS AND OUTCOMES</a:t>
            </a:r>
          </a:p>
        </p:txBody>
      </p:sp>
      <p:sp>
        <p:nvSpPr>
          <p:cNvPr id="10" name="TextBox 10"/>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03</a:t>
            </a:r>
          </a:p>
        </p:txBody>
      </p:sp>
      <p:grpSp>
        <p:nvGrpSpPr>
          <p:cNvPr id="11" name="Group 11"/>
          <p:cNvGrpSpPr/>
          <p:nvPr/>
        </p:nvGrpSpPr>
        <p:grpSpPr>
          <a:xfrm rot="-5400000">
            <a:off x="6108586" y="5318075"/>
            <a:ext cx="3247796" cy="287098"/>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13" name="Group 13"/>
          <p:cNvGrpSpPr/>
          <p:nvPr/>
        </p:nvGrpSpPr>
        <p:grpSpPr>
          <a:xfrm rot="-5400000">
            <a:off x="6108586" y="6316550"/>
            <a:ext cx="3247796" cy="287098"/>
            <a:chOff x="0" y="0"/>
            <a:chExt cx="9194800" cy="812800"/>
          </a:xfrm>
        </p:grpSpPr>
        <p:sp>
          <p:nvSpPr>
            <p:cNvPr id="14" name="Freeform 1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15" name="Group 15"/>
          <p:cNvGrpSpPr/>
          <p:nvPr/>
        </p:nvGrpSpPr>
        <p:grpSpPr>
          <a:xfrm>
            <a:off x="7501797" y="3828210"/>
            <a:ext cx="441127" cy="44112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id="17" name="Group 17"/>
          <p:cNvGrpSpPr/>
          <p:nvPr/>
        </p:nvGrpSpPr>
        <p:grpSpPr>
          <a:xfrm>
            <a:off x="7522416" y="6382491"/>
            <a:ext cx="420508" cy="420508"/>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id="19" name="Group 19"/>
          <p:cNvGrpSpPr/>
          <p:nvPr/>
        </p:nvGrpSpPr>
        <p:grpSpPr>
          <a:xfrm>
            <a:off x="7522416" y="3942630"/>
            <a:ext cx="420508" cy="420508"/>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pic>
        <p:nvPicPr>
          <p:cNvPr id="21" name="Picture 21"/>
          <p:cNvPicPr>
            <a:picLocks noChangeAspect="1"/>
          </p:cNvPicPr>
          <p:nvPr/>
        </p:nvPicPr>
        <p:blipFill>
          <a:blip r:embed="rId2"/>
          <a:srcRect/>
          <a:stretch>
            <a:fillRect/>
          </a:stretch>
        </p:blipFill>
        <p:spPr>
          <a:xfrm>
            <a:off x="2155741" y="2559576"/>
            <a:ext cx="3871187" cy="5167847"/>
          </a:xfrm>
          <a:prstGeom prst="rect">
            <a:avLst/>
          </a:prstGeom>
        </p:spPr>
      </p:pic>
      <p:sp>
        <p:nvSpPr>
          <p:cNvPr id="22" name="TextBox 22"/>
          <p:cNvSpPr txBox="1"/>
          <p:nvPr/>
        </p:nvSpPr>
        <p:spPr>
          <a:xfrm rot="-5400000">
            <a:off x="14949583" y="3027428"/>
            <a:ext cx="5525362" cy="226440"/>
          </a:xfrm>
          <a:prstGeom prst="rect">
            <a:avLst/>
          </a:prstGeom>
        </p:spPr>
        <p:txBody>
          <a:bodyPr lIns="0" tIns="0" rIns="0" bIns="0" rtlCol="0" anchor="t">
            <a:spAutoFit/>
          </a:bodyPr>
          <a:lstStyle/>
          <a:p>
            <a:pPr algn="r">
              <a:lnSpc>
                <a:spcPts val="1667"/>
              </a:lnSpc>
            </a:pPr>
            <a:r>
              <a:rPr lang="en-US" sz="1462" spc="538">
                <a:solidFill>
                  <a:srgbClr val="F5F5EF"/>
                </a:solidFill>
                <a:latin typeface="Montserrat Light Bold"/>
              </a:rPr>
              <a:t>AI LEARNING PLATFORM</a:t>
            </a:r>
          </a:p>
        </p:txBody>
      </p:sp>
      <p:sp>
        <p:nvSpPr>
          <p:cNvPr id="23" name="TextBox 23"/>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F5F5EF"/>
                </a:solidFill>
                <a:latin typeface="Montserrat Light Bold"/>
              </a:rPr>
              <a:t>DATA SCIENCE CLASS</a:t>
            </a:r>
          </a:p>
        </p:txBody>
      </p:sp>
      <p:pic>
        <p:nvPicPr>
          <p:cNvPr id="24" name="Picture 23">
            <a:extLst>
              <a:ext uri="{FF2B5EF4-FFF2-40B4-BE49-F238E27FC236}">
                <a16:creationId xmlns:a16="http://schemas.microsoft.com/office/drawing/2014/main" id="{9F6A5269-CB72-4FAD-8C02-B371CB4513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A4594"/>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F5F5EF"/>
          </a:solidFill>
        </p:spPr>
      </p:sp>
      <p:grpSp>
        <p:nvGrpSpPr>
          <p:cNvPr id="3" name="Group 3"/>
          <p:cNvGrpSpPr/>
          <p:nvPr/>
        </p:nvGrpSpPr>
        <p:grpSpPr>
          <a:xfrm>
            <a:off x="8288231" y="3909173"/>
            <a:ext cx="7711367" cy="916904"/>
            <a:chOff x="0" y="19050"/>
            <a:chExt cx="10281823" cy="1222538"/>
          </a:xfrm>
        </p:grpSpPr>
        <p:sp>
          <p:nvSpPr>
            <p:cNvPr id="4" name="TextBox 4"/>
            <p:cNvSpPr txBox="1"/>
            <p:nvPr/>
          </p:nvSpPr>
          <p:spPr>
            <a:xfrm>
              <a:off x="0" y="794541"/>
              <a:ext cx="10281823" cy="447047"/>
            </a:xfrm>
            <a:prstGeom prst="rect">
              <a:avLst/>
            </a:prstGeom>
          </p:spPr>
          <p:txBody>
            <a:bodyPr lIns="0" tIns="0" rIns="0" bIns="0" rtlCol="0" anchor="t">
              <a:spAutoFit/>
            </a:bodyPr>
            <a:lstStyle/>
            <a:p>
              <a:pPr marL="0" lvl="0" indent="0" algn="l">
                <a:lnSpc>
                  <a:spcPts val="2880"/>
                </a:lnSpc>
                <a:spcBef>
                  <a:spcPct val="0"/>
                </a:spcBef>
              </a:pPr>
              <a:r>
                <a:rPr lang="en-US" u="none" spc="36" dirty="0">
                  <a:solidFill>
                    <a:srgbClr val="F5F5EF"/>
                  </a:solidFill>
                  <a:latin typeface="Clear Sans Regular"/>
                </a:rPr>
                <a:t>Research Fellow, AIMS Lab, UIU</a:t>
              </a:r>
              <a:endParaRPr lang="en-US" sz="1800" u="none" spc="36" dirty="0">
                <a:solidFill>
                  <a:srgbClr val="F5F5EF"/>
                </a:solidFill>
                <a:latin typeface="Clear Sans Regular"/>
              </a:endParaRPr>
            </a:p>
          </p:txBody>
        </p:sp>
        <p:sp>
          <p:nvSpPr>
            <p:cNvPr id="5" name="TextBox 5"/>
            <p:cNvSpPr txBox="1"/>
            <p:nvPr/>
          </p:nvSpPr>
          <p:spPr>
            <a:xfrm>
              <a:off x="0" y="19050"/>
              <a:ext cx="4697025" cy="530060"/>
            </a:xfrm>
            <a:prstGeom prst="rect">
              <a:avLst/>
            </a:prstGeom>
          </p:spPr>
          <p:txBody>
            <a:bodyPr wrap="square" lIns="0" tIns="0" rIns="0" bIns="0" rtlCol="0" anchor="t">
              <a:spAutoFit/>
            </a:bodyPr>
            <a:lstStyle/>
            <a:p>
              <a:pPr>
                <a:lnSpc>
                  <a:spcPts val="3108"/>
                </a:lnSpc>
              </a:pPr>
              <a:r>
                <a:rPr lang="en-US" sz="2800" spc="44" dirty="0">
                  <a:solidFill>
                    <a:srgbClr val="F5E753"/>
                  </a:solidFill>
                  <a:latin typeface="Montserrat Classic Bold"/>
                </a:rPr>
                <a:t>Masudur Rahman</a:t>
              </a:r>
            </a:p>
          </p:txBody>
        </p:sp>
      </p:grpSp>
      <p:grpSp>
        <p:nvGrpSpPr>
          <p:cNvPr id="6" name="Group 6"/>
          <p:cNvGrpSpPr/>
          <p:nvPr/>
        </p:nvGrpSpPr>
        <p:grpSpPr>
          <a:xfrm>
            <a:off x="8288231" y="6359188"/>
            <a:ext cx="7711367" cy="1272023"/>
            <a:chOff x="0" y="19050"/>
            <a:chExt cx="10281823" cy="1696030"/>
          </a:xfrm>
        </p:grpSpPr>
        <p:sp>
          <p:nvSpPr>
            <p:cNvPr id="7" name="TextBox 7"/>
            <p:cNvSpPr txBox="1"/>
            <p:nvPr/>
          </p:nvSpPr>
          <p:spPr>
            <a:xfrm>
              <a:off x="0" y="772172"/>
              <a:ext cx="10281823" cy="942908"/>
            </a:xfrm>
            <a:prstGeom prst="rect">
              <a:avLst/>
            </a:prstGeom>
          </p:spPr>
          <p:txBody>
            <a:bodyPr lIns="0" tIns="0" rIns="0" bIns="0" rtlCol="0" anchor="t">
              <a:spAutoFit/>
            </a:bodyPr>
            <a:lstStyle/>
            <a:p>
              <a:pPr marL="0" lvl="0" indent="0" algn="l">
                <a:lnSpc>
                  <a:spcPts val="2880"/>
                </a:lnSpc>
                <a:spcBef>
                  <a:spcPct val="0"/>
                </a:spcBef>
              </a:pPr>
              <a:r>
                <a:rPr lang="en-US" spc="36" dirty="0">
                  <a:solidFill>
                    <a:srgbClr val="F5F5EF"/>
                  </a:solidFill>
                  <a:latin typeface="Clear Sans Regular"/>
                </a:rPr>
                <a:t>Data Science Instructor, Amar iSchool </a:t>
              </a:r>
            </a:p>
            <a:p>
              <a:pPr marL="0" lvl="0" indent="0" algn="l">
                <a:lnSpc>
                  <a:spcPts val="2880"/>
                </a:lnSpc>
                <a:spcBef>
                  <a:spcPct val="0"/>
                </a:spcBef>
              </a:pPr>
              <a:r>
                <a:rPr lang="en-US" sz="1800" u="none" spc="36" dirty="0">
                  <a:solidFill>
                    <a:srgbClr val="F5F5EF"/>
                  </a:solidFill>
                  <a:latin typeface="Clear Sans Regular"/>
                </a:rPr>
                <a:t>Data Science Mentor</a:t>
              </a:r>
              <a:r>
                <a:rPr lang="en-US" spc="36" dirty="0">
                  <a:solidFill>
                    <a:srgbClr val="F5F5EF"/>
                  </a:solidFill>
                  <a:latin typeface="Clear Sans Regular"/>
                </a:rPr>
                <a:t>, Quantum.ai</a:t>
              </a:r>
              <a:endParaRPr lang="en-US" sz="1800" u="none" spc="36" dirty="0">
                <a:solidFill>
                  <a:srgbClr val="F5F5EF"/>
                </a:solidFill>
                <a:latin typeface="Clear Sans Regular"/>
              </a:endParaRPr>
            </a:p>
          </p:txBody>
        </p:sp>
        <p:sp>
          <p:nvSpPr>
            <p:cNvPr id="8" name="TextBox 8"/>
            <p:cNvSpPr txBox="1"/>
            <p:nvPr/>
          </p:nvSpPr>
          <p:spPr>
            <a:xfrm>
              <a:off x="0" y="19050"/>
              <a:ext cx="6017826" cy="530060"/>
            </a:xfrm>
            <a:prstGeom prst="rect">
              <a:avLst/>
            </a:prstGeom>
          </p:spPr>
          <p:txBody>
            <a:bodyPr wrap="square" lIns="0" tIns="0" rIns="0" bIns="0" rtlCol="0" anchor="t">
              <a:spAutoFit/>
            </a:bodyPr>
            <a:lstStyle/>
            <a:p>
              <a:pPr>
                <a:lnSpc>
                  <a:spcPts val="3108"/>
                </a:lnSpc>
              </a:pPr>
              <a:r>
                <a:rPr lang="en-US" sz="2800" spc="44" dirty="0">
                  <a:solidFill>
                    <a:srgbClr val="F5E753"/>
                  </a:solidFill>
                  <a:latin typeface="Montserrat Classic Bold"/>
                </a:rPr>
                <a:t>Harun-Ur-Rashid</a:t>
              </a:r>
            </a:p>
          </p:txBody>
        </p:sp>
      </p:grpSp>
      <p:sp>
        <p:nvSpPr>
          <p:cNvPr id="9" name="TextBox 9"/>
          <p:cNvSpPr txBox="1"/>
          <p:nvPr/>
        </p:nvSpPr>
        <p:spPr>
          <a:xfrm>
            <a:off x="7342047" y="1813056"/>
            <a:ext cx="5631690" cy="641201"/>
          </a:xfrm>
          <a:prstGeom prst="rect">
            <a:avLst/>
          </a:prstGeom>
        </p:spPr>
        <p:txBody>
          <a:bodyPr lIns="0" tIns="0" rIns="0" bIns="0" rtlCol="0" anchor="t">
            <a:spAutoFit/>
          </a:bodyPr>
          <a:lstStyle/>
          <a:p>
            <a:pPr>
              <a:lnSpc>
                <a:spcPts val="4995"/>
              </a:lnSpc>
            </a:pPr>
            <a:r>
              <a:rPr lang="en-US" sz="4500" spc="225" dirty="0">
                <a:solidFill>
                  <a:srgbClr val="F5E753"/>
                </a:solidFill>
                <a:latin typeface="Montserrat Classic Bold"/>
              </a:rPr>
              <a:t>Instructors</a:t>
            </a:r>
          </a:p>
        </p:txBody>
      </p:sp>
      <p:sp>
        <p:nvSpPr>
          <p:cNvPr id="10" name="TextBox 10"/>
          <p:cNvSpPr txBox="1"/>
          <p:nvPr/>
        </p:nvSpPr>
        <p:spPr>
          <a:xfrm>
            <a:off x="609600"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04</a:t>
            </a:r>
          </a:p>
        </p:txBody>
      </p:sp>
      <p:grpSp>
        <p:nvGrpSpPr>
          <p:cNvPr id="11" name="Group 11"/>
          <p:cNvGrpSpPr/>
          <p:nvPr/>
        </p:nvGrpSpPr>
        <p:grpSpPr>
          <a:xfrm rot="-5400000">
            <a:off x="6108586" y="5318075"/>
            <a:ext cx="3247796" cy="287098"/>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13" name="Group 13"/>
          <p:cNvGrpSpPr/>
          <p:nvPr/>
        </p:nvGrpSpPr>
        <p:grpSpPr>
          <a:xfrm rot="-5400000">
            <a:off x="6108586" y="6316550"/>
            <a:ext cx="3247796" cy="287098"/>
            <a:chOff x="0" y="0"/>
            <a:chExt cx="9194800" cy="812800"/>
          </a:xfrm>
        </p:grpSpPr>
        <p:sp>
          <p:nvSpPr>
            <p:cNvPr id="14" name="Freeform 1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15" name="Group 15"/>
          <p:cNvGrpSpPr/>
          <p:nvPr/>
        </p:nvGrpSpPr>
        <p:grpSpPr>
          <a:xfrm>
            <a:off x="7501797" y="3828210"/>
            <a:ext cx="441127" cy="44112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id="17" name="Group 17"/>
          <p:cNvGrpSpPr/>
          <p:nvPr/>
        </p:nvGrpSpPr>
        <p:grpSpPr>
          <a:xfrm>
            <a:off x="7522416" y="6382491"/>
            <a:ext cx="420508" cy="420508"/>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grpSp>
        <p:nvGrpSpPr>
          <p:cNvPr id="19" name="Group 19"/>
          <p:cNvGrpSpPr/>
          <p:nvPr/>
        </p:nvGrpSpPr>
        <p:grpSpPr>
          <a:xfrm>
            <a:off x="7522416" y="3942630"/>
            <a:ext cx="420508" cy="420508"/>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4AB"/>
            </a:solidFill>
          </p:spPr>
        </p:sp>
      </p:grpSp>
      <p:sp>
        <p:nvSpPr>
          <p:cNvPr id="22" name="TextBox 22"/>
          <p:cNvSpPr txBox="1"/>
          <p:nvPr/>
        </p:nvSpPr>
        <p:spPr>
          <a:xfrm rot="-5400000">
            <a:off x="14949583" y="3027428"/>
            <a:ext cx="5525362" cy="226440"/>
          </a:xfrm>
          <a:prstGeom prst="rect">
            <a:avLst/>
          </a:prstGeom>
        </p:spPr>
        <p:txBody>
          <a:bodyPr lIns="0" tIns="0" rIns="0" bIns="0" rtlCol="0" anchor="t">
            <a:spAutoFit/>
          </a:bodyPr>
          <a:lstStyle/>
          <a:p>
            <a:pPr algn="r">
              <a:lnSpc>
                <a:spcPts val="1667"/>
              </a:lnSpc>
            </a:pPr>
            <a:r>
              <a:rPr lang="en-US" sz="1462" spc="538">
                <a:solidFill>
                  <a:srgbClr val="F5F5EF"/>
                </a:solidFill>
                <a:latin typeface="Montserrat Light Bold"/>
              </a:rPr>
              <a:t>AI LEARNING PLATFORM</a:t>
            </a:r>
          </a:p>
        </p:txBody>
      </p:sp>
      <p:sp>
        <p:nvSpPr>
          <p:cNvPr id="23" name="TextBox 23"/>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F5F5EF"/>
                </a:solidFill>
                <a:latin typeface="Montserrat Light Bold"/>
              </a:rPr>
              <a:t>DATA SCIENCE CLASS</a:t>
            </a:r>
          </a:p>
        </p:txBody>
      </p:sp>
      <p:pic>
        <p:nvPicPr>
          <p:cNvPr id="24" name="Picture 23">
            <a:extLst>
              <a:ext uri="{FF2B5EF4-FFF2-40B4-BE49-F238E27FC236}">
                <a16:creationId xmlns:a16="http://schemas.microsoft.com/office/drawing/2014/main" id="{9F6A5269-CB72-4FAD-8C02-B371CB4513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pic>
        <p:nvPicPr>
          <p:cNvPr id="25" name="Picture 24">
            <a:extLst>
              <a:ext uri="{FF2B5EF4-FFF2-40B4-BE49-F238E27FC236}">
                <a16:creationId xmlns:a16="http://schemas.microsoft.com/office/drawing/2014/main" id="{00289337-6C9D-4417-9AAF-E4001ABD4115}"/>
              </a:ext>
            </a:extLst>
          </p:cNvPr>
          <p:cNvPicPr>
            <a:picLocks noChangeAspect="1"/>
          </p:cNvPicPr>
          <p:nvPr/>
        </p:nvPicPr>
        <p:blipFill>
          <a:blip r:embed="rId3"/>
          <a:stretch>
            <a:fillRect/>
          </a:stretch>
        </p:blipFill>
        <p:spPr>
          <a:xfrm>
            <a:off x="1796635" y="3083643"/>
            <a:ext cx="3523655" cy="4656995"/>
          </a:xfrm>
          <a:prstGeom prst="rect">
            <a:avLst/>
          </a:prstGeom>
        </p:spPr>
      </p:pic>
      <p:pic>
        <p:nvPicPr>
          <p:cNvPr id="27" name="Picture 26">
            <a:extLst>
              <a:ext uri="{FF2B5EF4-FFF2-40B4-BE49-F238E27FC236}">
                <a16:creationId xmlns:a16="http://schemas.microsoft.com/office/drawing/2014/main" id="{0D7DF3D1-2057-4D9B-94C1-30A1D0966346}"/>
              </a:ext>
            </a:extLst>
          </p:cNvPr>
          <p:cNvPicPr>
            <a:picLocks noChangeAspect="1"/>
          </p:cNvPicPr>
          <p:nvPr/>
        </p:nvPicPr>
        <p:blipFill>
          <a:blip r:embed="rId4" cstate="print">
            <a:clrChange>
              <a:clrFrom>
                <a:srgbClr val="372E29"/>
              </a:clrFrom>
              <a:clrTo>
                <a:srgbClr val="372E29">
                  <a:alpha val="0"/>
                </a:srgbClr>
              </a:clrTo>
            </a:clrChange>
            <a:extLst>
              <a:ext uri="{28A0092B-C50C-407E-A947-70E740481C1C}">
                <a14:useLocalDpi xmlns:a14="http://schemas.microsoft.com/office/drawing/2010/main" val="0"/>
              </a:ext>
            </a:extLst>
          </a:blip>
          <a:stretch>
            <a:fillRect/>
          </a:stretch>
        </p:blipFill>
        <p:spPr>
          <a:xfrm>
            <a:off x="13471054" y="5943657"/>
            <a:ext cx="2355894" cy="2942755"/>
          </a:xfrm>
          <a:prstGeom prst="rect">
            <a:avLst/>
          </a:prstGeom>
          <a:effectLst>
            <a:glow>
              <a:schemeClr val="accent1">
                <a:alpha val="2000"/>
              </a:schemeClr>
            </a:glow>
            <a:outerShdw blurRad="317500" dir="11280000" algn="ctr" rotWithShape="0">
              <a:srgbClr val="000000"/>
            </a:outerShdw>
            <a:reflection blurRad="1270000" stA="0" dist="1270000" dir="5400000" sy="-100000" algn="bl" rotWithShape="0"/>
            <a:softEdge rad="38100"/>
          </a:effectLst>
        </p:spPr>
      </p:pic>
      <p:pic>
        <p:nvPicPr>
          <p:cNvPr id="33" name="Picture 32">
            <a:extLst>
              <a:ext uri="{FF2B5EF4-FFF2-40B4-BE49-F238E27FC236}">
                <a16:creationId xmlns:a16="http://schemas.microsoft.com/office/drawing/2014/main" id="{F55CE8E2-270C-4A71-9045-B112D03BF1BB}"/>
              </a:ext>
            </a:extLst>
          </p:cNvPr>
          <p:cNvPicPr>
            <a:picLocks noChangeAspect="1"/>
          </p:cNvPicPr>
          <p:nvPr/>
        </p:nvPicPr>
        <p:blipFill rotWithShape="1">
          <a:blip r:embed="rId5">
            <a:extLst>
              <a:ext uri="{28A0092B-C50C-407E-A947-70E740481C1C}">
                <a14:useLocalDpi xmlns:a14="http://schemas.microsoft.com/office/drawing/2010/main" val="0"/>
              </a:ext>
            </a:extLst>
          </a:blip>
          <a:srcRect t="14445"/>
          <a:stretch/>
        </p:blipFill>
        <p:spPr>
          <a:xfrm>
            <a:off x="13410446" y="3000918"/>
            <a:ext cx="2486907" cy="2594190"/>
          </a:xfrm>
          <a:prstGeom prst="rect">
            <a:avLst/>
          </a:prstGeom>
          <a:noFill/>
        </p:spPr>
      </p:pic>
    </p:spTree>
    <p:extLst>
      <p:ext uri="{BB962C8B-B14F-4D97-AF65-F5344CB8AC3E}">
        <p14:creationId xmlns:p14="http://schemas.microsoft.com/office/powerpoint/2010/main" val="429289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4759"/>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F5F5EF"/>
          </a:solidFill>
        </p:spPr>
      </p:sp>
      <p:grpSp>
        <p:nvGrpSpPr>
          <p:cNvPr id="3" name="Group 3"/>
          <p:cNvGrpSpPr/>
          <p:nvPr/>
        </p:nvGrpSpPr>
        <p:grpSpPr>
          <a:xfrm>
            <a:off x="1601118" y="3235727"/>
            <a:ext cx="7542882" cy="4176693"/>
            <a:chOff x="0" y="38100"/>
            <a:chExt cx="10057176" cy="5568924"/>
          </a:xfrm>
        </p:grpSpPr>
        <p:sp>
          <p:nvSpPr>
            <p:cNvPr id="4" name="TextBox 4"/>
            <p:cNvSpPr txBox="1"/>
            <p:nvPr/>
          </p:nvSpPr>
          <p:spPr>
            <a:xfrm>
              <a:off x="0" y="1161533"/>
              <a:ext cx="10057176" cy="4445491"/>
            </a:xfrm>
            <a:prstGeom prst="rect">
              <a:avLst/>
            </a:prstGeom>
          </p:spPr>
          <p:txBody>
            <a:bodyPr lIns="0" tIns="0" rIns="0" bIns="0" rtlCol="0" anchor="t">
              <a:spAutoFit/>
            </a:bodyPr>
            <a:lstStyle/>
            <a:p>
              <a:pPr marL="280670" lvl="1" indent="-140335">
                <a:lnSpc>
                  <a:spcPts val="3808"/>
                </a:lnSpc>
                <a:buFont typeface="Arial"/>
                <a:buChar char="•"/>
              </a:pPr>
              <a:r>
                <a:rPr lang="en-US" sz="2000" spc="204" dirty="0">
                  <a:solidFill>
                    <a:srgbClr val="F5F5EF"/>
                  </a:solidFill>
                  <a:latin typeface="Montserrat Light"/>
                </a:rPr>
                <a:t>Basic Python </a:t>
              </a:r>
            </a:p>
            <a:p>
              <a:pPr marL="280670" lvl="1" indent="-140335">
                <a:lnSpc>
                  <a:spcPts val="3808"/>
                </a:lnSpc>
                <a:buFont typeface="Arial"/>
                <a:buChar char="•"/>
              </a:pPr>
              <a:r>
                <a:rPr lang="en-US" sz="2000" spc="204" dirty="0">
                  <a:solidFill>
                    <a:srgbClr val="F5F5EF"/>
                  </a:solidFill>
                  <a:latin typeface="Montserrat Light"/>
                </a:rPr>
                <a:t>Basic to Deep driven of Pandas,Numpy,Matplotlib</a:t>
              </a:r>
            </a:p>
            <a:p>
              <a:pPr marL="280670" lvl="1" indent="-140335">
                <a:lnSpc>
                  <a:spcPts val="3808"/>
                </a:lnSpc>
                <a:buFont typeface="Arial"/>
                <a:buChar char="•"/>
              </a:pPr>
              <a:r>
                <a:rPr lang="en-US" sz="2000" spc="204" dirty="0">
                  <a:solidFill>
                    <a:srgbClr val="F5F5EF"/>
                  </a:solidFill>
                  <a:latin typeface="Montserrat Light"/>
                </a:rPr>
                <a:t>Machine learning theoretical &amp; Kaggle</a:t>
              </a:r>
            </a:p>
            <a:p>
              <a:pPr marL="280670" lvl="1" indent="-140335">
                <a:lnSpc>
                  <a:spcPts val="3808"/>
                </a:lnSpc>
                <a:buFont typeface="Arial"/>
                <a:buChar char="•"/>
              </a:pPr>
              <a:r>
                <a:rPr lang="en-US" sz="2000" spc="204" dirty="0">
                  <a:solidFill>
                    <a:srgbClr val="F5F5EF"/>
                  </a:solidFill>
                  <a:latin typeface="Montserrat Light"/>
                </a:rPr>
                <a:t>Machine learning Algorithms with python code</a:t>
              </a:r>
            </a:p>
            <a:p>
              <a:pPr marL="280670" lvl="1" indent="-140335">
                <a:lnSpc>
                  <a:spcPts val="3808"/>
                </a:lnSpc>
                <a:buFont typeface="Arial"/>
                <a:buChar char="•"/>
              </a:pPr>
              <a:r>
                <a:rPr lang="en-US" sz="2000" spc="204" dirty="0">
                  <a:solidFill>
                    <a:srgbClr val="F5F5EF"/>
                  </a:solidFill>
                  <a:latin typeface="Montserrat Light"/>
                </a:rPr>
                <a:t>Small Project on Machine learning </a:t>
              </a:r>
            </a:p>
            <a:p>
              <a:pPr marL="280670" lvl="1" indent="-140335">
                <a:lnSpc>
                  <a:spcPts val="3808"/>
                </a:lnSpc>
                <a:buFont typeface="Arial"/>
                <a:buChar char="•"/>
              </a:pPr>
              <a:r>
                <a:rPr lang="en-US" sz="2000" spc="204" dirty="0">
                  <a:solidFill>
                    <a:srgbClr val="F5F5EF"/>
                  </a:solidFill>
                  <a:latin typeface="Montserrat Light"/>
                </a:rPr>
                <a:t>Live in class competition on Kaggle </a:t>
              </a:r>
            </a:p>
          </p:txBody>
        </p:sp>
        <p:sp>
          <p:nvSpPr>
            <p:cNvPr id="5" name="TextBox 5"/>
            <p:cNvSpPr txBox="1"/>
            <p:nvPr/>
          </p:nvSpPr>
          <p:spPr>
            <a:xfrm>
              <a:off x="0" y="38100"/>
              <a:ext cx="9314516" cy="868680"/>
            </a:xfrm>
            <a:prstGeom prst="rect">
              <a:avLst/>
            </a:prstGeom>
          </p:spPr>
          <p:txBody>
            <a:bodyPr lIns="0" tIns="0" rIns="0" bIns="0" rtlCol="0" anchor="t">
              <a:spAutoFit/>
            </a:bodyPr>
            <a:lstStyle/>
            <a:p>
              <a:pPr>
                <a:lnSpc>
                  <a:spcPts val="4995"/>
                </a:lnSpc>
              </a:pPr>
              <a:r>
                <a:rPr lang="en-US" sz="4500" spc="225" dirty="0">
                  <a:solidFill>
                    <a:srgbClr val="F5E753"/>
                  </a:solidFill>
                  <a:latin typeface="Montserrat Classic Bold"/>
                </a:rPr>
                <a:t>Full Course’s AGENDA</a:t>
              </a:r>
            </a:p>
          </p:txBody>
        </p:sp>
      </p:grpSp>
      <p:sp>
        <p:nvSpPr>
          <p:cNvPr id="6" name="TextBox 6"/>
          <p:cNvSpPr txBox="1"/>
          <p:nvPr/>
        </p:nvSpPr>
        <p:spPr>
          <a:xfrm>
            <a:off x="609600"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05</a:t>
            </a:r>
          </a:p>
        </p:txBody>
      </p:sp>
      <p:pic>
        <p:nvPicPr>
          <p:cNvPr id="7" name="Picture 7"/>
          <p:cNvPicPr>
            <a:picLocks noChangeAspect="1"/>
          </p:cNvPicPr>
          <p:nvPr/>
        </p:nvPicPr>
        <p:blipFill>
          <a:blip r:embed="rId2"/>
          <a:srcRect/>
          <a:stretch>
            <a:fillRect/>
          </a:stretch>
        </p:blipFill>
        <p:spPr>
          <a:xfrm>
            <a:off x="10620681" y="3241728"/>
            <a:ext cx="5016665" cy="3803544"/>
          </a:xfrm>
          <a:prstGeom prst="rect">
            <a:avLst/>
          </a:prstGeom>
        </p:spPr>
      </p:pic>
      <p:sp>
        <p:nvSpPr>
          <p:cNvPr id="8" name="TextBox 8"/>
          <p:cNvSpPr txBox="1"/>
          <p:nvPr/>
        </p:nvSpPr>
        <p:spPr>
          <a:xfrm rot="-5400000">
            <a:off x="14965598" y="3228338"/>
            <a:ext cx="5525362" cy="226440"/>
          </a:xfrm>
          <a:prstGeom prst="rect">
            <a:avLst/>
          </a:prstGeom>
        </p:spPr>
        <p:txBody>
          <a:bodyPr lIns="0" tIns="0" rIns="0" bIns="0" rtlCol="0" anchor="t">
            <a:spAutoFit/>
          </a:bodyPr>
          <a:lstStyle/>
          <a:p>
            <a:pPr algn="r">
              <a:lnSpc>
                <a:spcPts val="1667"/>
              </a:lnSpc>
            </a:pPr>
            <a:r>
              <a:rPr lang="en-US" sz="1462" spc="538">
                <a:solidFill>
                  <a:srgbClr val="F5F5EF"/>
                </a:solidFill>
                <a:latin typeface="Montserrat Light Bold"/>
              </a:rPr>
              <a:t>AI LEARNING PLATFORM</a:t>
            </a:r>
          </a:p>
        </p:txBody>
      </p:sp>
      <p:sp>
        <p:nvSpPr>
          <p:cNvPr id="9" name="TextBox 9"/>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F5F5EF"/>
                </a:solidFill>
                <a:latin typeface="Montserrat Light Bold"/>
              </a:rPr>
              <a:t>DATA SCIENCE CLASS</a:t>
            </a:r>
          </a:p>
        </p:txBody>
      </p:sp>
      <p:pic>
        <p:nvPicPr>
          <p:cNvPr id="10" name="Picture 9">
            <a:extLst>
              <a:ext uri="{FF2B5EF4-FFF2-40B4-BE49-F238E27FC236}">
                <a16:creationId xmlns:a16="http://schemas.microsoft.com/office/drawing/2014/main" id="{D45EE6E7-F2A3-495F-A152-72E9401DD9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4759"/>
        </a:solidFill>
        <a:effectLst/>
      </p:bgPr>
    </p:bg>
    <p:spTree>
      <p:nvGrpSpPr>
        <p:cNvPr id="1" name=""/>
        <p:cNvGrpSpPr/>
        <p:nvPr/>
      </p:nvGrpSpPr>
      <p:grpSpPr>
        <a:xfrm>
          <a:off x="0" y="0"/>
          <a:ext cx="0" cy="0"/>
          <a:chOff x="0" y="0"/>
          <a:chExt cx="0" cy="0"/>
        </a:xfrm>
      </p:grpSpPr>
      <p:sp>
        <p:nvSpPr>
          <p:cNvPr id="2" name="TextBox 2"/>
          <p:cNvSpPr txBox="1"/>
          <p:nvPr/>
        </p:nvSpPr>
        <p:spPr>
          <a:xfrm>
            <a:off x="8010000" y="2804966"/>
            <a:ext cx="8228847" cy="371897"/>
          </a:xfrm>
          <a:prstGeom prst="rect">
            <a:avLst/>
          </a:prstGeom>
        </p:spPr>
        <p:txBody>
          <a:bodyPr lIns="0" tIns="0" rIns="0" bIns="0" rtlCol="0" anchor="t">
            <a:spAutoFit/>
          </a:bodyPr>
          <a:lstStyle/>
          <a:p>
            <a:pPr marL="0" lvl="0" indent="0" algn="l">
              <a:lnSpc>
                <a:spcPts val="2880"/>
              </a:lnSpc>
              <a:spcBef>
                <a:spcPct val="0"/>
              </a:spcBef>
            </a:pPr>
            <a:r>
              <a:rPr lang="en-US" sz="2800" u="none" spc="36" dirty="0">
                <a:solidFill>
                  <a:srgbClr val="F5F5EF"/>
                </a:solidFill>
                <a:latin typeface="Clear Sans Regular"/>
              </a:rPr>
              <a:t>Best answer will be add</a:t>
            </a:r>
            <a:r>
              <a:rPr lang="en-US" sz="2800" spc="36" dirty="0">
                <a:solidFill>
                  <a:srgbClr val="F5F5EF"/>
                </a:solidFill>
                <a:latin typeface="Clear Sans Regular"/>
              </a:rPr>
              <a:t>ed in there.</a:t>
            </a:r>
            <a:endParaRPr lang="en-US" sz="2800" u="none" spc="36" dirty="0">
              <a:solidFill>
                <a:srgbClr val="F5F5EF"/>
              </a:solidFill>
              <a:latin typeface="Clear Sans Regular"/>
            </a:endParaRPr>
          </a:p>
        </p:txBody>
      </p:sp>
      <p:sp>
        <p:nvSpPr>
          <p:cNvPr id="3" name="TextBox 3"/>
          <p:cNvSpPr txBox="1"/>
          <p:nvPr/>
        </p:nvSpPr>
        <p:spPr>
          <a:xfrm>
            <a:off x="7756588" y="3955788"/>
            <a:ext cx="9872729" cy="1469761"/>
          </a:xfrm>
          <a:prstGeom prst="rect">
            <a:avLst/>
          </a:prstGeom>
        </p:spPr>
        <p:txBody>
          <a:bodyPr wrap="square" lIns="0" tIns="0" rIns="0" bIns="0" rtlCol="0" anchor="t">
            <a:spAutoFit/>
          </a:bodyPr>
          <a:lstStyle/>
          <a:p>
            <a:pPr marL="0" lvl="0" indent="0" algn="l">
              <a:lnSpc>
                <a:spcPts val="2880"/>
              </a:lnSpc>
              <a:spcBef>
                <a:spcPct val="0"/>
              </a:spcBef>
            </a:pPr>
            <a:r>
              <a:rPr lang="en-US" sz="2400" u="none" spc="36" dirty="0">
                <a:solidFill>
                  <a:srgbClr val="F5F5EF"/>
                </a:solidFill>
                <a:latin typeface="Clear Sans Regular"/>
              </a:rPr>
              <a:t>We have 3 types of fruits. Which</a:t>
            </a:r>
            <a:r>
              <a:rPr lang="en-US" sz="2400" spc="36" dirty="0">
                <a:solidFill>
                  <a:srgbClr val="F5F5EF"/>
                </a:solidFill>
                <a:latin typeface="Clear Sans Regular"/>
              </a:rPr>
              <a:t> fruits name apple, orange and mango. And this fruits have different kind of height , width and mass which is 4.2cm,3.2cm,110g,5.6cm,8.6cm,125gm,6.7,5.6,200gm.Here target value fruit’s name.so is it supervised learning?</a:t>
            </a:r>
            <a:endParaRPr lang="en-US" sz="2400" u="none" spc="36" dirty="0">
              <a:solidFill>
                <a:srgbClr val="F5F5EF"/>
              </a:solidFill>
              <a:latin typeface="Clear Sans Regular"/>
            </a:endParaRPr>
          </a:p>
        </p:txBody>
      </p:sp>
      <p:sp>
        <p:nvSpPr>
          <p:cNvPr id="4" name="TextBox 4"/>
          <p:cNvSpPr txBox="1"/>
          <p:nvPr/>
        </p:nvSpPr>
        <p:spPr>
          <a:xfrm>
            <a:off x="7768449" y="6031097"/>
            <a:ext cx="8228847" cy="1469761"/>
          </a:xfrm>
          <a:prstGeom prst="rect">
            <a:avLst/>
          </a:prstGeom>
        </p:spPr>
        <p:txBody>
          <a:bodyPr lIns="0" tIns="0" rIns="0" bIns="0" rtlCol="0" anchor="t">
            <a:spAutoFit/>
          </a:bodyPr>
          <a:lstStyle/>
          <a:p>
            <a:pPr marL="0" lvl="0" indent="0" algn="l">
              <a:lnSpc>
                <a:spcPts val="2880"/>
              </a:lnSpc>
              <a:spcBef>
                <a:spcPct val="0"/>
              </a:spcBef>
            </a:pPr>
            <a:r>
              <a:rPr lang="en-US" sz="2400" spc="36" dirty="0">
                <a:solidFill>
                  <a:srgbClr val="F5F5EF"/>
                </a:solidFill>
                <a:latin typeface="Clear Sans Regular"/>
              </a:rPr>
              <a:t>We have some data on amazon products reviews which are different categories. In this dataset was given product name,id and price and reviews. But there was no target value. Is it Unsupervised learning? </a:t>
            </a:r>
            <a:endParaRPr lang="en-US" sz="2400" u="none" spc="36" dirty="0">
              <a:solidFill>
                <a:srgbClr val="F5F5EF"/>
              </a:solidFill>
              <a:latin typeface="Clear Sans Regular"/>
            </a:endParaRPr>
          </a:p>
        </p:txBody>
      </p:sp>
      <p:grpSp>
        <p:nvGrpSpPr>
          <p:cNvPr id="5" name="Group 5"/>
          <p:cNvGrpSpPr/>
          <p:nvPr/>
        </p:nvGrpSpPr>
        <p:grpSpPr>
          <a:xfrm rot="-5400000">
            <a:off x="5572592" y="4194764"/>
            <a:ext cx="3247796" cy="287098"/>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7" name="Group 7"/>
          <p:cNvGrpSpPr/>
          <p:nvPr/>
        </p:nvGrpSpPr>
        <p:grpSpPr>
          <a:xfrm rot="16200000">
            <a:off x="5412723" y="6734433"/>
            <a:ext cx="3579918" cy="398051"/>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9" name="Group 9"/>
          <p:cNvGrpSpPr/>
          <p:nvPr/>
        </p:nvGrpSpPr>
        <p:grpSpPr>
          <a:xfrm>
            <a:off x="6984674" y="2552499"/>
            <a:ext cx="441127" cy="44112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id="11" name="Group 11"/>
          <p:cNvGrpSpPr/>
          <p:nvPr/>
        </p:nvGrpSpPr>
        <p:grpSpPr>
          <a:xfrm>
            <a:off x="6988032" y="5003686"/>
            <a:ext cx="420508" cy="420508"/>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id="13" name="Group 13"/>
          <p:cNvGrpSpPr/>
          <p:nvPr/>
        </p:nvGrpSpPr>
        <p:grpSpPr>
          <a:xfrm>
            <a:off x="7034743" y="2647710"/>
            <a:ext cx="420508" cy="420508"/>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id="15" name="Group 15"/>
          <p:cNvGrpSpPr/>
          <p:nvPr/>
        </p:nvGrpSpPr>
        <p:grpSpPr>
          <a:xfrm>
            <a:off x="6993453" y="6560280"/>
            <a:ext cx="420508" cy="420508"/>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grpSp>
        <p:nvGrpSpPr>
          <p:cNvPr id="17" name="Group 17"/>
          <p:cNvGrpSpPr/>
          <p:nvPr/>
        </p:nvGrpSpPr>
        <p:grpSpPr>
          <a:xfrm>
            <a:off x="6968905" y="7993442"/>
            <a:ext cx="441127" cy="441127"/>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sp>
        <p:nvSpPr>
          <p:cNvPr id="19" name="TextBox 19"/>
          <p:cNvSpPr txBox="1"/>
          <p:nvPr/>
        </p:nvSpPr>
        <p:spPr>
          <a:xfrm>
            <a:off x="1716640" y="2482853"/>
            <a:ext cx="4881504" cy="692497"/>
          </a:xfrm>
          <a:prstGeom prst="rect">
            <a:avLst/>
          </a:prstGeom>
        </p:spPr>
        <p:txBody>
          <a:bodyPr lIns="0" tIns="0" rIns="0" bIns="0" rtlCol="0" anchor="t">
            <a:spAutoFit/>
          </a:bodyPr>
          <a:lstStyle/>
          <a:p>
            <a:pPr>
              <a:lnSpc>
                <a:spcPts val="2664"/>
              </a:lnSpc>
            </a:pPr>
            <a:r>
              <a:rPr lang="en-US" sz="2400" spc="120" dirty="0">
                <a:solidFill>
                  <a:srgbClr val="F5F5EF"/>
                </a:solidFill>
                <a:latin typeface="Montserrat Classic Bold"/>
              </a:rPr>
              <a:t>What do you think about machine leaning?</a:t>
            </a:r>
          </a:p>
        </p:txBody>
      </p:sp>
      <p:sp>
        <p:nvSpPr>
          <p:cNvPr id="20" name="TextBox 20"/>
          <p:cNvSpPr txBox="1"/>
          <p:nvPr/>
        </p:nvSpPr>
        <p:spPr>
          <a:xfrm>
            <a:off x="1768299" y="5023819"/>
            <a:ext cx="4881504" cy="346249"/>
          </a:xfrm>
          <a:prstGeom prst="rect">
            <a:avLst/>
          </a:prstGeom>
        </p:spPr>
        <p:txBody>
          <a:bodyPr lIns="0" tIns="0" rIns="0" bIns="0" rtlCol="0" anchor="t">
            <a:spAutoFit/>
          </a:bodyPr>
          <a:lstStyle/>
          <a:p>
            <a:pPr>
              <a:lnSpc>
                <a:spcPts val="2664"/>
              </a:lnSpc>
            </a:pPr>
            <a:r>
              <a:rPr lang="en-US" sz="2400" spc="120" dirty="0">
                <a:solidFill>
                  <a:srgbClr val="F5F5EF"/>
                </a:solidFill>
                <a:latin typeface="Montserrat Classic Bold"/>
              </a:rPr>
              <a:t>Supervised learning concept</a:t>
            </a:r>
          </a:p>
        </p:txBody>
      </p:sp>
      <p:sp>
        <p:nvSpPr>
          <p:cNvPr id="21" name="TextBox 21"/>
          <p:cNvSpPr txBox="1"/>
          <p:nvPr/>
        </p:nvSpPr>
        <p:spPr>
          <a:xfrm>
            <a:off x="1414458" y="6597409"/>
            <a:ext cx="5472972" cy="346249"/>
          </a:xfrm>
          <a:prstGeom prst="rect">
            <a:avLst/>
          </a:prstGeom>
        </p:spPr>
        <p:txBody>
          <a:bodyPr wrap="square" lIns="0" tIns="0" rIns="0" bIns="0" rtlCol="0" anchor="t">
            <a:spAutoFit/>
          </a:bodyPr>
          <a:lstStyle/>
          <a:p>
            <a:pPr>
              <a:lnSpc>
                <a:spcPts val="2664"/>
              </a:lnSpc>
            </a:pPr>
            <a:r>
              <a:rPr lang="en-US" sz="2400" spc="120" dirty="0">
                <a:solidFill>
                  <a:srgbClr val="F5F5EF"/>
                </a:solidFill>
                <a:latin typeface="Montserrat Classic Bold"/>
              </a:rPr>
              <a:t>Unsupervised learning concept</a:t>
            </a:r>
          </a:p>
        </p:txBody>
      </p:sp>
      <p:sp>
        <p:nvSpPr>
          <p:cNvPr id="22" name="AutoShape 22"/>
          <p:cNvSpPr/>
          <p:nvPr/>
        </p:nvSpPr>
        <p:spPr>
          <a:xfrm>
            <a:off x="17722638" y="4357337"/>
            <a:ext cx="9525" cy="3091986"/>
          </a:xfrm>
          <a:prstGeom prst="rect">
            <a:avLst/>
          </a:prstGeom>
          <a:solidFill>
            <a:srgbClr val="F5F5EF"/>
          </a:solidFill>
        </p:spPr>
      </p:sp>
      <p:sp>
        <p:nvSpPr>
          <p:cNvPr id="23" name="TextBox 23"/>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06</a:t>
            </a:r>
          </a:p>
        </p:txBody>
      </p:sp>
      <p:sp>
        <p:nvSpPr>
          <p:cNvPr id="24" name="TextBox 24"/>
          <p:cNvSpPr txBox="1"/>
          <p:nvPr/>
        </p:nvSpPr>
        <p:spPr>
          <a:xfrm>
            <a:off x="1601118" y="1211982"/>
            <a:ext cx="13433847" cy="641985"/>
          </a:xfrm>
          <a:prstGeom prst="rect">
            <a:avLst/>
          </a:prstGeom>
        </p:spPr>
        <p:txBody>
          <a:bodyPr lIns="0" tIns="0" rIns="0" bIns="0" rtlCol="0" anchor="t">
            <a:spAutoFit/>
          </a:bodyPr>
          <a:lstStyle/>
          <a:p>
            <a:pPr>
              <a:lnSpc>
                <a:spcPts val="4995"/>
              </a:lnSpc>
            </a:pPr>
            <a:r>
              <a:rPr lang="en-US" sz="4500" spc="225" dirty="0">
                <a:solidFill>
                  <a:srgbClr val="F5E753"/>
                </a:solidFill>
                <a:latin typeface="Montserrat Classic Bold"/>
              </a:rPr>
              <a:t>Warm-up Exam</a:t>
            </a:r>
          </a:p>
        </p:txBody>
      </p:sp>
      <p:sp>
        <p:nvSpPr>
          <p:cNvPr id="25" name="TextBox 25"/>
          <p:cNvSpPr txBox="1"/>
          <p:nvPr/>
        </p:nvSpPr>
        <p:spPr>
          <a:xfrm rot="-5400000">
            <a:off x="14949583" y="3027428"/>
            <a:ext cx="5525362" cy="226440"/>
          </a:xfrm>
          <a:prstGeom prst="rect">
            <a:avLst/>
          </a:prstGeom>
        </p:spPr>
        <p:txBody>
          <a:bodyPr lIns="0" tIns="0" rIns="0" bIns="0" rtlCol="0" anchor="t">
            <a:spAutoFit/>
          </a:bodyPr>
          <a:lstStyle/>
          <a:p>
            <a:pPr algn="r">
              <a:lnSpc>
                <a:spcPts val="1667"/>
              </a:lnSpc>
            </a:pPr>
            <a:r>
              <a:rPr lang="en-US" sz="1462" spc="538">
                <a:solidFill>
                  <a:srgbClr val="F5F5EF"/>
                </a:solidFill>
                <a:latin typeface="Montserrat Light Bold"/>
              </a:rPr>
              <a:t>AI LEARNING PLATFORM</a:t>
            </a:r>
          </a:p>
        </p:txBody>
      </p:sp>
      <p:sp>
        <p:nvSpPr>
          <p:cNvPr id="26" name="TextBox 26"/>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F5F5EF"/>
                </a:solidFill>
                <a:latin typeface="Montserrat Light Bold"/>
              </a:rPr>
              <a:t>DATA SCIENCE CLASS</a:t>
            </a:r>
          </a:p>
        </p:txBody>
      </p:sp>
      <p:grpSp>
        <p:nvGrpSpPr>
          <p:cNvPr id="27" name="Group 11">
            <a:extLst>
              <a:ext uri="{FF2B5EF4-FFF2-40B4-BE49-F238E27FC236}">
                <a16:creationId xmlns:a16="http://schemas.microsoft.com/office/drawing/2014/main" id="{CE45D0A0-E93C-4C09-8EDE-F46FE7410677}"/>
              </a:ext>
            </a:extLst>
          </p:cNvPr>
          <p:cNvGrpSpPr/>
          <p:nvPr/>
        </p:nvGrpSpPr>
        <p:grpSpPr>
          <a:xfrm>
            <a:off x="6996319" y="8145107"/>
            <a:ext cx="420508" cy="420508"/>
            <a:chOff x="0" y="0"/>
            <a:chExt cx="6350000" cy="6350000"/>
          </a:xfrm>
        </p:grpSpPr>
        <p:sp>
          <p:nvSpPr>
            <p:cNvPr id="28" name="Freeform 12">
              <a:extLst>
                <a:ext uri="{FF2B5EF4-FFF2-40B4-BE49-F238E27FC236}">
                  <a16:creationId xmlns:a16="http://schemas.microsoft.com/office/drawing/2014/main" id="{002627B6-976D-447B-9A04-9A6D6FCD425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A4594"/>
            </a:solidFill>
          </p:spPr>
        </p:sp>
      </p:grpSp>
      <p:sp>
        <p:nvSpPr>
          <p:cNvPr id="29" name="TextBox 21">
            <a:extLst>
              <a:ext uri="{FF2B5EF4-FFF2-40B4-BE49-F238E27FC236}">
                <a16:creationId xmlns:a16="http://schemas.microsoft.com/office/drawing/2014/main" id="{A25886EB-7082-4C6C-A25D-D686BC5E388D}"/>
              </a:ext>
            </a:extLst>
          </p:cNvPr>
          <p:cNvSpPr txBox="1"/>
          <p:nvPr/>
        </p:nvSpPr>
        <p:spPr>
          <a:xfrm>
            <a:off x="1469294" y="8091114"/>
            <a:ext cx="5472972" cy="346249"/>
          </a:xfrm>
          <a:prstGeom prst="rect">
            <a:avLst/>
          </a:prstGeom>
        </p:spPr>
        <p:txBody>
          <a:bodyPr wrap="square" lIns="0" tIns="0" rIns="0" bIns="0" rtlCol="0" anchor="t">
            <a:spAutoFit/>
          </a:bodyPr>
          <a:lstStyle/>
          <a:p>
            <a:pPr>
              <a:lnSpc>
                <a:spcPts val="2664"/>
              </a:lnSpc>
            </a:pPr>
            <a:r>
              <a:rPr lang="en-US" sz="2400" spc="120" dirty="0">
                <a:solidFill>
                  <a:srgbClr val="F5F5EF"/>
                </a:solidFill>
                <a:latin typeface="Montserrat Classic Bold"/>
              </a:rPr>
              <a:t>Basic python</a:t>
            </a:r>
          </a:p>
        </p:txBody>
      </p:sp>
      <p:sp>
        <p:nvSpPr>
          <p:cNvPr id="30" name="TextBox 4">
            <a:extLst>
              <a:ext uri="{FF2B5EF4-FFF2-40B4-BE49-F238E27FC236}">
                <a16:creationId xmlns:a16="http://schemas.microsoft.com/office/drawing/2014/main" id="{D08F786B-28F7-49F4-94F9-B1DE6BE31438}"/>
              </a:ext>
            </a:extLst>
          </p:cNvPr>
          <p:cNvSpPr txBox="1"/>
          <p:nvPr/>
        </p:nvSpPr>
        <p:spPr>
          <a:xfrm>
            <a:off x="7803840" y="7815822"/>
            <a:ext cx="9609745" cy="1457194"/>
          </a:xfrm>
          <a:prstGeom prst="rect">
            <a:avLst/>
          </a:prstGeom>
        </p:spPr>
        <p:txBody>
          <a:bodyPr wrap="square" lIns="0" tIns="0" rIns="0" bIns="0" rtlCol="0" anchor="t">
            <a:spAutoFit/>
          </a:bodyPr>
          <a:lstStyle/>
          <a:p>
            <a:pPr marL="0" lvl="0" indent="0" algn="l">
              <a:lnSpc>
                <a:spcPts val="2880"/>
              </a:lnSpc>
              <a:spcBef>
                <a:spcPct val="0"/>
              </a:spcBef>
            </a:pPr>
            <a:r>
              <a:rPr lang="en-US" sz="2000" u="none" spc="36" dirty="0">
                <a:solidFill>
                  <a:srgbClr val="F5F5EF"/>
                </a:solidFill>
                <a:latin typeface="Clear Sans Regular"/>
              </a:rPr>
              <a:t>Write down a python code which is take </a:t>
            </a:r>
            <a:r>
              <a:rPr lang="en-US" sz="2000" spc="36" dirty="0">
                <a:solidFill>
                  <a:srgbClr val="F5F5EF"/>
                </a:solidFill>
                <a:latin typeface="Clear Sans Regular"/>
              </a:rPr>
              <a:t>name from users and print this name with Hello.</a:t>
            </a:r>
            <a:br>
              <a:rPr lang="en-US" sz="2000" spc="36" dirty="0">
                <a:solidFill>
                  <a:srgbClr val="F5F5EF"/>
                </a:solidFill>
                <a:latin typeface="Clear Sans Regular"/>
              </a:rPr>
            </a:br>
            <a:r>
              <a:rPr lang="en-US" sz="2000" spc="36" dirty="0">
                <a:solidFill>
                  <a:srgbClr val="F5F5EF"/>
                </a:solidFill>
                <a:latin typeface="Clear Sans Regular"/>
              </a:rPr>
              <a:t>Sample input: Harun</a:t>
            </a:r>
            <a:br>
              <a:rPr lang="en-US" sz="2000" spc="36" dirty="0">
                <a:solidFill>
                  <a:srgbClr val="F5F5EF"/>
                </a:solidFill>
                <a:latin typeface="Clear Sans Regular"/>
              </a:rPr>
            </a:br>
            <a:r>
              <a:rPr lang="en-US" sz="2000" spc="36" dirty="0">
                <a:solidFill>
                  <a:srgbClr val="F5F5EF"/>
                </a:solidFill>
                <a:latin typeface="Clear Sans Regular"/>
              </a:rPr>
              <a:t>Sample output: Hello Harun!</a:t>
            </a:r>
            <a:endParaRPr lang="en-US" sz="2000" u="none" spc="36" dirty="0">
              <a:solidFill>
                <a:srgbClr val="F5F5EF"/>
              </a:solidFill>
              <a:latin typeface="Clear Sans Regular"/>
            </a:endParaRPr>
          </a:p>
        </p:txBody>
      </p:sp>
      <p:pic>
        <p:nvPicPr>
          <p:cNvPr id="31" name="Picture 30">
            <a:extLst>
              <a:ext uri="{FF2B5EF4-FFF2-40B4-BE49-F238E27FC236}">
                <a16:creationId xmlns:a16="http://schemas.microsoft.com/office/drawing/2014/main" id="{C93AB288-AD31-485C-A68A-DDBD134B49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0" y="9318526"/>
            <a:ext cx="4419600" cy="10215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F5F5EF"/>
          </a:solidFill>
        </p:spPr>
      </p:sp>
      <p:sp>
        <p:nvSpPr>
          <p:cNvPr id="3" name="TextBox 3"/>
          <p:cNvSpPr txBox="1"/>
          <p:nvPr/>
        </p:nvSpPr>
        <p:spPr>
          <a:xfrm>
            <a:off x="2216840" y="1826123"/>
            <a:ext cx="13433847" cy="641985"/>
          </a:xfrm>
          <a:prstGeom prst="rect">
            <a:avLst/>
          </a:prstGeom>
        </p:spPr>
        <p:txBody>
          <a:bodyPr lIns="0" tIns="0" rIns="0" bIns="0" rtlCol="0" anchor="t">
            <a:spAutoFit/>
          </a:bodyPr>
          <a:lstStyle/>
          <a:p>
            <a:pPr algn="ctr">
              <a:lnSpc>
                <a:spcPts val="4995"/>
              </a:lnSpc>
            </a:pPr>
            <a:r>
              <a:rPr lang="en-US" sz="4500" spc="225" dirty="0">
                <a:solidFill>
                  <a:srgbClr val="F5E753"/>
                </a:solidFill>
                <a:latin typeface="Montserrat Classic Bold"/>
              </a:rPr>
              <a:t>Python Basic</a:t>
            </a:r>
          </a:p>
        </p:txBody>
      </p:sp>
      <p:sp>
        <p:nvSpPr>
          <p:cNvPr id="4" name="TextBox 4"/>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07</a:t>
            </a:r>
          </a:p>
        </p:txBody>
      </p:sp>
      <p:sp>
        <p:nvSpPr>
          <p:cNvPr id="7" name="TextBox 7"/>
          <p:cNvSpPr txBox="1"/>
          <p:nvPr/>
        </p:nvSpPr>
        <p:spPr>
          <a:xfrm>
            <a:off x="973539" y="5823291"/>
            <a:ext cx="2693475" cy="444737"/>
          </a:xfrm>
          <a:prstGeom prst="rect">
            <a:avLst/>
          </a:prstGeom>
        </p:spPr>
        <p:txBody>
          <a:bodyPr wrap="square" lIns="0" tIns="0" rIns="0" bIns="0" rtlCol="0" anchor="t">
            <a:spAutoFit/>
          </a:bodyPr>
          <a:lstStyle/>
          <a:p>
            <a:pPr algn="ctr">
              <a:lnSpc>
                <a:spcPts val="3919"/>
              </a:lnSpc>
            </a:pPr>
            <a:r>
              <a:rPr lang="en-US" sz="2800" spc="336" dirty="0">
                <a:solidFill>
                  <a:srgbClr val="F5E753"/>
                </a:solidFill>
                <a:latin typeface="Montserrat Classic Bold"/>
              </a:rPr>
              <a:t>Data types</a:t>
            </a:r>
          </a:p>
        </p:txBody>
      </p:sp>
      <p:sp>
        <p:nvSpPr>
          <p:cNvPr id="11" name="TextBox 11"/>
          <p:cNvSpPr txBox="1"/>
          <p:nvPr/>
        </p:nvSpPr>
        <p:spPr>
          <a:xfrm>
            <a:off x="5409270" y="5879084"/>
            <a:ext cx="3502793" cy="444737"/>
          </a:xfrm>
          <a:prstGeom prst="rect">
            <a:avLst/>
          </a:prstGeom>
        </p:spPr>
        <p:txBody>
          <a:bodyPr wrap="square" lIns="0" tIns="0" rIns="0" bIns="0" rtlCol="0" anchor="t">
            <a:spAutoFit/>
          </a:bodyPr>
          <a:lstStyle/>
          <a:p>
            <a:pPr algn="ctr">
              <a:lnSpc>
                <a:spcPts val="3919"/>
              </a:lnSpc>
            </a:pPr>
            <a:r>
              <a:rPr lang="en-US" sz="2800" spc="336" dirty="0">
                <a:solidFill>
                  <a:srgbClr val="F5E753"/>
                </a:solidFill>
                <a:latin typeface="Montserrat Classic Bold"/>
              </a:rPr>
              <a:t>Data Structures</a:t>
            </a:r>
          </a:p>
        </p:txBody>
      </p:sp>
      <p:sp>
        <p:nvSpPr>
          <p:cNvPr id="15" name="TextBox 15"/>
          <p:cNvSpPr txBox="1"/>
          <p:nvPr/>
        </p:nvSpPr>
        <p:spPr>
          <a:xfrm>
            <a:off x="10630726" y="5903329"/>
            <a:ext cx="2866652" cy="444737"/>
          </a:xfrm>
          <a:prstGeom prst="rect">
            <a:avLst/>
          </a:prstGeom>
        </p:spPr>
        <p:txBody>
          <a:bodyPr wrap="square" lIns="0" tIns="0" rIns="0" bIns="0" rtlCol="0" anchor="t">
            <a:spAutoFit/>
          </a:bodyPr>
          <a:lstStyle/>
          <a:p>
            <a:pPr algn="ctr">
              <a:lnSpc>
                <a:spcPts val="3919"/>
              </a:lnSpc>
            </a:pPr>
            <a:r>
              <a:rPr lang="en-US" sz="2800" spc="336" dirty="0">
                <a:solidFill>
                  <a:srgbClr val="F5E753"/>
                </a:solidFill>
                <a:latin typeface="Montserrat Classic Bold"/>
              </a:rPr>
              <a:t>Control Flow</a:t>
            </a:r>
          </a:p>
        </p:txBody>
      </p:sp>
      <p:sp>
        <p:nvSpPr>
          <p:cNvPr id="17" name="TextBox 17"/>
          <p:cNvSpPr txBox="1"/>
          <p:nvPr/>
        </p:nvSpPr>
        <p:spPr>
          <a:xfrm rot="-5400000">
            <a:off x="14949583" y="3027428"/>
            <a:ext cx="5525362" cy="226440"/>
          </a:xfrm>
          <a:prstGeom prst="rect">
            <a:avLst/>
          </a:prstGeom>
        </p:spPr>
        <p:txBody>
          <a:bodyPr lIns="0" tIns="0" rIns="0" bIns="0" rtlCol="0" anchor="t">
            <a:spAutoFit/>
          </a:bodyPr>
          <a:lstStyle/>
          <a:p>
            <a:pPr algn="r">
              <a:lnSpc>
                <a:spcPts val="1667"/>
              </a:lnSpc>
            </a:pPr>
            <a:r>
              <a:rPr lang="en-US" sz="1462" spc="538">
                <a:solidFill>
                  <a:srgbClr val="F5F5EF"/>
                </a:solidFill>
                <a:latin typeface="Montserrat Light Bold"/>
              </a:rPr>
              <a:t>AI LEARNING PLATFORM</a:t>
            </a:r>
          </a:p>
        </p:txBody>
      </p:sp>
      <p:sp>
        <p:nvSpPr>
          <p:cNvPr id="18" name="TextBox 18"/>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F5F5EF"/>
                </a:solidFill>
                <a:latin typeface="Montserrat Light Bold"/>
              </a:rPr>
              <a:t>DATA SCIENCE CLASS</a:t>
            </a:r>
          </a:p>
        </p:txBody>
      </p:sp>
      <p:pic>
        <p:nvPicPr>
          <p:cNvPr id="19" name="Picture 16">
            <a:extLst>
              <a:ext uri="{FF2B5EF4-FFF2-40B4-BE49-F238E27FC236}">
                <a16:creationId xmlns:a16="http://schemas.microsoft.com/office/drawing/2014/main" id="{C618835D-9ED3-4072-BA29-0C85D86B8CD9}"/>
              </a:ext>
            </a:extLst>
          </p:cNvPr>
          <p:cNvPicPr>
            <a:picLocks noChangeAspect="1"/>
          </p:cNvPicPr>
          <p:nvPr/>
        </p:nvPicPr>
        <p:blipFill>
          <a:blip r:embed="rId2"/>
          <a:srcRect/>
          <a:stretch>
            <a:fillRect/>
          </a:stretch>
        </p:blipFill>
        <p:spPr>
          <a:xfrm>
            <a:off x="1672943" y="4322795"/>
            <a:ext cx="1580534" cy="1580534"/>
          </a:xfrm>
          <a:prstGeom prst="rect">
            <a:avLst/>
          </a:prstGeom>
        </p:spPr>
      </p:pic>
      <p:pic>
        <p:nvPicPr>
          <p:cNvPr id="20" name="Picture 19">
            <a:extLst>
              <a:ext uri="{FF2B5EF4-FFF2-40B4-BE49-F238E27FC236}">
                <a16:creationId xmlns:a16="http://schemas.microsoft.com/office/drawing/2014/main" id="{895A65BA-B286-41B3-BD5D-0009BBADFF4D}"/>
              </a:ext>
            </a:extLst>
          </p:cNvPr>
          <p:cNvPicPr>
            <a:picLocks noChangeAspect="1"/>
          </p:cNvPicPr>
          <p:nvPr/>
        </p:nvPicPr>
        <p:blipFill>
          <a:blip r:embed="rId3"/>
          <a:stretch>
            <a:fillRect/>
          </a:stretch>
        </p:blipFill>
        <p:spPr>
          <a:xfrm>
            <a:off x="6092826" y="4249929"/>
            <a:ext cx="1787141" cy="1787141"/>
          </a:xfrm>
          <a:prstGeom prst="rect">
            <a:avLst/>
          </a:prstGeom>
        </p:spPr>
      </p:pic>
      <p:pic>
        <p:nvPicPr>
          <p:cNvPr id="21" name="Picture 20">
            <a:extLst>
              <a:ext uri="{FF2B5EF4-FFF2-40B4-BE49-F238E27FC236}">
                <a16:creationId xmlns:a16="http://schemas.microsoft.com/office/drawing/2014/main" id="{4AC14076-05FD-4ACB-AC8B-2F68725AA99E}"/>
              </a:ext>
            </a:extLst>
          </p:cNvPr>
          <p:cNvPicPr>
            <a:picLocks noChangeAspect="1"/>
          </p:cNvPicPr>
          <p:nvPr/>
        </p:nvPicPr>
        <p:blipFill>
          <a:blip r:embed="rId4"/>
          <a:stretch>
            <a:fillRect/>
          </a:stretch>
        </p:blipFill>
        <p:spPr>
          <a:xfrm>
            <a:off x="11209336" y="4482025"/>
            <a:ext cx="1322947" cy="1322947"/>
          </a:xfrm>
          <a:prstGeom prst="rect">
            <a:avLst/>
          </a:prstGeom>
        </p:spPr>
      </p:pic>
      <p:pic>
        <p:nvPicPr>
          <p:cNvPr id="22" name="Picture 21">
            <a:extLst>
              <a:ext uri="{FF2B5EF4-FFF2-40B4-BE49-F238E27FC236}">
                <a16:creationId xmlns:a16="http://schemas.microsoft.com/office/drawing/2014/main" id="{318EB073-5858-4973-95F1-4C53847D65F8}"/>
              </a:ext>
            </a:extLst>
          </p:cNvPr>
          <p:cNvPicPr>
            <a:picLocks noChangeAspect="1"/>
          </p:cNvPicPr>
          <p:nvPr/>
        </p:nvPicPr>
        <p:blipFill>
          <a:blip r:embed="rId5"/>
          <a:stretch>
            <a:fillRect/>
          </a:stretch>
        </p:blipFill>
        <p:spPr>
          <a:xfrm>
            <a:off x="14989213" y="4482025"/>
            <a:ext cx="1322947" cy="1322947"/>
          </a:xfrm>
          <a:prstGeom prst="rect">
            <a:avLst/>
          </a:prstGeom>
        </p:spPr>
      </p:pic>
      <p:sp>
        <p:nvSpPr>
          <p:cNvPr id="23" name="TextBox 15">
            <a:extLst>
              <a:ext uri="{FF2B5EF4-FFF2-40B4-BE49-F238E27FC236}">
                <a16:creationId xmlns:a16="http://schemas.microsoft.com/office/drawing/2014/main" id="{091745A9-A26E-4F46-9E01-DE68FCA7A687}"/>
              </a:ext>
            </a:extLst>
          </p:cNvPr>
          <p:cNvSpPr txBox="1"/>
          <p:nvPr/>
        </p:nvSpPr>
        <p:spPr>
          <a:xfrm>
            <a:off x="14201063" y="5893534"/>
            <a:ext cx="2866652" cy="444737"/>
          </a:xfrm>
          <a:prstGeom prst="rect">
            <a:avLst/>
          </a:prstGeom>
        </p:spPr>
        <p:txBody>
          <a:bodyPr wrap="square" lIns="0" tIns="0" rIns="0" bIns="0" rtlCol="0" anchor="t">
            <a:spAutoFit/>
          </a:bodyPr>
          <a:lstStyle/>
          <a:p>
            <a:pPr algn="ctr">
              <a:lnSpc>
                <a:spcPts val="3919"/>
              </a:lnSpc>
            </a:pPr>
            <a:r>
              <a:rPr lang="en-US" sz="2800" spc="336" dirty="0">
                <a:solidFill>
                  <a:srgbClr val="F5E753"/>
                </a:solidFill>
                <a:latin typeface="Montserrat Classic Bold"/>
              </a:rPr>
              <a:t>Function</a:t>
            </a:r>
          </a:p>
        </p:txBody>
      </p:sp>
      <p:pic>
        <p:nvPicPr>
          <p:cNvPr id="16" name="Picture 15">
            <a:extLst>
              <a:ext uri="{FF2B5EF4-FFF2-40B4-BE49-F238E27FC236}">
                <a16:creationId xmlns:a16="http://schemas.microsoft.com/office/drawing/2014/main" id="{7760BE43-AADE-402B-A19F-973B5B43FF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A4594"/>
        </a:solidFill>
        <a:effectLst/>
      </p:bgPr>
    </p:bg>
    <p:spTree>
      <p:nvGrpSpPr>
        <p:cNvPr id="1" name=""/>
        <p:cNvGrpSpPr/>
        <p:nvPr/>
      </p:nvGrpSpPr>
      <p:grpSpPr>
        <a:xfrm>
          <a:off x="0" y="0"/>
          <a:ext cx="0" cy="0"/>
          <a:chOff x="0" y="0"/>
          <a:chExt cx="0" cy="0"/>
        </a:xfrm>
      </p:grpSpPr>
      <p:sp>
        <p:nvSpPr>
          <p:cNvPr id="2" name="AutoShape 2"/>
          <p:cNvSpPr/>
          <p:nvPr/>
        </p:nvSpPr>
        <p:spPr>
          <a:xfrm>
            <a:off x="17722638" y="4357337"/>
            <a:ext cx="9525" cy="3091986"/>
          </a:xfrm>
          <a:prstGeom prst="rect">
            <a:avLst/>
          </a:prstGeom>
          <a:solidFill>
            <a:srgbClr val="F5F5EF"/>
          </a:solidFill>
        </p:spPr>
      </p:sp>
      <p:sp>
        <p:nvSpPr>
          <p:cNvPr id="5" name="TextBox 5"/>
          <p:cNvSpPr txBox="1"/>
          <p:nvPr/>
        </p:nvSpPr>
        <p:spPr>
          <a:xfrm>
            <a:off x="7016035" y="2892298"/>
            <a:ext cx="4881504" cy="346249"/>
          </a:xfrm>
          <a:prstGeom prst="rect">
            <a:avLst/>
          </a:prstGeom>
        </p:spPr>
        <p:txBody>
          <a:bodyPr lIns="0" tIns="0" rIns="0" bIns="0" rtlCol="0" anchor="t">
            <a:spAutoFit/>
          </a:bodyPr>
          <a:lstStyle/>
          <a:p>
            <a:pPr>
              <a:lnSpc>
                <a:spcPts val="2664"/>
              </a:lnSpc>
            </a:pPr>
            <a:r>
              <a:rPr lang="en-US" sz="2400" spc="120" dirty="0">
                <a:solidFill>
                  <a:srgbClr val="F5E753"/>
                </a:solidFill>
                <a:latin typeface="Montserrat Classic Bold"/>
              </a:rPr>
              <a:t>Tasks</a:t>
            </a:r>
          </a:p>
        </p:txBody>
      </p:sp>
      <p:sp>
        <p:nvSpPr>
          <p:cNvPr id="8" name="TextBox 8"/>
          <p:cNvSpPr txBox="1"/>
          <p:nvPr/>
        </p:nvSpPr>
        <p:spPr>
          <a:xfrm>
            <a:off x="7016035" y="6043135"/>
            <a:ext cx="4881504" cy="346249"/>
          </a:xfrm>
          <a:prstGeom prst="rect">
            <a:avLst/>
          </a:prstGeom>
        </p:spPr>
        <p:txBody>
          <a:bodyPr lIns="0" tIns="0" rIns="0" bIns="0" rtlCol="0" anchor="t">
            <a:spAutoFit/>
          </a:bodyPr>
          <a:lstStyle/>
          <a:p>
            <a:pPr>
              <a:lnSpc>
                <a:spcPts val="2664"/>
              </a:lnSpc>
            </a:pPr>
            <a:r>
              <a:rPr lang="en-US" sz="2400" spc="120" dirty="0">
                <a:solidFill>
                  <a:srgbClr val="F5E753"/>
                </a:solidFill>
                <a:latin typeface="Montserrat Classic Bold"/>
              </a:rPr>
              <a:t>Projects</a:t>
            </a:r>
          </a:p>
        </p:txBody>
      </p:sp>
      <p:sp>
        <p:nvSpPr>
          <p:cNvPr id="12" name="TextBox 12"/>
          <p:cNvSpPr txBox="1"/>
          <p:nvPr/>
        </p:nvSpPr>
        <p:spPr>
          <a:xfrm>
            <a:off x="1446604" y="3309634"/>
            <a:ext cx="4201392" cy="2564805"/>
          </a:xfrm>
          <a:prstGeom prst="rect">
            <a:avLst/>
          </a:prstGeom>
        </p:spPr>
        <p:txBody>
          <a:bodyPr lIns="0" tIns="0" rIns="0" bIns="0" rtlCol="0" anchor="t">
            <a:spAutoFit/>
          </a:bodyPr>
          <a:lstStyle/>
          <a:p>
            <a:pPr>
              <a:lnSpc>
                <a:spcPts val="4995"/>
              </a:lnSpc>
            </a:pPr>
            <a:r>
              <a:rPr lang="en-US" sz="4500" spc="225" dirty="0">
                <a:solidFill>
                  <a:srgbClr val="8BD4AB"/>
                </a:solidFill>
                <a:latin typeface="Montserrat Classic Bold"/>
              </a:rPr>
              <a:t>LET'S DISCUSS About Tasks and Projects</a:t>
            </a:r>
          </a:p>
        </p:txBody>
      </p:sp>
      <p:sp>
        <p:nvSpPr>
          <p:cNvPr id="13" name="TextBox 13"/>
          <p:cNvSpPr txBox="1"/>
          <p:nvPr/>
        </p:nvSpPr>
        <p:spPr>
          <a:xfrm>
            <a:off x="586075" y="9584820"/>
            <a:ext cx="1721059" cy="141064"/>
          </a:xfrm>
          <a:prstGeom prst="rect">
            <a:avLst/>
          </a:prstGeom>
        </p:spPr>
        <p:txBody>
          <a:bodyPr lIns="0" tIns="0" rIns="0" bIns="0" rtlCol="0" anchor="t">
            <a:spAutoFit/>
          </a:bodyPr>
          <a:lstStyle/>
          <a:p>
            <a:pPr algn="l">
              <a:lnSpc>
                <a:spcPts val="1140"/>
              </a:lnSpc>
            </a:pPr>
            <a:r>
              <a:rPr lang="en-US" sz="1000" spc="368" dirty="0">
                <a:solidFill>
                  <a:srgbClr val="F5F5EF"/>
                </a:solidFill>
                <a:latin typeface="Montserrat Light Bold"/>
              </a:rPr>
              <a:t>PAGE 08</a:t>
            </a:r>
          </a:p>
        </p:txBody>
      </p:sp>
      <p:grpSp>
        <p:nvGrpSpPr>
          <p:cNvPr id="14" name="Group 14"/>
          <p:cNvGrpSpPr/>
          <p:nvPr/>
        </p:nvGrpSpPr>
        <p:grpSpPr>
          <a:xfrm>
            <a:off x="5820788" y="1649807"/>
            <a:ext cx="282443" cy="6172847"/>
            <a:chOff x="0" y="0"/>
            <a:chExt cx="376590" cy="8230462"/>
          </a:xfrm>
        </p:grpSpPr>
        <p:grpSp>
          <p:nvGrpSpPr>
            <p:cNvPr id="15" name="Group 15"/>
            <p:cNvGrpSpPr/>
            <p:nvPr/>
          </p:nvGrpSpPr>
          <p:grpSpPr>
            <a:xfrm rot="-5400000">
              <a:off x="-1941794" y="1941794"/>
              <a:ext cx="4260179" cy="376590"/>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17" name="Group 17"/>
            <p:cNvGrpSpPr/>
            <p:nvPr/>
          </p:nvGrpSpPr>
          <p:grpSpPr>
            <a:xfrm rot="-5400000">
              <a:off x="-1941794" y="5912077"/>
              <a:ext cx="4260179" cy="376590"/>
              <a:chOff x="0" y="0"/>
              <a:chExt cx="9194800" cy="812800"/>
            </a:xfrm>
          </p:grpSpPr>
          <p:sp>
            <p:nvSpPr>
              <p:cNvPr id="18" name="Freeform 1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grpSp>
        <p:nvGrpSpPr>
          <p:cNvPr id="19" name="Group 19"/>
          <p:cNvGrpSpPr/>
          <p:nvPr/>
        </p:nvGrpSpPr>
        <p:grpSpPr>
          <a:xfrm>
            <a:off x="5820788" y="2778807"/>
            <a:ext cx="282443" cy="6172847"/>
            <a:chOff x="0" y="0"/>
            <a:chExt cx="376590" cy="8230462"/>
          </a:xfrm>
        </p:grpSpPr>
        <p:grpSp>
          <p:nvGrpSpPr>
            <p:cNvPr id="20" name="Group 20"/>
            <p:cNvGrpSpPr/>
            <p:nvPr/>
          </p:nvGrpSpPr>
          <p:grpSpPr>
            <a:xfrm rot="-5400000">
              <a:off x="-1941794" y="1941794"/>
              <a:ext cx="4260179" cy="376590"/>
              <a:chOff x="0" y="0"/>
              <a:chExt cx="9194800" cy="812800"/>
            </a:xfrm>
          </p:grpSpPr>
          <p:sp>
            <p:nvSpPr>
              <p:cNvPr id="21" name="Freeform 21"/>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nvGrpSpPr>
            <p:cNvPr id="22" name="Group 22"/>
            <p:cNvGrpSpPr/>
            <p:nvPr/>
          </p:nvGrpSpPr>
          <p:grpSpPr>
            <a:xfrm rot="-5400000">
              <a:off x="-1941794" y="5912077"/>
              <a:ext cx="4260179" cy="376590"/>
              <a:chOff x="0" y="0"/>
              <a:chExt cx="9194800" cy="812800"/>
            </a:xfrm>
          </p:grpSpPr>
          <p:sp>
            <p:nvSpPr>
              <p:cNvPr id="23" name="Freeform 23"/>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F5F5EF"/>
              </a:solidFill>
            </p:spPr>
          </p:sp>
        </p:grpSp>
      </p:grpSp>
      <p:sp>
        <p:nvSpPr>
          <p:cNvPr id="24" name="TextBox 24"/>
          <p:cNvSpPr txBox="1"/>
          <p:nvPr/>
        </p:nvSpPr>
        <p:spPr>
          <a:xfrm rot="-5400000">
            <a:off x="14949583" y="3027428"/>
            <a:ext cx="5525362" cy="226440"/>
          </a:xfrm>
          <a:prstGeom prst="rect">
            <a:avLst/>
          </a:prstGeom>
        </p:spPr>
        <p:txBody>
          <a:bodyPr lIns="0" tIns="0" rIns="0" bIns="0" rtlCol="0" anchor="t">
            <a:spAutoFit/>
          </a:bodyPr>
          <a:lstStyle/>
          <a:p>
            <a:pPr algn="r">
              <a:lnSpc>
                <a:spcPts val="1667"/>
              </a:lnSpc>
            </a:pPr>
            <a:r>
              <a:rPr lang="en-US" sz="1462" spc="538">
                <a:solidFill>
                  <a:srgbClr val="F5F5EF"/>
                </a:solidFill>
                <a:latin typeface="Montserrat Light Bold"/>
              </a:rPr>
              <a:t>AI LEARNING PLATFORM</a:t>
            </a:r>
          </a:p>
        </p:txBody>
      </p:sp>
      <p:sp>
        <p:nvSpPr>
          <p:cNvPr id="25" name="TextBox 25"/>
          <p:cNvSpPr txBox="1"/>
          <p:nvPr/>
        </p:nvSpPr>
        <p:spPr>
          <a:xfrm rot="-5400000">
            <a:off x="16610818" y="8507454"/>
            <a:ext cx="2202892" cy="393798"/>
          </a:xfrm>
          <a:prstGeom prst="rect">
            <a:avLst/>
          </a:prstGeom>
        </p:spPr>
        <p:txBody>
          <a:bodyPr lIns="0" tIns="0" rIns="0" bIns="0" rtlCol="0" anchor="t">
            <a:spAutoFit/>
          </a:bodyPr>
          <a:lstStyle/>
          <a:p>
            <a:pPr algn="l">
              <a:lnSpc>
                <a:spcPts val="1459"/>
              </a:lnSpc>
            </a:pPr>
            <a:r>
              <a:rPr lang="en-US" sz="1279" spc="471">
                <a:solidFill>
                  <a:srgbClr val="F5F5EF"/>
                </a:solidFill>
                <a:latin typeface="Montserrat Light Bold"/>
              </a:rPr>
              <a:t>DATA SCIENCE CLASS</a:t>
            </a:r>
          </a:p>
        </p:txBody>
      </p:sp>
      <p:sp>
        <p:nvSpPr>
          <p:cNvPr id="26" name="TextBox 5">
            <a:extLst>
              <a:ext uri="{FF2B5EF4-FFF2-40B4-BE49-F238E27FC236}">
                <a16:creationId xmlns:a16="http://schemas.microsoft.com/office/drawing/2014/main" id="{ED5350C0-0543-436E-8F4B-2C9B0B9CE74F}"/>
              </a:ext>
            </a:extLst>
          </p:cNvPr>
          <p:cNvSpPr txBox="1"/>
          <p:nvPr/>
        </p:nvSpPr>
        <p:spPr>
          <a:xfrm>
            <a:off x="7016035" y="3522575"/>
            <a:ext cx="4881504" cy="692497"/>
          </a:xfrm>
          <a:prstGeom prst="rect">
            <a:avLst/>
          </a:prstGeom>
        </p:spPr>
        <p:txBody>
          <a:bodyPr lIns="0" tIns="0" rIns="0" bIns="0" rtlCol="0" anchor="t">
            <a:spAutoFit/>
          </a:bodyPr>
          <a:lstStyle/>
          <a:p>
            <a:pPr marL="342900" indent="-342900">
              <a:lnSpc>
                <a:spcPts val="2664"/>
              </a:lnSpc>
              <a:buFont typeface="Arial" panose="020B0604020202020204" pitchFamily="34" charset="0"/>
              <a:buChar char="•"/>
            </a:pPr>
            <a:r>
              <a:rPr lang="en-US" sz="2400" spc="120" dirty="0">
                <a:solidFill>
                  <a:schemeClr val="bg1"/>
                </a:solidFill>
                <a:latin typeface="Montserrat Classic Bold"/>
              </a:rPr>
              <a:t>Code </a:t>
            </a:r>
          </a:p>
          <a:p>
            <a:pPr marL="342900" indent="-342900">
              <a:lnSpc>
                <a:spcPts val="2664"/>
              </a:lnSpc>
              <a:buFont typeface="Arial" panose="020B0604020202020204" pitchFamily="34" charset="0"/>
              <a:buChar char="•"/>
            </a:pPr>
            <a:r>
              <a:rPr lang="en-US" sz="2400" spc="120" dirty="0">
                <a:solidFill>
                  <a:schemeClr val="bg1"/>
                </a:solidFill>
                <a:latin typeface="Montserrat Classic Bold"/>
              </a:rPr>
              <a:t>Blog</a:t>
            </a:r>
          </a:p>
        </p:txBody>
      </p:sp>
      <p:sp>
        <p:nvSpPr>
          <p:cNvPr id="27" name="TextBox 5">
            <a:extLst>
              <a:ext uri="{FF2B5EF4-FFF2-40B4-BE49-F238E27FC236}">
                <a16:creationId xmlns:a16="http://schemas.microsoft.com/office/drawing/2014/main" id="{98369491-07A4-4FD8-8931-7989A11BBA9B}"/>
              </a:ext>
            </a:extLst>
          </p:cNvPr>
          <p:cNvSpPr txBox="1"/>
          <p:nvPr/>
        </p:nvSpPr>
        <p:spPr>
          <a:xfrm>
            <a:off x="6978473" y="6643283"/>
            <a:ext cx="4881504" cy="1038746"/>
          </a:xfrm>
          <a:prstGeom prst="rect">
            <a:avLst/>
          </a:prstGeom>
        </p:spPr>
        <p:txBody>
          <a:bodyPr lIns="0" tIns="0" rIns="0" bIns="0" rtlCol="0" anchor="t">
            <a:spAutoFit/>
          </a:bodyPr>
          <a:lstStyle/>
          <a:p>
            <a:pPr marL="342900" indent="-342900">
              <a:lnSpc>
                <a:spcPts val="2664"/>
              </a:lnSpc>
              <a:buFont typeface="Arial" panose="020B0604020202020204" pitchFamily="34" charset="0"/>
              <a:buChar char="•"/>
            </a:pPr>
            <a:r>
              <a:rPr lang="en-US" sz="2400" spc="120" dirty="0">
                <a:solidFill>
                  <a:schemeClr val="bg1"/>
                </a:solidFill>
                <a:latin typeface="Montserrat Classic Bold"/>
              </a:rPr>
              <a:t>Code</a:t>
            </a:r>
          </a:p>
          <a:p>
            <a:pPr marL="342900" indent="-342900">
              <a:lnSpc>
                <a:spcPts val="2664"/>
              </a:lnSpc>
              <a:buFont typeface="Arial" panose="020B0604020202020204" pitchFamily="34" charset="0"/>
              <a:buChar char="•"/>
            </a:pPr>
            <a:r>
              <a:rPr lang="en-US" sz="2400" spc="120" dirty="0">
                <a:solidFill>
                  <a:schemeClr val="bg1"/>
                </a:solidFill>
                <a:latin typeface="Montserrat Classic Bold"/>
              </a:rPr>
              <a:t>Blog</a:t>
            </a:r>
          </a:p>
          <a:p>
            <a:pPr marL="342900" indent="-342900">
              <a:lnSpc>
                <a:spcPts val="2664"/>
              </a:lnSpc>
              <a:buFont typeface="Arial" panose="020B0604020202020204" pitchFamily="34" charset="0"/>
              <a:buChar char="•"/>
            </a:pPr>
            <a:r>
              <a:rPr lang="en-US" sz="2400" spc="120" dirty="0">
                <a:solidFill>
                  <a:schemeClr val="bg1"/>
                </a:solidFill>
                <a:latin typeface="Montserrat Classic Bold"/>
              </a:rPr>
              <a:t>GitHub repo.</a:t>
            </a:r>
          </a:p>
        </p:txBody>
      </p:sp>
      <p:pic>
        <p:nvPicPr>
          <p:cNvPr id="28" name="Picture 27">
            <a:extLst>
              <a:ext uri="{FF2B5EF4-FFF2-40B4-BE49-F238E27FC236}">
                <a16:creationId xmlns:a16="http://schemas.microsoft.com/office/drawing/2014/main" id="{F445166C-F2DE-4A5A-84C5-0D9E8A2867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227" y="8886412"/>
            <a:ext cx="4390658" cy="10148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456</Words>
  <Application>Microsoft Office PowerPoint</Application>
  <PresentationFormat>Custom</PresentationFormat>
  <Paragraphs>95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Montserrat Light Bold</vt:lpstr>
      <vt:lpstr>Calibri</vt:lpstr>
      <vt:lpstr>Arial</vt:lpstr>
      <vt:lpstr>Montserrat Light</vt:lpstr>
      <vt:lpstr>Montserrat Classic Bold</vt:lpstr>
      <vt:lpstr>Clear Sans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training with python</dc:title>
  <dc:creator>ASUS</dc:creator>
  <cp:lastModifiedBy>Harun Ur Rashid</cp:lastModifiedBy>
  <cp:revision>20</cp:revision>
  <dcterms:created xsi:type="dcterms:W3CDTF">2006-08-16T00:00:00Z</dcterms:created>
  <dcterms:modified xsi:type="dcterms:W3CDTF">2020-06-13T04:12:24Z</dcterms:modified>
  <dc:identifier>DAD-j0I7BtM</dc:identifier>
</cp:coreProperties>
</file>