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7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66EC3-9426-4FB6-A8A8-B96ACDC6E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000" dirty="0"/>
              <a:t>Sistemas computacionais e segurança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42AC8-3D5C-105B-E1ED-0063D8CA5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389120"/>
            <a:ext cx="8516510" cy="10698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Avaliação 3;</a:t>
            </a:r>
            <a:br>
              <a:rPr lang="pt-BR" dirty="0"/>
            </a:br>
            <a:r>
              <a:rPr lang="pt-BR" dirty="0"/>
              <a:t>Turno: Noite;</a:t>
            </a:r>
            <a:br>
              <a:rPr lang="pt-BR" dirty="0"/>
            </a:br>
            <a:r>
              <a:rPr lang="pt-BR" dirty="0"/>
              <a:t>Participantes: Kauã Marcelo, Leonardo Soares, Marcelo Malessa, João Ritter e Gabriel Vaz.</a:t>
            </a:r>
          </a:p>
        </p:txBody>
      </p:sp>
    </p:spTree>
    <p:extLst>
      <p:ext uri="{BB962C8B-B14F-4D97-AF65-F5344CB8AC3E}">
        <p14:creationId xmlns:p14="http://schemas.microsoft.com/office/powerpoint/2010/main" val="107704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AF7B3-053E-9E86-0534-A1107BE5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de refrigeração - Leonardo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B6A5C-74D8-C58A-F5B9-ACB51312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94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E2D9E-C2B0-38F8-D380-3EFABB1D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Curiosidades - Kauã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7E4BF-1A8C-B9EA-D31C-97AC3DB9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86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E350E-EAAC-A4C6-08C1-53294270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Fotos - Kauã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19BEC-5048-EA76-2D15-563D892F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4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CA1-3141-F58D-6CB7-5ED45EB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- Kauã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F0247-250B-0E67-8B37-E2C1EC85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9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7D66EA0-737F-492A-0221-B2B58D0196D4}"/>
              </a:ext>
            </a:extLst>
          </p:cNvPr>
          <p:cNvSpPr txBox="1"/>
          <p:nvPr/>
        </p:nvSpPr>
        <p:spPr>
          <a:xfrm>
            <a:off x="4082497" y="2921168"/>
            <a:ext cx="4027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06910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E7071-2B5E-EE38-AD19-A2F3388F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Conteúdos em geral: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366A6-CD73-F049-5143-2C4FCD0A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- História (</a:t>
            </a:r>
            <a:r>
              <a:rPr lang="pt-BR" dirty="0">
                <a:solidFill>
                  <a:srgbClr val="FF0000"/>
                </a:solidFill>
              </a:rPr>
              <a:t>João Ritter</a:t>
            </a:r>
            <a:r>
              <a:rPr lang="pt-BR" dirty="0"/>
              <a:t>)X</a:t>
            </a:r>
          </a:p>
          <a:p>
            <a:r>
              <a:rPr lang="pt-BR" dirty="0"/>
              <a:t>- Uso e área de aplicação (</a:t>
            </a:r>
            <a:r>
              <a:rPr lang="pt-BR" dirty="0">
                <a:solidFill>
                  <a:srgbClr val="FF0000"/>
                </a:solidFill>
              </a:rPr>
              <a:t>Gabriel Vaz</a:t>
            </a:r>
            <a:r>
              <a:rPr lang="pt-BR" dirty="0"/>
              <a:t>)X</a:t>
            </a:r>
          </a:p>
          <a:p>
            <a:r>
              <a:rPr lang="pt-BR" dirty="0"/>
              <a:t>- Características e Componentes da maquina (</a:t>
            </a:r>
            <a:r>
              <a:rPr lang="pt-BR" dirty="0">
                <a:solidFill>
                  <a:srgbClr val="FF0000"/>
                </a:solidFill>
              </a:rPr>
              <a:t>Marcelo Malessa</a:t>
            </a:r>
            <a:r>
              <a:rPr lang="pt-BR" dirty="0"/>
              <a:t>)X</a:t>
            </a:r>
          </a:p>
          <a:p>
            <a:r>
              <a:rPr lang="pt-BR" dirty="0"/>
              <a:t>- Energia e consumo (</a:t>
            </a:r>
            <a:r>
              <a:rPr lang="pt-BR" dirty="0">
                <a:solidFill>
                  <a:srgbClr val="FF0000"/>
                </a:solidFill>
              </a:rPr>
              <a:t>Marcelo Malessa</a:t>
            </a:r>
            <a:r>
              <a:rPr lang="pt-BR" dirty="0"/>
              <a:t>)x</a:t>
            </a:r>
          </a:p>
          <a:p>
            <a:r>
              <a:rPr lang="pt-BR" dirty="0"/>
              <a:t>- Arquitetura (</a:t>
            </a:r>
            <a:r>
              <a:rPr lang="pt-BR" dirty="0">
                <a:solidFill>
                  <a:srgbClr val="FF0000"/>
                </a:solidFill>
              </a:rPr>
              <a:t>Leonardo Soares</a:t>
            </a:r>
            <a:r>
              <a:rPr lang="pt-BR" dirty="0"/>
              <a:t>)</a:t>
            </a:r>
          </a:p>
          <a:p>
            <a:r>
              <a:rPr lang="pt-BR" dirty="0"/>
              <a:t>- Rede de interconexão da máquina. (</a:t>
            </a:r>
            <a:r>
              <a:rPr lang="pt-BR" dirty="0">
                <a:solidFill>
                  <a:srgbClr val="FF0000"/>
                </a:solidFill>
              </a:rPr>
              <a:t>Gabriel Vaz</a:t>
            </a:r>
            <a:r>
              <a:rPr lang="pt-BR" dirty="0"/>
              <a:t>)X</a:t>
            </a:r>
          </a:p>
          <a:p>
            <a:r>
              <a:rPr lang="pt-BR" dirty="0"/>
              <a:t>- Forma de refrigeração. (</a:t>
            </a:r>
            <a:r>
              <a:rPr lang="pt-BR" dirty="0">
                <a:solidFill>
                  <a:srgbClr val="FF0000"/>
                </a:solidFill>
              </a:rPr>
              <a:t>Leonardo Soares</a:t>
            </a:r>
            <a:r>
              <a:rPr lang="pt-BR" dirty="0"/>
              <a:t>)</a:t>
            </a:r>
          </a:p>
          <a:p>
            <a:r>
              <a:rPr lang="pt-BR" dirty="0"/>
              <a:t>- Curiosidades (</a:t>
            </a:r>
            <a:r>
              <a:rPr lang="pt-BR" dirty="0">
                <a:solidFill>
                  <a:srgbClr val="FF0000"/>
                </a:solidFill>
              </a:rPr>
              <a:t>Kauã Marcelo</a:t>
            </a:r>
            <a:r>
              <a:rPr lang="pt-BR" dirty="0"/>
              <a:t>)</a:t>
            </a:r>
          </a:p>
          <a:p>
            <a:r>
              <a:rPr lang="pt-BR" dirty="0"/>
              <a:t>- Performance (</a:t>
            </a:r>
            <a:r>
              <a:rPr lang="pt-BR" dirty="0">
                <a:solidFill>
                  <a:srgbClr val="FF0000"/>
                </a:solidFill>
              </a:rPr>
              <a:t>João Ritter</a:t>
            </a:r>
            <a:r>
              <a:rPr lang="pt-BR" dirty="0"/>
              <a:t>)X</a:t>
            </a:r>
          </a:p>
          <a:p>
            <a:r>
              <a:rPr lang="pt-BR" dirty="0"/>
              <a:t>- Fotos (</a:t>
            </a:r>
            <a:r>
              <a:rPr lang="pt-BR" dirty="0">
                <a:solidFill>
                  <a:srgbClr val="FF0000"/>
                </a:solidFill>
              </a:rPr>
              <a:t>Kauã Marcelo</a:t>
            </a:r>
            <a:r>
              <a:rPr lang="pt-BR" dirty="0"/>
              <a:t>)</a:t>
            </a:r>
          </a:p>
          <a:p>
            <a:r>
              <a:rPr lang="pt-BR" dirty="0"/>
              <a:t>- Vídeos (Máximo 1 min) (</a:t>
            </a:r>
            <a:r>
              <a:rPr lang="pt-BR" dirty="0">
                <a:solidFill>
                  <a:srgbClr val="FF0000"/>
                </a:solidFill>
              </a:rPr>
              <a:t>Kauã Marcelo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97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F0251-B9DF-AD26-E4AA-9C4B1D87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E performance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F3742-2BCF-A8CF-EA53-92FBBF5E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Supercomputador Cobra surgiu em 2018 com a utilização de processadores Intel SkyLake, com interconexões OmniPath, utilizando o sistema de MPP (Massively Parallel Processing), que permite a utilização de um grande número de processadores para execução simultânea de cálculos coordenados em paralelo. Ele vem de uma herança longínqua de supercomputadores que começaram com tecnologia vector, desde a década de 70/80.</a:t>
            </a:r>
          </a:p>
          <a:p>
            <a:r>
              <a:rPr lang="pt-BR" dirty="0"/>
              <a:t> Sua tecnologia contava, inicialmente, com GPUs da NVIDIA, Quadro RTX 5000 e Tesla V100, atingindo um pico de performance de 11 PetaFlops/s. Após isso, houve a implementação do sistema HPC Raven, que começou como um sistema inteiramente baseado no Intel CascadeLake e evoluiu para um sistema final baseado nas CPUs Intel IceLake e GPUs NVidia A100.  Juntos, o Cobra e Raven provém um agregado HPL performando cerca de 20 PetaFlop/s, que é equivalente ao top15 de supercomputadores na lista dos top 500 de junho de 2021.</a:t>
            </a:r>
          </a:p>
        </p:txBody>
      </p:sp>
    </p:spTree>
    <p:extLst>
      <p:ext uri="{BB962C8B-B14F-4D97-AF65-F5344CB8AC3E}">
        <p14:creationId xmlns:p14="http://schemas.microsoft.com/office/powerpoint/2010/main" val="250768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6A35A-5DE7-8478-E1C6-ECCAA470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e área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86882B-852B-7A0A-59BE-AE1A1E58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As instalações do usuário, como a Oak Ridge Leadership Computing Facility (OLCF), são obrigatórias para relatar suas publicações anualmente. No passado, esses dados eram coletados por uma abordagem manual lenta e propensa a erros. Na abordagem manual, uma pessoa pega a lista de usuários da instalação e compila publicações potenciais pesquisando em várias fontes (Web of Science, Google Scholar, Scopus, etc.) e reúne os metadados associados em uma planilha. Por causa do problema de desambiguação do autor, não se pode presumir que todos os artigos correspondentes a um nome de usuário realmente pertençam ao referido pesquisador. Portanto, cada registro é examinado individualmente na tentativa de verificar a afiliação. Ao procurar afiliação no texto completo, endereços de e-mail, agradecimentos, etc., uma publicação geralmente pode ser verificada como pertencente a uma instituição específica. O COBRA foi desenvolvido para substituir esse processo manual por um processo simplificado e automatizado.</a:t>
            </a:r>
          </a:p>
          <a:p>
            <a:endParaRPr lang="pt-BR" dirty="0"/>
          </a:p>
          <a:p>
            <a:r>
              <a:rPr lang="pt-BR" dirty="0"/>
              <a:t>O trabalho futuro do sistema Cobra estará relacionado à análise de dados e análise visual. No momento, os responsáveis estão procurando desenvolver um kit de ferramentas do tipo BI que permita ao usuário gerar muitos quadros e gráficos diferentes facilmente com base no interesse da instalação. Isso permitirá que o usuário explore seus dados de publicação de novas maneiras fora das contagens de resumo tradicionais fornecidas nos relatórios de hoje.</a:t>
            </a:r>
          </a:p>
        </p:txBody>
      </p:sp>
    </p:spTree>
    <p:extLst>
      <p:ext uri="{BB962C8B-B14F-4D97-AF65-F5344CB8AC3E}">
        <p14:creationId xmlns:p14="http://schemas.microsoft.com/office/powerpoint/2010/main" val="238928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4FA14-EB82-C328-64D8-DF1FD192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de interconexão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51476-06FE-226F-0217-BE535505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nós de computação contêm dois processadores Intel Xeon Gold 6148 (Skylake (SKL), 20 núcleos a 2,4 GHz) e são conectados por meio de uma interconexão OmniPath de 100 Gb/s. Cada ilha (~ 636 nós) tem uma topologia de rede full fat tree sem bloqueio, enquanto entre as ilhas se aplica um fator de bloqueio de 1:8. Portanto, os trabalhos em lote são restritos a uma única ilha. Além disso, há 6 nós de login e um subsistema de E/S que atende a 5 PetaBytes de armazenamento em disco com acesso direto ao HSM (via GHI).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43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AB0F-E09D-1968-55FB-C0A2AA82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e </a:t>
            </a:r>
            <a:r>
              <a:rPr lang="pt-BR" sz="5600" dirty="0"/>
              <a:t>componentes</a:t>
            </a:r>
            <a:r>
              <a:rPr lang="pt-BR" sz="2000" dirty="0"/>
              <a:t>|parte 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770E4-ABCC-64FF-CBE0-6B61F0BF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3240 nós/nódulos computacionais;</a:t>
            </a:r>
          </a:p>
          <a:p>
            <a:r>
              <a:rPr lang="pt-BR" dirty="0"/>
              <a:t>Tipo de Processador: Intel Skylake 6148 ou Intel Xeon Gold 6148;</a:t>
            </a:r>
          </a:p>
          <a:p>
            <a:r>
              <a:rPr lang="pt-BR" dirty="0"/>
              <a:t>Frequência do Processador: 2.4 GHz;</a:t>
            </a:r>
          </a:p>
          <a:p>
            <a:r>
              <a:rPr lang="pt-BR" dirty="0"/>
              <a:t>Pico Teórico de Processamento por Nó: 2.4 GHz * 32 DP Flops/ciclos * 40 = 3072 DP </a:t>
            </a:r>
            <a:r>
              <a:rPr lang="pt-BR" dirty="0" err="1"/>
              <a:t>GFlop</a:t>
            </a:r>
            <a:r>
              <a:rPr lang="pt-BR" dirty="0"/>
              <a:t>/s;</a:t>
            </a:r>
          </a:p>
          <a:p>
            <a:r>
              <a:rPr lang="pt-BR" dirty="0"/>
              <a:t>Núcleos por nó: 40 (cada um com 2 hyperthreads, portando 80 CPUs lógicas por nó);</a:t>
            </a:r>
          </a:p>
          <a:p>
            <a:r>
              <a:rPr lang="pt-BR" dirty="0"/>
              <a:t>Topologia do nó: 2 NUMA domina com 20 núcleos físicos cada;</a:t>
            </a:r>
          </a:p>
          <a:p>
            <a:r>
              <a:rPr lang="pt-BR" dirty="0"/>
              <a:t>Memória Principal;</a:t>
            </a:r>
          </a:p>
          <a:p>
            <a:r>
              <a:rPr lang="pt-BR" dirty="0"/>
              <a:t>Nós de memória padrões: 1284 × 96 GB;</a:t>
            </a:r>
          </a:p>
          <a:p>
            <a:r>
              <a:rPr lang="pt-BR" dirty="0"/>
              <a:t>Nós de memória grande: 1932 × 192 GB;</a:t>
            </a:r>
          </a:p>
          <a:p>
            <a:r>
              <a:rPr lang="pt-BR" dirty="0"/>
              <a:t>Nós de memória muito grande: 16 × 384 GB, 8 × 768 GB.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14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B22F-687D-7ACF-F027-A40D0B5C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e componentes</a:t>
            </a:r>
            <a:r>
              <a:rPr lang="pt-BR" sz="2000" dirty="0"/>
              <a:t>|parte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D2AF6-08EB-79D1-B34D-7E925AF0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Parte Aceleradora do Cobra:</a:t>
            </a:r>
          </a:p>
          <a:p>
            <a:r>
              <a:rPr lang="pt-BR" dirty="0"/>
              <a:t>64 nós, cada um hospedando 2 V100 GPUs (Tesla V100-PCIE-32GB: 32 GB HBM2, 5120 núcleos CUDA   640 núcleos Tensor @ 1380 MHz, compatibilidade computacional 7.0 / “Volta”);</a:t>
            </a:r>
          </a:p>
          <a:p>
            <a:r>
              <a:rPr lang="pt-BR" dirty="0"/>
              <a:t>120 nós, cada um hospedando 2 RTX5000 GPUs (Quadro RTX 5000: 16 GB GDDR6, 3072 núcleos CUDA   384 núcleos Tensor   48 RT units @ 1935 MHz, compatibilidade computacional 7.5 / “Turing”).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35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496D9-82EA-A921-4FE1-81523063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Energia e consumo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1F72E-E56C-53DA-8B3A-FF60339BF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um consumo de 1.650,00 kW de energia.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39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D7EAC-686F-5599-5A15-C9D285AE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- </a:t>
            </a:r>
            <a:r>
              <a:rPr lang="pt-BR" dirty="0" err="1"/>
              <a:t>leonardo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DF557-5D65-7E76-F099-FC30F77F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95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51</TotalTime>
  <Words>907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Tipo de Madeira</vt:lpstr>
      <vt:lpstr>Sistemas computacionais e segurança</vt:lpstr>
      <vt:lpstr>Conteúdos em geral:</vt:lpstr>
      <vt:lpstr>História E performance </vt:lpstr>
      <vt:lpstr>Uso e área de aplicação</vt:lpstr>
      <vt:lpstr>Rede de interconexão</vt:lpstr>
      <vt:lpstr>Características e componentes|parte 1</vt:lpstr>
      <vt:lpstr>Características e componentes|parte 2</vt:lpstr>
      <vt:lpstr>Energia e consumo</vt:lpstr>
      <vt:lpstr>Arquitetura - leonardo</vt:lpstr>
      <vt:lpstr>Forma de refrigeração - Leonardo</vt:lpstr>
      <vt:lpstr>Curiosidades - Kauã</vt:lpstr>
      <vt:lpstr>Fotos - Kauã</vt:lpstr>
      <vt:lpstr>Vídeo - Kauã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computacionais e segurança</dc:title>
  <dc:creator>Kauã Marcelo</dc:creator>
  <cp:lastModifiedBy>Kauã Marcelo</cp:lastModifiedBy>
  <cp:revision>1</cp:revision>
  <dcterms:created xsi:type="dcterms:W3CDTF">2022-11-24T21:55:54Z</dcterms:created>
  <dcterms:modified xsi:type="dcterms:W3CDTF">2022-11-24T22:47:17Z</dcterms:modified>
</cp:coreProperties>
</file>