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9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E2FC"/>
    <a:srgbClr val="DEE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4718" autoAdjust="0"/>
  </p:normalViewPr>
  <p:slideViewPr>
    <p:cSldViewPr>
      <p:cViewPr varScale="1">
        <p:scale>
          <a:sx n="82" d="100"/>
          <a:sy n="82" d="100"/>
        </p:scale>
        <p:origin x="137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015BCA8-4F01-4D86-9485-5DC1E35EBFDB}" type="datetimeFigureOut">
              <a:rPr lang="en-US"/>
              <a:pPr>
                <a:defRPr/>
              </a:pPr>
              <a:t>3/24/2024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D67AA3-719D-41D2-92E8-0058ADCE64B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164888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26" y="6188075"/>
            <a:ext cx="1546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69DE8-5E40-4F59-A536-4E3535E4BD0D}" type="datetimeFigureOut">
              <a:rPr lang="en-US"/>
              <a:pPr>
                <a:defRPr/>
              </a:pPr>
              <a:t>3/24/2024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81764-BCEA-4297-89EC-E9B9FA6D5FFE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1CAC81-6169-4629-9F80-B677A4FE70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21767" y="6120493"/>
            <a:ext cx="661307" cy="661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8A37A8-1FA0-72F1-11F6-E35F7D2573F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9550" y="258065"/>
            <a:ext cx="804669" cy="705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C47A62-F13E-9FCF-6DFA-331684058E3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73143" y="266532"/>
            <a:ext cx="661307" cy="696577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33659-CCDF-4DBB-A007-035A35EBFBAD}" type="datetimeFigureOut">
              <a:rPr lang="en-US"/>
              <a:pPr>
                <a:defRPr/>
              </a:pPr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E8BC2-DD62-47BB-8C21-C4F2D9E1D567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52A60-9143-45D9-9F8D-86CB2F603058}" type="datetimeFigureOut">
              <a:rPr lang="en-US"/>
              <a:pPr>
                <a:defRPr/>
              </a:pPr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5364C-50A9-4793-ADA7-A5D0D5526088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128DF-9211-42C1-924C-6ED55F92EB6B}" type="datetimeFigureOut">
              <a:rPr lang="en-US"/>
              <a:pPr>
                <a:defRPr/>
              </a:pPr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EDCD3-1747-44F3-96BA-E6130A3B6926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F4FB5-DA46-4B59-B072-6321920AEBB2}" type="datetimeFigureOut">
              <a:rPr lang="en-US"/>
              <a:pPr>
                <a:defRPr/>
              </a:pPr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EA4A9-FDDE-4124-B7ED-925DC65F175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E5E23-3A4D-4919-B13A-C7C659D9A4C5}" type="datetimeFigureOut">
              <a:rPr lang="en-US"/>
              <a:pPr>
                <a:defRPr/>
              </a:pPr>
              <a:t>3/24/2024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B2AB8-832B-49F2-B42A-94633B11C65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D576C-72AA-4F04-A8FA-E6F9A0A78EDE}" type="datetimeFigureOut">
              <a:rPr lang="en-US"/>
              <a:pPr>
                <a:defRPr/>
              </a:pPr>
              <a:t>3/24/2024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F29A-FFB6-4DD6-A464-81F1AA41C051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F9FB2-5FC9-4031-A63F-55468B896A5A}" type="datetimeFigureOut">
              <a:rPr lang="en-US"/>
              <a:pPr>
                <a:defRPr/>
              </a:pPr>
              <a:t>3/24/2024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4738C-8B56-494D-BC41-2CE5AB556F81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7836D-3339-4785-8DFE-44A62EE29901}" type="datetimeFigureOut">
              <a:rPr lang="en-US"/>
              <a:pPr>
                <a:defRPr/>
              </a:pPr>
              <a:t>3/24/2024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8C1A-C322-4EB4-BA9F-19700BBFC068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DAE1D-11A1-49F4-93EC-7199E98355EC}" type="datetimeFigureOut">
              <a:rPr lang="en-US"/>
              <a:pPr>
                <a:defRPr/>
              </a:pPr>
              <a:t>3/24/2024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A1D1E-1E28-4485-AF5B-903820166ABD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AC4B3-5A3D-46FF-910E-76BD3CA27CF1}" type="datetimeFigureOut">
              <a:rPr lang="en-US"/>
              <a:pPr>
                <a:defRPr/>
              </a:pPr>
              <a:t>3/24/2024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FB3B8-2000-45D4-B347-7E71F8489649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77E9F4-9028-411F-A9B5-35B847CAD700}" type="datetimeFigureOut">
              <a:rPr lang="en-US"/>
              <a:pPr>
                <a:defRPr/>
              </a:pPr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A764CC5-BE13-4CD0-A152-5E42E1160D2F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>
    <p:pull dir="r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altLang="en-US" sz="2400" b="1" dirty="0" err="1">
                <a:latin typeface="Arial" charset="0"/>
                <a:cs typeface="Arial" charset="0"/>
              </a:rPr>
              <a:t>Proiect</a:t>
            </a:r>
            <a:r>
              <a:rPr lang="en-US" altLang="en-US" sz="2400" b="1" dirty="0">
                <a:latin typeface="Arial" charset="0"/>
                <a:cs typeface="Arial" charset="0"/>
              </a:rPr>
              <a:t> 1 – </a:t>
            </a:r>
            <a:r>
              <a:rPr lang="en-US" altLang="en-US" sz="2400" b="1" dirty="0" err="1">
                <a:latin typeface="Arial" charset="0"/>
                <a:cs typeface="Arial" charset="0"/>
              </a:rPr>
              <a:t>Dispozitive</a:t>
            </a:r>
            <a:r>
              <a:rPr lang="ro-RO" altLang="en-US" sz="2400" b="1" dirty="0">
                <a:latin typeface="Arial" charset="0"/>
                <a:cs typeface="Arial" charset="0"/>
              </a:rPr>
              <a:t> și circuite electronice</a:t>
            </a:r>
            <a:r>
              <a:rPr lang="en-US" altLang="en-US" sz="2400" b="1" dirty="0">
                <a:latin typeface="Arial" charset="0"/>
                <a:cs typeface="Arial" charset="0"/>
              </a:rPr>
              <a:t> (DCE)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191000" y="5715000"/>
            <a:ext cx="480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o-RO" sz="2000" b="1" dirty="0">
                <a:ea typeface="+mj-ea"/>
              </a:rPr>
              <a:t>Student</a:t>
            </a:r>
            <a:r>
              <a:rPr lang="en-US" sz="2000" b="1" dirty="0">
                <a:ea typeface="+mj-ea"/>
              </a:rPr>
              <a:t>: Dragomir Corina-Roxana</a:t>
            </a:r>
          </a:p>
          <a:p>
            <a:pPr>
              <a:defRPr/>
            </a:pPr>
            <a:r>
              <a:rPr lang="en-US" sz="2000" b="1" dirty="0" err="1">
                <a:ea typeface="+mj-ea"/>
              </a:rPr>
              <a:t>Grupa</a:t>
            </a:r>
            <a:r>
              <a:rPr lang="en-US" sz="2000" b="1" dirty="0">
                <a:ea typeface="+mj-ea"/>
              </a:rPr>
              <a:t> 433E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73510" y="32004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400" b="1" dirty="0" err="1">
                <a:ea typeface="+mj-ea"/>
              </a:rPr>
              <a:t>Tem</a:t>
            </a:r>
            <a:r>
              <a:rPr lang="ro-RO" sz="2400" b="1" dirty="0">
                <a:ea typeface="+mj-ea"/>
              </a:rPr>
              <a:t>ă </a:t>
            </a:r>
            <a:r>
              <a:rPr lang="en-US" sz="2400" dirty="0"/>
              <a:t>- </a:t>
            </a:r>
            <a:r>
              <a:rPr lang="en-US" sz="2400" b="1" dirty="0" err="1"/>
              <a:t>Amplificator</a:t>
            </a:r>
            <a:r>
              <a:rPr lang="en-US" sz="2400" b="1" dirty="0"/>
              <a:t> de </a:t>
            </a:r>
            <a:r>
              <a:rPr lang="en-US" sz="2400" b="1" dirty="0" err="1"/>
              <a:t>tensiune</a:t>
            </a:r>
            <a:r>
              <a:rPr lang="en-US" sz="2400" b="1" dirty="0"/>
              <a:t> (</a:t>
            </a:r>
            <a:r>
              <a:rPr lang="en-US" sz="2400" b="1" dirty="0" err="1"/>
              <a:t>joasă</a:t>
            </a:r>
            <a:r>
              <a:rPr lang="en-US" sz="2400" b="1" dirty="0"/>
              <a:t> </a:t>
            </a:r>
            <a:r>
              <a:rPr lang="en-US" sz="2400" b="1" dirty="0" err="1"/>
              <a:t>frecvență</a:t>
            </a:r>
            <a:r>
              <a:rPr lang="en-US" sz="2400" b="1" dirty="0"/>
              <a:t>)</a:t>
            </a:r>
            <a:endParaRPr lang="en-US" sz="2400" b="1" dirty="0">
              <a:ea typeface="+mj-ea"/>
            </a:endParaRPr>
          </a:p>
        </p:txBody>
      </p:sp>
    </p:spTree>
  </p:cSld>
  <p:clrMapOvr>
    <a:masterClrMapping/>
  </p:clrMapOvr>
  <p:transition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en-US" altLang="en-US" sz="2400" b="1" dirty="0">
                <a:latin typeface="Arial" charset="0"/>
                <a:cs typeface="Arial" charset="0"/>
              </a:rPr>
              <a:t>Date de </a:t>
            </a:r>
            <a:r>
              <a:rPr lang="en-US" altLang="en-US" sz="2400" b="1" dirty="0" err="1">
                <a:latin typeface="Arial" charset="0"/>
                <a:cs typeface="Arial" charset="0"/>
              </a:rPr>
              <a:t>proiectare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4099" name="Title 1"/>
          <p:cNvSpPr txBox="1">
            <a:spLocks/>
          </p:cNvSpPr>
          <p:nvPr/>
        </p:nvSpPr>
        <p:spPr bwMode="auto">
          <a:xfrm>
            <a:off x="304800" y="12954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dirty="0" err="1"/>
              <a:t>Temă</a:t>
            </a:r>
            <a:r>
              <a:rPr lang="en-US" sz="2400" dirty="0"/>
              <a:t> - </a:t>
            </a:r>
            <a:r>
              <a:rPr lang="en-US" sz="2400" dirty="0" err="1"/>
              <a:t>Amplificator</a:t>
            </a:r>
            <a:r>
              <a:rPr lang="en-US" sz="2400" dirty="0"/>
              <a:t> de </a:t>
            </a:r>
            <a:r>
              <a:rPr lang="en-US" sz="2400" dirty="0" err="1"/>
              <a:t>tensiune</a:t>
            </a:r>
            <a:r>
              <a:rPr lang="en-US" sz="2400" dirty="0"/>
              <a:t> (</a:t>
            </a:r>
            <a:r>
              <a:rPr lang="en-US" sz="2400" dirty="0" err="1"/>
              <a:t>joasă</a:t>
            </a:r>
            <a:r>
              <a:rPr lang="en-US" sz="2400" dirty="0"/>
              <a:t> </a:t>
            </a:r>
            <a:r>
              <a:rPr lang="en-US" sz="2400" dirty="0" err="1"/>
              <a:t>frecvență</a:t>
            </a:r>
            <a:r>
              <a:rPr lang="en-US" sz="2400" dirty="0"/>
              <a:t>) </a:t>
            </a:r>
            <a:endParaRPr lang="ro-RO" sz="2400" dirty="0"/>
          </a:p>
          <a:p>
            <a:endParaRPr lang="en-US" sz="2400" dirty="0"/>
          </a:p>
          <a:p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proiecteze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realizeze</a:t>
            </a:r>
            <a:r>
              <a:rPr lang="en-US" dirty="0"/>
              <a:t> un </a:t>
            </a:r>
            <a:r>
              <a:rPr lang="en-US" dirty="0" err="1"/>
              <a:t>amplificator</a:t>
            </a:r>
            <a:r>
              <a:rPr lang="en-US" dirty="0"/>
              <a:t> de </a:t>
            </a:r>
            <a:r>
              <a:rPr lang="en-US" dirty="0" err="1"/>
              <a:t>tensiune</a:t>
            </a:r>
            <a:r>
              <a:rPr lang="en-US" dirty="0"/>
              <a:t> (</a:t>
            </a:r>
            <a:r>
              <a:rPr lang="en-US" dirty="0" err="1"/>
              <a:t>joasă</a:t>
            </a:r>
            <a:r>
              <a:rPr lang="en-US" dirty="0"/>
              <a:t> </a:t>
            </a:r>
            <a:r>
              <a:rPr lang="en-US" dirty="0" err="1"/>
              <a:t>frecvență</a:t>
            </a:r>
            <a:r>
              <a:rPr lang="en-US" dirty="0"/>
              <a:t>) </a:t>
            </a:r>
            <a:r>
              <a:rPr lang="en-US" dirty="0" err="1"/>
              <a:t>având</a:t>
            </a:r>
            <a:r>
              <a:rPr lang="en-US" dirty="0"/>
              <a:t>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caracteristici</a:t>
            </a:r>
            <a:r>
              <a:rPr lang="en-US" dirty="0"/>
              <a:t>:</a:t>
            </a:r>
          </a:p>
          <a:p>
            <a:r>
              <a:rPr lang="en-US" dirty="0"/>
              <a:t> N=8 </a:t>
            </a:r>
          </a:p>
          <a:p>
            <a:r>
              <a:rPr lang="en-US" dirty="0"/>
              <a:t>➢ </a:t>
            </a:r>
            <a:r>
              <a:rPr lang="en-US" dirty="0" err="1"/>
              <a:t>Semnal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, </a:t>
            </a:r>
            <a:r>
              <a:rPr lang="en-US" dirty="0" err="1"/>
              <a:t>ui</a:t>
            </a:r>
            <a:r>
              <a:rPr lang="en-US" dirty="0"/>
              <a:t> in </a:t>
            </a:r>
            <a:r>
              <a:rPr lang="en-US" dirty="0" err="1"/>
              <a:t>gama</a:t>
            </a:r>
            <a:r>
              <a:rPr lang="en-US" dirty="0"/>
              <a:t>: 400 [mV]; </a:t>
            </a:r>
          </a:p>
          <a:p>
            <a:r>
              <a:rPr lang="en-US" dirty="0"/>
              <a:t>➢ </a:t>
            </a:r>
            <a:r>
              <a:rPr lang="en-US" dirty="0" err="1"/>
              <a:t>Sarcina</a:t>
            </a:r>
            <a:r>
              <a:rPr lang="en-US" dirty="0"/>
              <a:t> la </a:t>
            </a:r>
            <a:r>
              <a:rPr lang="en-US" dirty="0" err="1"/>
              <a:t>ieșire</a:t>
            </a:r>
            <a:r>
              <a:rPr lang="en-US" dirty="0"/>
              <a:t>, RL: 40 [</a:t>
            </a:r>
            <a:r>
              <a:rPr lang="el-GR" dirty="0"/>
              <a:t>Ω]; </a:t>
            </a:r>
            <a:endParaRPr lang="en-US" dirty="0"/>
          </a:p>
          <a:p>
            <a:r>
              <a:rPr lang="el-GR" dirty="0"/>
              <a:t>➢ </a:t>
            </a:r>
            <a:r>
              <a:rPr lang="en-US" dirty="0" err="1"/>
              <a:t>Rezistența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 Ri &gt;0,1 [M </a:t>
            </a:r>
            <a:r>
              <a:rPr lang="el-GR" dirty="0"/>
              <a:t>Ω];</a:t>
            </a:r>
            <a:endParaRPr lang="en-US" dirty="0"/>
          </a:p>
          <a:p>
            <a:r>
              <a:rPr lang="el-GR" dirty="0"/>
              <a:t> ➢ </a:t>
            </a:r>
            <a:r>
              <a:rPr lang="en-US" dirty="0" err="1"/>
              <a:t>Rezistența</a:t>
            </a:r>
            <a:r>
              <a:rPr lang="en-US" dirty="0"/>
              <a:t> de </a:t>
            </a:r>
            <a:r>
              <a:rPr lang="en-US" dirty="0" err="1"/>
              <a:t>ieșire</a:t>
            </a:r>
            <a:r>
              <a:rPr lang="en-US" dirty="0"/>
              <a:t> Ro &lt; 0,8 [</a:t>
            </a:r>
            <a:r>
              <a:rPr lang="el-GR" dirty="0"/>
              <a:t>Ω]; </a:t>
            </a:r>
            <a:endParaRPr lang="en-US" dirty="0"/>
          </a:p>
          <a:p>
            <a:r>
              <a:rPr lang="el-GR" dirty="0"/>
              <a:t>➢ </a:t>
            </a:r>
            <a:r>
              <a:rPr lang="en-US" dirty="0" err="1"/>
              <a:t>Amplificare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tensiune</a:t>
            </a:r>
            <a:r>
              <a:rPr lang="en-US" dirty="0"/>
              <a:t>, Av: 10; </a:t>
            </a:r>
          </a:p>
          <a:p>
            <a:r>
              <a:rPr lang="en-US" dirty="0"/>
              <a:t>➢ </a:t>
            </a:r>
            <a:r>
              <a:rPr lang="en-US" dirty="0" err="1"/>
              <a:t>Domeniul</a:t>
            </a:r>
            <a:r>
              <a:rPr lang="en-US" dirty="0"/>
              <a:t> </a:t>
            </a:r>
            <a:r>
              <a:rPr lang="en-US" dirty="0" err="1"/>
              <a:t>temperaturilor</a:t>
            </a:r>
            <a:r>
              <a:rPr lang="en-US" dirty="0"/>
              <a:t> de </a:t>
            </a:r>
            <a:r>
              <a:rPr lang="en-US" dirty="0" err="1"/>
              <a:t>funcționare</a:t>
            </a:r>
            <a:r>
              <a:rPr lang="en-US" dirty="0"/>
              <a:t>: 0 -70C (</a:t>
            </a:r>
            <a:r>
              <a:rPr lang="en-US" dirty="0" err="1"/>
              <a:t>verificabil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temperatură</a:t>
            </a:r>
            <a:r>
              <a:rPr lang="en-US" dirty="0"/>
              <a:t>); </a:t>
            </a:r>
          </a:p>
          <a:p>
            <a:r>
              <a:rPr lang="en-US" dirty="0"/>
              <a:t>➢ </a:t>
            </a:r>
            <a:r>
              <a:rPr lang="en-US" dirty="0" err="1"/>
              <a:t>Semnalizarea</a:t>
            </a:r>
            <a:r>
              <a:rPr lang="en-US" dirty="0"/>
              <a:t> </a:t>
            </a:r>
            <a:r>
              <a:rPr lang="en-US" dirty="0" err="1"/>
              <a:t>prezenței</a:t>
            </a:r>
            <a:r>
              <a:rPr lang="en-US" dirty="0"/>
              <a:t> </a:t>
            </a:r>
            <a:r>
              <a:rPr lang="en-US" dirty="0" err="1"/>
              <a:t>tensiunilor</a:t>
            </a:r>
            <a:r>
              <a:rPr lang="en-US" dirty="0"/>
              <a:t> de </a:t>
            </a:r>
            <a:r>
              <a:rPr lang="en-US" dirty="0" err="1"/>
              <a:t>alimentare</a:t>
            </a:r>
            <a:r>
              <a:rPr lang="en-US" dirty="0"/>
              <a:t> cu </a:t>
            </a:r>
            <a:r>
              <a:rPr lang="en-US" dirty="0" err="1"/>
              <a:t>diodă</a:t>
            </a:r>
            <a:r>
              <a:rPr lang="en-US" dirty="0"/>
              <a:t> de tip LED.</a:t>
            </a:r>
            <a:endParaRPr lang="en-US" altLang="ro-RO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21336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Schema bloc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5123" name="Title 1"/>
          <p:cNvSpPr txBox="1">
            <a:spLocks/>
          </p:cNvSpPr>
          <p:nvPr/>
        </p:nvSpPr>
        <p:spPr bwMode="auto">
          <a:xfrm>
            <a:off x="152400" y="2286000"/>
            <a:ext cx="8686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ro-RO" dirty="0"/>
          </a:p>
          <a:p>
            <a:endParaRPr lang="en-US" altLang="ro-RO" dirty="0"/>
          </a:p>
          <a:p>
            <a:endParaRPr lang="en-US" altLang="ro-RO" dirty="0"/>
          </a:p>
          <a:p>
            <a:r>
              <a:rPr lang="en-US" altLang="ro-RO" dirty="0"/>
              <a:t>1. </a:t>
            </a:r>
            <a:r>
              <a:rPr lang="en-US" altLang="ro-RO" dirty="0" err="1"/>
              <a:t>Etaj</a:t>
            </a:r>
            <a:r>
              <a:rPr lang="en-US" altLang="ro-RO" dirty="0"/>
              <a:t> de </a:t>
            </a:r>
            <a:r>
              <a:rPr lang="en-US" altLang="ro-RO" dirty="0" err="1"/>
              <a:t>intrare</a:t>
            </a:r>
            <a:r>
              <a:rPr lang="en-US" altLang="ro-RO" dirty="0"/>
              <a:t>: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reprezentat</a:t>
            </a:r>
            <a:r>
              <a:rPr lang="en-US" dirty="0"/>
              <a:t> de un </a:t>
            </a:r>
            <a:r>
              <a:rPr lang="en-US" dirty="0" err="1"/>
              <a:t>montaj</a:t>
            </a:r>
            <a:r>
              <a:rPr lang="en-US" dirty="0"/>
              <a:t> electronic cu 2 </a:t>
            </a:r>
            <a:r>
              <a:rPr lang="en-US" dirty="0" err="1"/>
              <a:t>intrari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are </a:t>
            </a:r>
            <a:r>
              <a:rPr lang="en-US" dirty="0" err="1"/>
              <a:t>rolul</a:t>
            </a:r>
            <a:r>
              <a:rPr lang="en-US" dirty="0"/>
              <a:t> de a </a:t>
            </a:r>
            <a:r>
              <a:rPr lang="en-US" dirty="0" err="1"/>
              <a:t>amplifica</a:t>
            </a:r>
            <a:r>
              <a:rPr lang="en-US" dirty="0"/>
              <a:t> </a:t>
            </a:r>
            <a:r>
              <a:rPr lang="en-US" dirty="0" err="1"/>
              <a:t>diferența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semnalele</a:t>
            </a:r>
            <a:r>
              <a:rPr lang="en-US" dirty="0"/>
              <a:t> </a:t>
            </a:r>
            <a:r>
              <a:rPr lang="en-US" dirty="0" err="1"/>
              <a:t>aplicate</a:t>
            </a:r>
            <a:r>
              <a:rPr lang="en-US" dirty="0"/>
              <a:t> la </a:t>
            </a:r>
            <a:r>
              <a:rPr lang="en-US" dirty="0" err="1"/>
              <a:t>intrare</a:t>
            </a:r>
            <a:r>
              <a:rPr lang="en-US" dirty="0"/>
              <a:t>.</a:t>
            </a:r>
            <a:endParaRPr lang="en-US" altLang="ro-RO" dirty="0"/>
          </a:p>
          <a:p>
            <a:r>
              <a:rPr lang="en-US" altLang="ro-RO" dirty="0"/>
              <a:t>2. </a:t>
            </a:r>
            <a:r>
              <a:rPr lang="en-US" altLang="ro-RO" dirty="0" err="1"/>
              <a:t>Etaj</a:t>
            </a:r>
            <a:r>
              <a:rPr lang="en-US" altLang="ro-RO" dirty="0"/>
              <a:t> de </a:t>
            </a:r>
            <a:r>
              <a:rPr lang="en-US" altLang="ro-RO" dirty="0" err="1"/>
              <a:t>câștig</a:t>
            </a:r>
            <a:r>
              <a:rPr lang="en-US" altLang="ro-RO" dirty="0"/>
              <a:t>: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etajul</a:t>
            </a:r>
            <a:r>
              <a:rPr lang="en-US" dirty="0"/>
              <a:t> </a:t>
            </a:r>
            <a:r>
              <a:rPr lang="en-US" dirty="0" err="1"/>
              <a:t>intermediar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ajută</a:t>
            </a:r>
            <a:r>
              <a:rPr lang="en-US" dirty="0"/>
              <a:t> la o </a:t>
            </a:r>
            <a:r>
              <a:rPr lang="en-US" dirty="0" err="1"/>
              <a:t>amplificare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a </a:t>
            </a:r>
            <a:r>
              <a:rPr lang="en-US" dirty="0" err="1"/>
              <a:t>semnalului</a:t>
            </a:r>
            <a:r>
              <a:rPr lang="en-US" altLang="ro-RO" dirty="0"/>
              <a:t>.</a:t>
            </a:r>
          </a:p>
          <a:p>
            <a:r>
              <a:rPr lang="en-US" altLang="ro-RO" dirty="0"/>
              <a:t>3. </a:t>
            </a:r>
            <a:r>
              <a:rPr lang="en-US" altLang="ro-RO" dirty="0" err="1"/>
              <a:t>Etaj</a:t>
            </a:r>
            <a:r>
              <a:rPr lang="en-US" altLang="ro-RO" dirty="0"/>
              <a:t> de </a:t>
            </a:r>
            <a:r>
              <a:rPr lang="en-US" altLang="ro-RO" dirty="0" err="1"/>
              <a:t>ieșire</a:t>
            </a:r>
            <a:r>
              <a:rPr lang="en-US" altLang="ro-RO" dirty="0"/>
              <a:t> (</a:t>
            </a:r>
            <a:r>
              <a:rPr lang="en-US" altLang="ro-RO" dirty="0" err="1"/>
              <a:t>clasa</a:t>
            </a:r>
            <a:r>
              <a:rPr lang="en-US" altLang="ro-RO" dirty="0"/>
              <a:t> AB): </a:t>
            </a:r>
            <a:r>
              <a:rPr lang="en-US" altLang="ro-RO" dirty="0" err="1"/>
              <a:t>este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produce o </a:t>
            </a:r>
            <a:r>
              <a:rPr lang="en-US" dirty="0" err="1"/>
              <a:t>eficiență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bună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A,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reduce </a:t>
            </a:r>
            <a:r>
              <a:rPr lang="en-US" dirty="0" err="1"/>
              <a:t>distorsiunile</a:t>
            </a:r>
            <a:r>
              <a:rPr lang="en-US" dirty="0"/>
              <a:t> </a:t>
            </a:r>
            <a:r>
              <a:rPr lang="en-US" dirty="0" err="1"/>
              <a:t>prezente</a:t>
            </a:r>
            <a:r>
              <a:rPr lang="en-US" dirty="0"/>
              <a:t> la </a:t>
            </a:r>
            <a:r>
              <a:rPr lang="en-US" dirty="0" err="1"/>
              <a:t>clasa</a:t>
            </a:r>
            <a:r>
              <a:rPr lang="en-US" dirty="0"/>
              <a:t> B</a:t>
            </a:r>
            <a:r>
              <a:rPr lang="en-US" altLang="ro-RO" dirty="0"/>
              <a:t>4.</a:t>
            </a:r>
          </a:p>
          <a:p>
            <a:r>
              <a:rPr lang="en-US" altLang="ro-RO" dirty="0"/>
              <a:t> 4.Rețea </a:t>
            </a:r>
            <a:r>
              <a:rPr lang="en-US" altLang="ro-RO" dirty="0" err="1"/>
              <a:t>negativă</a:t>
            </a:r>
            <a:r>
              <a:rPr lang="en-US" altLang="ro-RO" dirty="0"/>
              <a:t> de </a:t>
            </a:r>
            <a:r>
              <a:rPr lang="en-US" altLang="ro-RO" dirty="0" err="1"/>
              <a:t>reacție:</a:t>
            </a:r>
            <a:r>
              <a:rPr lang="en-US" dirty="0" err="1"/>
              <a:t>îmbunătățește</a:t>
            </a:r>
            <a:r>
              <a:rPr lang="en-US" dirty="0"/>
              <a:t> </a:t>
            </a:r>
            <a:r>
              <a:rPr lang="en-US" dirty="0" err="1"/>
              <a:t>stabilitatea</a:t>
            </a:r>
            <a:r>
              <a:rPr lang="en-US" dirty="0"/>
              <a:t>, </a:t>
            </a:r>
            <a:r>
              <a:rPr lang="en-US" dirty="0" err="1"/>
              <a:t>reducedistorsiunile</a:t>
            </a:r>
            <a:r>
              <a:rPr lang="en-US" dirty="0"/>
              <a:t>, </a:t>
            </a:r>
            <a:r>
              <a:rPr lang="en-US" dirty="0" err="1"/>
              <a:t>optimizează</a:t>
            </a:r>
            <a:r>
              <a:rPr lang="en-US" dirty="0"/>
              <a:t> </a:t>
            </a:r>
            <a:r>
              <a:rPr lang="en-US" dirty="0" err="1"/>
              <a:t>caracteristicile</a:t>
            </a:r>
            <a:r>
              <a:rPr lang="en-US" dirty="0"/>
              <a:t> de </a:t>
            </a:r>
            <a:r>
              <a:rPr lang="en-US" dirty="0" err="1"/>
              <a:t>amplificare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contribuie</a:t>
            </a:r>
            <a:r>
              <a:rPr lang="en-US" dirty="0"/>
              <a:t> la </a:t>
            </a:r>
            <a:r>
              <a:rPr lang="en-US" dirty="0" err="1"/>
              <a:t>performanțe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bune</a:t>
            </a:r>
            <a:r>
              <a:rPr lang="en-US" dirty="0"/>
              <a:t> ale </a:t>
            </a:r>
            <a:r>
              <a:rPr lang="en-US" dirty="0" err="1"/>
              <a:t>circuitului</a:t>
            </a:r>
            <a:r>
              <a:rPr lang="en-US" dirty="0"/>
              <a:t>.</a:t>
            </a:r>
            <a:endParaRPr lang="en-US" altLang="ro-R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DE1D68-A515-9672-3003-219F9784D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51503"/>
            <a:ext cx="5334000" cy="2848897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28956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Schema electrică 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6147" name="Title 1"/>
          <p:cNvSpPr txBox="1">
            <a:spLocks/>
          </p:cNvSpPr>
          <p:nvPr/>
        </p:nvSpPr>
        <p:spPr bwMode="auto">
          <a:xfrm>
            <a:off x="304800" y="4038600"/>
            <a:ext cx="8534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ro-RO" dirty="0"/>
              <a:t>1. </a:t>
            </a:r>
            <a:r>
              <a:rPr lang="en-US" altLang="ro-RO" dirty="0" err="1"/>
              <a:t>Etaj</a:t>
            </a:r>
            <a:r>
              <a:rPr lang="en-US" altLang="ro-RO" dirty="0"/>
              <a:t> de </a:t>
            </a:r>
            <a:r>
              <a:rPr lang="en-US" altLang="ro-RO" dirty="0" err="1"/>
              <a:t>intrare</a:t>
            </a:r>
            <a:r>
              <a:rPr lang="en-US" altLang="ro-RO" dirty="0"/>
              <a:t>: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reprezentat</a:t>
            </a:r>
            <a:r>
              <a:rPr lang="en-US" dirty="0"/>
              <a:t> de un </a:t>
            </a:r>
            <a:r>
              <a:rPr lang="en-US" dirty="0" err="1"/>
              <a:t>montaj</a:t>
            </a:r>
            <a:r>
              <a:rPr lang="en-US" dirty="0"/>
              <a:t> electronic cu 2 </a:t>
            </a:r>
            <a:r>
              <a:rPr lang="en-US" dirty="0" err="1"/>
              <a:t>intrari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are </a:t>
            </a:r>
            <a:r>
              <a:rPr lang="en-US" dirty="0" err="1"/>
              <a:t>rolul</a:t>
            </a:r>
            <a:r>
              <a:rPr lang="en-US" dirty="0"/>
              <a:t> de a </a:t>
            </a:r>
            <a:r>
              <a:rPr lang="en-US" dirty="0" err="1"/>
              <a:t>amplifica</a:t>
            </a:r>
            <a:r>
              <a:rPr lang="en-US" dirty="0"/>
              <a:t> </a:t>
            </a:r>
            <a:r>
              <a:rPr lang="en-US" dirty="0" err="1"/>
              <a:t>diferența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semnalele</a:t>
            </a:r>
            <a:r>
              <a:rPr lang="en-US" dirty="0"/>
              <a:t> </a:t>
            </a:r>
            <a:r>
              <a:rPr lang="en-US" dirty="0" err="1"/>
              <a:t>aplicate</a:t>
            </a:r>
            <a:r>
              <a:rPr lang="en-US" dirty="0"/>
              <a:t> la </a:t>
            </a:r>
            <a:r>
              <a:rPr lang="en-US" dirty="0" err="1"/>
              <a:t>intrare</a:t>
            </a:r>
            <a:r>
              <a:rPr lang="en-US" dirty="0"/>
              <a:t>.</a:t>
            </a:r>
            <a:endParaRPr lang="en-US" altLang="ro-RO" dirty="0"/>
          </a:p>
          <a:p>
            <a:r>
              <a:rPr lang="en-US" altLang="ro-RO" dirty="0"/>
              <a:t>2. </a:t>
            </a:r>
            <a:r>
              <a:rPr lang="en-US" altLang="ro-RO" dirty="0" err="1"/>
              <a:t>Etaj</a:t>
            </a:r>
            <a:r>
              <a:rPr lang="en-US" altLang="ro-RO" dirty="0"/>
              <a:t> de </a:t>
            </a:r>
            <a:r>
              <a:rPr lang="en-US" altLang="ro-RO" dirty="0" err="1"/>
              <a:t>câștig</a:t>
            </a:r>
            <a:r>
              <a:rPr lang="en-US" altLang="ro-RO" dirty="0"/>
              <a:t>: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etajul</a:t>
            </a:r>
            <a:r>
              <a:rPr lang="en-US" dirty="0"/>
              <a:t> </a:t>
            </a:r>
            <a:r>
              <a:rPr lang="en-US" dirty="0" err="1"/>
              <a:t>intermediar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ajută</a:t>
            </a:r>
            <a:r>
              <a:rPr lang="en-US" dirty="0"/>
              <a:t> la o </a:t>
            </a:r>
            <a:r>
              <a:rPr lang="en-US" dirty="0" err="1"/>
              <a:t>amplificare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a </a:t>
            </a:r>
            <a:r>
              <a:rPr lang="en-US" dirty="0" err="1"/>
              <a:t>semnalului</a:t>
            </a:r>
            <a:r>
              <a:rPr lang="en-US" altLang="ro-RO" dirty="0"/>
              <a:t>.</a:t>
            </a:r>
          </a:p>
          <a:p>
            <a:r>
              <a:rPr lang="en-US" altLang="ro-RO" dirty="0"/>
              <a:t>3. </a:t>
            </a:r>
            <a:r>
              <a:rPr lang="en-US" altLang="ro-RO" dirty="0" err="1"/>
              <a:t>Etaj</a:t>
            </a:r>
            <a:r>
              <a:rPr lang="en-US" altLang="ro-RO" dirty="0"/>
              <a:t> de </a:t>
            </a:r>
            <a:r>
              <a:rPr lang="en-US" altLang="ro-RO" dirty="0" err="1"/>
              <a:t>ieșire</a:t>
            </a:r>
            <a:r>
              <a:rPr lang="en-US" altLang="ro-RO" dirty="0"/>
              <a:t> (</a:t>
            </a:r>
            <a:r>
              <a:rPr lang="en-US" altLang="ro-RO" dirty="0" err="1"/>
              <a:t>clasa</a:t>
            </a:r>
            <a:r>
              <a:rPr lang="en-US" altLang="ro-RO" dirty="0"/>
              <a:t> AB): </a:t>
            </a:r>
            <a:r>
              <a:rPr lang="en-US" altLang="ro-RO" dirty="0" err="1"/>
              <a:t>este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produce o </a:t>
            </a:r>
            <a:r>
              <a:rPr lang="en-US" dirty="0" err="1"/>
              <a:t>eficiență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bună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A,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reduce </a:t>
            </a:r>
            <a:r>
              <a:rPr lang="en-US" dirty="0" err="1"/>
              <a:t>distorsiunile</a:t>
            </a:r>
            <a:r>
              <a:rPr lang="en-US" dirty="0"/>
              <a:t> </a:t>
            </a:r>
            <a:r>
              <a:rPr lang="en-US" dirty="0" err="1"/>
              <a:t>prezente</a:t>
            </a:r>
            <a:r>
              <a:rPr lang="en-US" dirty="0"/>
              <a:t> la </a:t>
            </a:r>
            <a:r>
              <a:rPr lang="en-US" dirty="0" err="1"/>
              <a:t>clasa</a:t>
            </a:r>
            <a:r>
              <a:rPr lang="en-US" dirty="0"/>
              <a:t> B</a:t>
            </a:r>
            <a:r>
              <a:rPr lang="en-US" altLang="ro-RO" dirty="0"/>
              <a:t>4.</a:t>
            </a:r>
          </a:p>
          <a:p>
            <a:r>
              <a:rPr lang="en-US" altLang="ro-RO" dirty="0"/>
              <a:t> 4.Rețea </a:t>
            </a:r>
            <a:r>
              <a:rPr lang="en-US" altLang="ro-RO" dirty="0" err="1"/>
              <a:t>negativă</a:t>
            </a:r>
            <a:r>
              <a:rPr lang="en-US" altLang="ro-RO" dirty="0"/>
              <a:t> de </a:t>
            </a:r>
            <a:r>
              <a:rPr lang="en-US" altLang="ro-RO" dirty="0" err="1"/>
              <a:t>reacție:</a:t>
            </a:r>
            <a:r>
              <a:rPr lang="en-US" dirty="0" err="1"/>
              <a:t>îmbunătățește</a:t>
            </a:r>
            <a:r>
              <a:rPr lang="en-US" dirty="0"/>
              <a:t> </a:t>
            </a:r>
            <a:r>
              <a:rPr lang="en-US" dirty="0" err="1"/>
              <a:t>stabilitatea</a:t>
            </a:r>
            <a:r>
              <a:rPr lang="en-US" dirty="0"/>
              <a:t>, </a:t>
            </a:r>
            <a:r>
              <a:rPr lang="en-US" dirty="0" err="1"/>
              <a:t>reducedistorsiunile</a:t>
            </a:r>
            <a:r>
              <a:rPr lang="en-US" dirty="0"/>
              <a:t>, </a:t>
            </a:r>
            <a:r>
              <a:rPr lang="en-US" dirty="0" err="1"/>
              <a:t>optimizează</a:t>
            </a:r>
            <a:r>
              <a:rPr lang="en-US" dirty="0"/>
              <a:t> </a:t>
            </a:r>
            <a:r>
              <a:rPr lang="en-US" dirty="0" err="1"/>
              <a:t>caracteristicile</a:t>
            </a:r>
            <a:r>
              <a:rPr lang="en-US" dirty="0"/>
              <a:t> de </a:t>
            </a:r>
            <a:r>
              <a:rPr lang="en-US" dirty="0" err="1"/>
              <a:t>amplificare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contribuie</a:t>
            </a:r>
            <a:r>
              <a:rPr lang="en-US" dirty="0"/>
              <a:t> la </a:t>
            </a:r>
            <a:r>
              <a:rPr lang="en-US" dirty="0" err="1"/>
              <a:t>performanțe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bune</a:t>
            </a:r>
            <a:r>
              <a:rPr lang="en-US" dirty="0"/>
              <a:t> ale </a:t>
            </a:r>
            <a:r>
              <a:rPr lang="en-US" dirty="0" err="1"/>
              <a:t>circuitului</a:t>
            </a:r>
            <a:r>
              <a:rPr lang="en-US" dirty="0"/>
              <a:t>.</a:t>
            </a:r>
            <a:endParaRPr lang="ro-RO" dirty="0"/>
          </a:p>
          <a:p>
            <a:r>
              <a:rPr lang="ro-RO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5.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Sursa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curent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furnizează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curent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constant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tranzistoarele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intrare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(Q1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Q2),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asigurând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absorbția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curenților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aceeași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valoare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o-RO" dirty="0"/>
          </a:p>
          <a:p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6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.Oglinda de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curent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furnizeaz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curent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stabil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stabilizând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polarizarea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tranzistoarelor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active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îmbunătățind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performanțele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globale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ale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amplificatorului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o-RO" dirty="0"/>
          </a:p>
          <a:p>
            <a:endParaRPr lang="en-US" altLang="ro-RO" dirty="0"/>
          </a:p>
          <a:p>
            <a:endParaRPr lang="en-US" altLang="ro-R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190BC7-CB02-B592-8C04-CA3C557E6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2400"/>
            <a:ext cx="4724400" cy="2453148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Simulări (tensiune+curent în DC)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ro-R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BA9001-617D-EDDB-9CB6-D75B4F48C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13155"/>
            <a:ext cx="4267200" cy="4100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E09747-DC5A-85D6-B2C1-B80F93F53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966452"/>
            <a:ext cx="4267200" cy="411480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Simulări (transient+ reprezentare Bode)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ro-R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266985-4389-DBC8-2310-90697B774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920693"/>
            <a:ext cx="4419600" cy="4159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120EC0-6566-ADDE-DB48-2C2B21FC6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0693"/>
            <a:ext cx="4267200" cy="415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90345"/>
      </p:ext>
    </p:extLst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Layout( vedere Top+Bottom)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48814" y="2590800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o-RO" dirty="0">
                <a:ea typeface="+mj-ea"/>
              </a:rPr>
              <a:t>Justificări: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o-RO" dirty="0">
                <a:ea typeface="+mj-ea"/>
              </a:rPr>
              <a:t>Am ales să poziționez elementele și să fac conexiunile respectând pe cât posibil schema electrică, iar jumperii au fost plasați pe plăcuță în extremități pentru a facilita alimentarea placuței.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ro-RO" dirty="0">
                <a:ea typeface="+mj-ea"/>
              </a:rPr>
              <a:t>Am ales lățimea traseelor în funcție de valoarea curentului care le travesează, semnal și spațiere, astfel:</a:t>
            </a:r>
            <a:r>
              <a:rPr lang="en-US" dirty="0"/>
              <a:t> </a:t>
            </a:r>
            <a:endParaRPr lang="ro-RO" dirty="0"/>
          </a:p>
          <a:p>
            <a:pPr marL="1657350" lvl="3" indent="-285750">
              <a:buFont typeface="Wingdings" panose="05000000000000000000" pitchFamily="2" charset="2"/>
              <a:buChar char="§"/>
              <a:defRPr/>
            </a:pPr>
            <a:r>
              <a:rPr lang="en-US" dirty="0"/>
              <a:t> </a:t>
            </a:r>
            <a:r>
              <a:rPr lang="ro-RO" dirty="0"/>
              <a:t>curent de </a:t>
            </a:r>
            <a:r>
              <a:rPr lang="en-US" dirty="0" err="1"/>
              <a:t>sute</a:t>
            </a:r>
            <a:r>
              <a:rPr lang="en-US" dirty="0"/>
              <a:t> de mA - 20 mil; </a:t>
            </a:r>
            <a:endParaRPr lang="ro-RO" dirty="0"/>
          </a:p>
          <a:p>
            <a:pPr marL="1657350" lvl="3" indent="-285750">
              <a:buFont typeface="Wingdings" panose="05000000000000000000" pitchFamily="2" charset="2"/>
              <a:buChar char="§"/>
              <a:defRPr/>
            </a:pPr>
            <a:r>
              <a:rPr lang="en-US" dirty="0"/>
              <a:t> </a:t>
            </a:r>
            <a:r>
              <a:rPr lang="ro-RO" dirty="0"/>
              <a:t>s</a:t>
            </a:r>
            <a:r>
              <a:rPr lang="en-US" dirty="0" err="1"/>
              <a:t>emnal</a:t>
            </a:r>
            <a:r>
              <a:rPr lang="en-US" dirty="0"/>
              <a:t> - 16 mil</a:t>
            </a:r>
            <a:r>
              <a:rPr lang="ro-RO" dirty="0"/>
              <a:t>,</a:t>
            </a:r>
            <a:r>
              <a:rPr lang="en-US" dirty="0"/>
              <a:t> </a:t>
            </a:r>
            <a:endParaRPr lang="ro-RO" dirty="0"/>
          </a:p>
          <a:p>
            <a:pPr marL="1657350" lvl="3" indent="-285750">
              <a:buFont typeface="Wingdings" panose="05000000000000000000" pitchFamily="2" charset="2"/>
              <a:buChar char="§"/>
              <a:defRPr/>
            </a:pPr>
            <a:r>
              <a:rPr lang="ro-RO" dirty="0"/>
              <a:t>s</a:t>
            </a:r>
            <a:r>
              <a:rPr lang="en-US" dirty="0" err="1"/>
              <a:t>paţierea</a:t>
            </a:r>
            <a:r>
              <a:rPr lang="en-US" dirty="0"/>
              <a:t>, 14 mil.</a:t>
            </a:r>
            <a:r>
              <a:rPr lang="ro-RO" dirty="0">
                <a:ea typeface="+mj-ea"/>
              </a:rPr>
              <a:t> </a:t>
            </a:r>
            <a:endParaRPr lang="en-US" dirty="0">
              <a:ea typeface="+mj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6A6153-35BC-309F-4FFB-04D2A1D7A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41" y="1499204"/>
            <a:ext cx="3360711" cy="24519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3F76B2-0599-1D28-F74D-226DF3787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499204"/>
            <a:ext cx="3513124" cy="2476715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2595</TotalTime>
  <Words>508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Proiect 1 – Dispozitive și circuite electronice (DCE) </vt:lpstr>
      <vt:lpstr>Date de proiectare</vt:lpstr>
      <vt:lpstr>Schema bloc</vt:lpstr>
      <vt:lpstr>Schema electrică </vt:lpstr>
      <vt:lpstr>Simulări (tensiune+curent în DC)</vt:lpstr>
      <vt:lpstr>Simulări (transient+ reprezentare Bode)</vt:lpstr>
      <vt:lpstr>Layout( vedere Top+Bottom)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</dc:creator>
  <cp:lastModifiedBy>Roxana Dragomir</cp:lastModifiedBy>
  <cp:revision>241</cp:revision>
  <dcterms:created xsi:type="dcterms:W3CDTF">2014-01-15T22:07:17Z</dcterms:created>
  <dcterms:modified xsi:type="dcterms:W3CDTF">2024-03-24T21:01:27Z</dcterms:modified>
</cp:coreProperties>
</file>