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70" r:id="rId8"/>
    <p:sldId id="269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CC99"/>
    <a:srgbClr val="9CEEA4"/>
    <a:srgbClr val="BBD9C6"/>
    <a:srgbClr val="E5CAAF"/>
    <a:srgbClr val="CCFF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Performance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0991262804081346E-2"/>
          <c:y val="0.2576050774303979"/>
          <c:w val="0.87100791933054722"/>
          <c:h val="0.345308604382162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7663584"/>
        <c:axId val="527659776"/>
      </c:barChart>
      <c:catAx>
        <c:axId val="52766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659776"/>
        <c:crosses val="autoZero"/>
        <c:auto val="1"/>
        <c:lblAlgn val="ctr"/>
        <c:lblOffset val="100"/>
        <c:noMultiLvlLbl val="0"/>
      </c:catAx>
      <c:valAx>
        <c:axId val="52765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663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FE7D-35CF-45F7-B1CE-C2E92323FF5F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BB1A-F30D-4233-BBE5-34602FC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FE7D-35CF-45F7-B1CE-C2E92323FF5F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BB1A-F30D-4233-BBE5-34602FC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0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FE7D-35CF-45F7-B1CE-C2E92323FF5F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BB1A-F30D-4233-BBE5-34602FC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FE7D-35CF-45F7-B1CE-C2E92323FF5F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BB1A-F30D-4233-BBE5-34602FC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7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FE7D-35CF-45F7-B1CE-C2E92323FF5F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BB1A-F30D-4233-BBE5-34602FC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2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FE7D-35CF-45F7-B1CE-C2E92323FF5F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BB1A-F30D-4233-BBE5-34602FC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5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FE7D-35CF-45F7-B1CE-C2E92323FF5F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BB1A-F30D-4233-BBE5-34602FC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3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FE7D-35CF-45F7-B1CE-C2E92323FF5F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BB1A-F30D-4233-BBE5-34602FC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4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FE7D-35CF-45F7-B1CE-C2E92323FF5F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BB1A-F30D-4233-BBE5-34602FC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5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FE7D-35CF-45F7-B1CE-C2E92323FF5F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BB1A-F30D-4233-BBE5-34602FC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5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FE7D-35CF-45F7-B1CE-C2E92323FF5F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0BB1A-F30D-4233-BBE5-34602FC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5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CFE7D-35CF-45F7-B1CE-C2E92323FF5F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0BB1A-F30D-4233-BBE5-34602FCC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6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926" y="1960122"/>
            <a:ext cx="9392927" cy="2038824"/>
          </a:xfrm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>
            <a:normAutofit/>
          </a:bodyPr>
          <a:lstStyle/>
          <a:p>
            <a:r>
              <a:rPr lang="en-US" dirty="0" smtClean="0">
                <a:latin typeface="Kristen ITC" panose="03050502040202030202" pitchFamily="66" charset="0"/>
              </a:rPr>
              <a:t>CUSTOMER  SATISFACTION</a:t>
            </a:r>
            <a:endParaRPr lang="en-US" dirty="0">
              <a:latin typeface="Kristen ITC" panose="03050502040202030202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63" y="185350"/>
            <a:ext cx="11175379" cy="1618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05" y="4154982"/>
            <a:ext cx="11174937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1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663" y="569115"/>
            <a:ext cx="3039319" cy="5447669"/>
          </a:xfrm>
        </p:spPr>
      </p:pic>
      <p:sp>
        <p:nvSpPr>
          <p:cNvPr id="6" name="TextBox 5"/>
          <p:cNvSpPr txBox="1"/>
          <p:nvPr/>
        </p:nvSpPr>
        <p:spPr>
          <a:xfrm>
            <a:off x="806824" y="1801440"/>
            <a:ext cx="6174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 smtClean="0">
                <a:latin typeface="Baskerville Old Face" panose="02020602080505020303" pitchFamily="18" charset="0"/>
                <a:cs typeface="Times New Roman" panose="02020603050405020304" pitchFamily="18" charset="0"/>
              </a:rPr>
              <a:t>What is Customer Satisfaction?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latin typeface="Baskerville Old Face" panose="02020602080505020303" pitchFamily="18" charset="0"/>
                <a:cs typeface="Times New Roman" panose="02020603050405020304" pitchFamily="18" charset="0"/>
              </a:rPr>
              <a:t>Customers Expectations and Confidence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latin typeface="Baskerville Old Face" panose="02020602080505020303" pitchFamily="18" charset="0"/>
                <a:cs typeface="Times New Roman" panose="02020603050405020304" pitchFamily="18" charset="0"/>
              </a:rPr>
              <a:t>Service Quality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latin typeface="Baskerville Old Face" panose="02020602080505020303" pitchFamily="18" charset="0"/>
                <a:cs typeface="Times New Roman" panose="02020603050405020304" pitchFamily="18" charset="0"/>
              </a:rPr>
              <a:t>Understanding Customers</a:t>
            </a:r>
          </a:p>
          <a:p>
            <a:r>
              <a:rPr lang="en-US" sz="2400" b="1" dirty="0" smtClean="0">
                <a:latin typeface="Baskerville Old Face" panose="02020602080505020303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9200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833" y="365126"/>
            <a:ext cx="5067748" cy="93655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Baskerville Old Face" panose="02020602080505020303" pitchFamily="18" charset="0"/>
              </a:rPr>
              <a:t>1. What is Customer Satisfaction</a:t>
            </a:r>
            <a:endParaRPr lang="en-US" sz="2400" b="1" dirty="0">
              <a:latin typeface="Baskerville Old Face" panose="020206020805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73" y="4931678"/>
            <a:ext cx="10058400" cy="145846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85843" y="1825625"/>
            <a:ext cx="11188850" cy="2445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000" dirty="0" smtClean="0"/>
              <a:t>Customer                     Individual/Firm/Organization                                          Product/Service </a:t>
            </a:r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endParaRPr lang="en-IE" sz="2000" dirty="0" smtClean="0"/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r>
              <a:rPr lang="en-IE" sz="2000" dirty="0" smtClean="0"/>
              <a:t>                                                                                                                 Customer is aware/use the product/service</a:t>
            </a:r>
            <a:endParaRPr lang="en-IE" sz="2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850315" y="1993750"/>
            <a:ext cx="92515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03171" y="1993750"/>
            <a:ext cx="181445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187030" y="2183803"/>
            <a:ext cx="0" cy="10757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50315" y="1685973"/>
            <a:ext cx="925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>
                <a:solidFill>
                  <a:srgbClr val="C00000"/>
                </a:solidFill>
              </a:rPr>
              <a:t>perceives</a:t>
            </a:r>
            <a:endParaRPr lang="en-IE" sz="1400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03171" y="1685973"/>
            <a:ext cx="1814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>
                <a:solidFill>
                  <a:srgbClr val="C00000"/>
                </a:solidFill>
              </a:rPr>
              <a:t>e</a:t>
            </a:r>
            <a:r>
              <a:rPr lang="en-IE" sz="1400" dirty="0" smtClean="0">
                <a:solidFill>
                  <a:srgbClr val="C00000"/>
                </a:solidFill>
              </a:rPr>
              <a:t>ffectively provided</a:t>
            </a:r>
            <a:endParaRPr lang="en-IE" sz="1400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83849" y="2721685"/>
            <a:ext cx="155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>
                <a:solidFill>
                  <a:srgbClr val="C00000"/>
                </a:solidFill>
              </a:rPr>
              <a:t>m</a:t>
            </a:r>
            <a:r>
              <a:rPr lang="en-IE" sz="1400" dirty="0" smtClean="0">
                <a:solidFill>
                  <a:srgbClr val="C00000"/>
                </a:solidFill>
              </a:rPr>
              <a:t>eets the needs</a:t>
            </a:r>
            <a:endParaRPr lang="en-IE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56" y="440430"/>
            <a:ext cx="5831541" cy="1054884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Baskerville Old Face" panose="02020602080505020303" pitchFamily="18" charset="0"/>
              </a:rPr>
              <a:t>2. Customers Expectations and Confidence</a:t>
            </a:r>
            <a:endParaRPr lang="en-US" sz="2400" b="1" dirty="0">
              <a:latin typeface="Baskerville Old Face" panose="02020602080505020303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043" y="1581374"/>
            <a:ext cx="3122313" cy="3996294"/>
          </a:xfrm>
        </p:spPr>
      </p:pic>
      <p:sp>
        <p:nvSpPr>
          <p:cNvPr id="7" name="TextBox 6"/>
          <p:cNvSpPr txBox="1"/>
          <p:nvPr/>
        </p:nvSpPr>
        <p:spPr>
          <a:xfrm>
            <a:off x="634700" y="1581374"/>
            <a:ext cx="8380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Expectations</a:t>
            </a:r>
            <a:r>
              <a:rPr lang="en-IE" sz="3200" dirty="0" smtClean="0"/>
              <a:t> </a:t>
            </a:r>
            <a:r>
              <a:rPr lang="en-IE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IE" sz="3200" dirty="0" smtClean="0"/>
              <a:t> </a:t>
            </a:r>
            <a:r>
              <a:rPr lang="en-IE" dirty="0" smtClean="0"/>
              <a:t>What customers think they received </a:t>
            </a:r>
            <a:r>
              <a:rPr lang="en-IE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IE" sz="3200" dirty="0" smtClean="0"/>
              <a:t> </a:t>
            </a:r>
            <a:r>
              <a:rPr lang="en-IE" dirty="0" smtClean="0"/>
              <a:t>High quality of service/product</a:t>
            </a:r>
            <a:r>
              <a:rPr lang="en-IE" sz="3200" dirty="0" smtClean="0"/>
              <a:t> </a:t>
            </a:r>
            <a:endParaRPr lang="en-IE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34700" y="2592593"/>
            <a:ext cx="7465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 smtClean="0"/>
              <a:t>Expectations based on:</a:t>
            </a:r>
          </a:p>
          <a:p>
            <a:endParaRPr lang="en-IE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E" sz="2000" dirty="0" smtClean="0"/>
              <a:t>Word of mouth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E" sz="2000" dirty="0" smtClean="0"/>
              <a:t>News stories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E" sz="2000" dirty="0" smtClean="0"/>
              <a:t>Marketing efforts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E" sz="2000" dirty="0" smtClean="0"/>
              <a:t>Advertising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E" sz="2000" dirty="0" smtClean="0"/>
              <a:t>New technologies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E" sz="2000" dirty="0" smtClean="0"/>
              <a:t>Service innovation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E" sz="2000" dirty="0" smtClean="0"/>
              <a:t>Social trends</a:t>
            </a:r>
          </a:p>
          <a:p>
            <a:endParaRPr lang="en-IE" sz="2000" dirty="0"/>
          </a:p>
          <a:p>
            <a:r>
              <a:rPr lang="en-US" sz="2000" dirty="0">
                <a:solidFill>
                  <a:srgbClr val="C00000"/>
                </a:solidFill>
              </a:rPr>
              <a:t>A successful company is able to meet expectations in every step.</a:t>
            </a:r>
            <a:endParaRPr lang="en-IE" sz="2000" dirty="0" smtClean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82355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432" y="429671"/>
            <a:ext cx="3023795" cy="111943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Baskerville Old Face" panose="02020602080505020303" pitchFamily="18" charset="0"/>
              </a:rPr>
              <a:t>3. Service Quality</a:t>
            </a: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259" y="1805478"/>
            <a:ext cx="63184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Service</a:t>
            </a:r>
            <a:r>
              <a:rPr lang="en-US" sz="2400" dirty="0" smtClean="0"/>
              <a:t> (intangible offer)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B050"/>
                </a:solidFill>
              </a:rPr>
              <a:t>               +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b="1" dirty="0" smtClean="0"/>
              <a:t>Quality</a:t>
            </a:r>
            <a:r>
              <a:rPr lang="en-US" sz="2400" dirty="0" smtClean="0"/>
              <a:t> (characteristics of product or service that satisfy needs)</a:t>
            </a:r>
          </a:p>
          <a:p>
            <a:pPr marL="0" indent="0">
              <a:buNone/>
            </a:pPr>
            <a:r>
              <a:rPr lang="en-US" sz="2400" dirty="0" smtClean="0"/>
              <a:t>                    </a:t>
            </a:r>
            <a:r>
              <a:rPr lang="en-US" dirty="0" smtClean="0">
                <a:solidFill>
                  <a:srgbClr val="00B050"/>
                </a:solidFill>
              </a:rPr>
              <a:t>= </a:t>
            </a:r>
          </a:p>
          <a:p>
            <a:pPr marL="0" indent="0">
              <a:buNone/>
            </a:pPr>
            <a:r>
              <a:rPr lang="en-US" sz="2400" b="1" dirty="0" smtClean="0"/>
              <a:t>Service Quality </a:t>
            </a:r>
            <a:r>
              <a:rPr lang="en-US" sz="2400" dirty="0" smtClean="0"/>
              <a:t>(meet or exceed expectations)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887" y="1549101"/>
            <a:ext cx="3205997" cy="351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3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89264" cy="13255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Baskerville Old Face" panose="02020602080505020303" pitchFamily="18" charset="0"/>
              </a:rPr>
              <a:t>4. Understanding Customers</a:t>
            </a: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Conduct Research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Relationship with customers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ym typeface="Wingdings" panose="05000000000000000000" pitchFamily="2" charset="2"/>
              </a:rPr>
              <a:t> Loyal Customers</a:t>
            </a:r>
          </a:p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Customers Satisfaction Measurement allows an organization to: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 smtClean="0">
                <a:sym typeface="Wingdings" panose="05000000000000000000" pitchFamily="2" charset="2"/>
              </a:rPr>
              <a:t>Focus its time and resources more effectively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 smtClean="0">
                <a:sym typeface="Wingdings" panose="05000000000000000000" pitchFamily="2" charset="2"/>
              </a:rPr>
              <a:t>Understand what it can and cannot control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 smtClean="0">
                <a:sym typeface="Wingdings" panose="05000000000000000000" pitchFamily="2" charset="2"/>
              </a:rPr>
              <a:t>Focus on its customers</a:t>
            </a:r>
          </a:p>
          <a:p>
            <a:pPr marL="514350" indent="-514350">
              <a:buFont typeface="+mj-lt"/>
              <a:buAutoNum type="romanLcPeriod"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682" y="950462"/>
            <a:ext cx="1300443" cy="1750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294" y="2900756"/>
            <a:ext cx="1727674" cy="17980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843" y="4563303"/>
            <a:ext cx="1871472" cy="18714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996" y="4661556"/>
            <a:ext cx="3103133" cy="177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7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2" y="341062"/>
            <a:ext cx="7078579" cy="1018507"/>
          </a:xfrm>
        </p:spPr>
        <p:txBody>
          <a:bodyPr/>
          <a:lstStyle/>
          <a:p>
            <a:r>
              <a:rPr lang="en-IE" sz="2400" b="1" dirty="0">
                <a:solidFill>
                  <a:prstClr val="black"/>
                </a:solidFill>
                <a:latin typeface="Baskerville Old Face" panose="02020602080505020303" pitchFamily="18" charset="0"/>
              </a:rPr>
              <a:t>Steps in measuring and managing customers satisfaction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57594">
            <a:off x="496404" y="4500920"/>
            <a:ext cx="1787109" cy="2449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75693">
            <a:off x="2922061" y="3564990"/>
            <a:ext cx="1893581" cy="2594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92914">
            <a:off x="5483021" y="2528749"/>
            <a:ext cx="1841024" cy="25228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9826">
            <a:off x="7697084" y="1464571"/>
            <a:ext cx="1587038" cy="21748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9907">
            <a:off x="9698248" y="24854"/>
            <a:ext cx="1659722" cy="22744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8916" y="5185610"/>
            <a:ext cx="174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Know who your customers are</a:t>
            </a:r>
            <a:endParaRPr lang="en-IE" dirty="0"/>
          </a:p>
        </p:txBody>
      </p:sp>
      <p:sp>
        <p:nvSpPr>
          <p:cNvPr id="11" name="TextBox 10"/>
          <p:cNvSpPr txBox="1"/>
          <p:nvPr/>
        </p:nvSpPr>
        <p:spPr>
          <a:xfrm>
            <a:off x="2759149" y="4539279"/>
            <a:ext cx="204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Understand your customer’s needs</a:t>
            </a:r>
            <a:endParaRPr lang="en-IE" dirty="0"/>
          </a:p>
        </p:txBody>
      </p:sp>
      <p:sp>
        <p:nvSpPr>
          <p:cNvPr id="12" name="TextBox 11"/>
          <p:cNvSpPr txBox="1"/>
          <p:nvPr/>
        </p:nvSpPr>
        <p:spPr>
          <a:xfrm>
            <a:off x="5474805" y="3112502"/>
            <a:ext cx="2370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Measure your customers service performance</a:t>
            </a:r>
            <a:endParaRPr lang="en-IE" dirty="0"/>
          </a:p>
        </p:txBody>
      </p:sp>
      <p:sp>
        <p:nvSpPr>
          <p:cNvPr id="13" name="TextBox 12"/>
          <p:cNvSpPr txBox="1"/>
          <p:nvPr/>
        </p:nvSpPr>
        <p:spPr>
          <a:xfrm>
            <a:off x="7844909" y="2058729"/>
            <a:ext cx="1884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Focus on priorities</a:t>
            </a:r>
            <a:endParaRPr lang="en-IE" dirty="0"/>
          </a:p>
        </p:txBody>
      </p:sp>
      <p:sp>
        <p:nvSpPr>
          <p:cNvPr id="14" name="TextBox 13"/>
          <p:cNvSpPr txBox="1"/>
          <p:nvPr/>
        </p:nvSpPr>
        <p:spPr>
          <a:xfrm>
            <a:off x="9729240" y="661738"/>
            <a:ext cx="1576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Improve your processes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71" y="3603483"/>
            <a:ext cx="1168067" cy="105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996" y="2875547"/>
            <a:ext cx="672855" cy="1093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490" y="2019008"/>
            <a:ext cx="928728" cy="928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566" y="1138865"/>
            <a:ext cx="981092" cy="880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ight Arrow 14"/>
          <p:cNvSpPr/>
          <p:nvPr/>
        </p:nvSpPr>
        <p:spPr>
          <a:xfrm>
            <a:off x="216568" y="6460153"/>
            <a:ext cx="11682664" cy="2775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752" y="165699"/>
            <a:ext cx="880687" cy="99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0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22" y="427382"/>
            <a:ext cx="3097696" cy="935314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Baskerville Old Face" panose="02020602080505020303" pitchFamily="18" charset="0"/>
              </a:rPr>
              <a:t>The results will impact:</a:t>
            </a: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3313" y="1527850"/>
            <a:ext cx="5811078" cy="455688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Customer satisfaction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Business plans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Performance measurement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Employee relations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Marketing plans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513" y="1223788"/>
            <a:ext cx="1441174" cy="856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21" y="1946597"/>
            <a:ext cx="974035" cy="1290055"/>
          </a:xfrm>
          <a:prstGeom prst="rect">
            <a:avLst/>
          </a:prstGeom>
        </p:spPr>
      </p:pic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676374493"/>
              </p:ext>
            </p:extLst>
          </p:nvPr>
        </p:nvGraphicFramePr>
        <p:xfrm>
          <a:off x="7619171" y="2763078"/>
          <a:ext cx="3860525" cy="1572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867481"/>
            <a:ext cx="2315819" cy="9031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492" y="4770650"/>
            <a:ext cx="2134723" cy="174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4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6766" y="1070251"/>
            <a:ext cx="6311348" cy="4351338"/>
          </a:xfrm>
        </p:spPr>
        <p:txBody>
          <a:bodyPr/>
          <a:lstStyle/>
          <a:p>
            <a:pPr marL="0" indent="0">
              <a:buNone/>
            </a:pPr>
            <a:r>
              <a:rPr lang="en-US" sz="72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Thank you!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Student Name: Roxana Lazar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Course Code: DT596/2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Tutor: Andrew Horan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412</TotalTime>
  <Words>215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Baskerville Old Face</vt:lpstr>
      <vt:lpstr>Bradley Hand ITC</vt:lpstr>
      <vt:lpstr>Calibri</vt:lpstr>
      <vt:lpstr>Calibri Light</vt:lpstr>
      <vt:lpstr>Kristen ITC</vt:lpstr>
      <vt:lpstr>Times New Roman</vt:lpstr>
      <vt:lpstr>Wingdings</vt:lpstr>
      <vt:lpstr>Office Theme</vt:lpstr>
      <vt:lpstr>CUSTOMER  SATISFACTION</vt:lpstr>
      <vt:lpstr>PowerPoint Presentation</vt:lpstr>
      <vt:lpstr>1. What is Customer Satisfaction</vt:lpstr>
      <vt:lpstr>2. Customers Expectations and Confidence</vt:lpstr>
      <vt:lpstr>3. Service Quality</vt:lpstr>
      <vt:lpstr>4. Understanding Customers</vt:lpstr>
      <vt:lpstr>Steps in measuring and managing customers satisfaction</vt:lpstr>
      <vt:lpstr>The results will impact: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Roxana Lazar</dc:creator>
  <cp:lastModifiedBy>Roxana Lazar</cp:lastModifiedBy>
  <cp:revision>38</cp:revision>
  <dcterms:created xsi:type="dcterms:W3CDTF">2014-11-13T05:16:10Z</dcterms:created>
  <dcterms:modified xsi:type="dcterms:W3CDTF">2014-12-06T23:20:20Z</dcterms:modified>
</cp:coreProperties>
</file>