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77" r:id="rId3"/>
    <p:sldId id="282" r:id="rId4"/>
    <p:sldId id="264" r:id="rId5"/>
    <p:sldId id="280" r:id="rId6"/>
    <p:sldId id="281" r:id="rId7"/>
    <p:sldId id="266" r:id="rId8"/>
    <p:sldId id="265" r:id="rId9"/>
    <p:sldId id="267" r:id="rId10"/>
    <p:sldId id="268" r:id="rId11"/>
    <p:sldId id="274" r:id="rId12"/>
    <p:sldId id="271" r:id="rId13"/>
    <p:sldId id="276" r:id="rId14"/>
    <p:sldId id="272" r:id="rId15"/>
    <p:sldId id="273" r:id="rId16"/>
    <p:sldId id="269" r:id="rId17"/>
    <p:sldId id="279" r:id="rId18"/>
    <p:sldId id="262" r:id="rId19"/>
    <p:sldId id="278" r:id="rId20"/>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a:srgbClr val="136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6" autoAdjust="0"/>
    <p:restoredTop sz="87436" autoAdjust="0"/>
  </p:normalViewPr>
  <p:slideViewPr>
    <p:cSldViewPr>
      <p:cViewPr varScale="1">
        <p:scale>
          <a:sx n="61" d="100"/>
          <a:sy n="61" d="100"/>
        </p:scale>
        <p:origin x="1384" y="7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A265651-050B-49D5-B858-4DA36F0F7221}" type="datetimeFigureOut">
              <a:rPr lang="de-DE"/>
              <a:pPr>
                <a:defRPr/>
              </a:pPr>
              <a:t>27.05.2018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5FD83B2-299B-4B53-9106-9960035715B7}" type="slidenum">
              <a:rPr lang="de-DE" altLang="de-DE"/>
              <a:pPr/>
              <a:t>‹Nr.›</a:t>
            </a:fld>
            <a:endParaRPr lang="de-DE" altLang="de-DE"/>
          </a:p>
        </p:txBody>
      </p:sp>
    </p:spTree>
    <p:extLst>
      <p:ext uri="{BB962C8B-B14F-4D97-AF65-F5344CB8AC3E}">
        <p14:creationId xmlns:p14="http://schemas.microsoft.com/office/powerpoint/2010/main" val="326286225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81F46DAF-15CB-4A49-9DA1-67654FAB7E81}" type="datetimeFigureOut">
              <a:rPr lang="de-DE"/>
              <a:pPr>
                <a:defRPr/>
              </a:pPr>
              <a:t>27.05.2018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ACD974E-5FC7-4CAD-9979-0C153E8E90CA}" type="slidenum">
              <a:rPr lang="de-DE" altLang="de-DE"/>
              <a:pPr/>
              <a:t>‹Nr.›</a:t>
            </a:fld>
            <a:endParaRPr lang="de-DE" altLang="de-DE"/>
          </a:p>
        </p:txBody>
      </p:sp>
    </p:spTree>
    <p:extLst>
      <p:ext uri="{BB962C8B-B14F-4D97-AF65-F5344CB8AC3E}">
        <p14:creationId xmlns:p14="http://schemas.microsoft.com/office/powerpoint/2010/main" val="64162434"/>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148258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566998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31344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1211689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2021634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1293558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1851412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1719584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de-DE" altLang="de-DE" dirty="0" smtClean="0"/>
              <a:t>Project </a:t>
            </a:r>
            <a:r>
              <a:rPr lang="de-DE" altLang="de-DE" dirty="0" err="1" smtClean="0"/>
              <a:t>Objectives</a:t>
            </a:r>
            <a:r>
              <a:rPr lang="de-DE" altLang="de-DE" baseline="0" dirty="0" smtClean="0"/>
              <a:t> </a:t>
            </a:r>
            <a:r>
              <a:rPr lang="de-DE" altLang="de-DE" baseline="0" dirty="0" err="1" smtClean="0"/>
              <a:t>and</a:t>
            </a:r>
            <a:r>
              <a:rPr lang="de-DE" altLang="de-DE" baseline="0" dirty="0" smtClean="0"/>
              <a:t> Medical Background: Oliver</a:t>
            </a:r>
          </a:p>
          <a:p>
            <a:pPr>
              <a:spcBef>
                <a:spcPct val="0"/>
              </a:spcBef>
            </a:pPr>
            <a:r>
              <a:rPr lang="de-DE" altLang="de-DE" baseline="0" dirty="0" smtClean="0"/>
              <a:t>Next </a:t>
            </a:r>
            <a:r>
              <a:rPr lang="de-DE" altLang="de-DE" baseline="0" dirty="0" err="1" smtClean="0"/>
              <a:t>Steps</a:t>
            </a:r>
            <a:r>
              <a:rPr lang="de-DE" altLang="de-DE" baseline="0" dirty="0" smtClean="0"/>
              <a:t>: Roxana</a:t>
            </a:r>
          </a:p>
          <a:p>
            <a:pPr>
              <a:spcBef>
                <a:spcPct val="0"/>
              </a:spcBef>
            </a:pPr>
            <a:r>
              <a:rPr lang="de-DE" altLang="de-DE" baseline="0" dirty="0" err="1" smtClean="0"/>
              <a:t>Discussion</a:t>
            </a:r>
            <a:r>
              <a:rPr lang="de-DE" altLang="de-DE" baseline="0" dirty="0" smtClean="0"/>
              <a:t> / </a:t>
            </a:r>
            <a:r>
              <a:rPr lang="de-DE" altLang="de-DE" baseline="0" dirty="0" err="1" smtClean="0"/>
              <a:t>Questions</a:t>
            </a:r>
            <a:r>
              <a:rPr lang="de-DE" altLang="de-DE" baseline="0" dirty="0" smtClean="0"/>
              <a:t>: Oliver</a:t>
            </a:r>
            <a:endParaRPr lang="de-DE" altLang="de-DE" dirty="0" smtClean="0"/>
          </a:p>
        </p:txBody>
      </p:sp>
    </p:spTree>
    <p:extLst>
      <p:ext uri="{BB962C8B-B14F-4D97-AF65-F5344CB8AC3E}">
        <p14:creationId xmlns:p14="http://schemas.microsoft.com/office/powerpoint/2010/main" val="422094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de-DE" dirty="0" smtClean="0"/>
              <a:t>A millimeter of mercury is a </a:t>
            </a:r>
            <a:r>
              <a:rPr lang="en-US" altLang="de-DE" dirty="0" err="1" smtClean="0"/>
              <a:t>manometric</a:t>
            </a:r>
            <a:r>
              <a:rPr lang="en-US" altLang="de-DE" dirty="0" smtClean="0"/>
              <a:t> unit of pressure, formerly defined as the extra pressure generated by a column of mercury one </a:t>
            </a:r>
            <a:r>
              <a:rPr lang="en-US" altLang="de-DE" dirty="0" err="1" smtClean="0"/>
              <a:t>millimetre</a:t>
            </a:r>
            <a:r>
              <a:rPr lang="en-US" altLang="de-DE" dirty="0" smtClean="0"/>
              <a:t> high and now defined as precisely 133.322387415 pascals</a:t>
            </a:r>
          </a:p>
          <a:p>
            <a:pPr>
              <a:spcBef>
                <a:spcPct val="0"/>
              </a:spcBef>
            </a:pPr>
            <a:endParaRPr lang="en-US" altLang="de-DE" dirty="0" smtClean="0"/>
          </a:p>
          <a:p>
            <a:pPr>
              <a:spcBef>
                <a:spcPct val="0"/>
              </a:spcBef>
            </a:pPr>
            <a:r>
              <a:rPr lang="en-US" sz="1200" b="0" i="0" kern="1200" dirty="0" smtClean="0">
                <a:solidFill>
                  <a:schemeClr val="tx1"/>
                </a:solidFill>
                <a:effectLst/>
                <a:latin typeface="+mn-lt"/>
                <a:ea typeface="+mn-ea"/>
                <a:cs typeface="+mn-cs"/>
              </a:rPr>
              <a:t>systolic pressure (pressure when the heart contracts)</a:t>
            </a:r>
          </a:p>
          <a:p>
            <a:pPr>
              <a:spcBef>
                <a:spcPct val="0"/>
              </a:spcBef>
            </a:pPr>
            <a:r>
              <a:rPr lang="en-US" sz="1200" b="0" i="0" kern="1200" dirty="0" smtClean="0">
                <a:solidFill>
                  <a:schemeClr val="tx1"/>
                </a:solidFill>
                <a:effectLst/>
                <a:latin typeface="+mn-lt"/>
                <a:ea typeface="+mn-ea"/>
                <a:cs typeface="+mn-cs"/>
              </a:rPr>
              <a:t>diastolic pressure (pressure when the heart rests)</a:t>
            </a:r>
          </a:p>
          <a:p>
            <a:pPr>
              <a:spcBef>
                <a:spcPct val="0"/>
              </a:spcBef>
            </a:pPr>
            <a:endParaRPr lang="en-US" altLang="de-DE" sz="1200" b="0" i="0" kern="1200" dirty="0" smtClean="0">
              <a:solidFill>
                <a:schemeClr val="tx1"/>
              </a:solidFill>
              <a:effectLst/>
              <a:latin typeface="+mn-lt"/>
              <a:ea typeface="+mn-ea"/>
              <a:cs typeface="+mn-cs"/>
            </a:endParaRPr>
          </a:p>
          <a:p>
            <a:pPr>
              <a:spcBef>
                <a:spcPct val="0"/>
              </a:spcBef>
            </a:pPr>
            <a:r>
              <a:rPr lang="en-US" sz="1200" b="0" i="0" kern="1200" dirty="0" smtClean="0">
                <a:solidFill>
                  <a:schemeClr val="tx1"/>
                </a:solidFill>
                <a:effectLst/>
                <a:latin typeface="+mn-lt"/>
                <a:ea typeface="+mn-ea"/>
                <a:cs typeface="+mn-cs"/>
              </a:rPr>
              <a:t>Elevation in heart rate does not cause your blood pressure to elevate at the same proportion, why. It is because even though your heart beat raises; healthy blood vessels dilate (expands) to permit more blood to flow easily. It is possible for your heart rate to double with only a modest rise in blood pressure.</a:t>
            </a:r>
            <a:endParaRPr lang="de-DE" altLang="de-DE" dirty="0" smtClean="0"/>
          </a:p>
        </p:txBody>
      </p:sp>
    </p:spTree>
    <p:extLst>
      <p:ext uri="{BB962C8B-B14F-4D97-AF65-F5344CB8AC3E}">
        <p14:creationId xmlns:p14="http://schemas.microsoft.com/office/powerpoint/2010/main" val="114859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Throughout the day, blood pressure varies, depending on body position, breathing rhythm, stress level, physical condition, medications you take, what you eat and drink, and time of day. Blood pressure is usually lowest at night and rises sharply on waking.</a:t>
            </a:r>
            <a:endParaRPr lang="de-DE" dirty="0"/>
          </a:p>
        </p:txBody>
      </p:sp>
    </p:spTree>
    <p:extLst>
      <p:ext uri="{BB962C8B-B14F-4D97-AF65-F5344CB8AC3E}">
        <p14:creationId xmlns:p14="http://schemas.microsoft.com/office/powerpoint/2010/main" val="1083691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1738401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1545578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95109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2107102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1779309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chemeClr val="bg1"/>
        </a:solidFill>
        <a:effectLst/>
      </p:bgPr>
    </p:bg>
    <p:spTree>
      <p:nvGrpSpPr>
        <p:cNvPr id="1" name=""/>
        <p:cNvGrpSpPr/>
        <p:nvPr/>
      </p:nvGrpSpPr>
      <p:grpSpPr>
        <a:xfrm>
          <a:off x="0" y="0"/>
          <a:ext cx="0" cy="0"/>
          <a:chOff x="0" y="0"/>
          <a:chExt cx="0" cy="0"/>
        </a:xfrm>
      </p:grpSpPr>
      <p:sp>
        <p:nvSpPr>
          <p:cNvPr id="4" name="Rechteck 3"/>
          <p:cNvSpPr/>
          <p:nvPr/>
        </p:nvSpPr>
        <p:spPr>
          <a:xfrm>
            <a:off x="0" y="2071688"/>
            <a:ext cx="9144000" cy="478631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a:p>
        </p:txBody>
      </p:sp>
      <p:sp>
        <p:nvSpPr>
          <p:cNvPr id="5" name="Textfeld 10"/>
          <p:cNvSpPr txBox="1">
            <a:spLocks noChangeArrowheads="1"/>
          </p:cNvSpPr>
          <p:nvPr/>
        </p:nvSpPr>
        <p:spPr bwMode="auto">
          <a:xfrm>
            <a:off x="1301750" y="5565775"/>
            <a:ext cx="65563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de-DE" altLang="de-DE" sz="1600">
                <a:solidFill>
                  <a:srgbClr val="002060"/>
                </a:solidFill>
                <a:latin typeface="Verdana" panose="020B0604030504040204" pitchFamily="34" charset="0"/>
                <a:ea typeface="Verdana" panose="020B0604030504040204" pitchFamily="34" charset="0"/>
                <a:cs typeface="Verdana" panose="020B0604030504040204" pitchFamily="34" charset="0"/>
              </a:rPr>
              <a:t>Fachgebiet Datenbanksysteme und Informationsmanagement</a:t>
            </a:r>
          </a:p>
          <a:p>
            <a:pPr algn="ctr"/>
            <a:r>
              <a:rPr lang="de-DE" altLang="de-DE" sz="1600">
                <a:solidFill>
                  <a:srgbClr val="002060"/>
                </a:solidFill>
                <a:latin typeface="Verdana" panose="020B0604030504040204" pitchFamily="34" charset="0"/>
                <a:ea typeface="Verdana" panose="020B0604030504040204" pitchFamily="34" charset="0"/>
                <a:cs typeface="Verdana" panose="020B0604030504040204" pitchFamily="34" charset="0"/>
              </a:rPr>
              <a:t>Technische Universität Berlin</a:t>
            </a:r>
          </a:p>
          <a:p>
            <a:pPr algn="ctr"/>
            <a:endParaRPr lang="de-DE" altLang="de-DE" sz="1600">
              <a:solidFill>
                <a:srgbClr val="002060"/>
              </a:solidFill>
              <a:latin typeface="Verdana" panose="020B0604030504040204" pitchFamily="34" charset="0"/>
              <a:ea typeface="Verdana" panose="020B0604030504040204" pitchFamily="34" charset="0"/>
              <a:cs typeface="Verdana" panose="020B0604030504040204" pitchFamily="34" charset="0"/>
            </a:endParaRPr>
          </a:p>
          <a:p>
            <a:pPr algn="ctr"/>
            <a:r>
              <a:rPr lang="de-DE" altLang="de-DE" sz="1600">
                <a:solidFill>
                  <a:srgbClr val="002060"/>
                </a:solidFill>
                <a:latin typeface="Verdana" panose="020B0604030504040204" pitchFamily="34" charset="0"/>
                <a:ea typeface="Verdana" panose="020B0604030504040204" pitchFamily="34" charset="0"/>
                <a:cs typeface="Verdana" panose="020B0604030504040204" pitchFamily="34" charset="0"/>
              </a:rPr>
              <a:t>http://www.dima.tu-berlin.de/</a:t>
            </a:r>
          </a:p>
        </p:txBody>
      </p:sp>
      <p:cxnSp>
        <p:nvCxnSpPr>
          <p:cNvPr id="6" name="Gerade Verbindung 11"/>
          <p:cNvCxnSpPr/>
          <p:nvPr/>
        </p:nvCxnSpPr>
        <p:spPr>
          <a:xfrm>
            <a:off x="0" y="2071688"/>
            <a:ext cx="9286875"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12" descr="DIMA_Logo_blau_d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3313" y="3643313"/>
            <a:ext cx="185737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itel 1"/>
          <p:cNvSpPr>
            <a:spLocks noGrp="1"/>
          </p:cNvSpPr>
          <p:nvPr>
            <p:ph type="ctrTitle"/>
          </p:nvPr>
        </p:nvSpPr>
        <p:spPr>
          <a:xfrm>
            <a:off x="685800" y="306388"/>
            <a:ext cx="7772400" cy="1470025"/>
          </a:xfrm>
        </p:spPr>
        <p:txBody>
          <a:bodyPr/>
          <a:lstStyle>
            <a:lvl1pPr algn="ctr">
              <a:defRPr b="1">
                <a:latin typeface="Verdana" pitchFamily="34" charset="0"/>
                <a:ea typeface="Verdana" pitchFamily="34" charset="0"/>
                <a:cs typeface="Verdana" pitchFamily="34" charset="0"/>
              </a:defRPr>
            </a:lvl1pPr>
          </a:lstStyle>
          <a:p>
            <a:r>
              <a:rPr lang="de-DE" smtClean="0"/>
              <a:t>Titelmasterformat durch Klicken bearbeiten</a:t>
            </a:r>
            <a:endParaRPr lang="de-DE" dirty="0"/>
          </a:p>
        </p:txBody>
      </p:sp>
      <p:sp>
        <p:nvSpPr>
          <p:cNvPr id="22" name="Untertitel 2"/>
          <p:cNvSpPr>
            <a:spLocks noGrp="1"/>
          </p:cNvSpPr>
          <p:nvPr>
            <p:ph type="subTitle" idx="1"/>
          </p:nvPr>
        </p:nvSpPr>
        <p:spPr>
          <a:xfrm>
            <a:off x="1371600" y="2176466"/>
            <a:ext cx="6400800" cy="1538286"/>
          </a:xfrm>
        </p:spPr>
        <p:txBody>
          <a:bodyPr anchor="ctr">
            <a:normAutofit/>
          </a:bodyPr>
          <a:lstStyle>
            <a:lvl1pPr marL="0" indent="0" algn="ctr">
              <a:buNone/>
              <a:defRPr sz="1800" baseline="0">
                <a:solidFill>
                  <a:srgbClr val="002060"/>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Tree>
    <p:extLst>
      <p:ext uri="{BB962C8B-B14F-4D97-AF65-F5344CB8AC3E}">
        <p14:creationId xmlns:p14="http://schemas.microsoft.com/office/powerpoint/2010/main" val="277506850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4" name="Grafik 6" descr="DIMA_Logo_blau_d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8" y="-120650"/>
            <a:ext cx="99695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2450" y="90488"/>
            <a:ext cx="7747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Inhaltsplatzhalter 2"/>
          <p:cNvSpPr>
            <a:spLocks noGrp="1"/>
          </p:cNvSpPr>
          <p:nvPr>
            <p:ph idx="1"/>
          </p:nvPr>
        </p:nvSpPr>
        <p:spPr/>
        <p:txBody>
          <a:bodyPr/>
          <a:lstStyle>
            <a:lvl1pPr>
              <a:defRPr sz="2000"/>
            </a:lvl1pPr>
            <a:lvl2pPr>
              <a:defRPr sz="1600"/>
            </a:lvl2pPr>
            <a:lvl3pPr>
              <a:defRPr sz="1400"/>
            </a:lvl3pPr>
            <a:lvl4pPr>
              <a:buClr>
                <a:schemeClr val="tx2"/>
              </a:buClr>
              <a:buFont typeface="Arial" pitchFamily="34" charset="0"/>
              <a:buChar char="»"/>
              <a:defRPr sz="1400"/>
            </a:lvl4pPr>
            <a:lvl5pPr>
              <a:buClr>
                <a:schemeClr val="tx2"/>
              </a:buClr>
              <a:defRPr>
                <a:latin typeface="Verdana" pitchFamily="34" charset="0"/>
                <a:ea typeface="Verdana" pitchFamily="34" charset="0"/>
                <a:cs typeface="Verdana"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
        <p:nvSpPr>
          <p:cNvPr id="2" name="Titel 1"/>
          <p:cNvSpPr>
            <a:spLocks noGrp="1"/>
          </p:cNvSpPr>
          <p:nvPr>
            <p:ph type="title"/>
          </p:nvPr>
        </p:nvSpPr>
        <p:spPr>
          <a:xfrm>
            <a:off x="1214415" y="71414"/>
            <a:ext cx="6858048" cy="642942"/>
          </a:xfrm>
        </p:spPr>
        <p:txBody>
          <a:bodyPr/>
          <a:lstStyle>
            <a:lvl1pPr>
              <a:defRPr baseline="0"/>
            </a:lvl1pPr>
          </a:lstStyle>
          <a:p>
            <a:r>
              <a:rPr lang="de-DE" smtClean="0"/>
              <a:t>Titelmasterformat durch Klicken bearbeiten</a:t>
            </a:r>
            <a:endParaRPr lang="de-DE" dirty="0"/>
          </a:p>
        </p:txBody>
      </p:sp>
    </p:spTree>
    <p:extLst>
      <p:ext uri="{BB962C8B-B14F-4D97-AF65-F5344CB8AC3E}">
        <p14:creationId xmlns:p14="http://schemas.microsoft.com/office/powerpoint/2010/main" val="446469512"/>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pic>
        <p:nvPicPr>
          <p:cNvPr id="4" name="Grafik 6" descr="DIMA_Logo_blau_d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8" y="-120650"/>
            <a:ext cx="99695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el 6"/>
          <p:cNvSpPr txBox="1">
            <a:spLocks/>
          </p:cNvSpPr>
          <p:nvPr/>
        </p:nvSpPr>
        <p:spPr>
          <a:xfrm>
            <a:off x="1214438" y="71438"/>
            <a:ext cx="6929437" cy="642937"/>
          </a:xfrm>
          <a:prstGeom prst="rect">
            <a:avLst/>
          </a:prstGeom>
        </p:spPr>
        <p:txBody>
          <a:bodyPr anchor="ctr">
            <a:normAutofit/>
          </a:bodyPr>
          <a:lstStyle>
            <a:lvl1pPr>
              <a:defRPr/>
            </a:lvl1pPr>
          </a:lstStyle>
          <a:p>
            <a:pPr fontAlgn="auto">
              <a:spcAft>
                <a:spcPts val="0"/>
              </a:spcAft>
              <a:defRPr/>
            </a:pPr>
            <a:r>
              <a:rPr lang="de-DE" sz="2400" dirty="0" smtClean="0">
                <a:solidFill>
                  <a:schemeClr val="tx2"/>
                </a:solidFill>
                <a:latin typeface="Verdana" pitchFamily="34" charset="0"/>
                <a:ea typeface="Verdana" pitchFamily="34" charset="0"/>
                <a:cs typeface="Verdana" pitchFamily="34" charset="0"/>
              </a:rPr>
              <a:t>Abschnittsübersicht</a:t>
            </a:r>
            <a:endParaRPr lang="de-DE" sz="2400" dirty="0">
              <a:solidFill>
                <a:schemeClr val="tx2"/>
              </a:solidFill>
              <a:latin typeface="Verdana" pitchFamily="34" charset="0"/>
              <a:ea typeface="Verdana" pitchFamily="34" charset="0"/>
              <a:cs typeface="Verdana" pitchFamily="34" charset="0"/>
            </a:endParaRPr>
          </a:p>
        </p:txBody>
      </p:sp>
      <p:pic>
        <p:nvPicPr>
          <p:cNvPr id="6" name="Grafik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2450" y="90488"/>
            <a:ext cx="7747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2313" y="4406900"/>
            <a:ext cx="7772400" cy="1362075"/>
          </a:xfrm>
        </p:spPr>
        <p:txBody>
          <a:bodyPr anchor="t">
            <a:normAutofit/>
          </a:bodyPr>
          <a:lstStyle>
            <a:lvl1pPr algn="l">
              <a:defRPr sz="3600" b="1" cap="all"/>
            </a:lvl1pPr>
          </a:lstStyle>
          <a:p>
            <a:r>
              <a:rPr lang="de-DE" smtClean="0"/>
              <a:t>Titelmasterformat durch Klicken bearbeiten</a:t>
            </a:r>
            <a:endParaRPr lang="de-DE" dirty="0"/>
          </a:p>
        </p:txBody>
      </p:sp>
      <p:sp>
        <p:nvSpPr>
          <p:cNvPr id="3" name="Textplatzhalt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Tree>
    <p:extLst>
      <p:ext uri="{BB962C8B-B14F-4D97-AF65-F5344CB8AC3E}">
        <p14:creationId xmlns:p14="http://schemas.microsoft.com/office/powerpoint/2010/main" val="2699472363"/>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pic>
        <p:nvPicPr>
          <p:cNvPr id="5" name="Grafik 6" descr="DIMA_Logo_blau_d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8" y="-120650"/>
            <a:ext cx="99695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fik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2450" y="90488"/>
            <a:ext cx="7747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Inhaltsplatzhalter 2"/>
          <p:cNvSpPr>
            <a:spLocks noGrp="1"/>
          </p:cNvSpPr>
          <p:nvPr>
            <p:ph sz="half" idx="1"/>
          </p:nvPr>
        </p:nvSpPr>
        <p:spPr>
          <a:xfrm>
            <a:off x="457200" y="1081071"/>
            <a:ext cx="4038600" cy="4525963"/>
          </a:xfrm>
        </p:spPr>
        <p:txBody>
          <a:bodyPr/>
          <a:lstStyle>
            <a:lvl1pPr>
              <a:defRPr sz="2000" baseline="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
        <p:nvSpPr>
          <p:cNvPr id="4" name="Inhaltsplatzhalter 3"/>
          <p:cNvSpPr>
            <a:spLocks noGrp="1"/>
          </p:cNvSpPr>
          <p:nvPr>
            <p:ph sz="half" idx="2"/>
          </p:nvPr>
        </p:nvSpPr>
        <p:spPr>
          <a:xfrm>
            <a:off x="4648200" y="1081071"/>
            <a:ext cx="4038600" cy="4525963"/>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Font typeface="Arial" pitchFamily="34" charset="0"/>
              <a:buChar char="»"/>
              <a:defRPr sz="14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
        <p:nvSpPr>
          <p:cNvPr id="7" name="Titel 6"/>
          <p:cNvSpPr>
            <a:spLocks noGrp="1"/>
          </p:cNvSpPr>
          <p:nvPr>
            <p:ph type="title"/>
          </p:nvPr>
        </p:nvSpPr>
        <p:spPr/>
        <p:txBody>
          <a:bodyPr/>
          <a:lstStyle>
            <a:lvl1pPr>
              <a:defRPr/>
            </a:lvl1pPr>
          </a:lstStyle>
          <a:p>
            <a:r>
              <a:rPr lang="de-DE" smtClean="0"/>
              <a:t>Titelmasterformat durch Klicken bearbeiten</a:t>
            </a:r>
            <a:endParaRPr lang="de-DE" dirty="0"/>
          </a:p>
        </p:txBody>
      </p:sp>
    </p:spTree>
    <p:extLst>
      <p:ext uri="{BB962C8B-B14F-4D97-AF65-F5344CB8AC3E}">
        <p14:creationId xmlns:p14="http://schemas.microsoft.com/office/powerpoint/2010/main" val="232852429"/>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7" name="Grafik 6" descr="DIMA_Logo_blau_d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8" y="-120650"/>
            <a:ext cx="99695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fik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2450" y="90488"/>
            <a:ext cx="7747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de-DE" smtClean="0"/>
              <a:t>Titelmasterformat durch Klicken bearbeiten</a:t>
            </a:r>
            <a:endParaRPr lang="de-DE" dirty="0"/>
          </a:p>
        </p:txBody>
      </p:sp>
      <p:sp>
        <p:nvSpPr>
          <p:cNvPr id="3" name="Textplatzhalter 2"/>
          <p:cNvSpPr>
            <a:spLocks noGrp="1"/>
          </p:cNvSpPr>
          <p:nvPr>
            <p:ph type="body" idx="1"/>
          </p:nvPr>
        </p:nvSpPr>
        <p:spPr>
          <a:xfrm>
            <a:off x="457201" y="1081071"/>
            <a:ext cx="4040188" cy="750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1" y="1831951"/>
            <a:ext cx="4040188" cy="3840171"/>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
        <p:nvSpPr>
          <p:cNvPr id="5" name="Textplatzhalter 4"/>
          <p:cNvSpPr>
            <a:spLocks noGrp="1"/>
          </p:cNvSpPr>
          <p:nvPr>
            <p:ph type="body" sz="quarter" idx="3"/>
          </p:nvPr>
        </p:nvSpPr>
        <p:spPr>
          <a:xfrm>
            <a:off x="4645026" y="1081071"/>
            <a:ext cx="4041775" cy="75087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6" y="1831951"/>
            <a:ext cx="4041775" cy="3840171"/>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Tree>
    <p:extLst>
      <p:ext uri="{BB962C8B-B14F-4D97-AF65-F5344CB8AC3E}">
        <p14:creationId xmlns:p14="http://schemas.microsoft.com/office/powerpoint/2010/main" val="2435899155"/>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pic>
        <p:nvPicPr>
          <p:cNvPr id="5" name="Grafik 6" descr="DIMA_Logo_blau_d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8" y="-120650"/>
            <a:ext cx="99695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fik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2450" y="90488"/>
            <a:ext cx="7747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Inhaltsplatzhalter 2"/>
          <p:cNvSpPr>
            <a:spLocks noGrp="1"/>
          </p:cNvSpPr>
          <p:nvPr>
            <p:ph idx="1"/>
          </p:nvPr>
        </p:nvSpPr>
        <p:spPr>
          <a:xfrm>
            <a:off x="4643439" y="1081072"/>
            <a:ext cx="4286280" cy="5054617"/>
          </a:xfrm>
        </p:spPr>
        <p:txBody>
          <a:bodyPr>
            <a:normAutofit/>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2000">
                <a:latin typeface="Verdana" pitchFamily="34" charset="0"/>
                <a:ea typeface="Verdana" pitchFamily="34" charset="0"/>
                <a:cs typeface="Verdana" pitchFamily="34" charset="0"/>
              </a:defRPr>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
        <p:nvSpPr>
          <p:cNvPr id="4" name="Textplatzhalter 3"/>
          <p:cNvSpPr>
            <a:spLocks noGrp="1"/>
          </p:cNvSpPr>
          <p:nvPr>
            <p:ph type="body" sz="half" idx="2"/>
          </p:nvPr>
        </p:nvSpPr>
        <p:spPr>
          <a:xfrm>
            <a:off x="1357292" y="1081072"/>
            <a:ext cx="3008313" cy="50546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8" name="Titel 6"/>
          <p:cNvSpPr>
            <a:spLocks noGrp="1"/>
          </p:cNvSpPr>
          <p:nvPr>
            <p:ph type="title"/>
          </p:nvPr>
        </p:nvSpPr>
        <p:spPr>
          <a:xfrm>
            <a:off x="1214414" y="71414"/>
            <a:ext cx="6929487" cy="642942"/>
          </a:xfrm>
        </p:spPr>
        <p:txBody>
          <a:bodyPr/>
          <a:lstStyle>
            <a:lvl1pPr>
              <a:defRPr/>
            </a:lvl1pPr>
          </a:lstStyle>
          <a:p>
            <a:r>
              <a:rPr lang="de-DE" smtClean="0"/>
              <a:t>Titelmasterformat durch Klicken bearbeiten</a:t>
            </a:r>
            <a:endParaRPr lang="de-DE" dirty="0"/>
          </a:p>
        </p:txBody>
      </p:sp>
    </p:spTree>
    <p:extLst>
      <p:ext uri="{BB962C8B-B14F-4D97-AF65-F5344CB8AC3E}">
        <p14:creationId xmlns:p14="http://schemas.microsoft.com/office/powerpoint/2010/main" val="3342407359"/>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5" name="Grafik 6" descr="DIMA_Logo_blau_d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8" y="-120650"/>
            <a:ext cx="99695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el 6"/>
          <p:cNvSpPr txBox="1">
            <a:spLocks/>
          </p:cNvSpPr>
          <p:nvPr/>
        </p:nvSpPr>
        <p:spPr>
          <a:xfrm>
            <a:off x="1214438" y="71438"/>
            <a:ext cx="6929437" cy="642937"/>
          </a:xfrm>
          <a:prstGeom prst="rect">
            <a:avLst/>
          </a:prstGeom>
        </p:spPr>
        <p:txBody>
          <a:bodyPr anchor="ctr">
            <a:normAutofit/>
          </a:bodyPr>
          <a:lstStyle>
            <a:lvl1pPr>
              <a:defRPr/>
            </a:lvl1pPr>
          </a:lstStyle>
          <a:p>
            <a:pPr fontAlgn="auto">
              <a:spcAft>
                <a:spcPts val="0"/>
              </a:spcAft>
              <a:defRPr/>
            </a:pPr>
            <a:r>
              <a:rPr lang="de-DE" sz="2400" dirty="0" smtClean="0">
                <a:solidFill>
                  <a:schemeClr val="tx2"/>
                </a:solidFill>
                <a:latin typeface="Verdana" pitchFamily="34" charset="0"/>
                <a:ea typeface="Verdana" pitchFamily="34" charset="0"/>
                <a:cs typeface="Verdana" pitchFamily="34" charset="0"/>
              </a:rPr>
              <a:t>Bild mit Überschrift</a:t>
            </a:r>
            <a:endParaRPr lang="de-DE" sz="2400" dirty="0">
              <a:solidFill>
                <a:schemeClr val="tx2"/>
              </a:solidFill>
              <a:latin typeface="Verdana" pitchFamily="34" charset="0"/>
              <a:ea typeface="Verdana" pitchFamily="34" charset="0"/>
              <a:cs typeface="Verdana" pitchFamily="34" charset="0"/>
            </a:endParaRPr>
          </a:p>
        </p:txBody>
      </p:sp>
      <p:pic>
        <p:nvPicPr>
          <p:cNvPr id="7" name="Grafik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2450" y="90488"/>
            <a:ext cx="7747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792288" y="5076841"/>
            <a:ext cx="5486400" cy="566738"/>
          </a:xfrm>
        </p:spPr>
        <p:txBody>
          <a:bodyPr anchor="b"/>
          <a:lstStyle>
            <a:lvl1pPr algn="l">
              <a:defRPr sz="2000" b="1" baseline="0"/>
            </a:lvl1pPr>
          </a:lstStyle>
          <a:p>
            <a:r>
              <a:rPr lang="de-DE" smtClean="0"/>
              <a:t>Titelmasterformat durch Klicken bearbeiten</a:t>
            </a:r>
            <a:endParaRPr lang="de-DE" dirty="0"/>
          </a:p>
        </p:txBody>
      </p:sp>
      <p:sp>
        <p:nvSpPr>
          <p:cNvPr id="3" name="Bildplatzhalter 2"/>
          <p:cNvSpPr>
            <a:spLocks noGrp="1"/>
          </p:cNvSpPr>
          <p:nvPr>
            <p:ph type="pic" idx="1"/>
          </p:nvPr>
        </p:nvSpPr>
        <p:spPr>
          <a:xfrm>
            <a:off x="1792288" y="928670"/>
            <a:ext cx="5486400" cy="4071967"/>
          </a:xfrm>
        </p:spPr>
        <p:txBody>
          <a:bodyPr rtlCol="0">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de-DE" noProof="0" dirty="0"/>
          </a:p>
        </p:txBody>
      </p:sp>
      <p:sp>
        <p:nvSpPr>
          <p:cNvPr id="4" name="Textplatzhalter 3"/>
          <p:cNvSpPr>
            <a:spLocks noGrp="1"/>
          </p:cNvSpPr>
          <p:nvPr>
            <p:ph type="body" sz="half" idx="2"/>
          </p:nvPr>
        </p:nvSpPr>
        <p:spPr>
          <a:xfrm>
            <a:off x="1792288" y="5624535"/>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1911731869"/>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el und vertikaler Tex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Grafik 6" descr="DIMA_Logo_blau_d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9588" y="71438"/>
            <a:ext cx="995362"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1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6113" y="5902325"/>
            <a:ext cx="576262"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rot="5400000">
            <a:off x="6322248" y="3036107"/>
            <a:ext cx="4643470" cy="857224"/>
          </a:xfrm>
        </p:spPr>
        <p:txBody>
          <a:bodyPr/>
          <a:lstStyle>
            <a:lvl1pPr>
              <a:defRPr/>
            </a:lvl1pPr>
          </a:lstStyle>
          <a:p>
            <a:r>
              <a:rPr lang="de-DE" smtClean="0"/>
              <a:t>Titelmasterformat durch Klicken bearbeiten</a:t>
            </a:r>
            <a:endParaRPr lang="de-DE" dirty="0"/>
          </a:p>
        </p:txBody>
      </p:sp>
      <p:sp>
        <p:nvSpPr>
          <p:cNvPr id="3" name="Vertikaler Textplatzhalter 2"/>
          <p:cNvSpPr>
            <a:spLocks noGrp="1"/>
          </p:cNvSpPr>
          <p:nvPr>
            <p:ph type="body" orient="vert" idx="1"/>
          </p:nvPr>
        </p:nvSpPr>
        <p:spPr>
          <a:xfrm>
            <a:off x="642911" y="500043"/>
            <a:ext cx="7286676" cy="5857916"/>
          </a:xfrm>
        </p:spPr>
        <p:txBody>
          <a:bodyPr vert="eaVert"/>
          <a:lstStyle>
            <a:lvl1pPr>
              <a:defRPr sz="2000">
                <a:latin typeface="Verdana" pitchFamily="34" charset="0"/>
                <a:ea typeface="Verdana" pitchFamily="34" charset="0"/>
                <a:cs typeface="Verdana" pitchFamily="34" charset="0"/>
              </a:defRPr>
            </a:lvl1pPr>
            <a:lvl2pPr>
              <a:defRPr>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Tree>
    <p:extLst>
      <p:ext uri="{BB962C8B-B14F-4D97-AF65-F5344CB8AC3E}">
        <p14:creationId xmlns:p14="http://schemas.microsoft.com/office/powerpoint/2010/main" val="2011862845"/>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1214438" y="71438"/>
            <a:ext cx="692943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smtClean="0"/>
              <a:t>Überschrift</a:t>
            </a:r>
          </a:p>
        </p:txBody>
      </p:sp>
      <p:sp>
        <p:nvSpPr>
          <p:cNvPr id="1027" name="Textplatzhalter 2"/>
          <p:cNvSpPr>
            <a:spLocks noGrp="1"/>
          </p:cNvSpPr>
          <p:nvPr>
            <p:ph type="body" idx="1"/>
          </p:nvPr>
        </p:nvSpPr>
        <p:spPr bwMode="auto">
          <a:xfrm>
            <a:off x="428625" y="857250"/>
            <a:ext cx="8286750"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Erste Ebene</a:t>
            </a:r>
          </a:p>
          <a:p>
            <a:pPr lvl="1"/>
            <a:r>
              <a:rPr lang="de-DE" altLang="de-DE" smtClean="0"/>
              <a:t>Zweite Ebene</a:t>
            </a:r>
          </a:p>
          <a:p>
            <a:pPr lvl="2"/>
            <a:r>
              <a:rPr lang="de-DE" altLang="de-DE" smtClean="0"/>
              <a:t>Dritte Ebene</a:t>
            </a:r>
          </a:p>
          <a:p>
            <a:pPr lvl="3"/>
            <a:r>
              <a:rPr lang="de-DE" altLang="de-DE" smtClean="0"/>
              <a:t>Vierte Ebene</a:t>
            </a:r>
          </a:p>
        </p:txBody>
      </p:sp>
      <p:sp>
        <p:nvSpPr>
          <p:cNvPr id="1028" name="Textfeld 7"/>
          <p:cNvSpPr txBox="1">
            <a:spLocks noChangeArrowheads="1"/>
          </p:cNvSpPr>
          <p:nvPr/>
        </p:nvSpPr>
        <p:spPr bwMode="auto">
          <a:xfrm>
            <a:off x="428625" y="6448425"/>
            <a:ext cx="1357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fld id="{FCC1781E-7D0A-45BC-99CA-9D9D2FCC8637}" type="datetime1">
              <a:rPr lang="de-DE" altLang="de-DE" sz="1200"/>
              <a:pPr algn="ctr"/>
              <a:t>27.05.2018</a:t>
            </a:fld>
            <a:endParaRPr lang="de-DE" altLang="de-DE" sz="1200"/>
          </a:p>
        </p:txBody>
      </p:sp>
      <p:sp>
        <p:nvSpPr>
          <p:cNvPr id="1029" name="Textfeld 8"/>
          <p:cNvSpPr txBox="1">
            <a:spLocks noChangeArrowheads="1"/>
          </p:cNvSpPr>
          <p:nvPr/>
        </p:nvSpPr>
        <p:spPr bwMode="auto">
          <a:xfrm>
            <a:off x="3357563" y="6448425"/>
            <a:ext cx="2286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de-DE" altLang="de-DE" sz="1200"/>
              <a:t>DIMA – TU Berlin</a:t>
            </a:r>
          </a:p>
        </p:txBody>
      </p:sp>
      <p:sp>
        <p:nvSpPr>
          <p:cNvPr id="1030" name="Textfeld 9"/>
          <p:cNvSpPr txBox="1">
            <a:spLocks noChangeArrowheads="1"/>
          </p:cNvSpPr>
          <p:nvPr/>
        </p:nvSpPr>
        <p:spPr bwMode="auto">
          <a:xfrm>
            <a:off x="7143750" y="6448425"/>
            <a:ext cx="1571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fld id="{DC795AA1-ACB1-4C48-BABD-9129095BF159}" type="slidenum">
              <a:rPr lang="de-DE" altLang="de-DE" sz="1200"/>
              <a:pPr algn="ctr"/>
              <a:t>‹Nr.›</a:t>
            </a:fld>
            <a:endParaRPr lang="de-DE" altLang="de-DE" sz="120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Lst>
  <p:transition>
    <p:fade thruBlk="1"/>
  </p:transition>
  <p:hf sldNum="0" hdr="0" ftr="0" dt="0"/>
  <p:txStyles>
    <p:titleStyle>
      <a:lvl1pPr algn="l" rtl="0" eaLnBrk="1" fontAlgn="base" hangingPunct="1">
        <a:spcBef>
          <a:spcPct val="0"/>
        </a:spcBef>
        <a:spcAft>
          <a:spcPct val="0"/>
        </a:spcAft>
        <a:defRPr sz="2400" kern="1200">
          <a:solidFill>
            <a:schemeClr val="tx2"/>
          </a:solidFill>
          <a:latin typeface="Verdana" pitchFamily="34" charset="0"/>
          <a:ea typeface="Verdana" pitchFamily="34" charset="0"/>
          <a:cs typeface="Verdana" pitchFamily="34" charset="0"/>
        </a:defRPr>
      </a:lvl1pPr>
      <a:lvl2pPr algn="l" rtl="0" eaLnBrk="1" fontAlgn="base" hangingPunct="1">
        <a:spcBef>
          <a:spcPct val="0"/>
        </a:spcBef>
        <a:spcAft>
          <a:spcPct val="0"/>
        </a:spcAft>
        <a:defRPr sz="24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algn="l" rtl="0" eaLnBrk="1" fontAlgn="base" hangingPunct="1">
        <a:spcBef>
          <a:spcPct val="0"/>
        </a:spcBef>
        <a:spcAft>
          <a:spcPct val="0"/>
        </a:spcAft>
        <a:defRPr sz="24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algn="l" rtl="0" eaLnBrk="1" fontAlgn="base" hangingPunct="1">
        <a:spcBef>
          <a:spcPct val="0"/>
        </a:spcBef>
        <a:spcAft>
          <a:spcPct val="0"/>
        </a:spcAft>
        <a:defRPr sz="24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algn="l" rtl="0" eaLnBrk="1" fontAlgn="base" hangingPunct="1">
        <a:spcBef>
          <a:spcPct val="0"/>
        </a:spcBef>
        <a:spcAft>
          <a:spcPct val="0"/>
        </a:spcAft>
        <a:defRPr sz="24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457200" algn="l" rtl="0" eaLnBrk="1" fontAlgn="base" hangingPunct="1">
        <a:spcBef>
          <a:spcPct val="0"/>
        </a:spcBef>
        <a:spcAft>
          <a:spcPct val="0"/>
        </a:spcAft>
        <a:defRPr sz="2400">
          <a:solidFill>
            <a:schemeClr val="tx2"/>
          </a:solidFill>
          <a:latin typeface="Verdana" panose="020B0604030504040204" pitchFamily="34" charset="0"/>
          <a:ea typeface="Verdana" panose="020B0604030504040204" pitchFamily="34" charset="0"/>
          <a:cs typeface="Verdana" panose="020B0604030504040204" pitchFamily="34" charset="0"/>
        </a:defRPr>
      </a:lvl6pPr>
      <a:lvl7pPr marL="914400" algn="l" rtl="0" eaLnBrk="1" fontAlgn="base" hangingPunct="1">
        <a:spcBef>
          <a:spcPct val="0"/>
        </a:spcBef>
        <a:spcAft>
          <a:spcPct val="0"/>
        </a:spcAft>
        <a:defRPr sz="2400">
          <a:solidFill>
            <a:schemeClr val="tx2"/>
          </a:solidFill>
          <a:latin typeface="Verdana" panose="020B0604030504040204" pitchFamily="34" charset="0"/>
          <a:ea typeface="Verdana" panose="020B0604030504040204" pitchFamily="34" charset="0"/>
          <a:cs typeface="Verdana" panose="020B0604030504040204" pitchFamily="34" charset="0"/>
        </a:defRPr>
      </a:lvl7pPr>
      <a:lvl8pPr marL="1371600" algn="l" rtl="0" eaLnBrk="1" fontAlgn="base" hangingPunct="1">
        <a:spcBef>
          <a:spcPct val="0"/>
        </a:spcBef>
        <a:spcAft>
          <a:spcPct val="0"/>
        </a:spcAft>
        <a:defRPr sz="2400">
          <a:solidFill>
            <a:schemeClr val="tx2"/>
          </a:solidFill>
          <a:latin typeface="Verdana" panose="020B0604030504040204" pitchFamily="34" charset="0"/>
          <a:ea typeface="Verdana" panose="020B0604030504040204" pitchFamily="34" charset="0"/>
          <a:cs typeface="Verdana" panose="020B0604030504040204" pitchFamily="34" charset="0"/>
        </a:defRPr>
      </a:lvl8pPr>
      <a:lvl9pPr marL="1828800" algn="l" rtl="0" eaLnBrk="1" fontAlgn="base" hangingPunct="1">
        <a:spcBef>
          <a:spcPct val="0"/>
        </a:spcBef>
        <a:spcAft>
          <a:spcPct val="0"/>
        </a:spcAft>
        <a:defRPr sz="2400">
          <a:solidFill>
            <a:schemeClr val="tx2"/>
          </a:solidFill>
          <a:latin typeface="Verdana" panose="020B0604030504040204" pitchFamily="34" charset="0"/>
          <a:ea typeface="Verdana" panose="020B0604030504040204" pitchFamily="34" charset="0"/>
          <a:cs typeface="Verdana" panose="020B0604030504040204" pitchFamily="34" charset="0"/>
        </a:defRPr>
      </a:lvl9pPr>
    </p:titleStyle>
    <p:bodyStyle>
      <a:lvl1pPr marL="342900" indent="-342900" algn="l" rtl="0" eaLnBrk="1" fontAlgn="base" hangingPunct="1">
        <a:spcBef>
          <a:spcPct val="20000"/>
        </a:spcBef>
        <a:spcAft>
          <a:spcPct val="0"/>
        </a:spcAft>
        <a:buClr>
          <a:schemeClr val="tx2"/>
        </a:buClr>
        <a:buFont typeface="Times New Roman" panose="02020603050405020304" pitchFamily="18" charset="0"/>
        <a:buChar char="■"/>
        <a:defRPr kern="1200">
          <a:solidFill>
            <a:schemeClr val="tx1"/>
          </a:solidFill>
          <a:latin typeface="Verdana" pitchFamily="34" charset="0"/>
          <a:ea typeface="Verdana" pitchFamily="34" charset="0"/>
          <a:cs typeface="Verdana" pitchFamily="34" charset="0"/>
        </a:defRPr>
      </a:lvl1pPr>
      <a:lvl2pPr marL="742950" indent="-285750" algn="l" rtl="0" eaLnBrk="1" fontAlgn="base" hangingPunct="1">
        <a:spcBef>
          <a:spcPct val="20000"/>
        </a:spcBef>
        <a:spcAft>
          <a:spcPct val="0"/>
        </a:spcAft>
        <a:buClr>
          <a:schemeClr val="tx2"/>
        </a:buClr>
        <a:buFont typeface="Times New Roman" panose="02020603050405020304" pitchFamily="18" charset="0"/>
        <a:buChar char="□"/>
        <a:defRPr kern="1200">
          <a:solidFill>
            <a:schemeClr val="tx1"/>
          </a:solidFill>
          <a:latin typeface="Verdana" pitchFamily="34" charset="0"/>
          <a:ea typeface="Verdana" pitchFamily="34" charset="0"/>
          <a:cs typeface="Verdana" pitchFamily="34" charset="0"/>
        </a:defRPr>
      </a:lvl2pPr>
      <a:lvl3pPr marL="1143000" indent="-228600" algn="l" rtl="0" eaLnBrk="1" fontAlgn="base" hangingPunct="1">
        <a:spcBef>
          <a:spcPct val="20000"/>
        </a:spcBef>
        <a:spcAft>
          <a:spcPct val="0"/>
        </a:spcAft>
        <a:buClr>
          <a:schemeClr val="tx2"/>
        </a:buClr>
        <a:buFont typeface="Symbol" panose="05050102010706020507" pitchFamily="18" charset="2"/>
        <a:buChar char="-"/>
        <a:defRPr kern="1200">
          <a:solidFill>
            <a:schemeClr val="tx1"/>
          </a:solidFill>
          <a:latin typeface="Verdana" pitchFamily="34" charset="0"/>
          <a:ea typeface="Verdana" pitchFamily="34" charset="0"/>
          <a:cs typeface="Verdana" pitchFamily="34" charset="0"/>
        </a:defRPr>
      </a:lvl3pPr>
      <a:lvl4pPr marL="1600200" indent="-228600" algn="l" rtl="0" eaLnBrk="1" fontAlgn="base" hangingPunct="1">
        <a:spcBef>
          <a:spcPct val="20000"/>
        </a:spcBef>
        <a:spcAft>
          <a:spcPct val="0"/>
        </a:spcAft>
        <a:buClr>
          <a:schemeClr val="tx2"/>
        </a:buClr>
        <a:buFont typeface="Arial" panose="020B0604020202020204" pitchFamily="34" charset="0"/>
        <a:buChar char="»"/>
        <a:defRPr kern="1200">
          <a:solidFill>
            <a:schemeClr val="tx1"/>
          </a:solidFill>
          <a:latin typeface="Verdana" pitchFamily="34" charset="0"/>
          <a:ea typeface="Verdana" pitchFamily="34" charset="0"/>
          <a:cs typeface="Verdana" pitchFamily="34" charset="0"/>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Blood_pressur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www.cvphysiology.com/Blood%20Pressure/BP006" TargetMode="External"/><Relationship Id="rId5" Type="http://schemas.openxmlformats.org/officeDocument/2006/relationships/hyperlink" Target="https://www.mayoclinic.org/diseases-conditions/low-blood-pressure/symptoms-causes/syc-20355465" TargetMode="External"/><Relationship Id="rId4" Type="http://schemas.openxmlformats.org/officeDocument/2006/relationships/hyperlink" Target="https://en.wikipedia.org/wiki/Receiver_operating_characteristi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el 3"/>
          <p:cNvSpPr>
            <a:spLocks noGrp="1"/>
          </p:cNvSpPr>
          <p:nvPr>
            <p:ph type="ctrTitle"/>
          </p:nvPr>
        </p:nvSpPr>
        <p:spPr/>
        <p:txBody>
          <a:bodyPr/>
          <a:lstStyle/>
          <a:p>
            <a:r>
              <a:rPr lang="en-US" dirty="0"/>
              <a:t>Big data analytics in the Medical domain</a:t>
            </a:r>
            <a:endParaRPr lang="de-DE" altLang="de-DE" dirty="0" smtClean="0"/>
          </a:p>
        </p:txBody>
      </p:sp>
      <p:sp>
        <p:nvSpPr>
          <p:cNvPr id="10243" name="Untertitel 4"/>
          <p:cNvSpPr>
            <a:spLocks noGrp="1"/>
          </p:cNvSpPr>
          <p:nvPr>
            <p:ph type="subTitle" idx="1"/>
          </p:nvPr>
        </p:nvSpPr>
        <p:spPr>
          <a:xfrm>
            <a:off x="1371600" y="2176463"/>
            <a:ext cx="6400800" cy="1538287"/>
          </a:xfrm>
        </p:spPr>
        <p:txBody>
          <a:bodyPr/>
          <a:lstStyle/>
          <a:p>
            <a:r>
              <a:rPr lang="de-DE" altLang="de-DE" dirty="0" err="1" smtClean="0"/>
              <a:t>Huiran</a:t>
            </a:r>
            <a:r>
              <a:rPr lang="de-DE" altLang="de-DE" dirty="0" smtClean="0"/>
              <a:t> Liu</a:t>
            </a:r>
          </a:p>
          <a:p>
            <a:r>
              <a:rPr lang="de-DE" altLang="de-DE" dirty="0" smtClean="0"/>
              <a:t>Roxana </a:t>
            </a:r>
            <a:r>
              <a:rPr lang="de-DE" altLang="de-DE" dirty="0" err="1" smtClean="0"/>
              <a:t>Tapia</a:t>
            </a:r>
            <a:endParaRPr lang="de-DE" altLang="de-DE" dirty="0" smtClean="0"/>
          </a:p>
          <a:p>
            <a:r>
              <a:rPr lang="de-DE" altLang="de-DE" dirty="0"/>
              <a:t>Oliver </a:t>
            </a:r>
            <a:r>
              <a:rPr lang="de-DE" altLang="de-DE" dirty="0" smtClean="0"/>
              <a:t>Budke</a:t>
            </a:r>
            <a:endParaRPr lang="de-DE" altLang="de-DE"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a:t>Data</a:t>
            </a:r>
            <a:r>
              <a:rPr lang="zh-CN" altLang="en-US" dirty="0"/>
              <a:t> </a:t>
            </a:r>
            <a:r>
              <a:rPr lang="en-US" altLang="zh-CN" dirty="0"/>
              <a:t>Preprocessing</a:t>
            </a:r>
            <a:endParaRPr lang="de-DE" altLang="de-DE" dirty="0" smtClean="0"/>
          </a:p>
        </p:txBody>
      </p:sp>
      <p:sp>
        <p:nvSpPr>
          <p:cNvPr id="2" name="内容占位符 1"/>
          <p:cNvSpPr>
            <a:spLocks noGrp="1"/>
          </p:cNvSpPr>
          <p:nvPr>
            <p:ph idx="1"/>
          </p:nvPr>
        </p:nvSpPr>
        <p:spPr/>
        <p:txBody>
          <a:bodyPr/>
          <a:lstStyle/>
          <a:p>
            <a:r>
              <a:rPr kumimoji="1" lang="en-US" altLang="zh-CN" dirty="0" smtClean="0"/>
              <a:t>Select 1 hour (or more) before T0</a:t>
            </a:r>
          </a:p>
          <a:p>
            <a:endParaRPr kumimoji="1" lang="en-US" altLang="zh-CN" dirty="0"/>
          </a:p>
          <a:p>
            <a:r>
              <a:rPr kumimoji="1" lang="en-US" altLang="zh-CN" dirty="0" smtClean="0"/>
              <a:t>Format</a:t>
            </a:r>
            <a:r>
              <a:rPr kumimoji="1" lang="zh-CN" altLang="en-US" dirty="0" smtClean="0"/>
              <a:t> </a:t>
            </a:r>
            <a:r>
              <a:rPr kumimoji="1" lang="en-US" altLang="zh-CN" dirty="0" smtClean="0"/>
              <a:t>the</a:t>
            </a:r>
            <a:r>
              <a:rPr kumimoji="1" lang="zh-CN" altLang="en-US" dirty="0" smtClean="0"/>
              <a:t> </a:t>
            </a:r>
            <a:r>
              <a:rPr kumimoji="1" lang="en-US" altLang="zh-CN" dirty="0" smtClean="0"/>
              <a:t>date</a:t>
            </a:r>
            <a:r>
              <a:rPr kumimoji="1" lang="zh-CN" altLang="en-US" dirty="0" smtClean="0"/>
              <a:t> </a:t>
            </a:r>
            <a:r>
              <a:rPr kumimoji="1" lang="en-US" altLang="zh-CN" dirty="0" smtClean="0"/>
              <a:t>and time (no need to do this actually)</a:t>
            </a:r>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smtClean="0"/>
          </a:p>
          <a:p>
            <a:r>
              <a:rPr kumimoji="1" lang="en-US" altLang="zh-CN" dirty="0" smtClean="0"/>
              <a:t>Filter the value of MAP</a:t>
            </a:r>
          </a:p>
          <a:p>
            <a:pPr lvl="1"/>
            <a:r>
              <a:rPr kumimoji="1" lang="en-US" altLang="zh-CN" dirty="0" smtClean="0"/>
              <a:t>Higher than high </a:t>
            </a:r>
            <a:r>
              <a:rPr kumimoji="1" lang="en-US" altLang="zh-CN" dirty="0"/>
              <a:t>arterial blood pressure (defined as </a:t>
            </a:r>
            <a:r>
              <a:rPr kumimoji="1" lang="en-US" altLang="zh-CN" dirty="0" smtClean="0"/>
              <a:t>&gt;140 </a:t>
            </a:r>
            <a:r>
              <a:rPr kumimoji="1" lang="en-US" altLang="zh-CN" dirty="0"/>
              <a:t>mmHg) </a:t>
            </a:r>
            <a:endParaRPr kumimoji="1" lang="en-US" altLang="zh-CN" dirty="0" smtClean="0"/>
          </a:p>
          <a:p>
            <a:pPr lvl="1"/>
            <a:r>
              <a:rPr kumimoji="1" lang="en-US" altLang="zh-CN" dirty="0" smtClean="0"/>
              <a:t>Lower than Lowest blood pressure(death or coma) </a:t>
            </a:r>
          </a:p>
          <a:p>
            <a:endParaRPr kumimoji="1"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2041078682"/>
              </p:ext>
            </p:extLst>
          </p:nvPr>
        </p:nvGraphicFramePr>
        <p:xfrm>
          <a:off x="899592" y="2204864"/>
          <a:ext cx="3302000" cy="2438400"/>
        </p:xfrm>
        <a:graphic>
          <a:graphicData uri="http://schemas.openxmlformats.org/drawingml/2006/table">
            <a:tbl>
              <a:tblPr>
                <a:tableStyleId>{5C22544A-7EE6-4342-B048-85BDC9FD1C3A}</a:tableStyleId>
              </a:tblPr>
              <a:tblGrid>
                <a:gridCol w="825500"/>
                <a:gridCol w="825500"/>
                <a:gridCol w="825500"/>
                <a:gridCol w="825500"/>
              </a:tblGrid>
              <a:tr h="203200">
                <a:tc gridSpan="2">
                  <a:txBody>
                    <a:bodyPr/>
                    <a:lstStyle/>
                    <a:p>
                      <a:pPr algn="l" fontAlgn="b"/>
                      <a:r>
                        <a:rPr lang="mr-IN" sz="1200" u="none" strike="noStrike">
                          <a:effectLst/>
                        </a:rPr>
                        <a:t>'[22:50:00 29/06/2016]'</a:t>
                      </a:r>
                      <a:endParaRPr lang="mr-IN" sz="1200" b="0" i="0" u="none" strike="noStrike">
                        <a:solidFill>
                          <a:srgbClr val="000000"/>
                        </a:solidFill>
                        <a:effectLst/>
                        <a:latin typeface="DengXian" charset="-122"/>
                      </a:endParaRPr>
                    </a:p>
                  </a:txBody>
                  <a:tcPr marL="6350" marR="6350" marT="6350" marB="0" anchor="b"/>
                </a:tc>
                <a:tc hMerge="1">
                  <a:txBody>
                    <a:bodyPr/>
                    <a:lstStyle/>
                    <a:p>
                      <a:endParaRPr lang="zh-CN" altLang="en-US"/>
                    </a:p>
                  </a:txBody>
                  <a:tcPr/>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r" fontAlgn="b"/>
                      <a:r>
                        <a:rPr lang="en-US" altLang="zh-CN" sz="1200" u="none" strike="noStrike">
                          <a:effectLst/>
                        </a:rPr>
                        <a:t>0</a:t>
                      </a:r>
                      <a:endParaRPr lang="en-US" altLang="zh-CN" sz="1200" b="0" i="0" u="none" strike="noStrike">
                        <a:solidFill>
                          <a:srgbClr val="000000"/>
                        </a:solidFill>
                        <a:effectLst/>
                        <a:latin typeface="DengXian" charset="-122"/>
                      </a:endParaRPr>
                    </a:p>
                  </a:txBody>
                  <a:tcPr marL="6350" marR="6350" marT="6350" marB="0" anchor="b"/>
                </a:tc>
              </a:tr>
              <a:tr h="203200">
                <a:tc gridSpan="2">
                  <a:txBody>
                    <a:bodyPr/>
                    <a:lstStyle/>
                    <a:p>
                      <a:pPr algn="l" fontAlgn="b"/>
                      <a:r>
                        <a:rPr lang="mr-IN" sz="1200" u="none" strike="noStrike">
                          <a:effectLst/>
                        </a:rPr>
                        <a:t>'[22:51:00 29/06/2016]'</a:t>
                      </a:r>
                      <a:endParaRPr lang="mr-IN" sz="1200" b="0" i="0" u="none" strike="noStrike">
                        <a:solidFill>
                          <a:srgbClr val="000000"/>
                        </a:solidFill>
                        <a:effectLst/>
                        <a:latin typeface="DengXian" charset="-122"/>
                      </a:endParaRPr>
                    </a:p>
                  </a:txBody>
                  <a:tcPr marL="6350" marR="6350" marT="6350" marB="0" anchor="b"/>
                </a:tc>
                <a:tc hMerge="1">
                  <a:txBody>
                    <a:bodyPr/>
                    <a:lstStyle/>
                    <a:p>
                      <a:endParaRPr lang="zh-CN" altLang="en-US"/>
                    </a:p>
                  </a:txBody>
                  <a:tcPr/>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r" fontAlgn="b"/>
                      <a:r>
                        <a:rPr lang="en-US" altLang="zh-CN" sz="1200" u="none" strike="noStrike">
                          <a:effectLst/>
                        </a:rPr>
                        <a:t>1</a:t>
                      </a:r>
                      <a:endParaRPr lang="en-US" altLang="zh-CN" sz="1200" b="0" i="0" u="none" strike="noStrike">
                        <a:solidFill>
                          <a:srgbClr val="000000"/>
                        </a:solidFill>
                        <a:effectLst/>
                        <a:latin typeface="DengXian" charset="-122"/>
                      </a:endParaRPr>
                    </a:p>
                  </a:txBody>
                  <a:tcPr marL="6350" marR="6350" marT="6350" marB="0" anchor="b"/>
                </a:tc>
              </a:tr>
              <a:tr h="203200">
                <a:tc gridSpan="2">
                  <a:txBody>
                    <a:bodyPr/>
                    <a:lstStyle/>
                    <a:p>
                      <a:pPr algn="l" fontAlgn="b"/>
                      <a:r>
                        <a:rPr lang="mr-IN" sz="1200" u="none" strike="noStrike">
                          <a:effectLst/>
                        </a:rPr>
                        <a:t>'[22:52:00 29/06/2016]'</a:t>
                      </a:r>
                      <a:endParaRPr lang="mr-IN" sz="1200" b="0" i="0" u="none" strike="noStrike">
                        <a:solidFill>
                          <a:srgbClr val="000000"/>
                        </a:solidFill>
                        <a:effectLst/>
                        <a:latin typeface="DengXian" charset="-122"/>
                      </a:endParaRPr>
                    </a:p>
                  </a:txBody>
                  <a:tcPr marL="6350" marR="6350" marT="6350" marB="0" anchor="b"/>
                </a:tc>
                <a:tc hMerge="1">
                  <a:txBody>
                    <a:bodyPr/>
                    <a:lstStyle/>
                    <a:p>
                      <a:endParaRPr lang="zh-CN" altLang="en-US"/>
                    </a:p>
                  </a:txBody>
                  <a:tcPr/>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r" fontAlgn="b"/>
                      <a:r>
                        <a:rPr lang="is-IS" sz="1200" u="none" strike="noStrike">
                          <a:effectLst/>
                        </a:rPr>
                        <a:t>2</a:t>
                      </a:r>
                      <a:endParaRPr lang="is-IS" sz="1200" b="0" i="0" u="none" strike="noStrike">
                        <a:solidFill>
                          <a:srgbClr val="000000"/>
                        </a:solidFill>
                        <a:effectLst/>
                        <a:latin typeface="DengXian" charset="-122"/>
                      </a:endParaRPr>
                    </a:p>
                  </a:txBody>
                  <a:tcPr marL="6350" marR="6350" marT="6350" marB="0" anchor="b"/>
                </a:tc>
              </a:tr>
              <a:tr h="203200">
                <a:tc gridSpan="2">
                  <a:txBody>
                    <a:bodyPr/>
                    <a:lstStyle/>
                    <a:p>
                      <a:pPr algn="l" fontAlgn="b"/>
                      <a:r>
                        <a:rPr lang="mr-IN" sz="1200" u="none" strike="noStrike">
                          <a:effectLst/>
                        </a:rPr>
                        <a:t>'[22:53:00 29/06/2016]'</a:t>
                      </a:r>
                      <a:endParaRPr lang="mr-IN" sz="1200" b="0" i="0" u="none" strike="noStrike">
                        <a:solidFill>
                          <a:srgbClr val="000000"/>
                        </a:solidFill>
                        <a:effectLst/>
                        <a:latin typeface="DengXian" charset="-122"/>
                      </a:endParaRPr>
                    </a:p>
                  </a:txBody>
                  <a:tcPr marL="6350" marR="6350" marT="6350" marB="0" anchor="b"/>
                </a:tc>
                <a:tc hMerge="1">
                  <a:txBody>
                    <a:bodyPr/>
                    <a:lstStyle/>
                    <a:p>
                      <a:endParaRPr lang="zh-CN" altLang="en-US"/>
                    </a:p>
                  </a:txBody>
                  <a:tcPr/>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r" fontAlgn="b"/>
                      <a:r>
                        <a:rPr lang="en-US" altLang="zh-CN" sz="1200" u="none" strike="noStrike">
                          <a:effectLst/>
                        </a:rPr>
                        <a:t>3</a:t>
                      </a:r>
                      <a:endParaRPr lang="en-US" altLang="zh-CN" sz="1200" b="0" i="0" u="none" strike="noStrike">
                        <a:solidFill>
                          <a:srgbClr val="000000"/>
                        </a:solidFill>
                        <a:effectLst/>
                        <a:latin typeface="DengXian" charset="-122"/>
                      </a:endParaRPr>
                    </a:p>
                  </a:txBody>
                  <a:tcPr marL="6350" marR="6350" marT="6350" marB="0" anchor="b"/>
                </a:tc>
              </a:tr>
              <a:tr h="203200">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r>
              <a:tr h="203200">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r>
              <a:tr h="203200">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r>
              <a:tr h="203200">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r>
              <a:tr h="203200">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r>
              <a:tr h="203200">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r>
              <a:tr h="203200">
                <a:tc gridSpan="2">
                  <a:txBody>
                    <a:bodyPr/>
                    <a:lstStyle/>
                    <a:p>
                      <a:pPr algn="l" fontAlgn="b"/>
                      <a:r>
                        <a:rPr lang="mr-IN" sz="1200" u="none" strike="noStrike">
                          <a:effectLst/>
                        </a:rPr>
                        <a:t>'[23:49:00 29/06/2016]'</a:t>
                      </a:r>
                      <a:endParaRPr lang="mr-IN" sz="1200" b="0" i="0" u="none" strike="noStrike">
                        <a:solidFill>
                          <a:srgbClr val="000000"/>
                        </a:solidFill>
                        <a:effectLst/>
                        <a:latin typeface="DengXian" charset="-122"/>
                      </a:endParaRPr>
                    </a:p>
                  </a:txBody>
                  <a:tcPr marL="6350" marR="6350" marT="6350" marB="0" anchor="b"/>
                </a:tc>
                <a:tc hMerge="1">
                  <a:txBody>
                    <a:bodyPr/>
                    <a:lstStyle/>
                    <a:p>
                      <a:endParaRPr lang="zh-CN" altLang="en-US"/>
                    </a:p>
                  </a:txBody>
                  <a:tcPr/>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r" fontAlgn="b"/>
                      <a:r>
                        <a:rPr lang="ru-RU" sz="1200" u="none" strike="noStrike">
                          <a:effectLst/>
                        </a:rPr>
                        <a:t>58</a:t>
                      </a:r>
                      <a:endParaRPr lang="ru-RU" sz="1200" b="0" i="0" u="none" strike="noStrike">
                        <a:solidFill>
                          <a:srgbClr val="000000"/>
                        </a:solidFill>
                        <a:effectLst/>
                        <a:latin typeface="DengXian" charset="-122"/>
                      </a:endParaRPr>
                    </a:p>
                  </a:txBody>
                  <a:tcPr marL="6350" marR="6350" marT="6350" marB="0" anchor="b"/>
                </a:tc>
              </a:tr>
              <a:tr h="203200">
                <a:tc gridSpan="2">
                  <a:txBody>
                    <a:bodyPr/>
                    <a:lstStyle/>
                    <a:p>
                      <a:pPr algn="l" fontAlgn="b"/>
                      <a:r>
                        <a:rPr lang="mr-IN" sz="1200" u="none" strike="noStrike">
                          <a:effectLst/>
                        </a:rPr>
                        <a:t>'[23:50:00 29/06/2016]'</a:t>
                      </a:r>
                      <a:endParaRPr lang="mr-IN" sz="1200" b="0" i="0" u="none" strike="noStrike">
                        <a:solidFill>
                          <a:srgbClr val="000000"/>
                        </a:solidFill>
                        <a:effectLst/>
                        <a:latin typeface="DengXian" charset="-122"/>
                      </a:endParaRPr>
                    </a:p>
                  </a:txBody>
                  <a:tcPr marL="6350" marR="6350" marT="6350" marB="0" anchor="b"/>
                </a:tc>
                <a:tc hMerge="1">
                  <a:txBody>
                    <a:bodyPr/>
                    <a:lstStyle/>
                    <a:p>
                      <a:endParaRPr lang="zh-CN" altLang="en-US"/>
                    </a:p>
                  </a:txBody>
                  <a:tcPr/>
                </a:tc>
                <a:tc>
                  <a:txBody>
                    <a:bodyPr/>
                    <a:lstStyle/>
                    <a:p>
                      <a:pPr algn="l" fontAlgn="b"/>
                      <a:endParaRPr lang="zh-CN" altLang="en-US" sz="1200" b="0" i="0" u="none" strike="noStrike" dirty="0">
                        <a:solidFill>
                          <a:srgbClr val="000000"/>
                        </a:solidFill>
                        <a:effectLst/>
                        <a:latin typeface="DengXian" charset="-122"/>
                      </a:endParaRPr>
                    </a:p>
                  </a:txBody>
                  <a:tcPr marL="6350" marR="6350" marT="6350" marB="0" anchor="b"/>
                </a:tc>
                <a:tc>
                  <a:txBody>
                    <a:bodyPr/>
                    <a:lstStyle/>
                    <a:p>
                      <a:pPr algn="r" fontAlgn="b"/>
                      <a:r>
                        <a:rPr lang="en-US" altLang="zh-CN" sz="1200" u="none" strike="noStrike" dirty="0">
                          <a:effectLst/>
                        </a:rPr>
                        <a:t>59</a:t>
                      </a:r>
                      <a:endParaRPr lang="en-US" altLang="zh-CN" sz="1200" b="0" i="0" u="none" strike="noStrike" dirty="0">
                        <a:solidFill>
                          <a:srgbClr val="000000"/>
                        </a:solidFill>
                        <a:effectLst/>
                        <a:latin typeface="DengXian" charset="-122"/>
                      </a:endParaRPr>
                    </a:p>
                  </a:txBody>
                  <a:tcPr marL="6350" marR="6350" marT="6350" marB="0" anchor="b"/>
                </a:tc>
              </a:tr>
            </a:tbl>
          </a:graphicData>
        </a:graphic>
      </p:graphicFrame>
    </p:spTree>
    <p:extLst>
      <p:ext uri="{BB962C8B-B14F-4D97-AF65-F5344CB8AC3E}">
        <p14:creationId xmlns:p14="http://schemas.microsoft.com/office/powerpoint/2010/main" val="2032102073"/>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smtClean="0"/>
              <a:t>Preliminary</a:t>
            </a:r>
            <a:r>
              <a:rPr lang="zh-CN" altLang="en-US" dirty="0" smtClean="0"/>
              <a:t> </a:t>
            </a:r>
            <a:r>
              <a:rPr lang="en-US" altLang="zh-CN" dirty="0" smtClean="0"/>
              <a:t>Plan</a:t>
            </a:r>
            <a:r>
              <a:rPr lang="zh-CN" altLang="en-US" dirty="0" smtClean="0"/>
              <a:t> </a:t>
            </a:r>
            <a:r>
              <a:rPr lang="en-US" altLang="zh-CN" dirty="0" smtClean="0"/>
              <a:t>of Implementation</a:t>
            </a:r>
            <a:endParaRPr lang="de-DE" altLang="de-DE" dirty="0" smtClean="0"/>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700808"/>
            <a:ext cx="9048249" cy="3744416"/>
          </a:xfrm>
        </p:spPr>
      </p:pic>
      <p:cxnSp>
        <p:nvCxnSpPr>
          <p:cNvPr id="5" name="直线箭头连接符 4"/>
          <p:cNvCxnSpPr/>
          <p:nvPr/>
        </p:nvCxnSpPr>
        <p:spPr>
          <a:xfrm>
            <a:off x="2411760" y="1448780"/>
            <a:ext cx="0" cy="504056"/>
          </a:xfrm>
          <a:prstGeom prst="straightConnector1">
            <a:avLst/>
          </a:prstGeom>
          <a:ln w="44450" cap="rnd">
            <a:solidFill>
              <a:schemeClr val="tx2">
                <a:lumMod val="75000"/>
              </a:schemeClr>
            </a:solidFill>
            <a:headEnd type="none"/>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73614"/>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smtClean="0"/>
              <a:t>Feature Extraction</a:t>
            </a:r>
            <a:endParaRPr lang="de-DE" altLang="de-DE" dirty="0" smtClean="0"/>
          </a:p>
        </p:txBody>
      </p:sp>
      <p:sp>
        <p:nvSpPr>
          <p:cNvPr id="2" name="内容占位符 1"/>
          <p:cNvSpPr>
            <a:spLocks noGrp="1"/>
          </p:cNvSpPr>
          <p:nvPr>
            <p:ph idx="1"/>
          </p:nvPr>
        </p:nvSpPr>
        <p:spPr/>
        <p:txBody>
          <a:bodyPr/>
          <a:lstStyle/>
          <a:p>
            <a:r>
              <a:rPr kumimoji="1" lang="en-US" altLang="zh-CN" dirty="0" smtClean="0"/>
              <a:t>Linear Regression (not sure)</a:t>
            </a:r>
          </a:p>
          <a:p>
            <a:r>
              <a:rPr kumimoji="1" lang="en-US" altLang="zh-CN" dirty="0" smtClean="0"/>
              <a:t>The wave form of MAP with 4 patients in different groups</a:t>
            </a:r>
          </a:p>
          <a:p>
            <a:endParaRPr kumimoji="1" lang="en-US" altLang="zh-CN" dirty="0" smtClean="0"/>
          </a:p>
          <a:p>
            <a:endParaRPr kumimoji="1" lang="en-US" altLang="zh-CN" dirty="0"/>
          </a:p>
          <a:p>
            <a:endParaRPr kumimoji="1" lang="en-US" altLang="zh-CN" dirty="0" smtClean="0"/>
          </a:p>
          <a:p>
            <a:r>
              <a:rPr lang="de-DE" altLang="de-DE" sz="4400" dirty="0" smtClean="0">
                <a:solidFill>
                  <a:srgbClr val="FF0000"/>
                </a:solidFill>
              </a:rPr>
              <a:t>Roxana </a:t>
            </a:r>
            <a:r>
              <a:rPr lang="de-DE" altLang="de-DE" sz="4400" dirty="0" err="1" smtClean="0">
                <a:solidFill>
                  <a:srgbClr val="FF0000"/>
                </a:solidFill>
              </a:rPr>
              <a:t>Here</a:t>
            </a:r>
            <a:r>
              <a:rPr lang="de-DE" altLang="de-DE" sz="4400" dirty="0" smtClean="0">
                <a:solidFill>
                  <a:srgbClr val="FF0000"/>
                </a:solidFill>
              </a:rPr>
              <a:t> </a:t>
            </a:r>
            <a:r>
              <a:rPr lang="de-DE" altLang="de-DE" sz="4400" dirty="0" smtClean="0">
                <a:solidFill>
                  <a:srgbClr val="FF0000"/>
                </a:solidFill>
                <a:sym typeface="Wingdings"/>
              </a:rPr>
              <a:t></a:t>
            </a:r>
          </a:p>
          <a:p>
            <a:endParaRPr kumimoji="1" lang="de-DE" altLang="zh-CN" sz="4400" dirty="0">
              <a:solidFill>
                <a:srgbClr val="FF0000"/>
              </a:solidFill>
              <a:sym typeface="Wingdings"/>
            </a:endParaRPr>
          </a:p>
          <a:p>
            <a:endParaRPr kumimoji="1" lang="de-DE" altLang="zh-CN" sz="4400" dirty="0" smtClean="0">
              <a:solidFill>
                <a:srgbClr val="FF0000"/>
              </a:solidFill>
              <a:sym typeface="Wingdings"/>
            </a:endParaRPr>
          </a:p>
          <a:p>
            <a:r>
              <a:rPr kumimoji="1" lang="de-DE" altLang="zh-CN" dirty="0" err="1" smtClean="0">
                <a:sym typeface="Wingdings"/>
              </a:rPr>
              <a:t>Means</a:t>
            </a:r>
            <a:r>
              <a:rPr kumimoji="1" lang="de-DE" altLang="zh-CN" dirty="0" smtClean="0">
                <a:sym typeface="Wingdings"/>
              </a:rPr>
              <a:t> </a:t>
            </a:r>
            <a:r>
              <a:rPr kumimoji="1" lang="de-DE" altLang="zh-CN" dirty="0" err="1" smtClean="0">
                <a:sym typeface="Wingdings"/>
              </a:rPr>
              <a:t>of</a:t>
            </a:r>
            <a:r>
              <a:rPr kumimoji="1" lang="de-DE" altLang="zh-CN" dirty="0" smtClean="0">
                <a:sym typeface="Wingdings"/>
              </a:rPr>
              <a:t> </a:t>
            </a:r>
            <a:r>
              <a:rPr kumimoji="1" lang="de-DE" altLang="zh-CN" dirty="0" err="1" smtClean="0">
                <a:sym typeface="Wingdings"/>
              </a:rPr>
              <a:t>two</a:t>
            </a:r>
            <a:r>
              <a:rPr kumimoji="1" lang="de-DE" altLang="zh-CN" dirty="0" smtClean="0">
                <a:sym typeface="Wingdings"/>
              </a:rPr>
              <a:t> </a:t>
            </a:r>
            <a:r>
              <a:rPr kumimoji="1" lang="de-DE" altLang="zh-CN" dirty="0" err="1" smtClean="0">
                <a:sym typeface="Wingdings"/>
              </a:rPr>
              <a:t>clusters</a:t>
            </a:r>
            <a:r>
              <a:rPr kumimoji="1" lang="de-DE" altLang="zh-CN" dirty="0" smtClean="0">
                <a:sym typeface="Wingdings"/>
              </a:rPr>
              <a:t> </a:t>
            </a:r>
          </a:p>
          <a:p>
            <a:r>
              <a:rPr kumimoji="1" lang="de-DE" altLang="zh-CN" dirty="0" smtClean="0">
                <a:sym typeface="Wingdings"/>
              </a:rPr>
              <a:t>Size </a:t>
            </a:r>
            <a:r>
              <a:rPr kumimoji="1" lang="de-DE" altLang="zh-CN" dirty="0" err="1" smtClean="0">
                <a:sym typeface="Wingdings"/>
              </a:rPr>
              <a:t>of</a:t>
            </a:r>
            <a:r>
              <a:rPr kumimoji="1" lang="de-DE" altLang="zh-CN" dirty="0" smtClean="0">
                <a:sym typeface="Wingdings"/>
              </a:rPr>
              <a:t> </a:t>
            </a:r>
            <a:r>
              <a:rPr kumimoji="1" lang="de-DE" altLang="zh-CN" dirty="0" err="1" smtClean="0">
                <a:sym typeface="Wingdings"/>
              </a:rPr>
              <a:t>clusters</a:t>
            </a:r>
            <a:r>
              <a:rPr kumimoji="1" lang="de-DE" altLang="zh-CN" dirty="0" smtClean="0">
                <a:sym typeface="Wingdings"/>
              </a:rPr>
              <a:t> </a:t>
            </a:r>
            <a:r>
              <a:rPr kumimoji="1" lang="de-DE" altLang="zh-CN" dirty="0" err="1" smtClean="0">
                <a:sym typeface="Wingdings"/>
              </a:rPr>
              <a:t>with</a:t>
            </a:r>
            <a:r>
              <a:rPr kumimoji="1" lang="de-DE" altLang="zh-CN" dirty="0" smtClean="0">
                <a:sym typeface="Wingdings"/>
              </a:rPr>
              <a:t> </a:t>
            </a:r>
            <a:r>
              <a:rPr kumimoji="1" lang="de-DE" altLang="zh-CN" dirty="0" err="1" smtClean="0">
                <a:sym typeface="Wingdings"/>
              </a:rPr>
              <a:t>low</a:t>
            </a:r>
            <a:r>
              <a:rPr kumimoji="1" lang="de-DE" altLang="zh-CN" dirty="0" smtClean="0">
                <a:sym typeface="Wingdings"/>
              </a:rPr>
              <a:t> </a:t>
            </a:r>
            <a:r>
              <a:rPr kumimoji="1" lang="de-DE" altLang="zh-CN" dirty="0" err="1" smtClean="0">
                <a:sym typeface="Wingdings"/>
              </a:rPr>
              <a:t>value</a:t>
            </a:r>
            <a:endParaRPr kumimoji="1" lang="en-US" altLang="zh-CN" dirty="0"/>
          </a:p>
        </p:txBody>
      </p:sp>
    </p:spTree>
    <p:extLst>
      <p:ext uri="{BB962C8B-B14F-4D97-AF65-F5344CB8AC3E}">
        <p14:creationId xmlns:p14="http://schemas.microsoft.com/office/powerpoint/2010/main" val="748273412"/>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smtClean="0"/>
              <a:t>Preliminary</a:t>
            </a:r>
            <a:r>
              <a:rPr lang="zh-CN" altLang="en-US" dirty="0" smtClean="0"/>
              <a:t> </a:t>
            </a:r>
            <a:r>
              <a:rPr lang="en-US" altLang="zh-CN" dirty="0" smtClean="0"/>
              <a:t>Plan</a:t>
            </a:r>
            <a:r>
              <a:rPr lang="zh-CN" altLang="en-US" dirty="0" smtClean="0"/>
              <a:t> </a:t>
            </a:r>
            <a:r>
              <a:rPr lang="en-US" altLang="zh-CN" dirty="0" smtClean="0"/>
              <a:t>of Implementation</a:t>
            </a:r>
            <a:endParaRPr lang="de-DE" altLang="de-DE" dirty="0" smtClean="0"/>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700808"/>
            <a:ext cx="9048249" cy="3744416"/>
          </a:xfrm>
        </p:spPr>
      </p:pic>
      <p:cxnSp>
        <p:nvCxnSpPr>
          <p:cNvPr id="5" name="直线箭头连接符 4"/>
          <p:cNvCxnSpPr/>
          <p:nvPr/>
        </p:nvCxnSpPr>
        <p:spPr>
          <a:xfrm>
            <a:off x="4427984" y="1448780"/>
            <a:ext cx="0" cy="504056"/>
          </a:xfrm>
          <a:prstGeom prst="straightConnector1">
            <a:avLst/>
          </a:prstGeom>
          <a:ln w="44450" cap="rnd">
            <a:solidFill>
              <a:schemeClr val="tx2">
                <a:lumMod val="75000"/>
              </a:schemeClr>
            </a:solidFill>
            <a:headEnd type="none"/>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225417"/>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smtClean="0"/>
              <a:t>Training &amp; Testing the Prediction Model</a:t>
            </a:r>
            <a:endParaRPr lang="de-DE" altLang="de-DE" dirty="0" smtClean="0"/>
          </a:p>
        </p:txBody>
      </p:sp>
      <p:sp>
        <p:nvSpPr>
          <p:cNvPr id="2" name="内容占位符 1"/>
          <p:cNvSpPr>
            <a:spLocks noGrp="1"/>
          </p:cNvSpPr>
          <p:nvPr>
            <p:ph idx="1"/>
          </p:nvPr>
        </p:nvSpPr>
        <p:spPr/>
        <p:txBody>
          <a:bodyPr/>
          <a:lstStyle/>
          <a:p>
            <a:endParaRPr kumimoji="1" lang="en-US" altLang="zh-CN" dirty="0" smtClean="0"/>
          </a:p>
          <a:p>
            <a:endParaRPr kumimoji="1" lang="en-US" altLang="zh-CN" dirty="0"/>
          </a:p>
          <a:p>
            <a:r>
              <a:rPr kumimoji="1" lang="en-US" altLang="zh-CN" dirty="0" smtClean="0"/>
              <a:t>Classification</a:t>
            </a:r>
            <a:r>
              <a:rPr kumimoji="1" lang="zh-CN" altLang="en-US" dirty="0" smtClean="0"/>
              <a:t> </a:t>
            </a:r>
            <a:r>
              <a:rPr kumimoji="1" lang="en-US" altLang="zh-CN" dirty="0" smtClean="0"/>
              <a:t>Problem</a:t>
            </a:r>
          </a:p>
          <a:p>
            <a:pPr lvl="1"/>
            <a:r>
              <a:rPr kumimoji="1" lang="en-US" altLang="zh-CN" dirty="0" smtClean="0"/>
              <a:t>Input</a:t>
            </a:r>
            <a:r>
              <a:rPr kumimoji="1" lang="zh-CN" altLang="en-US" dirty="0" smtClean="0"/>
              <a:t>： </a:t>
            </a:r>
            <a:r>
              <a:rPr kumimoji="1" lang="en-US" altLang="zh-CN" dirty="0" smtClean="0"/>
              <a:t>    The features we extracted in every patient</a:t>
            </a:r>
          </a:p>
          <a:p>
            <a:pPr lvl="1"/>
            <a:r>
              <a:rPr kumimoji="1" lang="en-US" altLang="zh-CN" dirty="0" smtClean="0"/>
              <a:t>Labels:     AHE in the forecast window occurred or not </a:t>
            </a:r>
          </a:p>
          <a:p>
            <a:pPr lvl="4"/>
            <a:r>
              <a:rPr kumimoji="1" lang="en-US" altLang="zh-CN" dirty="0" smtClean="0"/>
              <a:t>(0,1)</a:t>
            </a:r>
          </a:p>
          <a:p>
            <a:pPr lvl="1"/>
            <a:endParaRPr kumimoji="1" lang="en-US" altLang="zh-CN" dirty="0"/>
          </a:p>
          <a:p>
            <a:pPr lvl="1"/>
            <a:endParaRPr kumimoji="1" lang="en-US" altLang="zh-CN" dirty="0" smtClean="0"/>
          </a:p>
          <a:p>
            <a:pPr lvl="1"/>
            <a:endParaRPr kumimoji="1" lang="en-US" altLang="zh-CN" dirty="0"/>
          </a:p>
          <a:p>
            <a:r>
              <a:rPr kumimoji="1" lang="en-US" altLang="zh-CN" dirty="0" smtClean="0"/>
              <a:t>Methods</a:t>
            </a:r>
          </a:p>
          <a:p>
            <a:pPr lvl="1"/>
            <a:r>
              <a:rPr kumimoji="1" lang="en-US" altLang="zh-CN" dirty="0" smtClean="0"/>
              <a:t>SVM</a:t>
            </a:r>
          </a:p>
          <a:p>
            <a:pPr lvl="1"/>
            <a:r>
              <a:rPr kumimoji="1" lang="en-US" altLang="zh-CN" dirty="0"/>
              <a:t>Random</a:t>
            </a:r>
            <a:r>
              <a:rPr kumimoji="1" lang="zh-CN" altLang="en-US" dirty="0"/>
              <a:t> </a:t>
            </a:r>
            <a:r>
              <a:rPr kumimoji="1" lang="en-US" altLang="zh-CN" dirty="0"/>
              <a:t>Forest</a:t>
            </a:r>
            <a:endParaRPr kumimoji="1" lang="zh-CN" altLang="en-US" dirty="0"/>
          </a:p>
          <a:p>
            <a:pPr lvl="1"/>
            <a:r>
              <a:rPr kumimoji="1" lang="en-US" altLang="zh-CN" dirty="0" smtClean="0"/>
              <a:t>……</a:t>
            </a:r>
          </a:p>
        </p:txBody>
      </p:sp>
    </p:spTree>
    <p:extLst>
      <p:ext uri="{BB962C8B-B14F-4D97-AF65-F5344CB8AC3E}">
        <p14:creationId xmlns:p14="http://schemas.microsoft.com/office/powerpoint/2010/main" val="1161402425"/>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smtClean="0"/>
              <a:t>Preliminary</a:t>
            </a:r>
            <a:r>
              <a:rPr lang="zh-CN" altLang="en-US" dirty="0" smtClean="0"/>
              <a:t> </a:t>
            </a:r>
            <a:r>
              <a:rPr lang="en-US" altLang="zh-CN" dirty="0" smtClean="0"/>
              <a:t>Plan</a:t>
            </a:r>
            <a:r>
              <a:rPr lang="zh-CN" altLang="en-US" dirty="0" smtClean="0"/>
              <a:t> </a:t>
            </a:r>
            <a:r>
              <a:rPr lang="en-US" altLang="zh-CN" dirty="0" smtClean="0"/>
              <a:t>of Implementation</a:t>
            </a:r>
            <a:endParaRPr lang="de-DE" altLang="de-DE" dirty="0" smtClean="0"/>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700808"/>
            <a:ext cx="9048249" cy="3744416"/>
          </a:xfrm>
        </p:spPr>
      </p:pic>
      <p:cxnSp>
        <p:nvCxnSpPr>
          <p:cNvPr id="5" name="直线箭头连接符 4"/>
          <p:cNvCxnSpPr/>
          <p:nvPr/>
        </p:nvCxnSpPr>
        <p:spPr>
          <a:xfrm>
            <a:off x="5940152" y="1448780"/>
            <a:ext cx="0" cy="504056"/>
          </a:xfrm>
          <a:prstGeom prst="straightConnector1">
            <a:avLst/>
          </a:prstGeom>
          <a:ln w="44450" cap="rnd">
            <a:solidFill>
              <a:schemeClr val="tx2">
                <a:lumMod val="75000"/>
              </a:schemeClr>
            </a:solidFill>
            <a:headEnd type="none"/>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031222"/>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smtClean="0"/>
              <a:t>Generalization &amp; Model Evaluation</a:t>
            </a:r>
            <a:endParaRPr lang="de-DE" altLang="de-DE" dirty="0" smtClean="0"/>
          </a:p>
        </p:txBody>
      </p:sp>
      <p:sp>
        <p:nvSpPr>
          <p:cNvPr id="2" name="内容占位符 1"/>
          <p:cNvSpPr>
            <a:spLocks noGrp="1"/>
          </p:cNvSpPr>
          <p:nvPr>
            <p:ph idx="1"/>
          </p:nvPr>
        </p:nvSpPr>
        <p:spPr/>
        <p:txBody>
          <a:bodyPr/>
          <a:lstStyle/>
          <a:p>
            <a:endParaRPr lang="en-US" altLang="zh-CN" dirty="0"/>
          </a:p>
          <a:p>
            <a:r>
              <a:rPr lang="en-US" altLang="zh-CN" dirty="0" smtClean="0"/>
              <a:t>The </a:t>
            </a:r>
            <a:r>
              <a:rPr lang="en-US" altLang="zh-CN" dirty="0"/>
              <a:t>goal of classification is generalization: </a:t>
            </a:r>
            <a:r>
              <a:rPr lang="en-US" altLang="zh-CN" dirty="0" smtClean="0"/>
              <a:t>prediction </a:t>
            </a:r>
            <a:r>
              <a:rPr lang="en-US" altLang="zh-CN" dirty="0"/>
              <a:t>of new data </a:t>
            </a:r>
            <a:endParaRPr lang="en-US" altLang="zh-CN" dirty="0" smtClean="0"/>
          </a:p>
          <a:p>
            <a:endParaRPr lang="en-US" altLang="zh-CN" dirty="0"/>
          </a:p>
          <a:p>
            <a:r>
              <a:rPr lang="en-US" altLang="zh-CN" dirty="0"/>
              <a:t>E</a:t>
            </a:r>
            <a:r>
              <a:rPr lang="en-US" altLang="zh-CN" dirty="0" smtClean="0"/>
              <a:t>stimate </a:t>
            </a:r>
            <a:r>
              <a:rPr lang="en-US" altLang="zh-CN" dirty="0"/>
              <a:t>generalization </a:t>
            </a:r>
            <a:r>
              <a:rPr lang="en-US" altLang="zh-CN" dirty="0" smtClean="0"/>
              <a:t>performance </a:t>
            </a:r>
            <a:endParaRPr lang="en-US" altLang="zh-CN" dirty="0"/>
          </a:p>
          <a:p>
            <a:pPr lvl="1"/>
            <a:endParaRPr lang="en-US" altLang="zh-CN" dirty="0"/>
          </a:p>
          <a:p>
            <a:pPr lvl="1">
              <a:lnSpc>
                <a:spcPct val="150000"/>
              </a:lnSpc>
            </a:pPr>
            <a:r>
              <a:rPr lang="en-US" altLang="zh-CN" sz="2000" dirty="0" smtClean="0"/>
              <a:t>K-Folds Cross-validation</a:t>
            </a:r>
          </a:p>
          <a:p>
            <a:pPr lvl="1">
              <a:lnSpc>
                <a:spcPct val="150000"/>
              </a:lnSpc>
            </a:pPr>
            <a:r>
              <a:rPr lang="en-US" altLang="zh-CN" dirty="0" smtClean="0"/>
              <a:t>• </a:t>
            </a:r>
            <a:r>
              <a:rPr lang="en-US" altLang="zh-CN" dirty="0"/>
              <a:t>Train model on part of data</a:t>
            </a:r>
            <a:br>
              <a:rPr lang="en-US" altLang="zh-CN" dirty="0"/>
            </a:br>
            <a:r>
              <a:rPr lang="en-US" altLang="zh-CN" dirty="0"/>
              <a:t>• Test model on other part of data</a:t>
            </a:r>
            <a:br>
              <a:rPr lang="en-US" altLang="zh-CN" dirty="0"/>
            </a:br>
            <a:r>
              <a:rPr lang="en-US" altLang="zh-CN" dirty="0"/>
              <a:t>• Repeat on different cross-validation folds</a:t>
            </a:r>
            <a:br>
              <a:rPr lang="en-US" altLang="zh-CN" dirty="0"/>
            </a:br>
            <a:r>
              <a:rPr lang="en-US" altLang="zh-CN" dirty="0"/>
              <a:t>• Average performance on test set across all folds </a:t>
            </a:r>
            <a:br>
              <a:rPr lang="en-US" altLang="zh-CN" dirty="0"/>
            </a:br>
            <a:endParaRPr lang="en-US" altLang="zh-CN" dirty="0" smtClean="0">
              <a:effectLst/>
            </a:endParaRPr>
          </a:p>
          <a:p>
            <a:endParaRPr lang="en-US" altLang="zh-CN" dirty="0" smtClean="0">
              <a:effectLst/>
            </a:endParaRPr>
          </a:p>
          <a:p>
            <a:endParaRPr lang="en-US" altLang="zh-CN" dirty="0">
              <a:effectLst/>
            </a:endParaRPr>
          </a:p>
        </p:txBody>
      </p:sp>
    </p:spTree>
    <p:extLst>
      <p:ext uri="{BB962C8B-B14F-4D97-AF65-F5344CB8AC3E}">
        <p14:creationId xmlns:p14="http://schemas.microsoft.com/office/powerpoint/2010/main" val="2069235660"/>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smtClean="0"/>
              <a:t>Generalization &amp; Model Evaluation</a:t>
            </a:r>
            <a:endParaRPr lang="de-DE" altLang="de-DE" dirty="0" smtClean="0"/>
          </a:p>
        </p:txBody>
      </p:sp>
      <p:sp>
        <p:nvSpPr>
          <p:cNvPr id="2" name="内容占位符 1"/>
          <p:cNvSpPr>
            <a:spLocks noGrp="1"/>
          </p:cNvSpPr>
          <p:nvPr>
            <p:ph idx="1"/>
          </p:nvPr>
        </p:nvSpPr>
        <p:spPr/>
        <p:txBody>
          <a:bodyPr/>
          <a:lstStyle/>
          <a:p>
            <a:r>
              <a:rPr lang="en-US" altLang="zh-CN" b="1" dirty="0"/>
              <a:t>AUC </a:t>
            </a:r>
            <a:r>
              <a:rPr lang="en-US" altLang="zh-CN" b="1" dirty="0" smtClean="0"/>
              <a:t>metric</a:t>
            </a:r>
            <a:endParaRPr lang="en-US" altLang="zh-CN" dirty="0" smtClean="0">
              <a:effectLst/>
            </a:endParaRPr>
          </a:p>
          <a:p>
            <a:r>
              <a:rPr lang="en-US" altLang="zh-CN" dirty="0" smtClean="0">
                <a:effectLst/>
              </a:rPr>
              <a:t>Draw</a:t>
            </a:r>
            <a:r>
              <a:rPr lang="zh-CN" altLang="en-US" dirty="0" smtClean="0">
                <a:effectLst/>
              </a:rPr>
              <a:t> </a:t>
            </a:r>
            <a:r>
              <a:rPr lang="en-US" altLang="zh-CN" dirty="0" smtClean="0">
                <a:effectLst/>
              </a:rPr>
              <a:t>a ROC </a:t>
            </a:r>
            <a:r>
              <a:rPr lang="en-US" altLang="zh-CN" dirty="0"/>
              <a:t>Curve and </a:t>
            </a:r>
            <a:r>
              <a:rPr lang="en-US" altLang="zh-CN" dirty="0" smtClean="0"/>
              <a:t>get the </a:t>
            </a:r>
            <a:r>
              <a:rPr lang="en-US" altLang="zh-CN" dirty="0"/>
              <a:t>value </a:t>
            </a:r>
            <a:r>
              <a:rPr lang="en-US" altLang="zh-CN" dirty="0" smtClean="0"/>
              <a:t>of AUC(area </a:t>
            </a:r>
            <a:r>
              <a:rPr lang="en-US" altLang="zh-CN" dirty="0"/>
              <a:t>under the </a:t>
            </a:r>
            <a:r>
              <a:rPr lang="en-US" altLang="zh-CN" dirty="0" smtClean="0"/>
              <a:t>receiver </a:t>
            </a:r>
            <a:r>
              <a:rPr lang="en-US" altLang="zh-CN" dirty="0"/>
              <a:t>operator curve) </a:t>
            </a:r>
            <a:endParaRPr lang="en-US" altLang="zh-CN" dirty="0">
              <a:effectLst/>
            </a:endParaRP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42125"/>
          <a:stretch/>
        </p:blipFill>
        <p:spPr>
          <a:xfrm>
            <a:off x="1" y="2113372"/>
            <a:ext cx="5049046" cy="3561742"/>
          </a:xfrm>
          <a:prstGeom prst="rect">
            <a:avLst/>
          </a:prstGeom>
        </p:spPr>
      </p:pic>
      <p:sp>
        <p:nvSpPr>
          <p:cNvPr id="6" name="椭圆 5"/>
          <p:cNvSpPr/>
          <p:nvPr/>
        </p:nvSpPr>
        <p:spPr>
          <a:xfrm>
            <a:off x="1272865" y="3974103"/>
            <a:ext cx="3816424" cy="1271358"/>
          </a:xfrm>
          <a:prstGeom prst="ellipse">
            <a:avLst/>
          </a:prstGeom>
          <a:noFill/>
          <a:ln>
            <a:solidFill>
              <a:srgbClr val="00206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7531" y="1916832"/>
            <a:ext cx="4056469" cy="4060180"/>
          </a:xfrm>
          <a:prstGeom prst="rect">
            <a:avLst/>
          </a:prstGeom>
        </p:spPr>
      </p:pic>
      <p:sp>
        <p:nvSpPr>
          <p:cNvPr id="8" name="文本框 7"/>
          <p:cNvSpPr txBox="1"/>
          <p:nvPr/>
        </p:nvSpPr>
        <p:spPr>
          <a:xfrm>
            <a:off x="2157396" y="5692303"/>
            <a:ext cx="1797287" cy="369332"/>
          </a:xfrm>
          <a:prstGeom prst="rect">
            <a:avLst/>
          </a:prstGeom>
          <a:noFill/>
        </p:spPr>
        <p:txBody>
          <a:bodyPr wrap="none" rtlCol="0">
            <a:spAutoFit/>
          </a:bodyPr>
          <a:lstStyle/>
          <a:p>
            <a:r>
              <a:rPr kumimoji="1" lang="en-US" altLang="zh-CN" smtClean="0"/>
              <a:t>Confusion Matrix</a:t>
            </a:r>
            <a:endParaRPr kumimoji="1" lang="zh-CN" altLang="en-US" dirty="0"/>
          </a:p>
        </p:txBody>
      </p:sp>
    </p:spTree>
    <p:extLst>
      <p:ext uri="{BB962C8B-B14F-4D97-AF65-F5344CB8AC3E}">
        <p14:creationId xmlns:p14="http://schemas.microsoft.com/office/powerpoint/2010/main" val="1846815765"/>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zh-CN" dirty="0" smtClean="0"/>
              <a:t>Techniques</a:t>
            </a:r>
            <a:endParaRPr lang="de-DE"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830" y="4638675"/>
            <a:ext cx="1329170" cy="1218406"/>
          </a:xfr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830" y="3202391"/>
            <a:ext cx="2594845" cy="761752"/>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527" y="1020726"/>
            <a:ext cx="2987824" cy="1507133"/>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2514" y="1533191"/>
            <a:ext cx="3553502" cy="1989336"/>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43439" y="4725144"/>
            <a:ext cx="3602577" cy="1045468"/>
          </a:xfrm>
          <a:prstGeom prst="rect">
            <a:avLst/>
          </a:prstGeom>
        </p:spPr>
      </p:pic>
    </p:spTree>
    <p:extLst>
      <p:ext uri="{BB962C8B-B14F-4D97-AF65-F5344CB8AC3E}">
        <p14:creationId xmlns:p14="http://schemas.microsoft.com/office/powerpoint/2010/main" val="1821211093"/>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smtClean="0"/>
              <a:t>References</a:t>
            </a:r>
            <a:endParaRPr lang="de-DE" altLang="de-DE" dirty="0" smtClean="0"/>
          </a:p>
        </p:txBody>
      </p:sp>
      <p:sp>
        <p:nvSpPr>
          <p:cNvPr id="2" name="内容占位符 1"/>
          <p:cNvSpPr>
            <a:spLocks noGrp="1"/>
          </p:cNvSpPr>
          <p:nvPr>
            <p:ph idx="1"/>
          </p:nvPr>
        </p:nvSpPr>
        <p:spPr/>
        <p:txBody>
          <a:bodyPr/>
          <a:lstStyle/>
          <a:p>
            <a:r>
              <a:rPr kumimoji="1" lang="en-US" altLang="zh-CN" dirty="0">
                <a:hlinkClick r:id="rId3"/>
              </a:rPr>
              <a:t>https://</a:t>
            </a:r>
            <a:r>
              <a:rPr kumimoji="1" lang="en-US" altLang="zh-CN" dirty="0" smtClean="0">
                <a:hlinkClick r:id="rId3"/>
              </a:rPr>
              <a:t>en.wikipedia.org/wiki/Blood_pressure</a:t>
            </a:r>
            <a:endParaRPr kumimoji="1" lang="en-US" altLang="zh-CN" dirty="0" smtClean="0"/>
          </a:p>
          <a:p>
            <a:r>
              <a:rPr kumimoji="1" lang="en-US" altLang="zh-CN" dirty="0">
                <a:hlinkClick r:id="rId4"/>
              </a:rPr>
              <a:t>https://</a:t>
            </a:r>
            <a:r>
              <a:rPr kumimoji="1" lang="en-US" altLang="zh-CN" dirty="0" smtClean="0">
                <a:hlinkClick r:id="rId4"/>
              </a:rPr>
              <a:t>en.wikipedia.org/wiki/Receiver_operating_characteristic</a:t>
            </a:r>
            <a:endParaRPr kumimoji="1" lang="en-US" altLang="zh-CN" dirty="0" smtClean="0"/>
          </a:p>
          <a:p>
            <a:r>
              <a:rPr kumimoji="1" lang="en-US" altLang="zh-CN" dirty="0">
                <a:hlinkClick r:id="rId5"/>
              </a:rPr>
              <a:t>https://</a:t>
            </a:r>
            <a:r>
              <a:rPr kumimoji="1" lang="en-US" altLang="zh-CN" dirty="0" smtClean="0">
                <a:hlinkClick r:id="rId5"/>
              </a:rPr>
              <a:t>www.mayoclinic.org/diseases-conditions/low-blood-pressure/symptoms-causes/syc-20355465</a:t>
            </a:r>
            <a:endParaRPr kumimoji="1" lang="en-US" altLang="zh-CN" dirty="0"/>
          </a:p>
          <a:p>
            <a:r>
              <a:rPr kumimoji="1" lang="en-US" altLang="zh-CN" dirty="0">
                <a:hlinkClick r:id="rId6"/>
              </a:rPr>
              <a:t>http://</a:t>
            </a:r>
            <a:r>
              <a:rPr kumimoji="1" lang="en-US" altLang="zh-CN" dirty="0" smtClean="0">
                <a:hlinkClick r:id="rId6"/>
              </a:rPr>
              <a:t>www.cvphysiology.com/Blood%20Pressure/BP006</a:t>
            </a:r>
            <a:endParaRPr kumimoji="1" lang="en-US" altLang="zh-CN" dirty="0" smtClean="0"/>
          </a:p>
          <a:p>
            <a:endParaRPr kumimoji="1" lang="en-US" altLang="zh-CN" dirty="0" smtClean="0"/>
          </a:p>
          <a:p>
            <a:endParaRPr kumimoji="1" lang="zh-CN" altLang="en-US" dirty="0"/>
          </a:p>
        </p:txBody>
      </p:sp>
    </p:spTree>
    <p:extLst>
      <p:ext uri="{BB962C8B-B14F-4D97-AF65-F5344CB8AC3E}">
        <p14:creationId xmlns:p14="http://schemas.microsoft.com/office/powerpoint/2010/main" val="1136261330"/>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de-DE" altLang="de-DE" dirty="0" smtClean="0"/>
              <a:t>Agenda</a:t>
            </a:r>
          </a:p>
        </p:txBody>
      </p:sp>
      <p:sp>
        <p:nvSpPr>
          <p:cNvPr id="11267" name="Inhaltsplatzhalter 2"/>
          <p:cNvSpPr>
            <a:spLocks noGrp="1"/>
          </p:cNvSpPr>
          <p:nvPr>
            <p:ph idx="1"/>
          </p:nvPr>
        </p:nvSpPr>
        <p:spPr/>
        <p:txBody>
          <a:bodyPr/>
          <a:lstStyle/>
          <a:p>
            <a:pPr marL="457200" indent="-457200">
              <a:buFont typeface="+mj-lt"/>
              <a:buAutoNum type="arabicPeriod"/>
            </a:pPr>
            <a:r>
              <a:rPr lang="de-DE" altLang="de-DE" dirty="0" smtClean="0"/>
              <a:t>Project </a:t>
            </a:r>
            <a:r>
              <a:rPr lang="de-DE" altLang="de-DE" dirty="0" err="1" smtClean="0"/>
              <a:t>objectives</a:t>
            </a:r>
            <a:endParaRPr lang="de-DE" altLang="de-DE" dirty="0">
              <a:solidFill>
                <a:srgbClr val="FF0000"/>
              </a:solidFill>
            </a:endParaRPr>
          </a:p>
          <a:p>
            <a:pPr marL="457200" indent="-457200">
              <a:buFont typeface="+mj-lt"/>
              <a:buAutoNum type="arabicPeriod"/>
            </a:pPr>
            <a:r>
              <a:rPr lang="de-DE" altLang="de-DE" dirty="0" smtClean="0"/>
              <a:t>Medical </a:t>
            </a:r>
            <a:r>
              <a:rPr lang="de-DE" altLang="de-DE" dirty="0" err="1" smtClean="0"/>
              <a:t>background</a:t>
            </a:r>
            <a:endParaRPr lang="de-DE" altLang="de-DE" dirty="0" smtClean="0">
              <a:solidFill>
                <a:srgbClr val="FF0000"/>
              </a:solidFill>
            </a:endParaRPr>
          </a:p>
          <a:p>
            <a:pPr marL="857250" lvl="1" indent="-457200">
              <a:buFont typeface="+mj-lt"/>
              <a:buAutoNum type="arabicPeriod"/>
            </a:pPr>
            <a:r>
              <a:rPr lang="de-DE" altLang="de-DE" dirty="0" err="1" smtClean="0"/>
              <a:t>Glossary</a:t>
            </a:r>
            <a:r>
              <a:rPr lang="de-DE" altLang="de-DE" dirty="0" smtClean="0"/>
              <a:t> </a:t>
            </a:r>
            <a:r>
              <a:rPr lang="de-DE" altLang="de-DE" dirty="0" err="1" smtClean="0"/>
              <a:t>of</a:t>
            </a:r>
            <a:r>
              <a:rPr lang="de-DE" altLang="de-DE" dirty="0" smtClean="0"/>
              <a:t> Terms</a:t>
            </a:r>
          </a:p>
          <a:p>
            <a:pPr marL="857250" lvl="1" indent="-457200">
              <a:buFont typeface="+mj-lt"/>
              <a:buAutoNum type="arabicPeriod"/>
            </a:pPr>
            <a:r>
              <a:rPr lang="de-DE" dirty="0"/>
              <a:t>Blood </a:t>
            </a:r>
            <a:r>
              <a:rPr lang="de-DE" dirty="0" err="1"/>
              <a:t>Pressure</a:t>
            </a:r>
            <a:r>
              <a:rPr lang="de-DE" dirty="0"/>
              <a:t> Chart </a:t>
            </a:r>
            <a:r>
              <a:rPr lang="de-DE" dirty="0" err="1"/>
              <a:t>for</a:t>
            </a:r>
            <a:r>
              <a:rPr lang="de-DE" dirty="0"/>
              <a:t> </a:t>
            </a:r>
            <a:r>
              <a:rPr lang="de-DE" dirty="0" err="1"/>
              <a:t>Adults</a:t>
            </a:r>
            <a:endParaRPr lang="de-DE" altLang="de-DE" dirty="0" smtClean="0"/>
          </a:p>
          <a:p>
            <a:pPr marL="857250" lvl="1" indent="-457200">
              <a:buFont typeface="+mj-lt"/>
              <a:buAutoNum type="arabicPeriod"/>
            </a:pPr>
            <a:r>
              <a:rPr lang="de-DE" altLang="de-DE" dirty="0" err="1" smtClean="0"/>
              <a:t>Influences</a:t>
            </a:r>
            <a:r>
              <a:rPr lang="de-DE" altLang="de-DE" dirty="0" smtClean="0"/>
              <a:t> on ABP</a:t>
            </a:r>
          </a:p>
          <a:p>
            <a:pPr marL="457200" indent="-457200">
              <a:buFont typeface="+mj-lt"/>
              <a:buAutoNum type="arabicPeriod"/>
            </a:pPr>
            <a:r>
              <a:rPr lang="en-US" altLang="zh-CN" dirty="0" smtClean="0"/>
              <a:t>Preliminary</a:t>
            </a:r>
            <a:r>
              <a:rPr lang="zh-CN" altLang="en-US" dirty="0" smtClean="0"/>
              <a:t> </a:t>
            </a:r>
            <a:r>
              <a:rPr lang="en-US" altLang="zh-CN" dirty="0"/>
              <a:t>Plan</a:t>
            </a:r>
            <a:r>
              <a:rPr lang="zh-CN" altLang="en-US" dirty="0"/>
              <a:t> </a:t>
            </a:r>
            <a:r>
              <a:rPr lang="en-US" altLang="zh-CN" dirty="0"/>
              <a:t>of </a:t>
            </a:r>
            <a:r>
              <a:rPr lang="en-US" altLang="zh-CN" dirty="0" smtClean="0"/>
              <a:t>Implementation</a:t>
            </a:r>
            <a:endParaRPr lang="de-DE" altLang="de-DE" dirty="0" smtClean="0">
              <a:solidFill>
                <a:srgbClr val="FF0000"/>
              </a:solidFill>
            </a:endParaRPr>
          </a:p>
          <a:p>
            <a:pPr marL="857250" lvl="1" indent="-457200">
              <a:buFont typeface="+mj-lt"/>
              <a:buAutoNum type="arabicPeriod"/>
            </a:pPr>
            <a:r>
              <a:rPr lang="de-DE" altLang="de-DE" dirty="0" err="1" smtClean="0"/>
              <a:t>Clarification</a:t>
            </a:r>
            <a:endParaRPr lang="de-DE" altLang="de-DE" dirty="0" smtClean="0"/>
          </a:p>
          <a:p>
            <a:pPr marL="857250" lvl="1" indent="-457200">
              <a:buFont typeface="+mj-lt"/>
              <a:buAutoNum type="arabicPeriod"/>
            </a:pPr>
            <a:r>
              <a:rPr lang="de-DE" altLang="de-DE" dirty="0" smtClean="0"/>
              <a:t>Data </a:t>
            </a:r>
            <a:r>
              <a:rPr lang="de-DE" altLang="de-DE" dirty="0" err="1" smtClean="0"/>
              <a:t>Preprocessing</a:t>
            </a:r>
            <a:endParaRPr lang="de-DE" altLang="de-DE" dirty="0" smtClean="0"/>
          </a:p>
          <a:p>
            <a:pPr marL="857250" lvl="1" indent="-457200">
              <a:buFont typeface="+mj-lt"/>
              <a:buAutoNum type="arabicPeriod"/>
            </a:pPr>
            <a:r>
              <a:rPr lang="de-DE" altLang="de-DE" dirty="0" smtClean="0"/>
              <a:t>Feature </a:t>
            </a:r>
            <a:r>
              <a:rPr lang="de-DE" altLang="de-DE" dirty="0" err="1" smtClean="0"/>
              <a:t>Extraction</a:t>
            </a:r>
            <a:endParaRPr lang="de-DE" altLang="de-DE" dirty="0" smtClean="0"/>
          </a:p>
          <a:p>
            <a:pPr marL="857250" lvl="1" indent="-457200">
              <a:buFont typeface="+mj-lt"/>
              <a:buAutoNum type="arabicPeriod"/>
            </a:pPr>
            <a:r>
              <a:rPr lang="de-DE" altLang="de-DE" dirty="0" smtClean="0"/>
              <a:t>Training &amp;  </a:t>
            </a:r>
            <a:r>
              <a:rPr lang="de-DE" altLang="de-DE" dirty="0" err="1" smtClean="0"/>
              <a:t>Testing</a:t>
            </a:r>
            <a:r>
              <a:rPr lang="de-DE" altLang="de-DE" dirty="0" smtClean="0"/>
              <a:t> </a:t>
            </a:r>
            <a:r>
              <a:rPr lang="de-DE" altLang="de-DE" dirty="0" err="1" smtClean="0"/>
              <a:t>the</a:t>
            </a:r>
            <a:r>
              <a:rPr lang="de-DE" altLang="de-DE" dirty="0" smtClean="0"/>
              <a:t> </a:t>
            </a:r>
            <a:r>
              <a:rPr lang="de-DE" altLang="de-DE" dirty="0" err="1" smtClean="0"/>
              <a:t>Prediction</a:t>
            </a:r>
            <a:r>
              <a:rPr lang="de-DE" altLang="de-DE" dirty="0" smtClean="0"/>
              <a:t> Model</a:t>
            </a:r>
          </a:p>
          <a:p>
            <a:pPr marL="857250" lvl="1" indent="-457200">
              <a:buFont typeface="+mj-lt"/>
              <a:buAutoNum type="arabicPeriod"/>
            </a:pPr>
            <a:r>
              <a:rPr lang="de-DE" altLang="de-DE" dirty="0" smtClean="0"/>
              <a:t>Model Evaluation</a:t>
            </a:r>
            <a:endParaRPr lang="de-DE" altLang="de-DE" dirty="0" smtClean="0">
              <a:solidFill>
                <a:srgbClr val="FF0000"/>
              </a:solidFill>
            </a:endParaRPr>
          </a:p>
          <a:p>
            <a:pPr marL="457200" indent="-457200">
              <a:buFont typeface="+mj-lt"/>
              <a:buAutoNum type="arabicPeriod"/>
            </a:pPr>
            <a:r>
              <a:rPr lang="de-DE" altLang="de-DE" dirty="0" smtClean="0"/>
              <a:t>Next </a:t>
            </a:r>
            <a:r>
              <a:rPr lang="de-DE" altLang="de-DE" dirty="0" err="1" smtClean="0"/>
              <a:t>steps</a:t>
            </a:r>
            <a:endParaRPr lang="de-DE" altLang="de-DE" dirty="0" smtClean="0">
              <a:solidFill>
                <a:srgbClr val="FF0000"/>
              </a:solidFill>
            </a:endParaRPr>
          </a:p>
          <a:p>
            <a:pPr marL="457200" indent="-457200">
              <a:buFont typeface="+mj-lt"/>
              <a:buAutoNum type="arabicPeriod"/>
            </a:pPr>
            <a:r>
              <a:rPr lang="de-DE" altLang="de-DE" dirty="0" err="1" smtClean="0"/>
              <a:t>Discussion</a:t>
            </a:r>
            <a:r>
              <a:rPr lang="de-DE" altLang="de-DE" dirty="0" smtClean="0"/>
              <a:t> / </a:t>
            </a:r>
            <a:r>
              <a:rPr lang="de-DE" altLang="de-DE" dirty="0" err="1"/>
              <a:t>Q</a:t>
            </a:r>
            <a:r>
              <a:rPr lang="de-DE" altLang="de-DE" dirty="0" err="1" smtClean="0"/>
              <a:t>uestions</a:t>
            </a:r>
            <a:endParaRPr lang="de-DE" altLang="de-DE" dirty="0"/>
          </a:p>
        </p:txBody>
      </p:sp>
    </p:spTree>
    <p:extLst>
      <p:ext uri="{BB962C8B-B14F-4D97-AF65-F5344CB8AC3E}">
        <p14:creationId xmlns:p14="http://schemas.microsoft.com/office/powerpoint/2010/main" val="797968553"/>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457200" indent="-457200">
              <a:buFont typeface="+mj-lt"/>
              <a:buAutoNum type="arabicPeriod"/>
            </a:pPr>
            <a:r>
              <a:rPr lang="de-DE" dirty="0" err="1" smtClean="0"/>
              <a:t>Predict</a:t>
            </a:r>
            <a:r>
              <a:rPr lang="de-DE" dirty="0" smtClean="0"/>
              <a:t> </a:t>
            </a:r>
            <a:r>
              <a:rPr lang="de-DE" dirty="0" err="1" smtClean="0"/>
              <a:t>Acute</a:t>
            </a:r>
            <a:r>
              <a:rPr lang="de-DE" dirty="0" smtClean="0"/>
              <a:t> </a:t>
            </a:r>
            <a:r>
              <a:rPr lang="de-DE" dirty="0" err="1" smtClean="0"/>
              <a:t>Hypotensive</a:t>
            </a:r>
            <a:r>
              <a:rPr lang="de-DE" dirty="0" smtClean="0"/>
              <a:t> Episode (AHE) in </a:t>
            </a:r>
            <a:r>
              <a:rPr lang="de-DE" dirty="0" err="1" smtClean="0"/>
              <a:t>one</a:t>
            </a:r>
            <a:r>
              <a:rPr lang="de-DE" dirty="0" smtClean="0"/>
              <a:t> </a:t>
            </a:r>
            <a:r>
              <a:rPr lang="de-DE" dirty="0" err="1" smtClean="0"/>
              <a:t>hour</a:t>
            </a:r>
            <a:r>
              <a:rPr lang="de-DE" dirty="0" smtClean="0"/>
              <a:t> </a:t>
            </a:r>
            <a:r>
              <a:rPr lang="de-DE" dirty="0" err="1" smtClean="0"/>
              <a:t>forecast</a:t>
            </a:r>
            <a:r>
              <a:rPr lang="de-DE" dirty="0" smtClean="0"/>
              <a:t> </a:t>
            </a:r>
            <a:r>
              <a:rPr lang="de-DE" dirty="0" err="1" smtClean="0"/>
              <a:t>window</a:t>
            </a:r>
            <a:endParaRPr lang="de-DE" dirty="0"/>
          </a:p>
          <a:p>
            <a:pPr marL="457200" indent="-457200">
              <a:buFont typeface="+mj-lt"/>
              <a:buAutoNum type="arabicPeriod"/>
            </a:pPr>
            <a:r>
              <a:rPr lang="de-DE" dirty="0" err="1" smtClean="0"/>
              <a:t>Estimate</a:t>
            </a:r>
            <a:r>
              <a:rPr lang="de-DE" dirty="0" smtClean="0"/>
              <a:t> </a:t>
            </a:r>
            <a:r>
              <a:rPr lang="de-DE" dirty="0" err="1" smtClean="0"/>
              <a:t>significant</a:t>
            </a:r>
            <a:r>
              <a:rPr lang="de-DE" dirty="0" smtClean="0"/>
              <a:t> </a:t>
            </a:r>
            <a:r>
              <a:rPr lang="de-DE" dirty="0" err="1" smtClean="0"/>
              <a:t>parameter</a:t>
            </a:r>
            <a:r>
              <a:rPr lang="de-DE" dirty="0" smtClean="0"/>
              <a:t> </a:t>
            </a:r>
            <a:r>
              <a:rPr lang="de-DE" dirty="0" err="1" smtClean="0"/>
              <a:t>for</a:t>
            </a:r>
            <a:r>
              <a:rPr lang="de-DE" dirty="0" smtClean="0"/>
              <a:t> </a:t>
            </a:r>
            <a:r>
              <a:rPr lang="de-DE" dirty="0" err="1" smtClean="0"/>
              <a:t>the</a:t>
            </a:r>
            <a:r>
              <a:rPr lang="de-DE" dirty="0" smtClean="0"/>
              <a:t> same </a:t>
            </a:r>
            <a:r>
              <a:rPr lang="de-DE" dirty="0" err="1" smtClean="0"/>
              <a:t>forecast</a:t>
            </a:r>
            <a:r>
              <a:rPr lang="de-DE" dirty="0" smtClean="0"/>
              <a:t> </a:t>
            </a:r>
            <a:r>
              <a:rPr lang="de-DE" dirty="0" err="1" smtClean="0"/>
              <a:t>window</a:t>
            </a:r>
            <a:endParaRPr lang="de-DE" dirty="0" smtClean="0"/>
          </a:p>
          <a:p>
            <a:pPr marL="457200" indent="-457200">
              <a:buFont typeface="+mj-lt"/>
              <a:buAutoNum type="arabicPeriod"/>
            </a:pPr>
            <a:r>
              <a:rPr lang="de-DE" dirty="0" smtClean="0"/>
              <a:t>Real-time </a:t>
            </a:r>
            <a:r>
              <a:rPr lang="de-DE" dirty="0" err="1" smtClean="0"/>
              <a:t>analysis</a:t>
            </a:r>
            <a:r>
              <a:rPr lang="de-DE" dirty="0" smtClean="0"/>
              <a:t> </a:t>
            </a:r>
            <a:r>
              <a:rPr lang="de-DE" dirty="0" err="1" smtClean="0"/>
              <a:t>of</a:t>
            </a:r>
            <a:r>
              <a:rPr lang="de-DE" dirty="0" smtClean="0"/>
              <a:t> </a:t>
            </a:r>
            <a:r>
              <a:rPr lang="de-DE" dirty="0" err="1" smtClean="0"/>
              <a:t>data</a:t>
            </a:r>
            <a:r>
              <a:rPr lang="de-DE" dirty="0" smtClean="0"/>
              <a:t> </a:t>
            </a:r>
            <a:r>
              <a:rPr lang="de-DE" dirty="0" err="1" smtClean="0"/>
              <a:t>stream</a:t>
            </a:r>
            <a:endParaRPr lang="de-DE" dirty="0" smtClean="0"/>
          </a:p>
          <a:p>
            <a:pPr marL="457200" indent="-457200">
              <a:buFont typeface="+mj-lt"/>
              <a:buAutoNum type="arabicPeriod"/>
            </a:pPr>
            <a:r>
              <a:rPr lang="de-DE" dirty="0" err="1" smtClean="0"/>
              <a:t>Visualisation</a:t>
            </a:r>
            <a:r>
              <a:rPr lang="de-DE" dirty="0" smtClean="0"/>
              <a:t> </a:t>
            </a:r>
            <a:r>
              <a:rPr lang="de-DE" dirty="0" err="1" smtClean="0"/>
              <a:t>of</a:t>
            </a:r>
            <a:r>
              <a:rPr lang="de-DE" dirty="0" smtClean="0"/>
              <a:t> </a:t>
            </a:r>
            <a:r>
              <a:rPr lang="de-DE" dirty="0" err="1" smtClean="0"/>
              <a:t>incoming</a:t>
            </a:r>
            <a:r>
              <a:rPr lang="de-DE" dirty="0" smtClean="0"/>
              <a:t> </a:t>
            </a:r>
            <a:r>
              <a:rPr lang="de-DE" dirty="0" err="1" smtClean="0"/>
              <a:t>data</a:t>
            </a:r>
            <a:endParaRPr lang="de-DE" dirty="0" smtClean="0"/>
          </a:p>
          <a:p>
            <a:pPr marL="457200" indent="-457200">
              <a:buFont typeface="+mj-lt"/>
              <a:buAutoNum type="arabicPeriod"/>
            </a:pPr>
            <a:endParaRPr lang="de-DE" dirty="0"/>
          </a:p>
          <a:p>
            <a:pPr marL="0" indent="0">
              <a:buNone/>
            </a:pPr>
            <a:r>
              <a:rPr lang="de-DE" i="1" dirty="0" err="1" smtClean="0"/>
              <a:t>Objectives</a:t>
            </a:r>
            <a:r>
              <a:rPr lang="de-DE" i="1" dirty="0" smtClean="0"/>
              <a:t> </a:t>
            </a:r>
            <a:r>
              <a:rPr lang="de-DE" i="1" dirty="0" err="1" smtClean="0"/>
              <a:t>are</a:t>
            </a:r>
            <a:r>
              <a:rPr lang="de-DE" i="1" dirty="0" smtClean="0"/>
              <a:t> NOT</a:t>
            </a:r>
          </a:p>
          <a:p>
            <a:pPr marL="457200" indent="-457200">
              <a:buFont typeface="+mj-lt"/>
              <a:buAutoNum type="arabicPeriod"/>
            </a:pPr>
            <a:r>
              <a:rPr lang="de-DE" i="1" dirty="0" err="1" smtClean="0"/>
              <a:t>Predict</a:t>
            </a:r>
            <a:r>
              <a:rPr lang="de-DE" i="1" dirty="0" smtClean="0"/>
              <a:t> </a:t>
            </a:r>
            <a:r>
              <a:rPr lang="de-DE" i="1" dirty="0" err="1" smtClean="0"/>
              <a:t>data</a:t>
            </a:r>
            <a:r>
              <a:rPr lang="de-DE" i="1" dirty="0" smtClean="0"/>
              <a:t> after </a:t>
            </a:r>
            <a:r>
              <a:rPr lang="de-DE" i="1" dirty="0" err="1" smtClean="0"/>
              <a:t>the</a:t>
            </a:r>
            <a:r>
              <a:rPr lang="de-DE" i="1" dirty="0" smtClean="0"/>
              <a:t> </a:t>
            </a:r>
            <a:r>
              <a:rPr lang="de-DE" i="1" dirty="0" err="1" smtClean="0"/>
              <a:t>one</a:t>
            </a:r>
            <a:r>
              <a:rPr lang="de-DE" i="1" dirty="0" smtClean="0"/>
              <a:t> </a:t>
            </a:r>
            <a:r>
              <a:rPr lang="de-DE" i="1" dirty="0" err="1" smtClean="0"/>
              <a:t>hour</a:t>
            </a:r>
            <a:r>
              <a:rPr lang="de-DE" i="1" dirty="0" smtClean="0"/>
              <a:t> </a:t>
            </a:r>
            <a:r>
              <a:rPr lang="de-DE" i="1" dirty="0" err="1" smtClean="0"/>
              <a:t>forecast</a:t>
            </a:r>
            <a:r>
              <a:rPr lang="de-DE" i="1" dirty="0" smtClean="0"/>
              <a:t> </a:t>
            </a:r>
            <a:r>
              <a:rPr lang="de-DE" i="1" dirty="0" err="1" smtClean="0"/>
              <a:t>window</a:t>
            </a:r>
            <a:endParaRPr lang="de-DE" i="1" dirty="0" smtClean="0"/>
          </a:p>
          <a:p>
            <a:pPr marL="457200" indent="-457200">
              <a:buFont typeface="+mj-lt"/>
              <a:buAutoNum type="arabicPeriod"/>
            </a:pPr>
            <a:r>
              <a:rPr lang="de-DE" i="1" dirty="0" err="1" smtClean="0"/>
              <a:t>Include</a:t>
            </a:r>
            <a:r>
              <a:rPr lang="de-DE" i="1" dirty="0" smtClean="0"/>
              <a:t> </a:t>
            </a:r>
            <a:r>
              <a:rPr lang="de-DE" i="1" dirty="0" err="1" smtClean="0"/>
              <a:t>other</a:t>
            </a:r>
            <a:r>
              <a:rPr lang="de-DE" i="1" dirty="0" smtClean="0"/>
              <a:t> </a:t>
            </a:r>
            <a:r>
              <a:rPr lang="de-DE" i="1" dirty="0" err="1" smtClean="0"/>
              <a:t>parameters</a:t>
            </a:r>
            <a:r>
              <a:rPr lang="de-DE" i="1" dirty="0" smtClean="0"/>
              <a:t> </a:t>
            </a:r>
            <a:r>
              <a:rPr lang="de-DE" i="1" dirty="0" err="1" smtClean="0"/>
              <a:t>than</a:t>
            </a:r>
            <a:r>
              <a:rPr lang="de-DE" i="1" dirty="0" smtClean="0"/>
              <a:t> </a:t>
            </a:r>
            <a:r>
              <a:rPr lang="de-DE" i="1" dirty="0" err="1" smtClean="0"/>
              <a:t>those</a:t>
            </a:r>
            <a:r>
              <a:rPr lang="de-DE" i="1" dirty="0" smtClean="0"/>
              <a:t> </a:t>
            </a:r>
            <a:r>
              <a:rPr lang="de-DE" i="1" dirty="0" err="1" smtClean="0"/>
              <a:t>included</a:t>
            </a:r>
            <a:r>
              <a:rPr lang="de-DE" i="1" dirty="0" smtClean="0"/>
              <a:t> in </a:t>
            </a:r>
            <a:r>
              <a:rPr lang="de-DE" i="1" dirty="0" err="1" smtClean="0"/>
              <a:t>the</a:t>
            </a:r>
            <a:r>
              <a:rPr lang="de-DE" i="1" dirty="0" smtClean="0"/>
              <a:t> </a:t>
            </a:r>
            <a:r>
              <a:rPr lang="de-DE" i="1" dirty="0" err="1"/>
              <a:t>PhysioNet</a:t>
            </a:r>
            <a:r>
              <a:rPr lang="de-DE" i="1" dirty="0"/>
              <a:t> </a:t>
            </a:r>
            <a:r>
              <a:rPr lang="de-DE" i="1" dirty="0" err="1"/>
              <a:t>academic</a:t>
            </a:r>
            <a:r>
              <a:rPr lang="de-DE" i="1" dirty="0"/>
              <a:t> </a:t>
            </a:r>
            <a:r>
              <a:rPr lang="de-DE" i="1" dirty="0" err="1"/>
              <a:t>challenges</a:t>
            </a:r>
            <a:endParaRPr lang="de-DE" i="1" dirty="0"/>
          </a:p>
        </p:txBody>
      </p:sp>
      <p:sp>
        <p:nvSpPr>
          <p:cNvPr id="3" name="Titel 2"/>
          <p:cNvSpPr>
            <a:spLocks noGrp="1"/>
          </p:cNvSpPr>
          <p:nvPr>
            <p:ph type="title"/>
          </p:nvPr>
        </p:nvSpPr>
        <p:spPr/>
        <p:txBody>
          <a:bodyPr/>
          <a:lstStyle/>
          <a:p>
            <a:r>
              <a:rPr lang="de-DE" altLang="de-DE" dirty="0"/>
              <a:t>Project </a:t>
            </a:r>
            <a:r>
              <a:rPr lang="de-DE" altLang="de-DE" dirty="0" err="1" smtClean="0"/>
              <a:t>objectives</a:t>
            </a:r>
            <a:endParaRPr lang="de-DE" dirty="0"/>
          </a:p>
        </p:txBody>
      </p:sp>
    </p:spTree>
    <p:extLst>
      <p:ext uri="{BB962C8B-B14F-4D97-AF65-F5344CB8AC3E}">
        <p14:creationId xmlns:p14="http://schemas.microsoft.com/office/powerpoint/2010/main" val="1403762129"/>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de-DE" altLang="de-DE" dirty="0" err="1" smtClean="0"/>
              <a:t>Glossary</a:t>
            </a:r>
            <a:r>
              <a:rPr lang="de-DE" altLang="de-DE" dirty="0" smtClean="0"/>
              <a:t> </a:t>
            </a:r>
            <a:r>
              <a:rPr lang="de-DE" altLang="de-DE" dirty="0" err="1" smtClean="0"/>
              <a:t>of</a:t>
            </a:r>
            <a:r>
              <a:rPr lang="de-DE" altLang="de-DE" dirty="0" smtClean="0"/>
              <a:t> Terms</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1193409373"/>
              </p:ext>
            </p:extLst>
          </p:nvPr>
        </p:nvGraphicFramePr>
        <p:xfrm>
          <a:off x="500063" y="1340768"/>
          <a:ext cx="8286750" cy="3613880"/>
        </p:xfrm>
        <a:graphic>
          <a:graphicData uri="http://schemas.openxmlformats.org/drawingml/2006/table">
            <a:tbl>
              <a:tblPr>
                <a:tableStyleId>{5C22544A-7EE6-4342-B048-85BDC9FD1C3A}</a:tableStyleId>
              </a:tblPr>
              <a:tblGrid>
                <a:gridCol w="1335633"/>
                <a:gridCol w="2016224"/>
                <a:gridCol w="4934893"/>
              </a:tblGrid>
              <a:tr h="144016">
                <a:tc>
                  <a:txBody>
                    <a:bodyPr/>
                    <a:lstStyle/>
                    <a:p>
                      <a:pPr algn="l" fontAlgn="ctr"/>
                      <a:r>
                        <a:rPr lang="en-US" sz="1600" b="1" u="none" strike="noStrike" dirty="0">
                          <a:effectLst/>
                          <a:latin typeface="+mj-lt"/>
                        </a:rPr>
                        <a:t>Terms</a:t>
                      </a:r>
                      <a:endParaRPr lang="en-US" sz="1600" b="1" i="0" u="none" strike="noStrike" dirty="0">
                        <a:solidFill>
                          <a:srgbClr val="000000"/>
                        </a:solidFill>
                        <a:effectLst/>
                        <a:latin typeface="+mj-lt"/>
                      </a:endParaRPr>
                    </a:p>
                  </a:txBody>
                  <a:tcPr marL="5607" marR="5607" marT="5607" marB="0" anchor="ctr"/>
                </a:tc>
                <a:tc>
                  <a:txBody>
                    <a:bodyPr/>
                    <a:lstStyle/>
                    <a:p>
                      <a:pPr algn="l" fontAlgn="ctr"/>
                      <a:r>
                        <a:rPr lang="en-US" sz="1600" b="1" u="none" strike="noStrike" dirty="0">
                          <a:effectLst/>
                          <a:latin typeface="+mj-lt"/>
                        </a:rPr>
                        <a:t>Unit of measurement</a:t>
                      </a:r>
                      <a:endParaRPr lang="en-US" sz="1600" b="1" i="0" u="none" strike="noStrike" dirty="0">
                        <a:solidFill>
                          <a:srgbClr val="000000"/>
                        </a:solidFill>
                        <a:effectLst/>
                        <a:latin typeface="+mj-lt"/>
                      </a:endParaRPr>
                    </a:p>
                  </a:txBody>
                  <a:tcPr marL="5607" marR="5607" marT="5607" marB="0" anchor="ctr"/>
                </a:tc>
                <a:tc>
                  <a:txBody>
                    <a:bodyPr/>
                    <a:lstStyle/>
                    <a:p>
                      <a:pPr algn="l" fontAlgn="ctr"/>
                      <a:r>
                        <a:rPr lang="en-US" sz="1600" b="1" u="none" strike="noStrike" dirty="0">
                          <a:effectLst/>
                          <a:latin typeface="+mj-lt"/>
                        </a:rPr>
                        <a:t>Meaning</a:t>
                      </a:r>
                      <a:endParaRPr lang="en-US" sz="1600" b="1" i="0" u="none" strike="noStrike" dirty="0">
                        <a:solidFill>
                          <a:srgbClr val="000000"/>
                        </a:solidFill>
                        <a:effectLst/>
                        <a:latin typeface="+mj-lt"/>
                      </a:endParaRPr>
                    </a:p>
                  </a:txBody>
                  <a:tcPr marL="5607" marR="5607" marT="5607" marB="0" anchor="ctr"/>
                </a:tc>
              </a:tr>
              <a:tr h="312288">
                <a:tc>
                  <a:txBody>
                    <a:bodyPr/>
                    <a:lstStyle/>
                    <a:p>
                      <a:pPr algn="l" fontAlgn="b"/>
                      <a:r>
                        <a:rPr lang="en-US" sz="1600" u="none" strike="noStrike" dirty="0" smtClean="0">
                          <a:effectLst/>
                          <a:latin typeface="+mj-lt"/>
                        </a:rPr>
                        <a:t>Time </a:t>
                      </a:r>
                      <a:r>
                        <a:rPr lang="en-US" sz="1600" u="none" strike="noStrike" dirty="0">
                          <a:effectLst/>
                          <a:latin typeface="+mj-lt"/>
                        </a:rPr>
                        <a:t>and </a:t>
                      </a:r>
                      <a:r>
                        <a:rPr lang="en-US" sz="1600" u="none" strike="noStrike" dirty="0" smtClean="0">
                          <a:effectLst/>
                          <a:latin typeface="+mj-lt"/>
                        </a:rPr>
                        <a:t>date</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err="1" smtClean="0">
                          <a:effectLst/>
                          <a:latin typeface="+mj-lt"/>
                        </a:rPr>
                        <a:t>hh:mm:ss</a:t>
                      </a:r>
                      <a:r>
                        <a:rPr lang="en-US" sz="1600" u="none" strike="noStrike" dirty="0" smtClean="0">
                          <a:effectLst/>
                          <a:latin typeface="+mj-lt"/>
                        </a:rPr>
                        <a:t> </a:t>
                      </a:r>
                      <a:r>
                        <a:rPr lang="en-US" sz="1600" u="none" strike="noStrike" dirty="0" err="1" smtClean="0">
                          <a:effectLst/>
                          <a:latin typeface="+mj-lt"/>
                        </a:rPr>
                        <a:t>dd</a:t>
                      </a:r>
                      <a:r>
                        <a:rPr lang="en-US" sz="1600" u="none" strike="noStrike" dirty="0" smtClean="0">
                          <a:effectLst/>
                          <a:latin typeface="+mj-lt"/>
                        </a:rPr>
                        <a:t>/mm/</a:t>
                      </a:r>
                      <a:r>
                        <a:rPr lang="en-US" sz="1600" u="none" strike="noStrike" dirty="0" err="1" smtClean="0">
                          <a:effectLst/>
                          <a:latin typeface="+mj-lt"/>
                        </a:rPr>
                        <a:t>yyyy</a:t>
                      </a:r>
                      <a:endParaRPr lang="en-US" sz="1600" b="0" i="0" u="none" strike="noStrike" dirty="0">
                        <a:solidFill>
                          <a:srgbClr val="000000"/>
                        </a:solidFill>
                        <a:effectLst/>
                        <a:latin typeface="+mj-lt"/>
                      </a:endParaRPr>
                    </a:p>
                  </a:txBody>
                  <a:tcPr marL="5607" marR="5607" marT="5607" marB="0" anchor="b"/>
                </a:tc>
                <a:tc>
                  <a:txBody>
                    <a:bodyPr/>
                    <a:lstStyle/>
                    <a:p>
                      <a:pPr algn="l" fontAlgn="b"/>
                      <a:endParaRPr lang="zh-CN" altLang="en-US" sz="1600" b="0" i="0" u="none" strike="noStrike" dirty="0">
                        <a:solidFill>
                          <a:srgbClr val="000000"/>
                        </a:solidFill>
                        <a:effectLst/>
                        <a:latin typeface="+mj-lt"/>
                      </a:endParaRPr>
                    </a:p>
                  </a:txBody>
                  <a:tcPr marL="5607" marR="5607" marT="5607" marB="0" anchor="b"/>
                </a:tc>
              </a:tr>
              <a:tr h="300756">
                <a:tc>
                  <a:txBody>
                    <a:bodyPr/>
                    <a:lstStyle/>
                    <a:p>
                      <a:pPr algn="l" fontAlgn="b"/>
                      <a:r>
                        <a:rPr lang="mr-IN" sz="1600" u="none" strike="noStrike" dirty="0" smtClean="0">
                          <a:effectLst/>
                          <a:latin typeface="+mj-lt"/>
                        </a:rPr>
                        <a:t>HR</a:t>
                      </a:r>
                      <a:endParaRPr lang="mr-IN" sz="1600" b="0" i="0" u="none" strike="noStrike" dirty="0">
                        <a:solidFill>
                          <a:srgbClr val="000000"/>
                        </a:solidFill>
                        <a:effectLst/>
                        <a:latin typeface="+mj-lt"/>
                      </a:endParaRPr>
                    </a:p>
                  </a:txBody>
                  <a:tcPr marL="5607" marR="5607" marT="5607" marB="0" anchor="b"/>
                </a:tc>
                <a:tc>
                  <a:txBody>
                    <a:bodyPr/>
                    <a:lstStyle/>
                    <a:p>
                      <a:pPr algn="l" fontAlgn="b"/>
                      <a:r>
                        <a:rPr lang="mr-IN" sz="1600" u="none" strike="noStrike" dirty="0" smtClean="0">
                          <a:effectLst/>
                          <a:latin typeface="+mj-lt"/>
                        </a:rPr>
                        <a:t>bpm</a:t>
                      </a:r>
                      <a:endParaRPr lang="mr-IN"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a:effectLst/>
                          <a:latin typeface="+mj-lt"/>
                        </a:rPr>
                        <a:t>Heart </a:t>
                      </a:r>
                      <a:r>
                        <a:rPr lang="en-US" sz="1600" u="none" strike="noStrike" dirty="0" smtClean="0">
                          <a:effectLst/>
                          <a:latin typeface="+mj-lt"/>
                        </a:rPr>
                        <a:t>Rate (</a:t>
                      </a:r>
                      <a:r>
                        <a:rPr lang="en-US" sz="1600" b="0" i="0" kern="1200" dirty="0" smtClean="0">
                          <a:solidFill>
                            <a:schemeClr val="dk1"/>
                          </a:solidFill>
                          <a:effectLst/>
                          <a:latin typeface="+mn-lt"/>
                          <a:ea typeface="+mn-ea"/>
                          <a:cs typeface="+mn-cs"/>
                        </a:rPr>
                        <a:t>as felt through the walls of a peripheral artery)</a:t>
                      </a:r>
                      <a:endParaRPr lang="en-US" sz="1600" b="0" i="0" u="none" strike="noStrike" dirty="0">
                        <a:solidFill>
                          <a:srgbClr val="000000"/>
                        </a:solidFill>
                        <a:effectLst/>
                        <a:latin typeface="+mj-lt"/>
                      </a:endParaRPr>
                    </a:p>
                  </a:txBody>
                  <a:tcPr marL="5607" marR="5607" marT="5607" marB="0" anchor="b"/>
                </a:tc>
              </a:tr>
              <a:tr h="300756">
                <a:tc>
                  <a:txBody>
                    <a:bodyPr/>
                    <a:lstStyle/>
                    <a:p>
                      <a:pPr algn="l" fontAlgn="b"/>
                      <a:r>
                        <a:rPr lang="en-US" sz="1600" u="none" strike="noStrike" dirty="0" err="1" smtClean="0">
                          <a:effectLst/>
                          <a:latin typeface="+mj-lt"/>
                        </a:rPr>
                        <a:t>ABPSys</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smtClean="0">
                          <a:effectLst/>
                          <a:latin typeface="+mj-lt"/>
                        </a:rPr>
                        <a:t>mmHg</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a:effectLst/>
                          <a:latin typeface="+mj-lt"/>
                        </a:rPr>
                        <a:t>Systolic Pressure of Arterial Blood</a:t>
                      </a:r>
                      <a:endParaRPr lang="en-US" sz="1600" b="0" i="0" u="none" strike="noStrike" dirty="0">
                        <a:solidFill>
                          <a:srgbClr val="000000"/>
                        </a:solidFill>
                        <a:effectLst/>
                        <a:latin typeface="+mj-lt"/>
                      </a:endParaRPr>
                    </a:p>
                  </a:txBody>
                  <a:tcPr marL="5607" marR="5607" marT="5607" marB="0" anchor="b"/>
                </a:tc>
              </a:tr>
              <a:tr h="300756">
                <a:tc>
                  <a:txBody>
                    <a:bodyPr/>
                    <a:lstStyle/>
                    <a:p>
                      <a:pPr algn="l" fontAlgn="b"/>
                      <a:r>
                        <a:rPr lang="en-US" sz="1600" u="none" strike="noStrike" dirty="0" err="1" smtClean="0">
                          <a:effectLst/>
                          <a:latin typeface="+mj-lt"/>
                        </a:rPr>
                        <a:t>ABPDias</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smtClean="0">
                          <a:effectLst/>
                          <a:latin typeface="+mj-lt"/>
                        </a:rPr>
                        <a:t>mmHg</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a:effectLst/>
                          <a:latin typeface="+mj-lt"/>
                        </a:rPr>
                        <a:t>Diastolic Pressure of Arterial Blood</a:t>
                      </a:r>
                      <a:endParaRPr lang="en-US" sz="1600" b="0" i="0" u="none" strike="noStrike" dirty="0">
                        <a:solidFill>
                          <a:srgbClr val="000000"/>
                        </a:solidFill>
                        <a:effectLst/>
                        <a:latin typeface="+mj-lt"/>
                      </a:endParaRPr>
                    </a:p>
                  </a:txBody>
                  <a:tcPr marL="5607" marR="5607" marT="5607" marB="0" anchor="b"/>
                </a:tc>
              </a:tr>
              <a:tr h="300756">
                <a:tc>
                  <a:txBody>
                    <a:bodyPr/>
                    <a:lstStyle/>
                    <a:p>
                      <a:pPr algn="l" fontAlgn="b"/>
                      <a:r>
                        <a:rPr lang="en-US" sz="1600" u="none" strike="noStrike" dirty="0" err="1" smtClean="0">
                          <a:effectLst/>
                          <a:latin typeface="+mj-lt"/>
                        </a:rPr>
                        <a:t>ABPMean</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smtClean="0">
                          <a:effectLst/>
                          <a:latin typeface="+mj-lt"/>
                        </a:rPr>
                        <a:t>mmHg</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a:effectLst/>
                          <a:latin typeface="+mj-lt"/>
                        </a:rPr>
                        <a:t>Mean of Arterial Blood Pressure</a:t>
                      </a:r>
                      <a:endParaRPr lang="en-US" sz="1600" b="0" i="0" u="none" strike="noStrike">
                        <a:solidFill>
                          <a:srgbClr val="000000"/>
                        </a:solidFill>
                        <a:effectLst/>
                        <a:latin typeface="+mj-lt"/>
                      </a:endParaRPr>
                    </a:p>
                  </a:txBody>
                  <a:tcPr marL="5607" marR="5607" marT="5607" marB="0" anchor="b"/>
                </a:tc>
              </a:tr>
              <a:tr h="300756">
                <a:tc>
                  <a:txBody>
                    <a:bodyPr/>
                    <a:lstStyle/>
                    <a:p>
                      <a:pPr algn="l" fontAlgn="b"/>
                      <a:r>
                        <a:rPr lang="en-US" sz="1600" u="none" strike="noStrike" dirty="0" smtClean="0">
                          <a:effectLst/>
                          <a:latin typeface="+mj-lt"/>
                        </a:rPr>
                        <a:t>Pulse Pressure</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de-DE" sz="1600" u="none" strike="noStrike" dirty="0" err="1" smtClean="0">
                          <a:effectLst/>
                          <a:latin typeface="+mj-lt"/>
                        </a:rPr>
                        <a:t>mmHg</a:t>
                      </a:r>
                      <a:endParaRPr lang="mr-IN" sz="1600" b="0" i="0" u="none" strike="noStrike" dirty="0">
                        <a:solidFill>
                          <a:srgbClr val="000000"/>
                        </a:solidFill>
                        <a:effectLst/>
                        <a:latin typeface="+mj-lt"/>
                      </a:endParaRPr>
                    </a:p>
                  </a:txBody>
                  <a:tcPr marL="5607" marR="5607" marT="5607" marB="0" anchor="b"/>
                </a:tc>
                <a:tc>
                  <a:txBody>
                    <a:bodyPr/>
                    <a:lstStyle/>
                    <a:p>
                      <a:pPr algn="l" fontAlgn="b"/>
                      <a:r>
                        <a:rPr lang="en-US" altLang="zh-CN" sz="1600" b="0" i="0" u="none" strike="noStrike" dirty="0" smtClean="0">
                          <a:solidFill>
                            <a:srgbClr val="000000"/>
                          </a:solidFill>
                          <a:effectLst/>
                          <a:latin typeface="+mj-lt"/>
                        </a:rPr>
                        <a:t>typically ranges between 40 and 50 mmHg</a:t>
                      </a:r>
                      <a:endParaRPr lang="zh-CN" altLang="en-US" sz="1600" b="0" i="0" u="none" strike="noStrike" dirty="0">
                        <a:solidFill>
                          <a:srgbClr val="000000"/>
                        </a:solidFill>
                        <a:effectLst/>
                        <a:latin typeface="+mj-lt"/>
                      </a:endParaRPr>
                    </a:p>
                  </a:txBody>
                  <a:tcPr marL="5607" marR="5607" marT="5607" marB="0" anchor="b"/>
                </a:tc>
              </a:tr>
              <a:tr h="300756">
                <a:tc>
                  <a:txBody>
                    <a:bodyPr/>
                    <a:lstStyle/>
                    <a:p>
                      <a:pPr algn="l" fontAlgn="b"/>
                      <a:r>
                        <a:rPr lang="en-US" sz="1600" u="none" strike="noStrike" dirty="0" smtClean="0">
                          <a:effectLst/>
                          <a:latin typeface="+mj-lt"/>
                        </a:rPr>
                        <a:t>RESP</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mr-IN" sz="1600" u="none" strike="noStrike" dirty="0" smtClean="0">
                          <a:effectLst/>
                          <a:latin typeface="+mj-lt"/>
                        </a:rPr>
                        <a:t>pm</a:t>
                      </a:r>
                      <a:endParaRPr lang="mr-IN" sz="1600" b="0" i="0" u="none" strike="noStrike" dirty="0">
                        <a:solidFill>
                          <a:srgbClr val="000000"/>
                        </a:solidFill>
                        <a:effectLst/>
                        <a:latin typeface="+mj-lt"/>
                      </a:endParaRPr>
                    </a:p>
                  </a:txBody>
                  <a:tcPr marL="5607" marR="5607" marT="5607" marB="0" anchor="b"/>
                </a:tc>
                <a:tc>
                  <a:txBody>
                    <a:bodyPr/>
                    <a:lstStyle/>
                    <a:p>
                      <a:pPr algn="l" fontAlgn="b"/>
                      <a:endParaRPr lang="en-US" sz="1600" b="0" i="0" u="none" strike="noStrike" dirty="0">
                        <a:solidFill>
                          <a:srgbClr val="000000"/>
                        </a:solidFill>
                        <a:effectLst/>
                        <a:latin typeface="+mj-lt"/>
                      </a:endParaRPr>
                    </a:p>
                  </a:txBody>
                  <a:tcPr marL="5607" marR="5607" marT="5607" marB="0" anchor="b"/>
                </a:tc>
              </a:tr>
              <a:tr h="300756">
                <a:tc>
                  <a:txBody>
                    <a:bodyPr/>
                    <a:lstStyle/>
                    <a:p>
                      <a:pPr algn="l" fontAlgn="b"/>
                      <a:r>
                        <a:rPr lang="mr-IN" sz="1600" u="none" strike="noStrike" dirty="0" smtClean="0">
                          <a:effectLst/>
                          <a:latin typeface="+mj-lt"/>
                        </a:rPr>
                        <a:t>SpO2</a:t>
                      </a:r>
                      <a:endParaRPr lang="mr-IN" sz="1600" b="0" i="0" u="none" strike="noStrike" dirty="0">
                        <a:solidFill>
                          <a:srgbClr val="000000"/>
                        </a:solidFill>
                        <a:effectLst/>
                        <a:latin typeface="+mj-lt"/>
                      </a:endParaRPr>
                    </a:p>
                  </a:txBody>
                  <a:tcPr marL="5607" marR="5607" marT="5607" marB="0" anchor="b"/>
                </a:tc>
                <a:tc>
                  <a:txBody>
                    <a:bodyPr/>
                    <a:lstStyle/>
                    <a:p>
                      <a:pPr algn="l" fontAlgn="b"/>
                      <a:r>
                        <a:rPr lang="de-DE" sz="1600" b="0" i="0" u="none" strike="noStrike" dirty="0" smtClean="0">
                          <a:solidFill>
                            <a:schemeClr val="dk1"/>
                          </a:solidFill>
                          <a:effectLst/>
                          <a:latin typeface="+mj-lt"/>
                        </a:rPr>
                        <a:t>-</a:t>
                      </a:r>
                      <a:endParaRPr lang="mr-IN" sz="1600" b="0" i="0" u="none" strike="noStrike" dirty="0">
                        <a:solidFill>
                          <a:srgbClr val="000000"/>
                        </a:solidFill>
                        <a:effectLst/>
                        <a:latin typeface="+mj-lt"/>
                      </a:endParaRPr>
                    </a:p>
                  </a:txBody>
                  <a:tcPr marL="5607" marR="5607" marT="5607" marB="0" anchor="b"/>
                </a:tc>
                <a:tc>
                  <a:txBody>
                    <a:bodyPr/>
                    <a:lstStyle/>
                    <a:p>
                      <a:pPr algn="l" fontAlgn="b"/>
                      <a:r>
                        <a:rPr lang="de-DE" sz="1600" u="none" strike="noStrike" dirty="0">
                          <a:effectLst/>
                          <a:latin typeface="+mj-lt"/>
                        </a:rPr>
                        <a:t>Saturation </a:t>
                      </a:r>
                      <a:r>
                        <a:rPr lang="de-DE" sz="1600" u="none" strike="noStrike" dirty="0" err="1">
                          <a:effectLst/>
                          <a:latin typeface="+mj-lt"/>
                        </a:rPr>
                        <a:t>of</a:t>
                      </a:r>
                      <a:r>
                        <a:rPr lang="de-DE" sz="1600" u="none" strike="noStrike" dirty="0">
                          <a:effectLst/>
                          <a:latin typeface="+mj-lt"/>
                        </a:rPr>
                        <a:t> </a:t>
                      </a:r>
                      <a:r>
                        <a:rPr lang="de-DE" sz="1600" u="none" strike="noStrike" dirty="0" err="1">
                          <a:effectLst/>
                          <a:latin typeface="+mj-lt"/>
                        </a:rPr>
                        <a:t>Peripheral</a:t>
                      </a:r>
                      <a:r>
                        <a:rPr lang="de-DE" sz="1600" u="none" strike="noStrike" dirty="0">
                          <a:effectLst/>
                          <a:latin typeface="+mj-lt"/>
                        </a:rPr>
                        <a:t> Oxygen</a:t>
                      </a:r>
                      <a:endParaRPr lang="de-DE" sz="1600" b="0" i="0" u="none" strike="noStrike" dirty="0">
                        <a:solidFill>
                          <a:srgbClr val="000000"/>
                        </a:solidFill>
                        <a:effectLst/>
                        <a:latin typeface="+mj-lt"/>
                      </a:endParaRPr>
                    </a:p>
                  </a:txBody>
                  <a:tcPr marL="5607" marR="5607" marT="5607" marB="0" anchor="b"/>
                </a:tc>
              </a:tr>
              <a:tr h="300756">
                <a:tc>
                  <a:txBody>
                    <a:bodyPr/>
                    <a:lstStyle/>
                    <a:p>
                      <a:pPr algn="l" fontAlgn="b"/>
                      <a:r>
                        <a:rPr lang="en-US" sz="1600" u="none" strike="noStrike" dirty="0" err="1" smtClean="0">
                          <a:effectLst/>
                          <a:latin typeface="+mj-lt"/>
                        </a:rPr>
                        <a:t>NBPSys</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smtClean="0">
                          <a:effectLst/>
                          <a:latin typeface="+mj-lt"/>
                        </a:rPr>
                        <a:t>mmHg</a:t>
                      </a:r>
                      <a:endParaRPr lang="en-US" sz="1600" b="0" i="0" u="none" strike="noStrike" dirty="0">
                        <a:solidFill>
                          <a:srgbClr val="000000"/>
                        </a:solidFill>
                        <a:effectLst/>
                        <a:latin typeface="+mj-lt"/>
                      </a:endParaRPr>
                    </a:p>
                  </a:txBody>
                  <a:tcPr marL="5607" marR="5607" marT="5607"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600" u="none" strike="noStrike" dirty="0">
                          <a:effectLst/>
                          <a:latin typeface="+mj-lt"/>
                        </a:rPr>
                        <a:t>Systolic Pressure </a:t>
                      </a:r>
                      <a:r>
                        <a:rPr lang="en-US" altLang="zh-CN" sz="1600" u="none" strike="noStrike" dirty="0" smtClean="0">
                          <a:effectLst/>
                          <a:latin typeface="+mj-lt"/>
                        </a:rPr>
                        <a:t>of non-invasive Blood </a:t>
                      </a:r>
                      <a:endParaRPr lang="en-US" altLang="zh-CN" sz="1600" b="0" i="0" u="none" strike="noStrike" dirty="0" smtClean="0">
                        <a:solidFill>
                          <a:srgbClr val="000000"/>
                        </a:solidFill>
                        <a:effectLst/>
                        <a:latin typeface="+mj-lt"/>
                      </a:endParaRPr>
                    </a:p>
                  </a:txBody>
                  <a:tcPr marL="5607" marR="5607" marT="5607" marB="0" anchor="b"/>
                </a:tc>
              </a:tr>
              <a:tr h="345341">
                <a:tc>
                  <a:txBody>
                    <a:bodyPr/>
                    <a:lstStyle/>
                    <a:p>
                      <a:pPr algn="l" fontAlgn="b"/>
                      <a:r>
                        <a:rPr lang="en-US" sz="1600" u="none" strike="noStrike" dirty="0" err="1" smtClean="0">
                          <a:effectLst/>
                          <a:latin typeface="+mj-lt"/>
                        </a:rPr>
                        <a:t>NBPDias</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smtClean="0">
                          <a:effectLst/>
                          <a:latin typeface="+mj-lt"/>
                        </a:rPr>
                        <a:t>mmHg</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a:effectLst/>
                          <a:latin typeface="+mj-lt"/>
                        </a:rPr>
                        <a:t>Diastolic </a:t>
                      </a:r>
                      <a:r>
                        <a:rPr lang="en-US" sz="1600" u="none" strike="noStrike" dirty="0" smtClean="0">
                          <a:effectLst/>
                          <a:latin typeface="+mj-lt"/>
                        </a:rPr>
                        <a:t>Pressure </a:t>
                      </a:r>
                      <a:r>
                        <a:rPr lang="en-US" altLang="zh-CN" sz="1600" u="none" strike="noStrike" dirty="0" smtClean="0">
                          <a:effectLst/>
                          <a:latin typeface="+mj-lt"/>
                        </a:rPr>
                        <a:t>of non-invasive Blood </a:t>
                      </a:r>
                      <a:endParaRPr lang="en-US" sz="1600" b="0" i="0" u="none" strike="noStrike" dirty="0">
                        <a:solidFill>
                          <a:srgbClr val="000000"/>
                        </a:solidFill>
                        <a:effectLst/>
                        <a:latin typeface="+mj-lt"/>
                      </a:endParaRPr>
                    </a:p>
                  </a:txBody>
                  <a:tcPr marL="5607" marR="5607" marT="5607" marB="0" anchor="b"/>
                </a:tc>
              </a:tr>
              <a:tr h="300756">
                <a:tc>
                  <a:txBody>
                    <a:bodyPr/>
                    <a:lstStyle/>
                    <a:p>
                      <a:pPr algn="l" fontAlgn="b"/>
                      <a:r>
                        <a:rPr lang="en-US" sz="1600" u="none" strike="noStrike" dirty="0" err="1" smtClean="0">
                          <a:effectLst/>
                          <a:latin typeface="+mj-lt"/>
                        </a:rPr>
                        <a:t>NBPMean</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smtClean="0">
                          <a:effectLst/>
                          <a:latin typeface="+mj-lt"/>
                        </a:rPr>
                        <a:t>mmHg</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a:effectLst/>
                          <a:latin typeface="+mj-lt"/>
                        </a:rPr>
                        <a:t>Mean of Non-invasive Blood Pressure</a:t>
                      </a:r>
                      <a:endParaRPr lang="en-US" sz="1600" b="0" i="0" u="none" strike="noStrike" dirty="0">
                        <a:solidFill>
                          <a:srgbClr val="000000"/>
                        </a:solidFill>
                        <a:effectLst/>
                        <a:latin typeface="+mj-lt"/>
                      </a:endParaRPr>
                    </a:p>
                  </a:txBody>
                  <a:tcPr marL="5607" marR="5607" marT="5607" marB="0" anchor="b"/>
                </a:tc>
              </a:tr>
            </a:tbl>
          </a:graphicData>
        </a:graphic>
      </p:graphicFrame>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738" y="5276241"/>
            <a:ext cx="7391400" cy="609600"/>
          </a:xfrm>
          <a:prstGeom prst="rect">
            <a:avLst/>
          </a:prstGeom>
        </p:spPr>
      </p:pic>
    </p:spTree>
    <p:extLst>
      <p:ext uri="{BB962C8B-B14F-4D97-AF65-F5344CB8AC3E}">
        <p14:creationId xmlns:p14="http://schemas.microsoft.com/office/powerpoint/2010/main" val="286985371"/>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nhaltsplatzhalter 10"/>
          <p:cNvPicPr>
            <a:picLocks noGrp="1" noChangeAspect="1"/>
          </p:cNvPicPr>
          <p:nvPr>
            <p:ph sz="half" idx="1"/>
          </p:nvPr>
        </p:nvPicPr>
        <p:blipFill>
          <a:blip r:embed="rId2"/>
          <a:stretch>
            <a:fillRect/>
          </a:stretch>
        </p:blipFill>
        <p:spPr>
          <a:xfrm>
            <a:off x="3707904" y="1052736"/>
            <a:ext cx="4685477" cy="5298583"/>
          </a:xfrm>
          <a:prstGeom prst="rect">
            <a:avLst/>
          </a:prstGeom>
        </p:spPr>
      </p:pic>
      <p:sp>
        <p:nvSpPr>
          <p:cNvPr id="10" name="Inhaltsplatzhalter 9"/>
          <p:cNvSpPr>
            <a:spLocks noGrp="1"/>
          </p:cNvSpPr>
          <p:nvPr>
            <p:ph sz="half" idx="2"/>
          </p:nvPr>
        </p:nvSpPr>
        <p:spPr>
          <a:xfrm>
            <a:off x="467544" y="1196752"/>
            <a:ext cx="2880320" cy="4525963"/>
          </a:xfrm>
        </p:spPr>
        <p:txBody>
          <a:bodyPr/>
          <a:lstStyle/>
          <a:p>
            <a:r>
              <a:rPr lang="de-DE" dirty="0" err="1" smtClean="0"/>
              <a:t>Acute</a:t>
            </a:r>
            <a:r>
              <a:rPr lang="de-DE" dirty="0" smtClean="0"/>
              <a:t> </a:t>
            </a:r>
            <a:r>
              <a:rPr lang="de-DE" dirty="0" err="1" smtClean="0"/>
              <a:t>Hypotensive</a:t>
            </a:r>
            <a:r>
              <a:rPr lang="de-DE" dirty="0" smtClean="0"/>
              <a:t> </a:t>
            </a:r>
            <a:r>
              <a:rPr lang="de-DE" dirty="0" smtClean="0"/>
              <a:t>Episode</a:t>
            </a:r>
            <a:endParaRPr lang="de-DE" dirty="0" smtClean="0"/>
          </a:p>
          <a:p>
            <a:pPr lvl="1"/>
            <a:r>
              <a:rPr lang="de-DE" dirty="0" err="1" smtClean="0">
                <a:sym typeface="Symbol" panose="05050102010706020507" pitchFamily="18" charset="2"/>
              </a:rPr>
              <a:t>ABPMean</a:t>
            </a:r>
            <a:r>
              <a:rPr lang="de-DE" dirty="0" smtClean="0">
                <a:sym typeface="Symbol" panose="05050102010706020507" pitchFamily="18" charset="2"/>
              </a:rPr>
              <a:t> &lt; 60</a:t>
            </a:r>
          </a:p>
          <a:p>
            <a:pPr lvl="1"/>
            <a:r>
              <a:rPr lang="de-DE" dirty="0" err="1" smtClean="0">
                <a:sym typeface="Symbol" panose="05050102010706020507" pitchFamily="18" charset="2"/>
              </a:rPr>
              <a:t>During</a:t>
            </a:r>
            <a:r>
              <a:rPr lang="de-DE" dirty="0">
                <a:sym typeface="Symbol" panose="05050102010706020507" pitchFamily="18" charset="2"/>
              </a:rPr>
              <a:t> </a:t>
            </a:r>
            <a:r>
              <a:rPr lang="de-DE" dirty="0" smtClean="0">
                <a:sym typeface="Symbol" panose="05050102010706020507" pitchFamily="18" charset="2"/>
              </a:rPr>
              <a:t>a </a:t>
            </a:r>
            <a:r>
              <a:rPr lang="de-DE" dirty="0" err="1" smtClean="0">
                <a:sym typeface="Symbol" panose="05050102010706020507" pitchFamily="18" charset="2"/>
              </a:rPr>
              <a:t>period</a:t>
            </a:r>
            <a:r>
              <a:rPr lang="de-DE" dirty="0" smtClean="0">
                <a:sym typeface="Symbol" panose="05050102010706020507" pitchFamily="18" charset="2"/>
              </a:rPr>
              <a:t> </a:t>
            </a:r>
            <a:r>
              <a:rPr lang="de-DE" dirty="0" err="1" smtClean="0">
                <a:sym typeface="Symbol" panose="05050102010706020507" pitchFamily="18" charset="2"/>
              </a:rPr>
              <a:t>of</a:t>
            </a:r>
            <a:r>
              <a:rPr lang="de-DE" dirty="0" smtClean="0">
                <a:sym typeface="Symbol" panose="05050102010706020507" pitchFamily="18" charset="2"/>
              </a:rPr>
              <a:t> 30 min </a:t>
            </a:r>
            <a:r>
              <a:rPr lang="de-DE" dirty="0" err="1" smtClean="0">
                <a:sym typeface="Symbol" panose="05050102010706020507" pitchFamily="18" charset="2"/>
              </a:rPr>
              <a:t>or</a:t>
            </a:r>
            <a:r>
              <a:rPr lang="de-DE" dirty="0" smtClean="0">
                <a:sym typeface="Symbol" panose="05050102010706020507" pitchFamily="18" charset="2"/>
              </a:rPr>
              <a:t> </a:t>
            </a:r>
            <a:r>
              <a:rPr lang="de-DE" dirty="0" err="1" smtClean="0">
                <a:sym typeface="Symbol" panose="05050102010706020507" pitchFamily="18" charset="2"/>
              </a:rPr>
              <a:t>more</a:t>
            </a:r>
            <a:endParaRPr lang="de-DE" dirty="0" smtClean="0"/>
          </a:p>
          <a:p>
            <a:pPr lvl="1"/>
            <a:endParaRPr lang="de-DE" dirty="0" smtClean="0"/>
          </a:p>
        </p:txBody>
      </p:sp>
      <p:sp>
        <p:nvSpPr>
          <p:cNvPr id="3" name="Titel 2"/>
          <p:cNvSpPr>
            <a:spLocks noGrp="1"/>
          </p:cNvSpPr>
          <p:nvPr>
            <p:ph type="title"/>
          </p:nvPr>
        </p:nvSpPr>
        <p:spPr/>
        <p:txBody>
          <a:bodyPr/>
          <a:lstStyle/>
          <a:p>
            <a:r>
              <a:rPr lang="de-DE" dirty="0" smtClean="0"/>
              <a:t>Blood </a:t>
            </a:r>
            <a:r>
              <a:rPr lang="de-DE" dirty="0" err="1" smtClean="0"/>
              <a:t>Pressure</a:t>
            </a:r>
            <a:r>
              <a:rPr lang="de-DE" dirty="0" smtClean="0"/>
              <a:t> Chart </a:t>
            </a:r>
            <a:r>
              <a:rPr lang="de-DE" dirty="0" err="1" smtClean="0"/>
              <a:t>for</a:t>
            </a:r>
            <a:r>
              <a:rPr lang="de-DE" dirty="0" smtClean="0"/>
              <a:t> </a:t>
            </a:r>
            <a:r>
              <a:rPr lang="de-DE" dirty="0" err="1" smtClean="0"/>
              <a:t>Adults</a:t>
            </a:r>
            <a:endParaRPr lang="de-DE" dirty="0"/>
          </a:p>
        </p:txBody>
      </p:sp>
    </p:spTree>
    <p:extLst>
      <p:ext uri="{BB962C8B-B14F-4D97-AF65-F5344CB8AC3E}">
        <p14:creationId xmlns:p14="http://schemas.microsoft.com/office/powerpoint/2010/main" val="2751786794"/>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throughout </a:t>
            </a:r>
            <a:r>
              <a:rPr lang="en-US" dirty="0"/>
              <a:t>the </a:t>
            </a:r>
            <a:r>
              <a:rPr lang="en-US" dirty="0" smtClean="0"/>
              <a:t>day </a:t>
            </a:r>
            <a:r>
              <a:rPr lang="en-US" dirty="0"/>
              <a:t>blood pressure </a:t>
            </a:r>
            <a:r>
              <a:rPr lang="en-US" dirty="0" smtClean="0"/>
              <a:t>varies depending on</a:t>
            </a:r>
          </a:p>
          <a:p>
            <a:pPr lvl="1"/>
            <a:r>
              <a:rPr lang="en-US" b="1" dirty="0" smtClean="0"/>
              <a:t>medications</a:t>
            </a:r>
            <a:endParaRPr lang="en-US" b="1" dirty="0"/>
          </a:p>
          <a:p>
            <a:pPr lvl="1"/>
            <a:r>
              <a:rPr lang="en-US" b="1" dirty="0" smtClean="0"/>
              <a:t>nutrition</a:t>
            </a:r>
            <a:endParaRPr lang="en-US" b="1" dirty="0"/>
          </a:p>
          <a:p>
            <a:pPr lvl="1"/>
            <a:r>
              <a:rPr lang="en-US" b="1" dirty="0"/>
              <a:t>time of day</a:t>
            </a:r>
          </a:p>
          <a:p>
            <a:pPr lvl="1"/>
            <a:r>
              <a:rPr lang="en-US" dirty="0" smtClean="0"/>
              <a:t>body position</a:t>
            </a:r>
          </a:p>
          <a:p>
            <a:pPr lvl="1"/>
            <a:r>
              <a:rPr lang="en-US" dirty="0" smtClean="0"/>
              <a:t>breathing rhythm</a:t>
            </a:r>
          </a:p>
          <a:p>
            <a:pPr lvl="1"/>
            <a:r>
              <a:rPr lang="en-US" dirty="0" smtClean="0"/>
              <a:t>stress level</a:t>
            </a:r>
          </a:p>
          <a:p>
            <a:pPr lvl="1"/>
            <a:r>
              <a:rPr lang="en-US" dirty="0" smtClean="0"/>
              <a:t>physical condition</a:t>
            </a:r>
          </a:p>
          <a:p>
            <a:r>
              <a:rPr lang="en-US" dirty="0" smtClean="0"/>
              <a:t>usually </a:t>
            </a:r>
            <a:r>
              <a:rPr lang="en-US" dirty="0"/>
              <a:t>lowest at night and rises sharply on </a:t>
            </a:r>
            <a:r>
              <a:rPr lang="en-US" dirty="0" smtClean="0"/>
              <a:t>waking</a:t>
            </a:r>
            <a:endParaRPr lang="de-DE" dirty="0"/>
          </a:p>
        </p:txBody>
      </p:sp>
      <p:sp>
        <p:nvSpPr>
          <p:cNvPr id="3" name="Titel 2"/>
          <p:cNvSpPr>
            <a:spLocks noGrp="1"/>
          </p:cNvSpPr>
          <p:nvPr>
            <p:ph type="title"/>
          </p:nvPr>
        </p:nvSpPr>
        <p:spPr/>
        <p:txBody>
          <a:bodyPr/>
          <a:lstStyle/>
          <a:p>
            <a:r>
              <a:rPr lang="de-DE" altLang="de-DE" dirty="0" err="1"/>
              <a:t>Influences</a:t>
            </a:r>
            <a:r>
              <a:rPr lang="de-DE" altLang="de-DE" dirty="0"/>
              <a:t> on </a:t>
            </a:r>
            <a:r>
              <a:rPr lang="de-DE" altLang="de-DE" dirty="0" smtClean="0"/>
              <a:t>ABP</a:t>
            </a:r>
            <a:endParaRPr lang="de-DE" dirty="0"/>
          </a:p>
        </p:txBody>
      </p:sp>
      <p:pic>
        <p:nvPicPr>
          <p:cNvPr id="4" name="Grafik 3"/>
          <p:cNvPicPr>
            <a:picLocks noChangeAspect="1"/>
          </p:cNvPicPr>
          <p:nvPr/>
        </p:nvPicPr>
        <p:blipFill>
          <a:blip r:embed="rId3"/>
          <a:stretch>
            <a:fillRect/>
          </a:stretch>
        </p:blipFill>
        <p:spPr>
          <a:xfrm>
            <a:off x="1799461" y="3788060"/>
            <a:ext cx="5687955" cy="2569878"/>
          </a:xfrm>
          <a:prstGeom prst="rect">
            <a:avLst/>
          </a:prstGeom>
        </p:spPr>
      </p:pic>
    </p:spTree>
    <p:extLst>
      <p:ext uri="{BB962C8B-B14F-4D97-AF65-F5344CB8AC3E}">
        <p14:creationId xmlns:p14="http://schemas.microsoft.com/office/powerpoint/2010/main" val="2436322688"/>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smtClean="0"/>
              <a:t>Preliminary</a:t>
            </a:r>
            <a:r>
              <a:rPr lang="zh-CN" altLang="en-US" dirty="0" smtClean="0"/>
              <a:t> </a:t>
            </a:r>
            <a:r>
              <a:rPr lang="en-US" altLang="zh-CN" dirty="0" smtClean="0"/>
              <a:t>Plan</a:t>
            </a:r>
            <a:r>
              <a:rPr lang="zh-CN" altLang="en-US" dirty="0" smtClean="0"/>
              <a:t> </a:t>
            </a:r>
            <a:r>
              <a:rPr lang="en-US" altLang="zh-CN" dirty="0" smtClean="0"/>
              <a:t>of Implementation</a:t>
            </a:r>
            <a:endParaRPr lang="de-DE" altLang="de-DE" dirty="0" smtClean="0"/>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700808"/>
            <a:ext cx="9048249" cy="3744416"/>
          </a:xfrm>
        </p:spPr>
      </p:pic>
      <p:cxnSp>
        <p:nvCxnSpPr>
          <p:cNvPr id="5" name="直线箭头连接符 4"/>
          <p:cNvCxnSpPr/>
          <p:nvPr/>
        </p:nvCxnSpPr>
        <p:spPr>
          <a:xfrm>
            <a:off x="1043608" y="1448780"/>
            <a:ext cx="0" cy="504056"/>
          </a:xfrm>
          <a:prstGeom prst="straightConnector1">
            <a:avLst/>
          </a:prstGeom>
          <a:ln w="44450" cap="rnd">
            <a:solidFill>
              <a:schemeClr val="tx2">
                <a:lumMod val="75000"/>
              </a:schemeClr>
            </a:solidFill>
            <a:headEnd type="none"/>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743783"/>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smtClean="0"/>
              <a:t>Clarification/Again</a:t>
            </a:r>
            <a:endParaRPr lang="de-DE" altLang="de-DE" dirty="0" smtClean="0"/>
          </a:p>
        </p:txBody>
      </p:sp>
      <p:sp>
        <p:nvSpPr>
          <p:cNvPr id="11267" name="Inhaltsplatzhalter 2"/>
          <p:cNvSpPr>
            <a:spLocks noGrp="1"/>
          </p:cNvSpPr>
          <p:nvPr>
            <p:ph idx="1"/>
          </p:nvPr>
        </p:nvSpPr>
        <p:spPr/>
        <p:txBody>
          <a:bodyPr/>
          <a:lstStyle/>
          <a:p>
            <a:pPr marL="457200" indent="-457200">
              <a:buFont typeface="+mj-lt"/>
              <a:buAutoNum type="arabicPeriod"/>
            </a:pPr>
            <a:r>
              <a:rPr lang="en-US" altLang="zh-CN" i="1" dirty="0"/>
              <a:t>A</a:t>
            </a:r>
            <a:r>
              <a:rPr lang="en-US" altLang="zh-CN" i="1" dirty="0" smtClean="0"/>
              <a:t>cute </a:t>
            </a:r>
            <a:r>
              <a:rPr lang="en-US" altLang="zh-CN" i="1" dirty="0"/>
              <a:t>H</a:t>
            </a:r>
            <a:r>
              <a:rPr lang="en-US" altLang="zh-CN" i="1" dirty="0" smtClean="0"/>
              <a:t>ypotensive Episode</a:t>
            </a:r>
            <a:r>
              <a:rPr lang="en-US" altLang="zh-CN" dirty="0"/>
              <a:t> (AHE) is defined for the purposes of this challenge as any period of 30 minutes or more during which at least 90% of the </a:t>
            </a:r>
            <a:r>
              <a:rPr lang="en-US" altLang="zh-CN" dirty="0" smtClean="0"/>
              <a:t>MAP(</a:t>
            </a:r>
            <a:r>
              <a:rPr lang="en-US" altLang="zh-CN" dirty="0" err="1" smtClean="0"/>
              <a:t>ABPmean</a:t>
            </a:r>
            <a:r>
              <a:rPr lang="en-US" altLang="zh-CN" dirty="0" smtClean="0"/>
              <a:t>) </a:t>
            </a:r>
            <a:r>
              <a:rPr lang="en-US" altLang="zh-CN" dirty="0"/>
              <a:t>measurements were at or below 60 mmHg</a:t>
            </a:r>
            <a:r>
              <a:rPr lang="en-US" altLang="zh-CN" dirty="0" smtClean="0"/>
              <a:t>.</a:t>
            </a:r>
          </a:p>
          <a:p>
            <a:pPr marL="457200" indent="-457200">
              <a:buFont typeface="+mj-lt"/>
              <a:buAutoNum type="arabicPeriod"/>
            </a:pPr>
            <a:endParaRPr lang="en-US" altLang="zh-CN" dirty="0">
              <a:latin typeface="Arial" charset="0"/>
              <a:ea typeface="Arial" charset="0"/>
              <a:cs typeface="Arial" charset="0"/>
            </a:endParaRPr>
          </a:p>
          <a:p>
            <a:pPr marL="457200" indent="-457200">
              <a:buFont typeface="+mj-lt"/>
              <a:buAutoNum type="arabicPeriod"/>
            </a:pPr>
            <a:r>
              <a:rPr lang="en-US" altLang="zh-CN" dirty="0" smtClean="0">
                <a:latin typeface="Arial" charset="0"/>
                <a:ea typeface="Arial" charset="0"/>
                <a:cs typeface="Arial" charset="0"/>
              </a:rPr>
              <a:t>Given</a:t>
            </a:r>
            <a:r>
              <a:rPr lang="zh-CN" altLang="en-US" dirty="0" smtClean="0">
                <a:latin typeface="Arial" charset="0"/>
                <a:ea typeface="Arial" charset="0"/>
                <a:cs typeface="Arial" charset="0"/>
              </a:rPr>
              <a:t> </a:t>
            </a:r>
            <a:r>
              <a:rPr lang="en-US" altLang="zh-CN" dirty="0" smtClean="0">
                <a:latin typeface="Arial" charset="0"/>
                <a:ea typeface="Arial" charset="0"/>
                <a:cs typeface="Arial" charset="0"/>
              </a:rPr>
              <a:t>Data</a:t>
            </a:r>
          </a:p>
          <a:p>
            <a:pPr marL="457200" indent="-457200">
              <a:buFont typeface="+mj-lt"/>
              <a:buAutoNum type="arabicPeriod"/>
            </a:pPr>
            <a:endParaRPr lang="en-US" altLang="zh-CN" dirty="0">
              <a:latin typeface="Arial" charset="0"/>
              <a:ea typeface="Arial" charset="0"/>
              <a:cs typeface="Arial" charset="0"/>
            </a:endParaRPr>
          </a:p>
          <a:p>
            <a:pPr marL="457200" indent="-457200">
              <a:buFont typeface="+mj-lt"/>
              <a:buAutoNum type="arabicPeriod"/>
            </a:pPr>
            <a:endParaRPr lang="en-US" altLang="zh-CN" dirty="0" smtClean="0">
              <a:latin typeface="Arial" charset="0"/>
              <a:ea typeface="Arial" charset="0"/>
              <a:cs typeface="Arial" charset="0"/>
            </a:endParaRPr>
          </a:p>
          <a:p>
            <a:pPr marL="457200" indent="-457200">
              <a:buFont typeface="+mj-lt"/>
              <a:buAutoNum type="arabicPeriod"/>
            </a:pPr>
            <a:endParaRPr lang="en-US" altLang="zh-CN" dirty="0">
              <a:latin typeface="Arial" charset="0"/>
              <a:ea typeface="Arial" charset="0"/>
              <a:cs typeface="Arial" charset="0"/>
            </a:endParaRPr>
          </a:p>
          <a:p>
            <a:pPr marL="457200" indent="-457200">
              <a:buFont typeface="+mj-lt"/>
              <a:buAutoNum type="arabicPeriod"/>
            </a:pPr>
            <a:endParaRPr lang="en-US" altLang="zh-CN" dirty="0" smtClean="0">
              <a:latin typeface="Arial" charset="0"/>
              <a:ea typeface="Arial" charset="0"/>
              <a:cs typeface="Arial" charset="0"/>
            </a:endParaRPr>
          </a:p>
          <a:p>
            <a:pPr marL="457200" indent="-457200">
              <a:buFont typeface="+mj-lt"/>
              <a:buAutoNum type="arabicPeriod"/>
            </a:pPr>
            <a:endParaRPr lang="en-US" altLang="zh-CN" dirty="0">
              <a:latin typeface="Arial" charset="0"/>
              <a:ea typeface="Arial" charset="0"/>
              <a:cs typeface="Arial" charset="0"/>
            </a:endParaRPr>
          </a:p>
          <a:p>
            <a:pPr marL="457200" indent="-457200">
              <a:buFont typeface="+mj-lt"/>
              <a:buAutoNum type="arabicPeriod"/>
            </a:pPr>
            <a:r>
              <a:rPr lang="en-US" altLang="zh-CN" dirty="0" smtClean="0">
                <a:latin typeface="Arial" charset="0"/>
                <a:ea typeface="Arial" charset="0"/>
                <a:cs typeface="Arial" charset="0"/>
              </a:rPr>
              <a:t>Target patient is adults</a:t>
            </a:r>
          </a:p>
          <a:p>
            <a:pPr marL="457200" indent="-457200">
              <a:buFont typeface="+mj-lt"/>
              <a:buAutoNum type="arabicPeriod"/>
            </a:pPr>
            <a:r>
              <a:rPr lang="en-US" altLang="zh-CN" dirty="0">
                <a:latin typeface="Arial" charset="0"/>
                <a:ea typeface="Arial" charset="0"/>
                <a:cs typeface="Arial" charset="0"/>
              </a:rPr>
              <a:t>Forecast window: This is defined as the one-hour period immediately following a specified time T0</a:t>
            </a:r>
            <a:endParaRPr lang="en-US" altLang="zh-CN" dirty="0" smtClean="0">
              <a:latin typeface="Arial" charset="0"/>
              <a:ea typeface="Arial" charset="0"/>
              <a:cs typeface="Arial" charset="0"/>
            </a:endParaRPr>
          </a:p>
        </p:txBody>
      </p:sp>
      <p:grpSp>
        <p:nvGrpSpPr>
          <p:cNvPr id="12" name="组 11"/>
          <p:cNvGrpSpPr/>
          <p:nvPr/>
        </p:nvGrpSpPr>
        <p:grpSpPr>
          <a:xfrm>
            <a:off x="939813" y="3093657"/>
            <a:ext cx="5697863" cy="1208731"/>
            <a:chOff x="939813" y="3093657"/>
            <a:chExt cx="5697863" cy="1208731"/>
          </a:xfrm>
        </p:grpSpPr>
        <p:sp>
          <p:nvSpPr>
            <p:cNvPr id="2" name="左大括号 1"/>
            <p:cNvSpPr/>
            <p:nvPr/>
          </p:nvSpPr>
          <p:spPr>
            <a:xfrm>
              <a:off x="939813" y="3322414"/>
              <a:ext cx="535843" cy="792088"/>
            </a:xfrm>
            <a:prstGeom prst="leftBrace">
              <a:avLst/>
            </a:prstGeom>
            <a:noFill/>
            <a:ln cap="rnd">
              <a:solidFill>
                <a:schemeClr val="accent5">
                  <a:lumMod val="75000"/>
                </a:schemeClr>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4" name="文本框 3"/>
            <p:cNvSpPr txBox="1"/>
            <p:nvPr/>
          </p:nvSpPr>
          <p:spPr>
            <a:xfrm>
              <a:off x="1475656" y="3093657"/>
              <a:ext cx="2016224" cy="369332"/>
            </a:xfrm>
            <a:prstGeom prst="rect">
              <a:avLst/>
            </a:prstGeom>
            <a:noFill/>
          </p:spPr>
          <p:txBody>
            <a:bodyPr wrap="square" rtlCol="0">
              <a:spAutoFit/>
            </a:bodyPr>
            <a:lstStyle/>
            <a:p>
              <a:r>
                <a:rPr kumimoji="1" lang="en-US" altLang="zh-CN" dirty="0" smtClean="0"/>
                <a:t>Wave Form Record</a:t>
              </a:r>
              <a:endParaRPr kumimoji="1" lang="zh-CN" altLang="en-US" dirty="0"/>
            </a:p>
          </p:txBody>
        </p:sp>
        <p:sp>
          <p:nvSpPr>
            <p:cNvPr id="5" name="文本框 4"/>
            <p:cNvSpPr txBox="1"/>
            <p:nvPr/>
          </p:nvSpPr>
          <p:spPr>
            <a:xfrm>
              <a:off x="1475656" y="3933056"/>
              <a:ext cx="1800200" cy="369332"/>
            </a:xfrm>
            <a:prstGeom prst="rect">
              <a:avLst/>
            </a:prstGeom>
            <a:noFill/>
          </p:spPr>
          <p:txBody>
            <a:bodyPr wrap="square" rtlCol="0">
              <a:spAutoFit/>
            </a:bodyPr>
            <a:lstStyle/>
            <a:p>
              <a:r>
                <a:rPr kumimoji="1" lang="en-US" altLang="zh-CN" dirty="0" smtClean="0"/>
                <a:t>Numeric Record</a:t>
              </a:r>
              <a:endParaRPr kumimoji="1" lang="zh-CN" altLang="en-US" dirty="0"/>
            </a:p>
          </p:txBody>
        </p:sp>
        <p:cxnSp>
          <p:nvCxnSpPr>
            <p:cNvPr id="7" name="直线箭头连接符 6"/>
            <p:cNvCxnSpPr/>
            <p:nvPr/>
          </p:nvCxnSpPr>
          <p:spPr>
            <a:xfrm flipH="1">
              <a:off x="3131840" y="4114502"/>
              <a:ext cx="720080" cy="0"/>
            </a:xfrm>
            <a:prstGeom prst="straightConnector1">
              <a:avLst/>
            </a:prstGeom>
            <a:ln w="317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918470" y="3929836"/>
              <a:ext cx="2719206" cy="369332"/>
            </a:xfrm>
            <a:prstGeom prst="rect">
              <a:avLst/>
            </a:prstGeom>
            <a:noFill/>
          </p:spPr>
          <p:txBody>
            <a:bodyPr wrap="none" rtlCol="0">
              <a:spAutoFit/>
            </a:bodyPr>
            <a:lstStyle/>
            <a:p>
              <a:r>
                <a:rPr kumimoji="1" lang="en-US" altLang="zh-CN" dirty="0" smtClean="0"/>
                <a:t>Focus on the signal of MAP</a:t>
              </a:r>
              <a:endParaRPr kumimoji="1" lang="zh-CN" altLang="en-US" dirty="0"/>
            </a:p>
          </p:txBody>
        </p:sp>
      </p:grpSp>
    </p:spTree>
    <p:extLst>
      <p:ext uri="{BB962C8B-B14F-4D97-AF65-F5344CB8AC3E}">
        <p14:creationId xmlns:p14="http://schemas.microsoft.com/office/powerpoint/2010/main" val="1998847639"/>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smtClean="0"/>
              <a:t>Data</a:t>
            </a:r>
            <a:r>
              <a:rPr lang="zh-CN" altLang="en-US" dirty="0" smtClean="0"/>
              <a:t> </a:t>
            </a:r>
            <a:r>
              <a:rPr lang="en-US" altLang="zh-CN" dirty="0" smtClean="0"/>
              <a:t>Preprocessing</a:t>
            </a:r>
            <a:endParaRPr lang="de-DE" altLang="de-DE" dirty="0" smtClean="0"/>
          </a:p>
        </p:txBody>
      </p:sp>
      <p:graphicFrame>
        <p:nvGraphicFramePr>
          <p:cNvPr id="4" name="内容占位符 3"/>
          <p:cNvGraphicFramePr>
            <a:graphicFrameLocks noGrp="1"/>
          </p:cNvGraphicFramePr>
          <p:nvPr>
            <p:ph idx="1"/>
            <p:extLst>
              <p:ext uri="{D42A27DB-BD31-4B8C-83A1-F6EECF244321}">
                <p14:modId xmlns:p14="http://schemas.microsoft.com/office/powerpoint/2010/main" val="1501662299"/>
              </p:ext>
            </p:extLst>
          </p:nvPr>
        </p:nvGraphicFramePr>
        <p:xfrm>
          <a:off x="428628" y="1412774"/>
          <a:ext cx="8535859" cy="3848651"/>
        </p:xfrm>
        <a:graphic>
          <a:graphicData uri="http://schemas.openxmlformats.org/drawingml/2006/table">
            <a:tbl>
              <a:tblPr/>
              <a:tblGrid>
                <a:gridCol w="1601969"/>
                <a:gridCol w="693389"/>
                <a:gridCol w="693389"/>
                <a:gridCol w="693389"/>
                <a:gridCol w="693389"/>
                <a:gridCol w="693389"/>
                <a:gridCol w="693389"/>
                <a:gridCol w="693389"/>
                <a:gridCol w="693389"/>
                <a:gridCol w="693389"/>
                <a:gridCol w="693389"/>
              </a:tblGrid>
              <a:tr h="192505">
                <a:tc>
                  <a:txBody>
                    <a:bodyPr/>
                    <a:lstStyle/>
                    <a:p>
                      <a:pPr algn="l" fontAlgn="b"/>
                      <a:r>
                        <a:rPr lang="en-US" sz="1000" b="0" i="0" u="none" strike="noStrike" dirty="0">
                          <a:solidFill>
                            <a:srgbClr val="000000"/>
                          </a:solidFill>
                          <a:effectLst/>
                          <a:latin typeface="DengXian" charset="-122"/>
                        </a:rPr>
                        <a:t>'Time and date'</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'HR'</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'ABPSys'</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'ABPDias'</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'ABPMean'</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'PULSE'</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'RESP'</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'SpO2'</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'NBPSys'</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'NBPDias'</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'NBPMean'</a:t>
                      </a:r>
                    </a:p>
                  </a:txBody>
                  <a:tcPr marL="5173" marR="5173" marT="5173" marB="0" anchor="b">
                    <a:lnL>
                      <a:noFill/>
                    </a:lnL>
                    <a:lnR>
                      <a:noFill/>
                    </a:lnR>
                    <a:lnT>
                      <a:noFill/>
                    </a:lnT>
                    <a:lnB>
                      <a:noFill/>
                    </a:lnB>
                  </a:tcPr>
                </a:tc>
              </a:tr>
              <a:tr h="192505">
                <a:tc>
                  <a:txBody>
                    <a:bodyPr/>
                    <a:lstStyle/>
                    <a:p>
                      <a:pPr algn="l" fontAlgn="b"/>
                      <a:r>
                        <a:rPr lang="en-US" sz="1000" b="0" i="0" u="none" strike="noStrike">
                          <a:solidFill>
                            <a:srgbClr val="000000"/>
                          </a:solidFill>
                          <a:effectLst/>
                          <a:latin typeface="DengXian" charset="-122"/>
                        </a:rPr>
                        <a:t>'hh:mm:ss dd/mm/yyyy'</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'bpm'</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'mmHg'</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'mmHg'</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'mmHg'</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'bpm'</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'pm'</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'mmHg'</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'mmHg'</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'mmHg'</a:t>
                      </a:r>
                    </a:p>
                  </a:txBody>
                  <a:tcPr marL="5173" marR="5173" marT="5173" marB="0" anchor="b">
                    <a:lnL>
                      <a:noFill/>
                    </a:lnL>
                    <a:lnR>
                      <a:noFill/>
                    </a:lnR>
                    <a:lnT>
                      <a:noFill/>
                    </a:lnT>
                    <a:lnB>
                      <a:noFill/>
                    </a:lnB>
                  </a:tcPr>
                </a:tc>
              </a:tr>
              <a:tr h="191056">
                <a:tc>
                  <a:txBody>
                    <a:bodyPr/>
                    <a:lstStyle/>
                    <a:p>
                      <a:pPr algn="l" fontAlgn="b"/>
                      <a:r>
                        <a:rPr lang="mr-IN" sz="1000" b="0" i="0" u="none" strike="noStrike">
                          <a:solidFill>
                            <a:srgbClr val="000000"/>
                          </a:solidFill>
                          <a:effectLst/>
                          <a:latin typeface="DengXian" charset="-122"/>
                        </a:rPr>
                        <a:t>'[22:01:00 29/06/2016]'</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dirty="0">
                          <a:solidFill>
                            <a:srgbClr val="000000"/>
                          </a:solidFill>
                          <a:effectLst/>
                          <a:latin typeface="DengXian" charset="-122"/>
                        </a:rPr>
                        <a:t>'[22:02:00 29/06/2016]'</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'[22:03:00 29/06/2016]'</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is-IS" sz="1000" b="0" i="0" u="none" strike="noStrike">
                          <a:solidFill>
                            <a:srgbClr val="000000"/>
                          </a:solidFill>
                          <a:effectLst/>
                          <a:latin typeface="DengXian" charset="-122"/>
                        </a:rPr>
                        <a:t>28</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'[22:04:00 29/06/2016]'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56.3</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14.7</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'[22:05:00 29/06/2016]'</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51.6</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12.6</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'[22:06:00 29/06/2016]'</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56</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54.2</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16.3</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99.5</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'[22:07:00 29/06/2016]'</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56</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67.3</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16.7</a:t>
                      </a:r>
                    </a:p>
                  </a:txBody>
                  <a:tcPr marL="5173" marR="5173" marT="5173" marB="0" anchor="b">
                    <a:lnL>
                      <a:noFill/>
                    </a:lnL>
                    <a:lnR>
                      <a:noFill/>
                    </a:lnR>
                    <a:lnT>
                      <a:noFill/>
                    </a:lnT>
                    <a:lnB>
                      <a:noFill/>
                    </a:lnB>
                  </a:tcPr>
                </a:tc>
                <a:tc>
                  <a:txBody>
                    <a:bodyPr/>
                    <a:lstStyle/>
                    <a:p>
                      <a:pPr algn="r" fontAlgn="b"/>
                      <a:r>
                        <a:rPr lang="is-IS" sz="1000" b="0" i="0" u="none" strike="noStrike">
                          <a:solidFill>
                            <a:srgbClr val="000000"/>
                          </a:solidFill>
                          <a:effectLst/>
                          <a:latin typeface="DengXian" charset="-122"/>
                        </a:rPr>
                        <a:t>100</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'[22:08:00 29/06/2016]'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52.7</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16.9</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is-IS" sz="1000" b="0" i="0" u="none" strike="noStrike">
                          <a:solidFill>
                            <a:srgbClr val="000000"/>
                          </a:solidFill>
                          <a:effectLst/>
                          <a:latin typeface="DengXian" charset="-122"/>
                        </a:rPr>
                        <a:t>125</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64</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84</a:t>
                      </a:r>
                    </a:p>
                  </a:txBody>
                  <a:tcPr marL="5173" marR="5173" marT="5173" marB="0" anchor="b">
                    <a:lnL>
                      <a:noFill/>
                    </a:lnL>
                    <a:lnR>
                      <a:noFill/>
                    </a:lnR>
                    <a:lnT>
                      <a:noFill/>
                    </a:lnT>
                    <a:lnB>
                      <a:noFill/>
                    </a:lnB>
                  </a:tcPr>
                </a:tc>
              </a:tr>
              <a:tr h="192505">
                <a:tc>
                  <a:txBody>
                    <a:bodyPr/>
                    <a:lstStyle/>
                    <a:p>
                      <a:pPr algn="l" fontAlgn="b"/>
                      <a:r>
                        <a:rPr lang="mr-IN" sz="1000" b="0" i="0" u="none" strike="noStrike" dirty="0">
                          <a:solidFill>
                            <a:srgbClr val="000000"/>
                          </a:solidFill>
                          <a:effectLst/>
                          <a:latin typeface="DengXian" charset="-122"/>
                        </a:rPr>
                        <a:t>'[22:09:00 29/06/2016]'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53.5</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53.2</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17.7</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98.5</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'[22:10:00 29/06/2016]'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53.1</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53.1</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16.4</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99</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'[22:11:00 29/06/2016]'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52.8</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52.4</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17</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97.9</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'[22:12:00 29/06/2016]'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53.8</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135.8</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60.4</a:t>
                      </a:r>
                    </a:p>
                  </a:txBody>
                  <a:tcPr marL="5173" marR="5173" marT="5173" marB="0" anchor="b">
                    <a:lnL>
                      <a:noFill/>
                    </a:lnL>
                    <a:lnR>
                      <a:noFill/>
                    </a:lnR>
                    <a:lnT>
                      <a:noFill/>
                    </a:lnT>
                    <a:lnB>
                      <a:noFill/>
                    </a:lnB>
                  </a:tcPr>
                </a:tc>
                <a:tc>
                  <a:txBody>
                    <a:bodyPr/>
                    <a:lstStyle/>
                    <a:p>
                      <a:pPr algn="r" fontAlgn="b"/>
                      <a:r>
                        <a:rPr lang="fi-FI" sz="1000" b="0" i="0" u="none" strike="noStrike">
                          <a:solidFill>
                            <a:srgbClr val="000000"/>
                          </a:solidFill>
                          <a:effectLst/>
                          <a:latin typeface="DengXian" charset="-122"/>
                        </a:rPr>
                        <a:t>87</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53.1</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18.2</a:t>
                      </a:r>
                    </a:p>
                  </a:txBody>
                  <a:tcPr marL="5173" marR="5173" marT="5173" marB="0" anchor="b">
                    <a:lnL>
                      <a:noFill/>
                    </a:lnL>
                    <a:lnR>
                      <a:noFill/>
                    </a:lnR>
                    <a:lnT>
                      <a:noFill/>
                    </a:lnT>
                    <a:lnB>
                      <a:noFill/>
                    </a:lnB>
                  </a:tcPr>
                </a:tc>
                <a:tc>
                  <a:txBody>
                    <a:bodyPr/>
                    <a:lstStyle/>
                    <a:p>
                      <a:pPr algn="r" fontAlgn="b"/>
                      <a:r>
                        <a:rPr lang="cs-CZ" sz="1000" b="0" i="0" u="none" strike="noStrike">
                          <a:solidFill>
                            <a:srgbClr val="000000"/>
                          </a:solidFill>
                          <a:effectLst/>
                          <a:latin typeface="DengXian" charset="-122"/>
                        </a:rPr>
                        <a:t>97</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'[22:13:00 29/06/2016]'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53.2</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138.8</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66.8</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91.6</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53</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17.9</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98.1</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'[22:14:00 29/06/2016]'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54.1</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53.7</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15</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99.2</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'[22:15:00 29/06/2016]'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53.7</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152.3</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53.3</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15.6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99.3</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'[22:16:00 29/06/2016]'</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51.7</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139.7</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67.7</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92.3</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53</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15.8</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99</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'[22:17:00 29/06/2016]'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54.8</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146.3</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74.8</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99</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17.5</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'[22:18:00 29/06/2016]'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58.1</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141.5</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71.9</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95.9</a:t>
                      </a:r>
                    </a:p>
                  </a:txBody>
                  <a:tcPr marL="5173" marR="5173" marT="5173" marB="0" anchor="b">
                    <a:lnL>
                      <a:noFill/>
                    </a:lnL>
                    <a:lnR>
                      <a:noFill/>
                    </a:lnR>
                    <a:lnT>
                      <a:noFill/>
                    </a:lnT>
                    <a:lnB>
                      <a:noFill/>
                    </a:lnB>
                  </a:tcPr>
                </a:tc>
                <a:tc>
                  <a:txBody>
                    <a:bodyPr/>
                    <a:lstStyle/>
                    <a:p>
                      <a:pPr algn="r" fontAlgn="b"/>
                      <a:r>
                        <a:rPr lang="en-US" altLang="zh-CN" sz="1000" b="0" i="0" u="none" strike="noStrike" dirty="0">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17.9</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dirty="0">
                          <a:solidFill>
                            <a:srgbClr val="000000"/>
                          </a:solidFill>
                          <a:effectLst/>
                          <a:latin typeface="DengXian" charset="-122"/>
                        </a:rPr>
                        <a:t>-</a:t>
                      </a:r>
                    </a:p>
                  </a:txBody>
                  <a:tcPr marL="5173" marR="5173" marT="5173" marB="0" anchor="b">
                    <a:lnL>
                      <a:noFill/>
                    </a:lnL>
                    <a:lnR>
                      <a:noFill/>
                    </a:lnR>
                    <a:lnT>
                      <a:noFill/>
                    </a:lnT>
                    <a:lnB>
                      <a:noFill/>
                    </a:lnB>
                  </a:tcPr>
                </a:tc>
              </a:tr>
            </a:tbl>
          </a:graphicData>
        </a:graphic>
      </p:graphicFrame>
    </p:spTree>
    <p:extLst>
      <p:ext uri="{BB962C8B-B14F-4D97-AF65-F5344CB8AC3E}">
        <p14:creationId xmlns:p14="http://schemas.microsoft.com/office/powerpoint/2010/main" val="50782537"/>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DIMA-Templat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DIMA-Template_01</Template>
  <TotalTime>0</TotalTime>
  <Words>954</Words>
  <Application>Microsoft Office PowerPoint</Application>
  <PresentationFormat>Bildschirmpräsentation (4:3)</PresentationFormat>
  <Paragraphs>395</Paragraphs>
  <Slides>19</Slides>
  <Notes>16</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19</vt:i4>
      </vt:variant>
    </vt:vector>
  </HeadingPairs>
  <TitlesOfParts>
    <vt:vector size="29" baseType="lpstr">
      <vt:lpstr>宋体</vt:lpstr>
      <vt:lpstr>Arial</vt:lpstr>
      <vt:lpstr>Calibri</vt:lpstr>
      <vt:lpstr>DengXian</vt:lpstr>
      <vt:lpstr>Mangal</vt:lpstr>
      <vt:lpstr>Symbol</vt:lpstr>
      <vt:lpstr>Times New Roman</vt:lpstr>
      <vt:lpstr>Verdana</vt:lpstr>
      <vt:lpstr>Wingdings</vt:lpstr>
      <vt:lpstr>DIMA-Template</vt:lpstr>
      <vt:lpstr>Big data analytics in the Medical domain</vt:lpstr>
      <vt:lpstr>Agenda</vt:lpstr>
      <vt:lpstr>Project objectives</vt:lpstr>
      <vt:lpstr>Glossary of Terms</vt:lpstr>
      <vt:lpstr>Blood Pressure Chart for Adults</vt:lpstr>
      <vt:lpstr>Influences on ABP</vt:lpstr>
      <vt:lpstr>Preliminary Plan of Implementation</vt:lpstr>
      <vt:lpstr>Clarification/Again</vt:lpstr>
      <vt:lpstr>Data Preprocessing</vt:lpstr>
      <vt:lpstr>Data Preprocessing</vt:lpstr>
      <vt:lpstr>Preliminary Plan of Implementation</vt:lpstr>
      <vt:lpstr>Feature Extraction</vt:lpstr>
      <vt:lpstr>Preliminary Plan of Implementation</vt:lpstr>
      <vt:lpstr>Training &amp; Testing the Prediction Model</vt:lpstr>
      <vt:lpstr>Preliminary Plan of Implementation</vt:lpstr>
      <vt:lpstr>Generalization &amp; Model Evaluation</vt:lpstr>
      <vt:lpstr>Generalization &amp; Model Evaluation</vt:lpstr>
      <vt:lpstr>Techniques</vt:lpstr>
      <vt:lpstr>References</vt:lpstr>
    </vt:vector>
  </TitlesOfParts>
  <Company>Init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in the Medical domain</dc:title>
  <dc:creator>Budke, Oliver (init)</dc:creator>
  <cp:lastModifiedBy>Budke, Oliver (init)</cp:lastModifiedBy>
  <cp:revision>49</cp:revision>
  <dcterms:created xsi:type="dcterms:W3CDTF">2018-05-07T10:31:37Z</dcterms:created>
  <dcterms:modified xsi:type="dcterms:W3CDTF">2018-05-27T14:33:00Z</dcterms:modified>
</cp:coreProperties>
</file>