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64" r:id="rId4"/>
    <p:sldId id="266" r:id="rId5"/>
    <p:sldId id="265" r:id="rId6"/>
    <p:sldId id="267" r:id="rId7"/>
    <p:sldId id="268" r:id="rId8"/>
    <p:sldId id="274" r:id="rId9"/>
    <p:sldId id="271" r:id="rId10"/>
    <p:sldId id="276" r:id="rId11"/>
    <p:sldId id="272" r:id="rId12"/>
    <p:sldId id="273" r:id="rId13"/>
    <p:sldId id="269" r:id="rId14"/>
    <p:sldId id="279" r:id="rId15"/>
    <p:sldId id="262" r:id="rId16"/>
    <p:sldId id="278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103" autoAdjust="0"/>
  </p:normalViewPr>
  <p:slideViewPr>
    <p:cSldViewPr>
      <p:cViewPr varScale="1">
        <p:scale>
          <a:sx n="97" d="100"/>
          <a:sy n="97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265651-050B-49D5-B858-4DA36F0F7221}" type="datetimeFigureOut">
              <a:rPr lang="de-DE"/>
              <a:pPr>
                <a:defRPr/>
              </a:pPr>
              <a:t>26.05.18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D83B2-299B-4B53-9106-9960035715B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8622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F46DAF-15CB-4A49-9DA1-67654FAB7E81}" type="datetimeFigureOut">
              <a:rPr lang="de-DE"/>
              <a:pPr>
                <a:defRPr/>
              </a:pPr>
              <a:t>26.05.18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CD974E-5FC7-4CAD-9979-0C153E8E90C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62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48258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134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1168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02163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9355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85141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71958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2209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1485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73840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54557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5109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0710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77930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6699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de-DE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de-DE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/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0685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46951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  <a:endParaRPr lang="de-DE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9947236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5242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589915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07359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/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  <a:endParaRPr lang="de-DE" sz="24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1731869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118628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Erste Ebene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1028" name="Textfeld 7"/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FCC1781E-7D0A-45BC-99CA-9D9D2FCC8637}" type="datetime1">
              <a:rPr lang="de-DE" altLang="de-DE" sz="1200"/>
              <a:pPr algn="ctr"/>
              <a:t>26.05.18</a:t>
            </a:fld>
            <a:endParaRPr lang="de-DE" altLang="de-DE" sz="1200"/>
          </a:p>
        </p:txBody>
      </p:sp>
      <p:sp>
        <p:nvSpPr>
          <p:cNvPr id="1029" name="Textfeld 8"/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de-DE" sz="1200"/>
              <a:t>DIMA – TU Berlin</a:t>
            </a:r>
          </a:p>
        </p:txBody>
      </p:sp>
      <p:sp>
        <p:nvSpPr>
          <p:cNvPr id="1030" name="Textfeld 9"/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DC795AA1-ACB1-4C48-BABD-9129095BF159}" type="slidenum">
              <a:rPr lang="de-DE" altLang="de-DE" sz="1200"/>
              <a:pPr algn="ctr"/>
              <a:t>‹#›</a:t>
            </a:fld>
            <a:endParaRPr lang="de-DE" altLang="de-DE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d_pressure" TargetMode="External"/><Relationship Id="rId4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 in the Medical domain</a:t>
            </a:r>
            <a:endParaRPr lang="de-DE" altLang="de-DE" dirty="0" smtClean="0"/>
          </a:p>
        </p:txBody>
      </p:sp>
      <p:sp>
        <p:nvSpPr>
          <p:cNvPr id="10243" name="Untertitel 4"/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538287"/>
          </a:xfrm>
        </p:spPr>
        <p:txBody>
          <a:bodyPr/>
          <a:lstStyle/>
          <a:p>
            <a:r>
              <a:rPr lang="de-DE" altLang="de-DE" dirty="0" err="1" smtClean="0"/>
              <a:t>Huiran</a:t>
            </a:r>
            <a:r>
              <a:rPr lang="de-DE" altLang="de-DE" dirty="0" smtClean="0"/>
              <a:t> Liu</a:t>
            </a:r>
          </a:p>
          <a:p>
            <a:r>
              <a:rPr lang="de-DE" altLang="de-DE" dirty="0" smtClean="0"/>
              <a:t>Roxana </a:t>
            </a:r>
            <a:r>
              <a:rPr lang="de-DE" altLang="de-DE" dirty="0" err="1" smtClean="0"/>
              <a:t>Tapia</a:t>
            </a:r>
            <a:endParaRPr lang="de-DE" altLang="de-DE" dirty="0" smtClean="0"/>
          </a:p>
          <a:p>
            <a:r>
              <a:rPr lang="de-DE" altLang="de-DE" dirty="0"/>
              <a:t>Oliver </a:t>
            </a:r>
            <a:r>
              <a:rPr lang="de-DE" altLang="de-DE" dirty="0" smtClean="0"/>
              <a:t>Budke</a:t>
            </a:r>
            <a:endParaRPr lang="de-DE" altLang="de-D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Implementation</a:t>
            </a:r>
            <a:endParaRPr lang="de-DE" altLang="de-DE" dirty="0" smtClean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9048249" cy="3744416"/>
          </a:xfrm>
        </p:spPr>
      </p:pic>
      <p:cxnSp>
        <p:nvCxnSpPr>
          <p:cNvPr id="5" name="直线箭头连接符 4"/>
          <p:cNvCxnSpPr/>
          <p:nvPr/>
        </p:nvCxnSpPr>
        <p:spPr>
          <a:xfrm>
            <a:off x="4427984" y="1448780"/>
            <a:ext cx="0" cy="504056"/>
          </a:xfrm>
          <a:prstGeom prst="straightConnector1">
            <a:avLst/>
          </a:prstGeom>
          <a:ln w="44450" cap="rnd">
            <a:solidFill>
              <a:schemeClr val="tx2">
                <a:lumMod val="75000"/>
              </a:schemeClr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254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Training &amp; Testing the Prediction Model</a:t>
            </a:r>
            <a:endParaRPr lang="de-DE" altLang="de-DE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Classification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</a:p>
          <a:p>
            <a:pPr lvl="1"/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： </a:t>
            </a:r>
            <a:r>
              <a:rPr kumimoji="1" lang="en-US" altLang="zh-CN" dirty="0" smtClean="0"/>
              <a:t>    The features we extracted in every patient</a:t>
            </a:r>
          </a:p>
          <a:p>
            <a:pPr lvl="1"/>
            <a:r>
              <a:rPr kumimoji="1" lang="en-US" altLang="zh-CN" dirty="0" smtClean="0"/>
              <a:t>Labels:     AHE in the forecast window occurred or not </a:t>
            </a:r>
          </a:p>
          <a:p>
            <a:pPr lvl="4"/>
            <a:r>
              <a:rPr kumimoji="1" lang="en-US" altLang="zh-CN" dirty="0" smtClean="0"/>
              <a:t>(0,1)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Methods</a:t>
            </a:r>
          </a:p>
          <a:p>
            <a:pPr lvl="1"/>
            <a:r>
              <a:rPr kumimoji="1" lang="en-US" altLang="zh-CN" dirty="0" smtClean="0"/>
              <a:t>SVM</a:t>
            </a:r>
          </a:p>
          <a:p>
            <a:pPr lvl="1"/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Forest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614024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Implementation</a:t>
            </a:r>
            <a:endParaRPr lang="de-DE" altLang="de-DE" dirty="0" smtClean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9048249" cy="3744416"/>
          </a:xfrm>
        </p:spPr>
      </p:pic>
      <p:cxnSp>
        <p:nvCxnSpPr>
          <p:cNvPr id="5" name="直线箭头连接符 4"/>
          <p:cNvCxnSpPr/>
          <p:nvPr/>
        </p:nvCxnSpPr>
        <p:spPr>
          <a:xfrm>
            <a:off x="5940152" y="1448780"/>
            <a:ext cx="0" cy="504056"/>
          </a:xfrm>
          <a:prstGeom prst="straightConnector1">
            <a:avLst/>
          </a:prstGeom>
          <a:ln w="44450" cap="rnd">
            <a:solidFill>
              <a:schemeClr val="tx2">
                <a:lumMod val="75000"/>
              </a:schemeClr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31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Generalization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Model Evaluation</a:t>
            </a:r>
            <a:endParaRPr lang="de-DE" altLang="de-DE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goal of classification is generalization: </a:t>
            </a:r>
            <a:r>
              <a:rPr lang="en-US" altLang="zh-CN" dirty="0" smtClean="0"/>
              <a:t>prediction </a:t>
            </a:r>
            <a:r>
              <a:rPr lang="en-US" altLang="zh-CN" dirty="0"/>
              <a:t>of new data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stimate </a:t>
            </a:r>
            <a:r>
              <a:rPr lang="en-US" altLang="zh-CN" dirty="0"/>
              <a:t>generalization </a:t>
            </a:r>
            <a:r>
              <a:rPr lang="en-US" altLang="zh-CN" dirty="0" smtClean="0"/>
              <a:t>performance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K-Folds Cross-validation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• </a:t>
            </a:r>
            <a:r>
              <a:rPr lang="en-US" altLang="zh-CN" dirty="0"/>
              <a:t>Train model on part of data</a:t>
            </a:r>
            <a:br>
              <a:rPr lang="en-US" altLang="zh-CN" dirty="0"/>
            </a:br>
            <a:r>
              <a:rPr lang="en-US" altLang="zh-CN" dirty="0"/>
              <a:t>• Test model on other part of data</a:t>
            </a:r>
            <a:br>
              <a:rPr lang="en-US" altLang="zh-CN" dirty="0"/>
            </a:br>
            <a:r>
              <a:rPr lang="en-US" altLang="zh-CN" dirty="0"/>
              <a:t>• Repeat on different cross-validation folds</a:t>
            </a:r>
            <a:br>
              <a:rPr lang="en-US" altLang="zh-CN" dirty="0"/>
            </a:br>
            <a:r>
              <a:rPr lang="en-US" altLang="zh-CN" dirty="0"/>
              <a:t>• Average performance on test set across all folds </a:t>
            </a:r>
            <a:br>
              <a:rPr lang="en-US" altLang="zh-CN" dirty="0"/>
            </a:b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2356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Generalization </a:t>
            </a:r>
            <a:r>
              <a:rPr lang="en-US" altLang="zh-CN" dirty="0" smtClean="0"/>
              <a:t>&amp; </a:t>
            </a:r>
            <a:r>
              <a:rPr lang="en-US" altLang="zh-CN" dirty="0" smtClean="0"/>
              <a:t>Model Evaluation</a:t>
            </a:r>
            <a:endParaRPr lang="de-DE" altLang="de-DE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AUC </a:t>
            </a:r>
            <a:r>
              <a:rPr lang="en-US" altLang="zh-CN" b="1" dirty="0" smtClean="0"/>
              <a:t>metric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Draw</a:t>
            </a:r>
            <a:r>
              <a:rPr lang="zh-CN" altLang="en-US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a ROC </a:t>
            </a:r>
            <a:r>
              <a:rPr lang="en-US" altLang="zh-CN" dirty="0"/>
              <a:t>Curve and </a:t>
            </a:r>
            <a:r>
              <a:rPr lang="en-US" altLang="zh-CN" dirty="0" smtClean="0"/>
              <a:t>get the </a:t>
            </a:r>
            <a:r>
              <a:rPr lang="en-US" altLang="zh-CN" dirty="0"/>
              <a:t>value </a:t>
            </a:r>
            <a:r>
              <a:rPr lang="en-US" altLang="zh-CN" dirty="0" smtClean="0"/>
              <a:t>of AUC(area </a:t>
            </a:r>
            <a:r>
              <a:rPr lang="en-US" altLang="zh-CN" dirty="0"/>
              <a:t>under the </a:t>
            </a:r>
            <a:r>
              <a:rPr lang="en-US" altLang="zh-CN" dirty="0" smtClean="0"/>
              <a:t>receiver </a:t>
            </a:r>
            <a:r>
              <a:rPr lang="en-US" altLang="zh-CN" dirty="0"/>
              <a:t>operator curve) </a:t>
            </a:r>
            <a:endParaRPr lang="en-US" altLang="zh-CN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25"/>
          <a:stretch/>
        </p:blipFill>
        <p:spPr>
          <a:xfrm>
            <a:off x="1" y="2113372"/>
            <a:ext cx="5049046" cy="35617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272865" y="3974103"/>
            <a:ext cx="3816424" cy="1271358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31" y="1916832"/>
            <a:ext cx="4056469" cy="4060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57396" y="5692303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Confusion Matrix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157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  <a:endParaRPr lang="de-DE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" y="4638675"/>
            <a:ext cx="1329170" cy="121840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0" y="3202391"/>
            <a:ext cx="2594845" cy="7617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7" y="1020726"/>
            <a:ext cx="2987824" cy="1507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14" y="1533191"/>
            <a:ext cx="3553502" cy="19893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9" y="4725144"/>
            <a:ext cx="3602577" cy="10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1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References</a:t>
            </a:r>
            <a:endParaRPr lang="de-DE" altLang="de-DE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en.wikipedia.org/wiki/Blood_pressure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en.wikipedia.org/wiki/Receiver_operating_characteristic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2613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de-DE" altLang="de-DE" dirty="0" smtClean="0"/>
              <a:t>Agenda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Project </a:t>
            </a:r>
            <a:r>
              <a:rPr lang="de-DE" altLang="de-DE" dirty="0" err="1"/>
              <a:t>objectives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FF0000"/>
                </a:solidFill>
              </a:rPr>
              <a:t>(Oliver</a:t>
            </a:r>
            <a:r>
              <a:rPr lang="de-DE" altLang="de-DE" dirty="0" smtClean="0">
                <a:solidFill>
                  <a:srgbClr val="FF0000"/>
                </a:solidFill>
              </a:rPr>
              <a:t>)</a:t>
            </a:r>
            <a:endParaRPr lang="de-DE" altLang="de-D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Medical </a:t>
            </a:r>
            <a:r>
              <a:rPr lang="de-DE" altLang="de-DE" dirty="0" err="1" smtClean="0"/>
              <a:t>background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</a:t>
            </a:r>
            <a:r>
              <a:rPr lang="de-DE" altLang="de-DE" dirty="0">
                <a:solidFill>
                  <a:srgbClr val="FF0000"/>
                </a:solidFill>
              </a:rPr>
              <a:t>O</a:t>
            </a:r>
            <a:r>
              <a:rPr lang="de-DE" altLang="de-DE" dirty="0" smtClean="0">
                <a:solidFill>
                  <a:srgbClr val="FF0000"/>
                </a:solidFill>
              </a:rPr>
              <a:t>liver) 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Glossary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Terms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Influences</a:t>
            </a:r>
            <a:r>
              <a:rPr lang="de-DE" altLang="de-DE" dirty="0" smtClean="0"/>
              <a:t> on </a:t>
            </a:r>
            <a:r>
              <a:rPr lang="de-DE" altLang="de-DE" dirty="0" smtClean="0"/>
              <a:t>ABP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of </a:t>
            </a:r>
            <a:r>
              <a:rPr lang="en-US" altLang="zh-CN" dirty="0" smtClean="0"/>
              <a:t>Implementation</a:t>
            </a:r>
            <a:endParaRPr lang="de-DE" altLang="de-DE" dirty="0" smtClean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err="1" smtClean="0"/>
              <a:t>Clarification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Data </a:t>
            </a:r>
            <a:r>
              <a:rPr lang="de-DE" altLang="de-DE" dirty="0" err="1" smtClean="0"/>
              <a:t>Preprocessing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Feature </a:t>
            </a:r>
            <a:r>
              <a:rPr lang="de-DE" altLang="de-DE" dirty="0" err="1" smtClean="0"/>
              <a:t>Extraction</a:t>
            </a:r>
            <a:endParaRPr lang="de-DE" alt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Training &amp;  </a:t>
            </a:r>
            <a:r>
              <a:rPr lang="de-DE" altLang="de-DE" dirty="0" err="1" smtClean="0"/>
              <a:t>Testing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Prediction</a:t>
            </a:r>
            <a:r>
              <a:rPr lang="de-DE" altLang="de-DE" dirty="0" smtClean="0"/>
              <a:t> Model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altLang="de-DE" dirty="0" smtClean="0"/>
              <a:t>Model Evaluation</a:t>
            </a:r>
            <a:endParaRPr lang="de-DE" altLang="de-DE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 smtClean="0"/>
              <a:t>Next </a:t>
            </a:r>
            <a:r>
              <a:rPr lang="de-DE" altLang="de-DE" dirty="0" err="1" smtClean="0"/>
              <a:t>steps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(Roxana)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 smtClean="0"/>
              <a:t>Discussion</a:t>
            </a:r>
            <a:r>
              <a:rPr lang="de-DE" altLang="de-DE" dirty="0" smtClean="0"/>
              <a:t> / </a:t>
            </a:r>
            <a:r>
              <a:rPr lang="de-DE" altLang="de-DE" dirty="0" err="1" smtClean="0"/>
              <a:t>questions</a:t>
            </a:r>
            <a:r>
              <a:rPr lang="de-DE" altLang="de-DE" dirty="0" smtClean="0"/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(Oliver) 30:00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97968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de-DE" altLang="de-DE" dirty="0" err="1" smtClean="0"/>
              <a:t>Glossary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Terms</a:t>
            </a:r>
            <a:endParaRPr lang="de-DE" altLang="de-DE" dirty="0" smtClean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74624"/>
              </p:ext>
            </p:extLst>
          </p:nvPr>
        </p:nvGraphicFramePr>
        <p:xfrm>
          <a:off x="500063" y="980729"/>
          <a:ext cx="8286750" cy="418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419"/>
                <a:gridCol w="2151529"/>
                <a:gridCol w="4193802"/>
              </a:tblGrid>
              <a:tr h="55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>
                          <a:effectLst/>
                        </a:rPr>
                        <a:t>Terms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Arial Rounded MT Bold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Unit of measurement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Rounded MT Bold" charset="0"/>
                      </a:endParaRPr>
                    </a:p>
                  </a:txBody>
                  <a:tcPr marL="5607" marR="5607" marT="5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Meaning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charset="0"/>
                      </a:endParaRPr>
                    </a:p>
                  </a:txBody>
                  <a:tcPr marL="5607" marR="5607" marT="5607" marB="0" anchor="ctr"/>
                </a:tc>
              </a:tr>
              <a:tr h="572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'Time and date'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'hh:mm:ss dd/mm/yyyy'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mr-IN" sz="1900" u="none" strike="noStrike">
                          <a:effectLst/>
                        </a:rPr>
                        <a:t>'HR'</a:t>
                      </a:r>
                      <a:endParaRPr lang="mr-IN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900" u="none" strike="noStrike">
                          <a:effectLst/>
                        </a:rPr>
                        <a:t>'bpm'</a:t>
                      </a:r>
                      <a:endParaRPr lang="mr-IN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Heart Rate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ABPSys'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'mmHg'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Systolic Pressure of Arterial Blood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'ABPDias'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'mmHg'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Diastolic Pressure of Arterial Blood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'ABPMean'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'mmHg'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Mean of Arterial Blood Pressure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'PULSE'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900" u="none" strike="noStrike">
                          <a:effectLst/>
                        </a:rPr>
                        <a:t>'bpm'</a:t>
                      </a:r>
                      <a:endParaRPr lang="mr-IN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'RESP'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900" u="none" strike="noStrike">
                          <a:effectLst/>
                        </a:rPr>
                        <a:t>'pm'</a:t>
                      </a:r>
                      <a:endParaRPr lang="mr-IN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something about Respiration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mr-IN" sz="1900" u="none" strike="noStrike">
                          <a:effectLst/>
                        </a:rPr>
                        <a:t>'SpO2'</a:t>
                      </a:r>
                      <a:endParaRPr lang="mr-IN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900" u="none" strike="noStrike">
                          <a:effectLst/>
                        </a:rPr>
                        <a:t>'%'</a:t>
                      </a:r>
                      <a:endParaRPr lang="mr-IN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900" u="none" strike="noStrike" dirty="0">
                          <a:effectLst/>
                        </a:rPr>
                        <a:t>Saturation </a:t>
                      </a:r>
                      <a:r>
                        <a:rPr lang="de-DE" sz="1900" u="none" strike="noStrike" dirty="0" err="1">
                          <a:effectLst/>
                        </a:rPr>
                        <a:t>of</a:t>
                      </a:r>
                      <a:r>
                        <a:rPr lang="de-DE" sz="1900" u="none" strike="noStrike" dirty="0">
                          <a:effectLst/>
                        </a:rPr>
                        <a:t> </a:t>
                      </a:r>
                      <a:r>
                        <a:rPr lang="de-DE" sz="1900" u="none" strike="noStrike" dirty="0" err="1">
                          <a:effectLst/>
                        </a:rPr>
                        <a:t>Peripheral</a:t>
                      </a:r>
                      <a:r>
                        <a:rPr lang="de-DE" sz="1900" u="none" strike="noStrike" dirty="0">
                          <a:effectLst/>
                        </a:rPr>
                        <a:t> Oxygen</a:t>
                      </a:r>
                      <a:endParaRPr lang="de-DE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'NBPSys'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'mmHg'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strike="noStrike" dirty="0">
                          <a:effectLst/>
                        </a:rPr>
                        <a:t>Systolic Pressure </a:t>
                      </a:r>
                      <a:r>
                        <a:rPr lang="en-US" altLang="zh-CN" sz="1900" u="none" strike="noStrike" dirty="0" smtClean="0">
                          <a:effectLst/>
                        </a:rPr>
                        <a:t>of Non-invasive Blood </a:t>
                      </a:r>
                      <a:endParaRPr lang="en-US" altLang="zh-CN" sz="19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45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'NBPDias'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'mmHg'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Diastolic </a:t>
                      </a:r>
                      <a:r>
                        <a:rPr lang="en-US" sz="1900" u="none" strike="noStrike" dirty="0" smtClean="0">
                          <a:effectLst/>
                        </a:rPr>
                        <a:t>Pressure </a:t>
                      </a:r>
                      <a:r>
                        <a:rPr lang="en-US" altLang="zh-CN" sz="1900" u="none" strike="noStrike" dirty="0" smtClean="0">
                          <a:effectLst/>
                        </a:rPr>
                        <a:t>of Non-invasive Blood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  <a:tr h="30075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'</a:t>
                      </a:r>
                      <a:r>
                        <a:rPr lang="en-US" sz="1900" u="none" strike="noStrike" dirty="0" err="1">
                          <a:effectLst/>
                        </a:rPr>
                        <a:t>NBPMean</a:t>
                      </a:r>
                      <a:r>
                        <a:rPr lang="en-US" sz="1900" u="none" strike="noStrike" dirty="0">
                          <a:effectLst/>
                        </a:rPr>
                        <a:t>'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'mmHg'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Mean of Non-invasive Blood Pressure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5607" marR="5607" marT="5607" marB="0" anchor="b"/>
                </a:tc>
              </a:tr>
            </a:tbl>
          </a:graphicData>
        </a:graphic>
      </p:graphicFrame>
      <p:sp>
        <p:nvSpPr>
          <p:cNvPr id="15" name="AutoShape 11" descr="\! P_{\text{sys}}"/>
          <p:cNvSpPr>
            <a:spLocks noChangeAspect="1" noChangeArrowheads="1"/>
          </p:cNvSpPr>
          <p:nvPr/>
        </p:nvSpPr>
        <p:spPr bwMode="auto">
          <a:xfrm>
            <a:off x="-7093296" y="3573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2" descr="\! P_{\text{dias}}"/>
          <p:cNvSpPr>
            <a:spLocks noChangeAspect="1" noChangeArrowheads="1"/>
          </p:cNvSpPr>
          <p:nvPr/>
        </p:nvSpPr>
        <p:spPr bwMode="auto">
          <a:xfrm>
            <a:off x="-7093296" y="3573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5" y="5435762"/>
            <a:ext cx="7391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3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Implementation</a:t>
            </a:r>
            <a:endParaRPr lang="de-DE" altLang="de-DE" dirty="0" smtClean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9048249" cy="3744416"/>
          </a:xfrm>
        </p:spPr>
      </p:pic>
      <p:cxnSp>
        <p:nvCxnSpPr>
          <p:cNvPr id="5" name="直线箭头连接符 4"/>
          <p:cNvCxnSpPr/>
          <p:nvPr/>
        </p:nvCxnSpPr>
        <p:spPr>
          <a:xfrm>
            <a:off x="1043608" y="1448780"/>
            <a:ext cx="0" cy="504056"/>
          </a:xfrm>
          <a:prstGeom prst="straightConnector1">
            <a:avLst/>
          </a:prstGeom>
          <a:ln w="44450" cap="rnd">
            <a:solidFill>
              <a:schemeClr val="tx2">
                <a:lumMod val="75000"/>
              </a:schemeClr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3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Clarification/Again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i="1" dirty="0"/>
              <a:t>A</a:t>
            </a:r>
            <a:r>
              <a:rPr lang="en-US" altLang="zh-CN" i="1" dirty="0" smtClean="0"/>
              <a:t>cute </a:t>
            </a:r>
            <a:r>
              <a:rPr lang="en-US" altLang="zh-CN" i="1" dirty="0"/>
              <a:t>H</a:t>
            </a:r>
            <a:r>
              <a:rPr lang="en-US" altLang="zh-CN" i="1" dirty="0" smtClean="0"/>
              <a:t>ypotensive Episode</a:t>
            </a:r>
            <a:r>
              <a:rPr lang="en-US" altLang="zh-CN" dirty="0"/>
              <a:t> (AHE) is defined for the purposes of this challenge as any period of 30 minutes or more during which at least 90% of the </a:t>
            </a:r>
            <a:r>
              <a:rPr lang="en-US" altLang="zh-CN" dirty="0" smtClean="0"/>
              <a:t>MAP(</a:t>
            </a:r>
            <a:r>
              <a:rPr lang="en-US" altLang="zh-CN" dirty="0" err="1" smtClean="0"/>
              <a:t>ABPmean</a:t>
            </a:r>
            <a:r>
              <a:rPr lang="en-US" altLang="zh-CN" dirty="0" smtClean="0"/>
              <a:t>) </a:t>
            </a:r>
            <a:r>
              <a:rPr lang="en-US" altLang="zh-CN" dirty="0"/>
              <a:t>measurements were at or below 60 mmHg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Given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Target patient is adults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Forecast window: This is defined as the one-hour period immediately following a specified time T0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939813" y="3093657"/>
            <a:ext cx="5697863" cy="1208731"/>
            <a:chOff x="939813" y="3093657"/>
            <a:chExt cx="5697863" cy="1208731"/>
          </a:xfrm>
        </p:grpSpPr>
        <p:sp>
          <p:nvSpPr>
            <p:cNvPr id="2" name="左大括号 1"/>
            <p:cNvSpPr/>
            <p:nvPr/>
          </p:nvSpPr>
          <p:spPr>
            <a:xfrm>
              <a:off x="939813" y="3322414"/>
              <a:ext cx="535843" cy="792088"/>
            </a:xfrm>
            <a:prstGeom prst="leftBrace">
              <a:avLst/>
            </a:prstGeom>
            <a:noFill/>
            <a:ln cap="rnd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75656" y="3093657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Wave Form Record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75656" y="393305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Numeric Record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/>
            <p:nvPr/>
          </p:nvCxnSpPr>
          <p:spPr>
            <a:xfrm flipH="1">
              <a:off x="3131840" y="4114502"/>
              <a:ext cx="720080" cy="0"/>
            </a:xfrm>
            <a:prstGeom prst="straightConnector1">
              <a:avLst/>
            </a:prstGeom>
            <a:ln w="317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918470" y="3929836"/>
              <a:ext cx="2719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Focus on the signal of MAP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88476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Preprocessing</a:t>
            </a:r>
            <a:endParaRPr lang="de-DE" altLang="de-DE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662299"/>
              </p:ext>
            </p:extLst>
          </p:nvPr>
        </p:nvGraphicFramePr>
        <p:xfrm>
          <a:off x="428628" y="1412774"/>
          <a:ext cx="8535859" cy="3848651"/>
        </p:xfrm>
        <a:graphic>
          <a:graphicData uri="http://schemas.openxmlformats.org/drawingml/2006/table">
            <a:tbl>
              <a:tblPr/>
              <a:tblGrid>
                <a:gridCol w="1601969"/>
                <a:gridCol w="693389"/>
                <a:gridCol w="693389"/>
                <a:gridCol w="693389"/>
                <a:gridCol w="693389"/>
                <a:gridCol w="693389"/>
                <a:gridCol w="693389"/>
                <a:gridCol w="693389"/>
                <a:gridCol w="693389"/>
                <a:gridCol w="693389"/>
                <a:gridCol w="693389"/>
              </a:tblGrid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'Time and date'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'HR'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'ABPSys'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'ABPDias'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'ABPMean'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'PULSE'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'RESP'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'SpO2'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'NBPSys'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'NBPDias'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'NBPMean'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'hh:mm:ss dd/mm/yyyy'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'bpm'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'mmHg'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'mmHg'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'mmHg'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'bpm'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'pm'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'%'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'mmHg'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'mmHg'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'mmHg'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056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'[22:01:00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'[22:02:00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'[22:03:00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'[22:04:00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56.3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14.7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'[22:05:00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51.6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12.6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'[22:06:00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56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54.2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16.3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99.5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'[22:07:00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56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67.3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16.7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100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'[22:08:00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52.7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16.9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125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64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84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'[22:09:00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53.2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17.7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98.5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'[22:10:00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53.1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53.1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16.4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'[22:11:00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52.8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52.4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97.9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'[22:12:00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135.8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60.4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87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53.1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18.2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'[22:13:00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53.2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138.8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66.8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91.6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17.9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98.1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'[22:14:00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54.1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99.2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'[22:15:00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152.3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15.6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99.3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'[22:16:00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51.7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139.7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67.7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92.3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15.8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'[22:17:00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54.8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146.3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74.8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17.5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'[22:18:00 29/06/2016]'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58.1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141.5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71.9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95.9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17.9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0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5173" marR="5173" marT="51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82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altLang="de-DE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Select 1 hour (or more) before T0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time (no need to do this actually)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Filter the value of MAP</a:t>
            </a:r>
          </a:p>
          <a:p>
            <a:pPr lvl="1"/>
            <a:r>
              <a:rPr kumimoji="1" lang="en-US" altLang="zh-CN" dirty="0" smtClean="0"/>
              <a:t>Higher than high </a:t>
            </a:r>
            <a:r>
              <a:rPr kumimoji="1" lang="en-US" altLang="zh-CN" dirty="0"/>
              <a:t>arterial blood pressure (defined as </a:t>
            </a:r>
            <a:r>
              <a:rPr kumimoji="1" lang="en-US" altLang="zh-CN" dirty="0" smtClean="0"/>
              <a:t>&gt;140 </a:t>
            </a:r>
            <a:r>
              <a:rPr kumimoji="1" lang="en-US" altLang="zh-CN" dirty="0"/>
              <a:t>mmHg)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Lower than Lowest blood pressure(death or coma) </a:t>
            </a:r>
          </a:p>
          <a:p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78682"/>
              </p:ext>
            </p:extLst>
          </p:nvPr>
        </p:nvGraphicFramePr>
        <p:xfrm>
          <a:off x="899592" y="2204864"/>
          <a:ext cx="33020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'[22:50:00 29/06/2016]'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'[22:51:00 29/06/2016]'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'[22:52:00 29/06/2016]'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'[22:53:00 29/06/2016]'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'[23:49:00 29/06/2016]'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mr-IN" sz="1200" u="none" strike="noStrike">
                          <a:effectLst/>
                        </a:rPr>
                        <a:t>'[23:50:00 29/06/2016]'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59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02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Preliminary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Implementation</a:t>
            </a:r>
            <a:endParaRPr lang="de-DE" altLang="de-DE" dirty="0" smtClean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0808"/>
            <a:ext cx="9048249" cy="3744416"/>
          </a:xfrm>
        </p:spPr>
      </p:pic>
      <p:cxnSp>
        <p:nvCxnSpPr>
          <p:cNvPr id="5" name="直线箭头连接符 4"/>
          <p:cNvCxnSpPr/>
          <p:nvPr/>
        </p:nvCxnSpPr>
        <p:spPr>
          <a:xfrm>
            <a:off x="2411760" y="1448780"/>
            <a:ext cx="0" cy="504056"/>
          </a:xfrm>
          <a:prstGeom prst="straightConnector1">
            <a:avLst/>
          </a:prstGeom>
          <a:ln w="44450" cap="rnd">
            <a:solidFill>
              <a:schemeClr val="tx2">
                <a:lumMod val="75000"/>
              </a:schemeClr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3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1214438" y="71438"/>
            <a:ext cx="6858000" cy="642937"/>
          </a:xfrm>
        </p:spPr>
        <p:txBody>
          <a:bodyPr/>
          <a:lstStyle/>
          <a:p>
            <a:r>
              <a:rPr lang="en-US" altLang="zh-CN" dirty="0" smtClean="0"/>
              <a:t>Feature Extraction</a:t>
            </a:r>
            <a:endParaRPr lang="de-DE" altLang="de-DE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Linear Regression (not sure)</a:t>
            </a:r>
          </a:p>
          <a:p>
            <a:r>
              <a:rPr kumimoji="1" lang="en-US" altLang="zh-CN" dirty="0" smtClean="0"/>
              <a:t>The wave form of MAP with 4 patients in different groups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de-DE" altLang="de-DE" sz="4400" dirty="0" smtClean="0">
                <a:solidFill>
                  <a:srgbClr val="FF0000"/>
                </a:solidFill>
              </a:rPr>
              <a:t>Roxana </a:t>
            </a:r>
            <a:r>
              <a:rPr lang="de-DE" altLang="de-DE" sz="4400" dirty="0" err="1" smtClean="0">
                <a:solidFill>
                  <a:srgbClr val="FF0000"/>
                </a:solidFill>
              </a:rPr>
              <a:t>Here</a:t>
            </a:r>
            <a:r>
              <a:rPr lang="de-DE" altLang="de-DE" sz="4400" dirty="0" smtClean="0">
                <a:solidFill>
                  <a:srgbClr val="FF0000"/>
                </a:solidFill>
              </a:rPr>
              <a:t> </a:t>
            </a:r>
            <a:r>
              <a:rPr lang="de-DE" altLang="de-DE" sz="4400" dirty="0" smtClean="0">
                <a:solidFill>
                  <a:srgbClr val="FF0000"/>
                </a:solidFill>
                <a:sym typeface="Wingdings"/>
              </a:rPr>
              <a:t></a:t>
            </a:r>
          </a:p>
          <a:p>
            <a:endParaRPr kumimoji="1" lang="de-DE" altLang="zh-CN" sz="4400" dirty="0">
              <a:solidFill>
                <a:srgbClr val="FF0000"/>
              </a:solidFill>
              <a:sym typeface="Wingdings"/>
            </a:endParaRPr>
          </a:p>
          <a:p>
            <a:endParaRPr kumimoji="1" lang="de-DE" altLang="zh-CN" sz="4400" dirty="0" smtClean="0">
              <a:solidFill>
                <a:srgbClr val="FF0000"/>
              </a:solidFill>
              <a:sym typeface="Wingdings"/>
            </a:endParaRPr>
          </a:p>
          <a:p>
            <a:r>
              <a:rPr kumimoji="1" lang="de-DE" altLang="zh-CN" dirty="0" err="1" smtClean="0">
                <a:sym typeface="Wingdings"/>
              </a:rPr>
              <a:t>Means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of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two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clusters</a:t>
            </a:r>
            <a:r>
              <a:rPr kumimoji="1" lang="de-DE" altLang="zh-CN" dirty="0" smtClean="0">
                <a:sym typeface="Wingdings"/>
              </a:rPr>
              <a:t> </a:t>
            </a:r>
          </a:p>
          <a:p>
            <a:r>
              <a:rPr kumimoji="1" lang="de-DE" altLang="zh-CN" dirty="0" smtClean="0">
                <a:sym typeface="Wingdings"/>
              </a:rPr>
              <a:t>Size </a:t>
            </a:r>
            <a:r>
              <a:rPr kumimoji="1" lang="de-DE" altLang="zh-CN" dirty="0" err="1" smtClean="0">
                <a:sym typeface="Wingdings"/>
              </a:rPr>
              <a:t>of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clusters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with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low</a:t>
            </a:r>
            <a:r>
              <a:rPr kumimoji="1" lang="de-DE" altLang="zh-CN" dirty="0" smtClean="0">
                <a:sym typeface="Wingdings"/>
              </a:rPr>
              <a:t> </a:t>
            </a:r>
            <a:r>
              <a:rPr kumimoji="1" lang="de-DE" altLang="zh-CN" dirty="0" err="1" smtClean="0">
                <a:sym typeface="Wingdings"/>
              </a:rPr>
              <a:t>value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273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221</TotalTime>
  <Words>686</Words>
  <Application>Microsoft Macintosh PowerPoint</Application>
  <PresentationFormat>全屏显示(4:3)</PresentationFormat>
  <Paragraphs>359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 Rounded MT Bold</vt:lpstr>
      <vt:lpstr>Calibri</vt:lpstr>
      <vt:lpstr>DengXian</vt:lpstr>
      <vt:lpstr>Mangal</vt:lpstr>
      <vt:lpstr>Symbol</vt:lpstr>
      <vt:lpstr>Times New Roman</vt:lpstr>
      <vt:lpstr>Verdana</vt:lpstr>
      <vt:lpstr>Wingdings</vt:lpstr>
      <vt:lpstr>宋体</vt:lpstr>
      <vt:lpstr>Arial</vt:lpstr>
      <vt:lpstr>DIMA-Template</vt:lpstr>
      <vt:lpstr>Big data analytics in the Medical domain</vt:lpstr>
      <vt:lpstr>Agenda</vt:lpstr>
      <vt:lpstr>Glossary of Terms</vt:lpstr>
      <vt:lpstr>Preliminary Plan of Implementation</vt:lpstr>
      <vt:lpstr>Clarification/Again</vt:lpstr>
      <vt:lpstr>Data Preprocessing</vt:lpstr>
      <vt:lpstr>Data Preprocessing</vt:lpstr>
      <vt:lpstr>Preliminary Plan of Implementation</vt:lpstr>
      <vt:lpstr>Feature Extraction</vt:lpstr>
      <vt:lpstr>Preliminary Plan of Implementation</vt:lpstr>
      <vt:lpstr>Training &amp; Testing the Prediction Model</vt:lpstr>
      <vt:lpstr>Preliminary Plan of Implementation</vt:lpstr>
      <vt:lpstr>Generalization &amp; Model Evaluation</vt:lpstr>
      <vt:lpstr>Generalization &amp; Model Evaluation</vt:lpstr>
      <vt:lpstr>Techniques</vt:lpstr>
      <vt:lpstr>References</vt:lpstr>
    </vt:vector>
  </TitlesOfParts>
  <Company>Init AG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in the Medical domain</dc:title>
  <dc:creator>Budke, Oliver (init)</dc:creator>
  <cp:lastModifiedBy>Liu Huiran</cp:lastModifiedBy>
  <cp:revision>37</cp:revision>
  <dcterms:created xsi:type="dcterms:W3CDTF">2018-05-07T10:31:37Z</dcterms:created>
  <dcterms:modified xsi:type="dcterms:W3CDTF">2018-05-26T19:58:15Z</dcterms:modified>
</cp:coreProperties>
</file>