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7" r:id="rId3"/>
    <p:sldId id="333" r:id="rId4"/>
    <p:sldId id="317" r:id="rId5"/>
    <p:sldId id="318" r:id="rId6"/>
    <p:sldId id="292" r:id="rId7"/>
    <p:sldId id="293" r:id="rId8"/>
    <p:sldId id="324" r:id="rId9"/>
    <p:sldId id="326" r:id="rId10"/>
    <p:sldId id="325" r:id="rId11"/>
    <p:sldId id="327" r:id="rId12"/>
    <p:sldId id="328" r:id="rId13"/>
    <p:sldId id="329" r:id="rId14"/>
    <p:sldId id="330" r:id="rId15"/>
    <p:sldId id="331" r:id="rId16"/>
    <p:sldId id="332" r:id="rId17"/>
    <p:sldId id="278" r:id="rId18"/>
    <p:sldId id="321" r:id="rId1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CDE1"/>
    <a:srgbClr val="66FF66"/>
    <a:srgbClr val="136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03" autoAdjust="0"/>
    <p:restoredTop sz="76667" autoAdjust="0"/>
  </p:normalViewPr>
  <p:slideViewPr>
    <p:cSldViewPr>
      <p:cViewPr varScale="1">
        <p:scale>
          <a:sx n="54" d="100"/>
          <a:sy n="54" d="100"/>
        </p:scale>
        <p:origin x="15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3B625E-4492-45AE-BED4-18B475DCE34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53BB041-2C56-4841-9BA9-79D3DBDC4B8E}">
      <dgm:prSet phldrT="[Text]"/>
      <dgm:spPr/>
      <dgm:t>
        <a:bodyPr/>
        <a:lstStyle/>
        <a:p>
          <a:r>
            <a:rPr lang="de-DE" dirty="0" smtClean="0"/>
            <a:t>Understanding </a:t>
          </a:r>
          <a:r>
            <a:rPr lang="de-DE" dirty="0" err="1" smtClean="0"/>
            <a:t>the</a:t>
          </a:r>
          <a:r>
            <a:rPr lang="de-DE" dirty="0" smtClean="0"/>
            <a:t> </a:t>
          </a:r>
          <a:r>
            <a:rPr lang="de-DE" dirty="0" err="1" smtClean="0"/>
            <a:t>PhysioNet</a:t>
          </a:r>
          <a:r>
            <a:rPr lang="de-DE" dirty="0" smtClean="0"/>
            <a:t> </a:t>
          </a:r>
          <a:r>
            <a:rPr lang="de-DE" dirty="0" err="1" smtClean="0"/>
            <a:t>challenge</a:t>
          </a:r>
          <a:endParaRPr lang="de-DE" dirty="0"/>
        </a:p>
      </dgm:t>
    </dgm:pt>
    <dgm:pt modelId="{DF9E580A-C95A-4FE6-8FD0-50F0AC2314F4}" type="parTrans" cxnId="{D642C6C4-49BE-4BC6-B59B-1C34C720CD2F}">
      <dgm:prSet/>
      <dgm:spPr/>
      <dgm:t>
        <a:bodyPr/>
        <a:lstStyle/>
        <a:p>
          <a:endParaRPr lang="de-DE"/>
        </a:p>
      </dgm:t>
    </dgm:pt>
    <dgm:pt modelId="{CD004EF6-04C1-4397-9F13-9B78D4609AFB}" type="sibTrans" cxnId="{D642C6C4-49BE-4BC6-B59B-1C34C720CD2F}">
      <dgm:prSet/>
      <dgm:spPr/>
      <dgm:t>
        <a:bodyPr/>
        <a:lstStyle/>
        <a:p>
          <a:endParaRPr lang="de-DE"/>
        </a:p>
      </dgm:t>
    </dgm:pt>
    <dgm:pt modelId="{06ED3116-739B-4BD3-81A3-D5BC7371F3A0}">
      <dgm:prSet phldrT="[Text]"/>
      <dgm:spPr/>
      <dgm:t>
        <a:bodyPr/>
        <a:lstStyle/>
        <a:p>
          <a:r>
            <a:rPr lang="de-DE" dirty="0" err="1" smtClean="0"/>
            <a:t>Retrieve</a:t>
          </a:r>
          <a:r>
            <a:rPr lang="de-DE" dirty="0" smtClean="0"/>
            <a:t> </a:t>
          </a:r>
          <a:r>
            <a:rPr lang="de-DE" dirty="0" err="1" smtClean="0"/>
            <a:t>medical</a:t>
          </a:r>
          <a:r>
            <a:rPr lang="de-DE" dirty="0" smtClean="0"/>
            <a:t> </a:t>
          </a:r>
          <a:r>
            <a:rPr lang="de-DE" dirty="0" err="1" smtClean="0"/>
            <a:t>background</a:t>
          </a:r>
          <a:r>
            <a:rPr lang="de-DE" dirty="0" smtClean="0"/>
            <a:t> </a:t>
          </a:r>
          <a:r>
            <a:rPr lang="de-DE" dirty="0" err="1" smtClean="0"/>
            <a:t>information</a:t>
          </a:r>
          <a:endParaRPr lang="de-DE" dirty="0"/>
        </a:p>
      </dgm:t>
    </dgm:pt>
    <dgm:pt modelId="{E15E6002-D242-4798-BB33-16B19800D1FD}" type="parTrans" cxnId="{BB00820A-3771-495F-8008-567195E5DC2B}">
      <dgm:prSet/>
      <dgm:spPr/>
      <dgm:t>
        <a:bodyPr/>
        <a:lstStyle/>
        <a:p>
          <a:endParaRPr lang="de-DE"/>
        </a:p>
      </dgm:t>
    </dgm:pt>
    <dgm:pt modelId="{80862D3B-8CAC-45CD-B144-ED76139571E9}" type="sibTrans" cxnId="{BB00820A-3771-495F-8008-567195E5DC2B}">
      <dgm:prSet/>
      <dgm:spPr/>
      <dgm:t>
        <a:bodyPr/>
        <a:lstStyle/>
        <a:p>
          <a:endParaRPr lang="de-DE"/>
        </a:p>
      </dgm:t>
    </dgm:pt>
    <dgm:pt modelId="{4A5CAB5D-0BF5-493E-90C2-FA63F12667C7}">
      <dgm:prSet phldrT="[Text]"/>
      <dgm:spPr/>
      <dgm:t>
        <a:bodyPr/>
        <a:lstStyle/>
        <a:p>
          <a:r>
            <a:rPr lang="de-DE" dirty="0" err="1" smtClean="0"/>
            <a:t>Preprocess</a:t>
          </a:r>
          <a:r>
            <a:rPr lang="de-DE" dirty="0" smtClean="0"/>
            <a:t> </a:t>
          </a:r>
          <a:r>
            <a:rPr lang="de-DE" dirty="0" err="1" smtClean="0"/>
            <a:t>the</a:t>
          </a:r>
          <a:r>
            <a:rPr lang="de-DE" dirty="0" smtClean="0"/>
            <a:t> </a:t>
          </a:r>
          <a:r>
            <a:rPr lang="de-DE" dirty="0" err="1" smtClean="0"/>
            <a:t>data</a:t>
          </a:r>
          <a:endParaRPr lang="de-DE" dirty="0"/>
        </a:p>
      </dgm:t>
    </dgm:pt>
    <dgm:pt modelId="{C3B74FEB-53EF-4F76-B88B-06A620A8F29D}" type="parTrans" cxnId="{BECC1518-18B3-48F6-876A-A841171C148E}">
      <dgm:prSet/>
      <dgm:spPr/>
      <dgm:t>
        <a:bodyPr/>
        <a:lstStyle/>
        <a:p>
          <a:endParaRPr lang="de-DE"/>
        </a:p>
      </dgm:t>
    </dgm:pt>
    <dgm:pt modelId="{52DA88AC-D8D4-408D-8D35-C4E21E42A44A}" type="sibTrans" cxnId="{BECC1518-18B3-48F6-876A-A841171C148E}">
      <dgm:prSet/>
      <dgm:spPr/>
      <dgm:t>
        <a:bodyPr/>
        <a:lstStyle/>
        <a:p>
          <a:endParaRPr lang="de-DE"/>
        </a:p>
      </dgm:t>
    </dgm:pt>
    <dgm:pt modelId="{323ED7A4-12FD-405D-9ACD-32C68657939A}">
      <dgm:prSet phldrT="[Text]"/>
      <dgm:spPr/>
      <dgm:t>
        <a:bodyPr/>
        <a:lstStyle/>
        <a:p>
          <a:r>
            <a:rPr lang="de-DE" dirty="0" err="1" smtClean="0"/>
            <a:t>Convert</a:t>
          </a:r>
          <a:r>
            <a:rPr lang="de-DE" dirty="0" smtClean="0"/>
            <a:t> .</a:t>
          </a:r>
          <a:r>
            <a:rPr lang="de-DE" dirty="0" err="1" smtClean="0"/>
            <a:t>dat</a:t>
          </a:r>
          <a:r>
            <a:rPr lang="de-DE" dirty="0" smtClean="0"/>
            <a:t> </a:t>
          </a:r>
          <a:r>
            <a:rPr lang="de-DE" dirty="0" err="1" smtClean="0"/>
            <a:t>files</a:t>
          </a:r>
          <a:endParaRPr lang="de-DE" dirty="0"/>
        </a:p>
      </dgm:t>
    </dgm:pt>
    <dgm:pt modelId="{03D149B1-6422-4ED0-B46F-93EEAF2305F1}" type="parTrans" cxnId="{B0C7CF4E-CB2E-4876-A704-CADD0EBEEB46}">
      <dgm:prSet/>
      <dgm:spPr/>
      <dgm:t>
        <a:bodyPr/>
        <a:lstStyle/>
        <a:p>
          <a:endParaRPr lang="de-DE"/>
        </a:p>
      </dgm:t>
    </dgm:pt>
    <dgm:pt modelId="{C941C5C4-12B9-467B-A188-7B688D7B0257}" type="sibTrans" cxnId="{B0C7CF4E-CB2E-4876-A704-CADD0EBEEB46}">
      <dgm:prSet/>
      <dgm:spPr/>
      <dgm:t>
        <a:bodyPr/>
        <a:lstStyle/>
        <a:p>
          <a:endParaRPr lang="de-DE"/>
        </a:p>
      </dgm:t>
    </dgm:pt>
    <dgm:pt modelId="{F61D6C08-0765-4423-95BB-82A7DEBD893B}">
      <dgm:prSet phldrT="[Text]"/>
      <dgm:spPr/>
      <dgm:t>
        <a:bodyPr/>
        <a:lstStyle/>
        <a:p>
          <a:r>
            <a:rPr lang="de-DE" dirty="0" err="1" smtClean="0"/>
            <a:t>Evaluate</a:t>
          </a:r>
          <a:r>
            <a:rPr lang="de-DE" dirty="0" smtClean="0"/>
            <a:t> </a:t>
          </a:r>
          <a:r>
            <a:rPr lang="de-DE" dirty="0" err="1" smtClean="0"/>
            <a:t>methods</a:t>
          </a:r>
          <a:r>
            <a:rPr lang="de-DE" dirty="0" smtClean="0"/>
            <a:t> </a:t>
          </a:r>
          <a:r>
            <a:rPr lang="de-DE" dirty="0" err="1" smtClean="0"/>
            <a:t>for</a:t>
          </a:r>
          <a:r>
            <a:rPr lang="de-DE" dirty="0" smtClean="0"/>
            <a:t> Big Data Analytics</a:t>
          </a:r>
          <a:endParaRPr lang="de-DE" dirty="0"/>
        </a:p>
      </dgm:t>
    </dgm:pt>
    <dgm:pt modelId="{6CD2A3A8-29DA-4164-AA62-21269F4ECDD6}" type="parTrans" cxnId="{F3362D6C-3A15-4DE7-8309-82CE5038ACB5}">
      <dgm:prSet/>
      <dgm:spPr/>
      <dgm:t>
        <a:bodyPr/>
        <a:lstStyle/>
        <a:p>
          <a:endParaRPr lang="de-DE"/>
        </a:p>
      </dgm:t>
    </dgm:pt>
    <dgm:pt modelId="{FAD3292C-9E69-40AD-A559-1F527433856E}" type="sibTrans" cxnId="{F3362D6C-3A15-4DE7-8309-82CE5038ACB5}">
      <dgm:prSet/>
      <dgm:spPr/>
      <dgm:t>
        <a:bodyPr/>
        <a:lstStyle/>
        <a:p>
          <a:endParaRPr lang="de-DE"/>
        </a:p>
      </dgm:t>
    </dgm:pt>
    <dgm:pt modelId="{3848FCC0-479D-4266-A483-83402AAFA4AF}">
      <dgm:prSet phldrT="[Text]"/>
      <dgm:spPr/>
      <dgm:t>
        <a:bodyPr/>
        <a:lstStyle/>
        <a:p>
          <a:r>
            <a:rPr lang="de-DE" dirty="0" err="1" smtClean="0"/>
            <a:t>Obtain</a:t>
          </a:r>
          <a:r>
            <a:rPr lang="de-DE" dirty="0" smtClean="0"/>
            <a:t> </a:t>
          </a:r>
          <a:r>
            <a:rPr lang="de-DE" dirty="0" err="1" smtClean="0"/>
            <a:t>skills</a:t>
          </a:r>
          <a:r>
            <a:rPr lang="de-DE" dirty="0" smtClean="0"/>
            <a:t> </a:t>
          </a:r>
          <a:r>
            <a:rPr lang="de-DE" dirty="0" err="1" smtClean="0"/>
            <a:t>with</a:t>
          </a:r>
          <a:r>
            <a:rPr lang="de-DE" dirty="0" smtClean="0"/>
            <a:t> Apache Flink</a:t>
          </a:r>
          <a:endParaRPr lang="de-DE" dirty="0"/>
        </a:p>
      </dgm:t>
    </dgm:pt>
    <dgm:pt modelId="{2A524975-2B18-4FC6-9F8E-5BECD51E5B19}" type="parTrans" cxnId="{BBC05608-4BD2-466F-A651-5DF1E2506184}">
      <dgm:prSet/>
      <dgm:spPr/>
      <dgm:t>
        <a:bodyPr/>
        <a:lstStyle/>
        <a:p>
          <a:endParaRPr lang="de-DE"/>
        </a:p>
      </dgm:t>
    </dgm:pt>
    <dgm:pt modelId="{4F5A637B-1DD8-47E2-B7ED-DFFA7362B88C}" type="sibTrans" cxnId="{BBC05608-4BD2-466F-A651-5DF1E2506184}">
      <dgm:prSet/>
      <dgm:spPr/>
      <dgm:t>
        <a:bodyPr/>
        <a:lstStyle/>
        <a:p>
          <a:endParaRPr lang="de-DE"/>
        </a:p>
      </dgm:t>
    </dgm:pt>
    <dgm:pt modelId="{29A79E6B-CB30-48C3-81D3-0FD3C893F44E}">
      <dgm:prSet phldrT="[Text]"/>
      <dgm:spPr/>
      <dgm:t>
        <a:bodyPr/>
        <a:lstStyle/>
        <a:p>
          <a:r>
            <a:rPr lang="de-DE" dirty="0" err="1" smtClean="0"/>
            <a:t>Visualize</a:t>
          </a:r>
          <a:r>
            <a:rPr lang="de-DE" dirty="0" smtClean="0"/>
            <a:t> </a:t>
          </a:r>
          <a:r>
            <a:rPr lang="de-DE" dirty="0" err="1" smtClean="0"/>
            <a:t>training</a:t>
          </a:r>
          <a:r>
            <a:rPr lang="de-DE" dirty="0" smtClean="0"/>
            <a:t> </a:t>
          </a:r>
          <a:r>
            <a:rPr lang="de-DE" dirty="0" err="1" smtClean="0"/>
            <a:t>and</a:t>
          </a:r>
          <a:r>
            <a:rPr lang="de-DE" dirty="0" smtClean="0"/>
            <a:t> </a:t>
          </a:r>
          <a:r>
            <a:rPr lang="de-DE" dirty="0" err="1" smtClean="0"/>
            <a:t>test</a:t>
          </a:r>
          <a:r>
            <a:rPr lang="de-DE" dirty="0" smtClean="0"/>
            <a:t> </a:t>
          </a:r>
          <a:r>
            <a:rPr lang="de-DE" dirty="0" err="1" smtClean="0"/>
            <a:t>data</a:t>
          </a:r>
          <a:endParaRPr lang="de-DE" dirty="0"/>
        </a:p>
      </dgm:t>
    </dgm:pt>
    <dgm:pt modelId="{554ED0F8-3BA1-482E-8C00-819265457B30}" type="parTrans" cxnId="{D4D36FF7-CA73-4F41-B3ED-D9A5B168C232}">
      <dgm:prSet/>
      <dgm:spPr/>
      <dgm:t>
        <a:bodyPr/>
        <a:lstStyle/>
        <a:p>
          <a:endParaRPr lang="de-DE"/>
        </a:p>
      </dgm:t>
    </dgm:pt>
    <dgm:pt modelId="{3D329FE5-8228-436C-9A94-10403FD3AD8F}" type="sibTrans" cxnId="{D4D36FF7-CA73-4F41-B3ED-D9A5B168C232}">
      <dgm:prSet/>
      <dgm:spPr/>
      <dgm:t>
        <a:bodyPr/>
        <a:lstStyle/>
        <a:p>
          <a:endParaRPr lang="de-DE"/>
        </a:p>
      </dgm:t>
    </dgm:pt>
    <dgm:pt modelId="{CF8C136D-C841-4AD1-B3C5-48A0DDBB8D6E}">
      <dgm:prSet phldrT="[Text]"/>
      <dgm:spPr/>
      <dgm:t>
        <a:bodyPr/>
        <a:lstStyle/>
        <a:p>
          <a:r>
            <a:rPr lang="de-DE" dirty="0" smtClean="0"/>
            <a:t>Research </a:t>
          </a:r>
          <a:r>
            <a:rPr lang="de-DE" dirty="0" err="1" smtClean="0"/>
            <a:t>about</a:t>
          </a:r>
          <a:r>
            <a:rPr lang="de-DE" dirty="0" smtClean="0"/>
            <a:t> time </a:t>
          </a:r>
          <a:r>
            <a:rPr lang="de-DE" dirty="0" err="1" smtClean="0"/>
            <a:t>series</a:t>
          </a:r>
          <a:r>
            <a:rPr lang="de-DE" dirty="0" smtClean="0"/>
            <a:t> </a:t>
          </a:r>
          <a:r>
            <a:rPr lang="de-DE" dirty="0" err="1" smtClean="0"/>
            <a:t>analysis</a:t>
          </a:r>
          <a:r>
            <a:rPr lang="de-DE" dirty="0" smtClean="0"/>
            <a:t> in Java, Python </a:t>
          </a:r>
          <a:r>
            <a:rPr lang="de-DE" dirty="0" err="1" smtClean="0"/>
            <a:t>and</a:t>
          </a:r>
          <a:r>
            <a:rPr lang="de-DE" dirty="0" smtClean="0"/>
            <a:t> R</a:t>
          </a:r>
          <a:endParaRPr lang="de-DE" dirty="0"/>
        </a:p>
      </dgm:t>
    </dgm:pt>
    <dgm:pt modelId="{533776AD-5DD5-4371-94A3-C20A9382DA91}" type="parTrans" cxnId="{A4C60EA3-B804-408E-BC43-77B15416B443}">
      <dgm:prSet/>
      <dgm:spPr/>
      <dgm:t>
        <a:bodyPr/>
        <a:lstStyle/>
        <a:p>
          <a:endParaRPr lang="de-DE"/>
        </a:p>
      </dgm:t>
    </dgm:pt>
    <dgm:pt modelId="{7FF4EFA7-7C80-45E9-B954-46A1390DBFE6}" type="sibTrans" cxnId="{A4C60EA3-B804-408E-BC43-77B15416B443}">
      <dgm:prSet/>
      <dgm:spPr/>
      <dgm:t>
        <a:bodyPr/>
        <a:lstStyle/>
        <a:p>
          <a:endParaRPr lang="de-DE"/>
        </a:p>
      </dgm:t>
    </dgm:pt>
    <dgm:pt modelId="{EB002392-2190-421C-9CAB-AD968B95F3F0}">
      <dgm:prSet phldrT="[Text]"/>
      <dgm:spPr/>
      <dgm:t>
        <a:bodyPr/>
        <a:lstStyle/>
        <a:p>
          <a:r>
            <a:rPr lang="de-DE" dirty="0" err="1" smtClean="0"/>
            <a:t>Implement</a:t>
          </a:r>
          <a:r>
            <a:rPr lang="de-DE" dirty="0" smtClean="0"/>
            <a:t> multiple </a:t>
          </a:r>
          <a:r>
            <a:rPr lang="de-DE" dirty="0" err="1" smtClean="0"/>
            <a:t>approaches</a:t>
          </a:r>
          <a:endParaRPr lang="de-DE" dirty="0"/>
        </a:p>
      </dgm:t>
    </dgm:pt>
    <dgm:pt modelId="{3CD3C352-4F49-493B-842C-4D569AC13933}" type="parTrans" cxnId="{8E3ED73E-15DF-40C1-8F8A-82DA48AA7621}">
      <dgm:prSet/>
      <dgm:spPr/>
      <dgm:t>
        <a:bodyPr/>
        <a:lstStyle/>
        <a:p>
          <a:endParaRPr lang="de-DE"/>
        </a:p>
      </dgm:t>
    </dgm:pt>
    <dgm:pt modelId="{E7E9FFD3-2422-4C24-85F6-CC6A26440FBA}" type="sibTrans" cxnId="{8E3ED73E-15DF-40C1-8F8A-82DA48AA7621}">
      <dgm:prSet/>
      <dgm:spPr/>
      <dgm:t>
        <a:bodyPr/>
        <a:lstStyle/>
        <a:p>
          <a:endParaRPr lang="de-DE"/>
        </a:p>
      </dgm:t>
    </dgm:pt>
    <dgm:pt modelId="{68CA29E1-FE48-4E4C-B332-86D30B414F34}">
      <dgm:prSet phldrT="[Text]"/>
      <dgm:spPr/>
      <dgm:t>
        <a:bodyPr/>
        <a:lstStyle/>
        <a:p>
          <a:r>
            <a:rPr lang="de-DE" dirty="0" err="1" smtClean="0"/>
            <a:t>Compare</a:t>
          </a:r>
          <a:r>
            <a:rPr lang="de-DE" dirty="0" smtClean="0"/>
            <a:t> </a:t>
          </a:r>
          <a:r>
            <a:rPr lang="de-DE" dirty="0" err="1" smtClean="0"/>
            <a:t>the</a:t>
          </a:r>
          <a:r>
            <a:rPr lang="de-DE" dirty="0" smtClean="0"/>
            <a:t> </a:t>
          </a:r>
          <a:r>
            <a:rPr lang="de-DE" dirty="0" err="1" smtClean="0"/>
            <a:t>results</a:t>
          </a:r>
          <a:endParaRPr lang="de-DE" dirty="0"/>
        </a:p>
      </dgm:t>
    </dgm:pt>
    <dgm:pt modelId="{37ABF9B0-4B04-4425-888D-605DBA174197}" type="parTrans" cxnId="{0467974C-D7B7-4928-A081-A6D251BDBD3A}">
      <dgm:prSet/>
      <dgm:spPr/>
      <dgm:t>
        <a:bodyPr/>
        <a:lstStyle/>
        <a:p>
          <a:endParaRPr lang="de-DE"/>
        </a:p>
      </dgm:t>
    </dgm:pt>
    <dgm:pt modelId="{5CB4AC7D-8FEF-4B11-92FE-3933B59297A6}" type="sibTrans" cxnId="{0467974C-D7B7-4928-A081-A6D251BDBD3A}">
      <dgm:prSet/>
      <dgm:spPr/>
      <dgm:t>
        <a:bodyPr/>
        <a:lstStyle/>
        <a:p>
          <a:endParaRPr lang="de-DE"/>
        </a:p>
      </dgm:t>
    </dgm:pt>
    <dgm:pt modelId="{D7523321-007C-43B7-AB5F-0A7542BC2F5C}" type="pres">
      <dgm:prSet presAssocID="{213B625E-4492-45AE-BED4-18B475DCE347}" presName="rootnode" presStyleCnt="0">
        <dgm:presLayoutVars>
          <dgm:chMax/>
          <dgm:chPref/>
          <dgm:dir/>
          <dgm:animLvl val="lvl"/>
        </dgm:presLayoutVars>
      </dgm:prSet>
      <dgm:spPr/>
    </dgm:pt>
    <dgm:pt modelId="{705F7791-0595-4F2D-98EC-B24FF9099174}" type="pres">
      <dgm:prSet presAssocID="{653BB041-2C56-4841-9BA9-79D3DBDC4B8E}" presName="composite" presStyleCnt="0"/>
      <dgm:spPr/>
    </dgm:pt>
    <dgm:pt modelId="{7B34DEFF-92EC-4151-A1CF-09CAA7C9E2FA}" type="pres">
      <dgm:prSet presAssocID="{653BB041-2C56-4841-9BA9-79D3DBDC4B8E}" presName="bentUpArrow1" presStyleLbl="alignImgPlace1" presStyleIdx="0" presStyleCnt="4"/>
      <dgm:spPr/>
    </dgm:pt>
    <dgm:pt modelId="{A2883F83-2023-4EF3-93DC-1AD1ED51ACC4}" type="pres">
      <dgm:prSet presAssocID="{653BB041-2C56-4841-9BA9-79D3DBDC4B8E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7D81D67-A6E1-4E42-8A53-F798429C4223}" type="pres">
      <dgm:prSet presAssocID="{653BB041-2C56-4841-9BA9-79D3DBDC4B8E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F2E570-54CA-431D-8A02-2BEE620A7E70}" type="pres">
      <dgm:prSet presAssocID="{CD004EF6-04C1-4397-9F13-9B78D4609AFB}" presName="sibTrans" presStyleCnt="0"/>
      <dgm:spPr/>
    </dgm:pt>
    <dgm:pt modelId="{468CCCEC-435C-40E2-94F4-6303773E8144}" type="pres">
      <dgm:prSet presAssocID="{4A5CAB5D-0BF5-493E-90C2-FA63F12667C7}" presName="composite" presStyleCnt="0"/>
      <dgm:spPr/>
    </dgm:pt>
    <dgm:pt modelId="{C42673EC-04D0-46A1-996E-166EC9249CA5}" type="pres">
      <dgm:prSet presAssocID="{4A5CAB5D-0BF5-493E-90C2-FA63F12667C7}" presName="bentUpArrow1" presStyleLbl="alignImgPlace1" presStyleIdx="1" presStyleCnt="4"/>
      <dgm:spPr/>
    </dgm:pt>
    <dgm:pt modelId="{91D04061-1214-4CBF-9547-99F6E9883BAA}" type="pres">
      <dgm:prSet presAssocID="{4A5CAB5D-0BF5-493E-90C2-FA63F12667C7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D1D751C-7E5D-4C3F-899B-BE3265243B74}" type="pres">
      <dgm:prSet presAssocID="{4A5CAB5D-0BF5-493E-90C2-FA63F12667C7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4258075-FF08-4E60-9D6A-8501E724C23F}" type="pres">
      <dgm:prSet presAssocID="{52DA88AC-D8D4-408D-8D35-C4E21E42A44A}" presName="sibTrans" presStyleCnt="0"/>
      <dgm:spPr/>
    </dgm:pt>
    <dgm:pt modelId="{B9DB4491-8912-4A67-B4A7-DDB24796BE6A}" type="pres">
      <dgm:prSet presAssocID="{F61D6C08-0765-4423-95BB-82A7DEBD893B}" presName="composite" presStyleCnt="0"/>
      <dgm:spPr/>
    </dgm:pt>
    <dgm:pt modelId="{6BC3476E-1C3C-494B-A6F4-501DE951A087}" type="pres">
      <dgm:prSet presAssocID="{F61D6C08-0765-4423-95BB-82A7DEBD893B}" presName="bentUpArrow1" presStyleLbl="alignImgPlace1" presStyleIdx="2" presStyleCnt="4"/>
      <dgm:spPr/>
    </dgm:pt>
    <dgm:pt modelId="{94860E79-4C7A-4A0F-8FD9-FA6C50DF0E61}" type="pres">
      <dgm:prSet presAssocID="{F61D6C08-0765-4423-95BB-82A7DEBD893B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B75E516-A49B-4A39-982F-F83D41624DE2}" type="pres">
      <dgm:prSet presAssocID="{F61D6C08-0765-4423-95BB-82A7DEBD893B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C3D9B978-D645-4E3B-AEAE-F24D210A6341}" type="pres">
      <dgm:prSet presAssocID="{FAD3292C-9E69-40AD-A559-1F527433856E}" presName="sibTrans" presStyleCnt="0"/>
      <dgm:spPr/>
    </dgm:pt>
    <dgm:pt modelId="{101E6A81-1FB8-47A8-896C-2C0729F0B56B}" type="pres">
      <dgm:prSet presAssocID="{EB002392-2190-421C-9CAB-AD968B95F3F0}" presName="composite" presStyleCnt="0"/>
      <dgm:spPr/>
    </dgm:pt>
    <dgm:pt modelId="{1E7388F1-2311-4F20-AFB7-D3311F4EC469}" type="pres">
      <dgm:prSet presAssocID="{EB002392-2190-421C-9CAB-AD968B95F3F0}" presName="bentUpArrow1" presStyleLbl="alignImgPlace1" presStyleIdx="3" presStyleCnt="4"/>
      <dgm:spPr/>
    </dgm:pt>
    <dgm:pt modelId="{48F1953E-E3E8-47E2-A714-7A7DA57056A9}" type="pres">
      <dgm:prSet presAssocID="{EB002392-2190-421C-9CAB-AD968B95F3F0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4A75AC8-3D43-429F-B81C-C735F3921496}" type="pres">
      <dgm:prSet presAssocID="{EB002392-2190-421C-9CAB-AD968B95F3F0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140CB27F-A366-4970-9009-C66E887C50A1}" type="pres">
      <dgm:prSet presAssocID="{E7E9FFD3-2422-4C24-85F6-CC6A26440FBA}" presName="sibTrans" presStyleCnt="0"/>
      <dgm:spPr/>
    </dgm:pt>
    <dgm:pt modelId="{D6B72AAB-78C7-4FE5-83DA-7F6F0C75E423}" type="pres">
      <dgm:prSet presAssocID="{68CA29E1-FE48-4E4C-B332-86D30B414F34}" presName="composite" presStyleCnt="0"/>
      <dgm:spPr/>
    </dgm:pt>
    <dgm:pt modelId="{823EF53C-E033-46A4-9121-C43BC1E30829}" type="pres">
      <dgm:prSet presAssocID="{68CA29E1-FE48-4E4C-B332-86D30B414F34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B00820A-3771-495F-8008-567195E5DC2B}" srcId="{653BB041-2C56-4841-9BA9-79D3DBDC4B8E}" destId="{06ED3116-739B-4BD3-81A3-D5BC7371F3A0}" srcOrd="0" destOrd="0" parTransId="{E15E6002-D242-4798-BB33-16B19800D1FD}" sibTransId="{80862D3B-8CAC-45CD-B144-ED76139571E9}"/>
    <dgm:cxn modelId="{D642C6C4-49BE-4BC6-B59B-1C34C720CD2F}" srcId="{213B625E-4492-45AE-BED4-18B475DCE347}" destId="{653BB041-2C56-4841-9BA9-79D3DBDC4B8E}" srcOrd="0" destOrd="0" parTransId="{DF9E580A-C95A-4FE6-8FD0-50F0AC2314F4}" sibTransId="{CD004EF6-04C1-4397-9F13-9B78D4609AFB}"/>
    <dgm:cxn modelId="{33E69B7D-DBF3-4A3A-8583-4CF0B82111F8}" type="presOf" srcId="{CF8C136D-C841-4AD1-B3C5-48A0DDBB8D6E}" destId="{EB75E516-A49B-4A39-982F-F83D41624DE2}" srcOrd="0" destOrd="0" presId="urn:microsoft.com/office/officeart/2005/8/layout/StepDownProcess"/>
    <dgm:cxn modelId="{8E3ED73E-15DF-40C1-8F8A-82DA48AA7621}" srcId="{213B625E-4492-45AE-BED4-18B475DCE347}" destId="{EB002392-2190-421C-9CAB-AD968B95F3F0}" srcOrd="3" destOrd="0" parTransId="{3CD3C352-4F49-493B-842C-4D569AC13933}" sibTransId="{E7E9FFD3-2422-4C24-85F6-CC6A26440FBA}"/>
    <dgm:cxn modelId="{07D366E7-88E1-48DD-BF07-A2DDC9A36534}" type="presOf" srcId="{213B625E-4492-45AE-BED4-18B475DCE347}" destId="{D7523321-007C-43B7-AB5F-0A7542BC2F5C}" srcOrd="0" destOrd="0" presId="urn:microsoft.com/office/officeart/2005/8/layout/StepDownProcess"/>
    <dgm:cxn modelId="{2A5EEEA8-A03A-4705-8537-A4F017E05335}" type="presOf" srcId="{653BB041-2C56-4841-9BA9-79D3DBDC4B8E}" destId="{A2883F83-2023-4EF3-93DC-1AD1ED51ACC4}" srcOrd="0" destOrd="0" presId="urn:microsoft.com/office/officeart/2005/8/layout/StepDownProcess"/>
    <dgm:cxn modelId="{BECC1518-18B3-48F6-876A-A841171C148E}" srcId="{213B625E-4492-45AE-BED4-18B475DCE347}" destId="{4A5CAB5D-0BF5-493E-90C2-FA63F12667C7}" srcOrd="1" destOrd="0" parTransId="{C3B74FEB-53EF-4F76-B88B-06A620A8F29D}" sibTransId="{52DA88AC-D8D4-408D-8D35-C4E21E42A44A}"/>
    <dgm:cxn modelId="{0467974C-D7B7-4928-A081-A6D251BDBD3A}" srcId="{213B625E-4492-45AE-BED4-18B475DCE347}" destId="{68CA29E1-FE48-4E4C-B332-86D30B414F34}" srcOrd="4" destOrd="0" parTransId="{37ABF9B0-4B04-4425-888D-605DBA174197}" sibTransId="{5CB4AC7D-8FEF-4B11-92FE-3933B59297A6}"/>
    <dgm:cxn modelId="{B0C7CF4E-CB2E-4876-A704-CADD0EBEEB46}" srcId="{4A5CAB5D-0BF5-493E-90C2-FA63F12667C7}" destId="{323ED7A4-12FD-405D-9ACD-32C68657939A}" srcOrd="0" destOrd="0" parTransId="{03D149B1-6422-4ED0-B46F-93EEAF2305F1}" sibTransId="{C941C5C4-12B9-467B-A188-7B688D7B0257}"/>
    <dgm:cxn modelId="{D4D36FF7-CA73-4F41-B3ED-D9A5B168C232}" srcId="{4A5CAB5D-0BF5-493E-90C2-FA63F12667C7}" destId="{29A79E6B-CB30-48C3-81D3-0FD3C893F44E}" srcOrd="1" destOrd="0" parTransId="{554ED0F8-3BA1-482E-8C00-819265457B30}" sibTransId="{3D329FE5-8228-436C-9A94-10403FD3AD8F}"/>
    <dgm:cxn modelId="{BBC05608-4BD2-466F-A651-5DF1E2506184}" srcId="{653BB041-2C56-4841-9BA9-79D3DBDC4B8E}" destId="{3848FCC0-479D-4266-A483-83402AAFA4AF}" srcOrd="1" destOrd="0" parTransId="{2A524975-2B18-4FC6-9F8E-5BECD51E5B19}" sibTransId="{4F5A637B-1DD8-47E2-B7ED-DFFA7362B88C}"/>
    <dgm:cxn modelId="{3173626D-52A1-4547-B4CD-2AC6A037DF28}" type="presOf" srcId="{EB002392-2190-421C-9CAB-AD968B95F3F0}" destId="{48F1953E-E3E8-47E2-A714-7A7DA57056A9}" srcOrd="0" destOrd="0" presId="urn:microsoft.com/office/officeart/2005/8/layout/StepDownProcess"/>
    <dgm:cxn modelId="{A4C60EA3-B804-408E-BC43-77B15416B443}" srcId="{F61D6C08-0765-4423-95BB-82A7DEBD893B}" destId="{CF8C136D-C841-4AD1-B3C5-48A0DDBB8D6E}" srcOrd="0" destOrd="0" parTransId="{533776AD-5DD5-4371-94A3-C20A9382DA91}" sibTransId="{7FF4EFA7-7C80-45E9-B954-46A1390DBFE6}"/>
    <dgm:cxn modelId="{EE206CAE-7E81-4FA5-9DB6-3E7D4CBB91BF}" type="presOf" srcId="{06ED3116-739B-4BD3-81A3-D5BC7371F3A0}" destId="{07D81D67-A6E1-4E42-8A53-F798429C4223}" srcOrd="0" destOrd="0" presId="urn:microsoft.com/office/officeart/2005/8/layout/StepDownProcess"/>
    <dgm:cxn modelId="{8D12CED2-E2E3-4ABE-90D0-8B5C9853F3E5}" type="presOf" srcId="{68CA29E1-FE48-4E4C-B332-86D30B414F34}" destId="{823EF53C-E033-46A4-9121-C43BC1E30829}" srcOrd="0" destOrd="0" presId="urn:microsoft.com/office/officeart/2005/8/layout/StepDownProcess"/>
    <dgm:cxn modelId="{1E47CF9C-BD09-4CC5-990C-84A301A68411}" type="presOf" srcId="{F61D6C08-0765-4423-95BB-82A7DEBD893B}" destId="{94860E79-4C7A-4A0F-8FD9-FA6C50DF0E61}" srcOrd="0" destOrd="0" presId="urn:microsoft.com/office/officeart/2005/8/layout/StepDownProcess"/>
    <dgm:cxn modelId="{F3362D6C-3A15-4DE7-8309-82CE5038ACB5}" srcId="{213B625E-4492-45AE-BED4-18B475DCE347}" destId="{F61D6C08-0765-4423-95BB-82A7DEBD893B}" srcOrd="2" destOrd="0" parTransId="{6CD2A3A8-29DA-4164-AA62-21269F4ECDD6}" sibTransId="{FAD3292C-9E69-40AD-A559-1F527433856E}"/>
    <dgm:cxn modelId="{F2710345-E8DD-4BF2-A6FA-F5B63EB7C82D}" type="presOf" srcId="{4A5CAB5D-0BF5-493E-90C2-FA63F12667C7}" destId="{91D04061-1214-4CBF-9547-99F6E9883BAA}" srcOrd="0" destOrd="0" presId="urn:microsoft.com/office/officeart/2005/8/layout/StepDownProcess"/>
    <dgm:cxn modelId="{5B624E53-7C1F-4C14-BDB4-FB07A8FD450A}" type="presOf" srcId="{3848FCC0-479D-4266-A483-83402AAFA4AF}" destId="{07D81D67-A6E1-4E42-8A53-F798429C4223}" srcOrd="0" destOrd="1" presId="urn:microsoft.com/office/officeart/2005/8/layout/StepDownProcess"/>
    <dgm:cxn modelId="{F8DC64DB-257C-44B1-82CB-E6632AEF71E1}" type="presOf" srcId="{29A79E6B-CB30-48C3-81D3-0FD3C893F44E}" destId="{FD1D751C-7E5D-4C3F-899B-BE3265243B74}" srcOrd="0" destOrd="1" presId="urn:microsoft.com/office/officeart/2005/8/layout/StepDownProcess"/>
    <dgm:cxn modelId="{07AE7F74-E9BD-4BBC-8E1D-3EBDAAF690F3}" type="presOf" srcId="{323ED7A4-12FD-405D-9ACD-32C68657939A}" destId="{FD1D751C-7E5D-4C3F-899B-BE3265243B74}" srcOrd="0" destOrd="0" presId="urn:microsoft.com/office/officeart/2005/8/layout/StepDownProcess"/>
    <dgm:cxn modelId="{A77B4291-B276-40BB-A855-6453062AFB69}" type="presParOf" srcId="{D7523321-007C-43B7-AB5F-0A7542BC2F5C}" destId="{705F7791-0595-4F2D-98EC-B24FF9099174}" srcOrd="0" destOrd="0" presId="urn:microsoft.com/office/officeart/2005/8/layout/StepDownProcess"/>
    <dgm:cxn modelId="{C1905428-86DD-43EA-9068-22EE067B8A39}" type="presParOf" srcId="{705F7791-0595-4F2D-98EC-B24FF9099174}" destId="{7B34DEFF-92EC-4151-A1CF-09CAA7C9E2FA}" srcOrd="0" destOrd="0" presId="urn:microsoft.com/office/officeart/2005/8/layout/StepDownProcess"/>
    <dgm:cxn modelId="{7B08129A-76DE-4A7C-ACB1-F9D0FEFDD8CE}" type="presParOf" srcId="{705F7791-0595-4F2D-98EC-B24FF9099174}" destId="{A2883F83-2023-4EF3-93DC-1AD1ED51ACC4}" srcOrd="1" destOrd="0" presId="urn:microsoft.com/office/officeart/2005/8/layout/StepDownProcess"/>
    <dgm:cxn modelId="{AAF99988-3888-4EA2-8BD9-77B800AC5ED8}" type="presParOf" srcId="{705F7791-0595-4F2D-98EC-B24FF9099174}" destId="{07D81D67-A6E1-4E42-8A53-F798429C4223}" srcOrd="2" destOrd="0" presId="urn:microsoft.com/office/officeart/2005/8/layout/StepDownProcess"/>
    <dgm:cxn modelId="{9CA99736-450B-420B-82A3-9A837CD03EC5}" type="presParOf" srcId="{D7523321-007C-43B7-AB5F-0A7542BC2F5C}" destId="{13F2E570-54CA-431D-8A02-2BEE620A7E70}" srcOrd="1" destOrd="0" presId="urn:microsoft.com/office/officeart/2005/8/layout/StepDownProcess"/>
    <dgm:cxn modelId="{0390C462-83CC-4143-BC03-AD36A4F0EA30}" type="presParOf" srcId="{D7523321-007C-43B7-AB5F-0A7542BC2F5C}" destId="{468CCCEC-435C-40E2-94F4-6303773E8144}" srcOrd="2" destOrd="0" presId="urn:microsoft.com/office/officeart/2005/8/layout/StepDownProcess"/>
    <dgm:cxn modelId="{8D1F95A1-3CC3-4DED-A115-4192E94DEE21}" type="presParOf" srcId="{468CCCEC-435C-40E2-94F4-6303773E8144}" destId="{C42673EC-04D0-46A1-996E-166EC9249CA5}" srcOrd="0" destOrd="0" presId="urn:microsoft.com/office/officeart/2005/8/layout/StepDownProcess"/>
    <dgm:cxn modelId="{DF1C61CB-26E9-4BF2-8FE2-0BEE52A4350A}" type="presParOf" srcId="{468CCCEC-435C-40E2-94F4-6303773E8144}" destId="{91D04061-1214-4CBF-9547-99F6E9883BAA}" srcOrd="1" destOrd="0" presId="urn:microsoft.com/office/officeart/2005/8/layout/StepDownProcess"/>
    <dgm:cxn modelId="{7B0C753B-D70D-43EC-B65D-5B66D7BCCB3A}" type="presParOf" srcId="{468CCCEC-435C-40E2-94F4-6303773E8144}" destId="{FD1D751C-7E5D-4C3F-899B-BE3265243B74}" srcOrd="2" destOrd="0" presId="urn:microsoft.com/office/officeart/2005/8/layout/StepDownProcess"/>
    <dgm:cxn modelId="{1D75C143-9A59-4904-95E0-958E495519BC}" type="presParOf" srcId="{D7523321-007C-43B7-AB5F-0A7542BC2F5C}" destId="{74258075-FF08-4E60-9D6A-8501E724C23F}" srcOrd="3" destOrd="0" presId="urn:microsoft.com/office/officeart/2005/8/layout/StepDownProcess"/>
    <dgm:cxn modelId="{E5B3B792-55C0-4EE8-BF41-D3A2E10F43A6}" type="presParOf" srcId="{D7523321-007C-43B7-AB5F-0A7542BC2F5C}" destId="{B9DB4491-8912-4A67-B4A7-DDB24796BE6A}" srcOrd="4" destOrd="0" presId="urn:microsoft.com/office/officeart/2005/8/layout/StepDownProcess"/>
    <dgm:cxn modelId="{686DB80A-3469-477D-B130-DD96344D9B07}" type="presParOf" srcId="{B9DB4491-8912-4A67-B4A7-DDB24796BE6A}" destId="{6BC3476E-1C3C-494B-A6F4-501DE951A087}" srcOrd="0" destOrd="0" presId="urn:microsoft.com/office/officeart/2005/8/layout/StepDownProcess"/>
    <dgm:cxn modelId="{F0FDDBEE-378D-47A9-B225-93188BDA792B}" type="presParOf" srcId="{B9DB4491-8912-4A67-B4A7-DDB24796BE6A}" destId="{94860E79-4C7A-4A0F-8FD9-FA6C50DF0E61}" srcOrd="1" destOrd="0" presId="urn:microsoft.com/office/officeart/2005/8/layout/StepDownProcess"/>
    <dgm:cxn modelId="{EC612C46-65EB-4F58-AA69-26AFF8D3F389}" type="presParOf" srcId="{B9DB4491-8912-4A67-B4A7-DDB24796BE6A}" destId="{EB75E516-A49B-4A39-982F-F83D41624DE2}" srcOrd="2" destOrd="0" presId="urn:microsoft.com/office/officeart/2005/8/layout/StepDownProcess"/>
    <dgm:cxn modelId="{A81FC4E6-F3B2-42D2-AE3C-BDE2072232EB}" type="presParOf" srcId="{D7523321-007C-43B7-AB5F-0A7542BC2F5C}" destId="{C3D9B978-D645-4E3B-AEAE-F24D210A6341}" srcOrd="5" destOrd="0" presId="urn:microsoft.com/office/officeart/2005/8/layout/StepDownProcess"/>
    <dgm:cxn modelId="{441CF3BD-E23B-4D00-AF67-9936B65F1CB0}" type="presParOf" srcId="{D7523321-007C-43B7-AB5F-0A7542BC2F5C}" destId="{101E6A81-1FB8-47A8-896C-2C0729F0B56B}" srcOrd="6" destOrd="0" presId="urn:microsoft.com/office/officeart/2005/8/layout/StepDownProcess"/>
    <dgm:cxn modelId="{F1C9EA56-695F-4E19-BBF3-07365A53BEAE}" type="presParOf" srcId="{101E6A81-1FB8-47A8-896C-2C0729F0B56B}" destId="{1E7388F1-2311-4F20-AFB7-D3311F4EC469}" srcOrd="0" destOrd="0" presId="urn:microsoft.com/office/officeart/2005/8/layout/StepDownProcess"/>
    <dgm:cxn modelId="{4D71F208-4261-46D3-8B06-330D2CF8BB38}" type="presParOf" srcId="{101E6A81-1FB8-47A8-896C-2C0729F0B56B}" destId="{48F1953E-E3E8-47E2-A714-7A7DA57056A9}" srcOrd="1" destOrd="0" presId="urn:microsoft.com/office/officeart/2005/8/layout/StepDownProcess"/>
    <dgm:cxn modelId="{97676AD2-A1D0-46D8-B816-B8B7FB1F15E6}" type="presParOf" srcId="{101E6A81-1FB8-47A8-896C-2C0729F0B56B}" destId="{24A75AC8-3D43-429F-B81C-C735F3921496}" srcOrd="2" destOrd="0" presId="urn:microsoft.com/office/officeart/2005/8/layout/StepDownProcess"/>
    <dgm:cxn modelId="{31DC32C0-460C-4FEE-9E76-E4976E5D52E7}" type="presParOf" srcId="{D7523321-007C-43B7-AB5F-0A7542BC2F5C}" destId="{140CB27F-A366-4970-9009-C66E887C50A1}" srcOrd="7" destOrd="0" presId="urn:microsoft.com/office/officeart/2005/8/layout/StepDownProcess"/>
    <dgm:cxn modelId="{C9A60EB5-EB47-4338-A4DE-151DEE622FE4}" type="presParOf" srcId="{D7523321-007C-43B7-AB5F-0A7542BC2F5C}" destId="{D6B72AAB-78C7-4FE5-83DA-7F6F0C75E423}" srcOrd="8" destOrd="0" presId="urn:microsoft.com/office/officeart/2005/8/layout/StepDownProcess"/>
    <dgm:cxn modelId="{B2A282A2-520D-4676-8D43-4632CCF63A14}" type="presParOf" srcId="{D6B72AAB-78C7-4FE5-83DA-7F6F0C75E423}" destId="{823EF53C-E033-46A4-9121-C43BC1E30829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4DEFF-92EC-4151-A1CF-09CAA7C9E2FA}">
      <dsp:nvSpPr>
        <dsp:cNvPr id="0" name=""/>
        <dsp:cNvSpPr/>
      </dsp:nvSpPr>
      <dsp:spPr>
        <a:xfrm rot="5400000">
          <a:off x="1546023" y="934207"/>
          <a:ext cx="813026" cy="9256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83F83-2023-4EF3-93DC-1AD1ED51ACC4}">
      <dsp:nvSpPr>
        <dsp:cNvPr id="0" name=""/>
        <dsp:cNvSpPr/>
      </dsp:nvSpPr>
      <dsp:spPr>
        <a:xfrm>
          <a:off x="1330620" y="32950"/>
          <a:ext cx="1368658" cy="95801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Understanding </a:t>
          </a:r>
          <a:r>
            <a:rPr lang="de-DE" sz="1400" kern="1200" dirty="0" err="1" smtClean="0"/>
            <a:t>the</a:t>
          </a:r>
          <a:r>
            <a:rPr lang="de-DE" sz="1400" kern="1200" dirty="0" smtClean="0"/>
            <a:t> </a:t>
          </a:r>
          <a:r>
            <a:rPr lang="de-DE" sz="1400" kern="1200" dirty="0" err="1" smtClean="0"/>
            <a:t>PhysioNet</a:t>
          </a:r>
          <a:r>
            <a:rPr lang="de-DE" sz="1400" kern="1200" dirty="0" smtClean="0"/>
            <a:t> </a:t>
          </a:r>
          <a:r>
            <a:rPr lang="de-DE" sz="1400" kern="1200" dirty="0" err="1" smtClean="0"/>
            <a:t>challenge</a:t>
          </a:r>
          <a:endParaRPr lang="de-DE" sz="1400" kern="1200" dirty="0"/>
        </a:p>
      </dsp:txBody>
      <dsp:txXfrm>
        <a:off x="1377395" y="79725"/>
        <a:ext cx="1275108" cy="864466"/>
      </dsp:txXfrm>
    </dsp:sp>
    <dsp:sp modelId="{07D81D67-A6E1-4E42-8A53-F798429C4223}">
      <dsp:nvSpPr>
        <dsp:cNvPr id="0" name=""/>
        <dsp:cNvSpPr/>
      </dsp:nvSpPr>
      <dsp:spPr>
        <a:xfrm>
          <a:off x="2699278" y="124319"/>
          <a:ext cx="995431" cy="774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900" kern="1200" dirty="0" err="1" smtClean="0"/>
            <a:t>Retrieve</a:t>
          </a:r>
          <a:r>
            <a:rPr lang="de-DE" sz="900" kern="1200" dirty="0" smtClean="0"/>
            <a:t> </a:t>
          </a:r>
          <a:r>
            <a:rPr lang="de-DE" sz="900" kern="1200" dirty="0" err="1" smtClean="0"/>
            <a:t>medical</a:t>
          </a:r>
          <a:r>
            <a:rPr lang="de-DE" sz="900" kern="1200" dirty="0" smtClean="0"/>
            <a:t> </a:t>
          </a:r>
          <a:r>
            <a:rPr lang="de-DE" sz="900" kern="1200" dirty="0" err="1" smtClean="0"/>
            <a:t>background</a:t>
          </a:r>
          <a:r>
            <a:rPr lang="de-DE" sz="900" kern="1200" dirty="0" smtClean="0"/>
            <a:t> </a:t>
          </a:r>
          <a:r>
            <a:rPr lang="de-DE" sz="900" kern="1200" dirty="0" err="1" smtClean="0"/>
            <a:t>information</a:t>
          </a:r>
          <a:endParaRPr lang="de-DE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900" kern="1200" dirty="0" err="1" smtClean="0"/>
            <a:t>Obtain</a:t>
          </a:r>
          <a:r>
            <a:rPr lang="de-DE" sz="900" kern="1200" dirty="0" smtClean="0"/>
            <a:t> </a:t>
          </a:r>
          <a:r>
            <a:rPr lang="de-DE" sz="900" kern="1200" dirty="0" err="1" smtClean="0"/>
            <a:t>skills</a:t>
          </a:r>
          <a:r>
            <a:rPr lang="de-DE" sz="900" kern="1200" dirty="0" smtClean="0"/>
            <a:t> </a:t>
          </a:r>
          <a:r>
            <a:rPr lang="de-DE" sz="900" kern="1200" dirty="0" err="1" smtClean="0"/>
            <a:t>with</a:t>
          </a:r>
          <a:r>
            <a:rPr lang="de-DE" sz="900" kern="1200" dirty="0" smtClean="0"/>
            <a:t> Apache Flink</a:t>
          </a:r>
          <a:endParaRPr lang="de-DE" sz="900" kern="1200" dirty="0"/>
        </a:p>
      </dsp:txBody>
      <dsp:txXfrm>
        <a:off x="2699278" y="124319"/>
        <a:ext cx="995431" cy="774311"/>
      </dsp:txXfrm>
    </dsp:sp>
    <dsp:sp modelId="{C42673EC-04D0-46A1-996E-166EC9249CA5}">
      <dsp:nvSpPr>
        <dsp:cNvPr id="0" name=""/>
        <dsp:cNvSpPr/>
      </dsp:nvSpPr>
      <dsp:spPr>
        <a:xfrm rot="5400000">
          <a:off x="2680786" y="2010375"/>
          <a:ext cx="813026" cy="9256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D04061-1214-4CBF-9547-99F6E9883BAA}">
      <dsp:nvSpPr>
        <dsp:cNvPr id="0" name=""/>
        <dsp:cNvSpPr/>
      </dsp:nvSpPr>
      <dsp:spPr>
        <a:xfrm>
          <a:off x="2465383" y="1109119"/>
          <a:ext cx="1368658" cy="95801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err="1" smtClean="0"/>
            <a:t>Preprocess</a:t>
          </a:r>
          <a:r>
            <a:rPr lang="de-DE" sz="1400" kern="1200" dirty="0" smtClean="0"/>
            <a:t> </a:t>
          </a:r>
          <a:r>
            <a:rPr lang="de-DE" sz="1400" kern="1200" dirty="0" err="1" smtClean="0"/>
            <a:t>the</a:t>
          </a:r>
          <a:r>
            <a:rPr lang="de-DE" sz="1400" kern="1200" dirty="0" smtClean="0"/>
            <a:t> </a:t>
          </a:r>
          <a:r>
            <a:rPr lang="de-DE" sz="1400" kern="1200" dirty="0" err="1" smtClean="0"/>
            <a:t>data</a:t>
          </a:r>
          <a:endParaRPr lang="de-DE" sz="1400" kern="1200" dirty="0"/>
        </a:p>
      </dsp:txBody>
      <dsp:txXfrm>
        <a:off x="2512158" y="1155894"/>
        <a:ext cx="1275108" cy="864466"/>
      </dsp:txXfrm>
    </dsp:sp>
    <dsp:sp modelId="{FD1D751C-7E5D-4C3F-899B-BE3265243B74}">
      <dsp:nvSpPr>
        <dsp:cNvPr id="0" name=""/>
        <dsp:cNvSpPr/>
      </dsp:nvSpPr>
      <dsp:spPr>
        <a:xfrm>
          <a:off x="3834042" y="1200488"/>
          <a:ext cx="995431" cy="774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900" kern="1200" dirty="0" err="1" smtClean="0"/>
            <a:t>Convert</a:t>
          </a:r>
          <a:r>
            <a:rPr lang="de-DE" sz="900" kern="1200" dirty="0" smtClean="0"/>
            <a:t> .</a:t>
          </a:r>
          <a:r>
            <a:rPr lang="de-DE" sz="900" kern="1200" dirty="0" err="1" smtClean="0"/>
            <a:t>dat</a:t>
          </a:r>
          <a:r>
            <a:rPr lang="de-DE" sz="900" kern="1200" dirty="0" smtClean="0"/>
            <a:t> </a:t>
          </a:r>
          <a:r>
            <a:rPr lang="de-DE" sz="900" kern="1200" dirty="0" err="1" smtClean="0"/>
            <a:t>files</a:t>
          </a:r>
          <a:endParaRPr lang="de-DE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900" kern="1200" dirty="0" err="1" smtClean="0"/>
            <a:t>Visualize</a:t>
          </a:r>
          <a:r>
            <a:rPr lang="de-DE" sz="900" kern="1200" dirty="0" smtClean="0"/>
            <a:t> </a:t>
          </a:r>
          <a:r>
            <a:rPr lang="de-DE" sz="900" kern="1200" dirty="0" err="1" smtClean="0"/>
            <a:t>training</a:t>
          </a:r>
          <a:r>
            <a:rPr lang="de-DE" sz="900" kern="1200" dirty="0" smtClean="0"/>
            <a:t> </a:t>
          </a:r>
          <a:r>
            <a:rPr lang="de-DE" sz="900" kern="1200" dirty="0" err="1" smtClean="0"/>
            <a:t>and</a:t>
          </a:r>
          <a:r>
            <a:rPr lang="de-DE" sz="900" kern="1200" dirty="0" smtClean="0"/>
            <a:t> </a:t>
          </a:r>
          <a:r>
            <a:rPr lang="de-DE" sz="900" kern="1200" dirty="0" err="1" smtClean="0"/>
            <a:t>test</a:t>
          </a:r>
          <a:r>
            <a:rPr lang="de-DE" sz="900" kern="1200" dirty="0" smtClean="0"/>
            <a:t> </a:t>
          </a:r>
          <a:r>
            <a:rPr lang="de-DE" sz="900" kern="1200" dirty="0" err="1" smtClean="0"/>
            <a:t>data</a:t>
          </a:r>
          <a:endParaRPr lang="de-DE" sz="900" kern="1200" dirty="0"/>
        </a:p>
      </dsp:txBody>
      <dsp:txXfrm>
        <a:off x="3834042" y="1200488"/>
        <a:ext cx="995431" cy="774311"/>
      </dsp:txXfrm>
    </dsp:sp>
    <dsp:sp modelId="{6BC3476E-1C3C-494B-A6F4-501DE951A087}">
      <dsp:nvSpPr>
        <dsp:cNvPr id="0" name=""/>
        <dsp:cNvSpPr/>
      </dsp:nvSpPr>
      <dsp:spPr>
        <a:xfrm rot="5400000">
          <a:off x="3815549" y="3086544"/>
          <a:ext cx="813026" cy="9256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60E79-4C7A-4A0F-8FD9-FA6C50DF0E61}">
      <dsp:nvSpPr>
        <dsp:cNvPr id="0" name=""/>
        <dsp:cNvSpPr/>
      </dsp:nvSpPr>
      <dsp:spPr>
        <a:xfrm>
          <a:off x="3600146" y="2185287"/>
          <a:ext cx="1368658" cy="95801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err="1" smtClean="0"/>
            <a:t>Evaluate</a:t>
          </a:r>
          <a:r>
            <a:rPr lang="de-DE" sz="1400" kern="1200" dirty="0" smtClean="0"/>
            <a:t> </a:t>
          </a:r>
          <a:r>
            <a:rPr lang="de-DE" sz="1400" kern="1200" dirty="0" err="1" smtClean="0"/>
            <a:t>methods</a:t>
          </a:r>
          <a:r>
            <a:rPr lang="de-DE" sz="1400" kern="1200" dirty="0" smtClean="0"/>
            <a:t> </a:t>
          </a:r>
          <a:r>
            <a:rPr lang="de-DE" sz="1400" kern="1200" dirty="0" err="1" smtClean="0"/>
            <a:t>for</a:t>
          </a:r>
          <a:r>
            <a:rPr lang="de-DE" sz="1400" kern="1200" dirty="0" smtClean="0"/>
            <a:t> Big Data Analytics</a:t>
          </a:r>
          <a:endParaRPr lang="de-DE" sz="1400" kern="1200" dirty="0"/>
        </a:p>
      </dsp:txBody>
      <dsp:txXfrm>
        <a:off x="3646921" y="2232062"/>
        <a:ext cx="1275108" cy="864466"/>
      </dsp:txXfrm>
    </dsp:sp>
    <dsp:sp modelId="{EB75E516-A49B-4A39-982F-F83D41624DE2}">
      <dsp:nvSpPr>
        <dsp:cNvPr id="0" name=""/>
        <dsp:cNvSpPr/>
      </dsp:nvSpPr>
      <dsp:spPr>
        <a:xfrm>
          <a:off x="4968805" y="2276656"/>
          <a:ext cx="995431" cy="774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900" kern="1200" dirty="0" smtClean="0"/>
            <a:t>Research </a:t>
          </a:r>
          <a:r>
            <a:rPr lang="de-DE" sz="900" kern="1200" dirty="0" err="1" smtClean="0"/>
            <a:t>about</a:t>
          </a:r>
          <a:r>
            <a:rPr lang="de-DE" sz="900" kern="1200" dirty="0" smtClean="0"/>
            <a:t> time </a:t>
          </a:r>
          <a:r>
            <a:rPr lang="de-DE" sz="900" kern="1200" dirty="0" err="1" smtClean="0"/>
            <a:t>series</a:t>
          </a:r>
          <a:r>
            <a:rPr lang="de-DE" sz="900" kern="1200" dirty="0" smtClean="0"/>
            <a:t> </a:t>
          </a:r>
          <a:r>
            <a:rPr lang="de-DE" sz="900" kern="1200" dirty="0" err="1" smtClean="0"/>
            <a:t>analysis</a:t>
          </a:r>
          <a:r>
            <a:rPr lang="de-DE" sz="900" kern="1200" dirty="0" smtClean="0"/>
            <a:t> in Java, Python </a:t>
          </a:r>
          <a:r>
            <a:rPr lang="de-DE" sz="900" kern="1200" dirty="0" err="1" smtClean="0"/>
            <a:t>and</a:t>
          </a:r>
          <a:r>
            <a:rPr lang="de-DE" sz="900" kern="1200" dirty="0" smtClean="0"/>
            <a:t> R</a:t>
          </a:r>
          <a:endParaRPr lang="de-DE" sz="900" kern="1200" dirty="0"/>
        </a:p>
      </dsp:txBody>
      <dsp:txXfrm>
        <a:off x="4968805" y="2276656"/>
        <a:ext cx="995431" cy="774311"/>
      </dsp:txXfrm>
    </dsp:sp>
    <dsp:sp modelId="{1E7388F1-2311-4F20-AFB7-D3311F4EC469}">
      <dsp:nvSpPr>
        <dsp:cNvPr id="0" name=""/>
        <dsp:cNvSpPr/>
      </dsp:nvSpPr>
      <dsp:spPr>
        <a:xfrm rot="5400000">
          <a:off x="4950312" y="4162712"/>
          <a:ext cx="813026" cy="9256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1953E-E3E8-47E2-A714-7A7DA57056A9}">
      <dsp:nvSpPr>
        <dsp:cNvPr id="0" name=""/>
        <dsp:cNvSpPr/>
      </dsp:nvSpPr>
      <dsp:spPr>
        <a:xfrm>
          <a:off x="4734909" y="3261456"/>
          <a:ext cx="1368658" cy="95801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err="1" smtClean="0"/>
            <a:t>Implement</a:t>
          </a:r>
          <a:r>
            <a:rPr lang="de-DE" sz="1400" kern="1200" dirty="0" smtClean="0"/>
            <a:t> multiple </a:t>
          </a:r>
          <a:r>
            <a:rPr lang="de-DE" sz="1400" kern="1200" dirty="0" err="1" smtClean="0"/>
            <a:t>approaches</a:t>
          </a:r>
          <a:endParaRPr lang="de-DE" sz="1400" kern="1200" dirty="0"/>
        </a:p>
      </dsp:txBody>
      <dsp:txXfrm>
        <a:off x="4781684" y="3308231"/>
        <a:ext cx="1275108" cy="864466"/>
      </dsp:txXfrm>
    </dsp:sp>
    <dsp:sp modelId="{24A75AC8-3D43-429F-B81C-C735F3921496}">
      <dsp:nvSpPr>
        <dsp:cNvPr id="0" name=""/>
        <dsp:cNvSpPr/>
      </dsp:nvSpPr>
      <dsp:spPr>
        <a:xfrm>
          <a:off x="6103568" y="3352824"/>
          <a:ext cx="995431" cy="774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3EF53C-E033-46A4-9121-C43BC1E30829}">
      <dsp:nvSpPr>
        <dsp:cNvPr id="0" name=""/>
        <dsp:cNvSpPr/>
      </dsp:nvSpPr>
      <dsp:spPr>
        <a:xfrm>
          <a:off x="5869673" y="4337624"/>
          <a:ext cx="1368658" cy="95801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err="1" smtClean="0"/>
            <a:t>Compare</a:t>
          </a:r>
          <a:r>
            <a:rPr lang="de-DE" sz="1400" kern="1200" dirty="0" smtClean="0"/>
            <a:t> </a:t>
          </a:r>
          <a:r>
            <a:rPr lang="de-DE" sz="1400" kern="1200" dirty="0" err="1" smtClean="0"/>
            <a:t>the</a:t>
          </a:r>
          <a:r>
            <a:rPr lang="de-DE" sz="1400" kern="1200" dirty="0" smtClean="0"/>
            <a:t> </a:t>
          </a:r>
          <a:r>
            <a:rPr lang="de-DE" sz="1400" kern="1200" dirty="0" err="1" smtClean="0"/>
            <a:t>results</a:t>
          </a:r>
          <a:endParaRPr lang="de-DE" sz="1400" kern="1200" dirty="0"/>
        </a:p>
      </dsp:txBody>
      <dsp:txXfrm>
        <a:off x="5916448" y="4384399"/>
        <a:ext cx="1275108" cy="864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A265651-050B-49D5-B858-4DA36F0F7221}" type="datetimeFigureOut">
              <a:rPr lang="de-DE"/>
              <a:pPr>
                <a:defRPr/>
              </a:pPr>
              <a:t>14.07.2018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FD83B2-299B-4B53-9106-9960035715B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628622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1F46DAF-15CB-4A49-9DA1-67654FAB7E81}" type="datetimeFigureOut">
              <a:rPr lang="de-DE"/>
              <a:pPr>
                <a:defRPr/>
              </a:pPr>
              <a:t>14.07.2018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CD974E-5FC7-4CAD-9979-0C153E8E90C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41624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–What was the goal of the project?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–What (sub-)tasks had to be solved?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–Which results have you achieved?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–Which tasks could not be solved? Why?</a:t>
            </a:r>
          </a:p>
        </p:txBody>
      </p:sp>
    </p:spTree>
    <p:extLst>
      <p:ext uri="{BB962C8B-B14F-4D97-AF65-F5344CB8AC3E}">
        <p14:creationId xmlns:p14="http://schemas.microsoft.com/office/powerpoint/2010/main" val="148258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altLang="de-DE" dirty="0" err="1" smtClean="0"/>
              <a:t>Our</a:t>
            </a:r>
            <a:r>
              <a:rPr lang="de-DE" altLang="de-DE" dirty="0" smtClean="0"/>
              <a:t> Project (Poster </a:t>
            </a:r>
            <a:r>
              <a:rPr lang="de-DE" altLang="de-DE" dirty="0" err="1" smtClean="0"/>
              <a:t>Draft</a:t>
            </a:r>
            <a:r>
              <a:rPr lang="de-DE" altLang="de-DE" dirty="0" smtClean="0"/>
              <a:t>) -- Oliver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smtClean="0"/>
              <a:t>Project Goals  -- Oliver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smtClean="0"/>
              <a:t>Work-break Down </a:t>
            </a:r>
            <a:r>
              <a:rPr lang="de-DE" altLang="de-DE" dirty="0" err="1" smtClean="0"/>
              <a:t>Structure</a:t>
            </a:r>
            <a:r>
              <a:rPr lang="de-DE" altLang="de-DE" dirty="0" smtClean="0"/>
              <a:t>  -- Oliver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smtClean="0"/>
              <a:t>Implementation </a:t>
            </a:r>
            <a:r>
              <a:rPr lang="de-DE" altLang="de-DE" dirty="0" err="1" smtClean="0"/>
              <a:t>Overview</a:t>
            </a:r>
            <a:r>
              <a:rPr lang="de-DE" altLang="de-DE" dirty="0" smtClean="0"/>
              <a:t>  -- </a:t>
            </a:r>
            <a:r>
              <a:rPr lang="de-DE" altLang="de-DE" dirty="0" err="1" smtClean="0"/>
              <a:t>Huiran</a:t>
            </a:r>
            <a:endParaRPr lang="de-DE" altLang="de-DE" dirty="0" smtClean="0"/>
          </a:p>
          <a:p>
            <a:pPr marL="857250" lvl="1" indent="-457200">
              <a:buFont typeface="+mj-lt"/>
              <a:buAutoNum type="arabicPeriod"/>
            </a:pPr>
            <a:r>
              <a:rPr lang="de-DE" altLang="de-DE" dirty="0" smtClean="0"/>
              <a:t>Data </a:t>
            </a:r>
            <a:r>
              <a:rPr lang="de-DE" altLang="de-DE" dirty="0" err="1" smtClean="0"/>
              <a:t>Preprocessing</a:t>
            </a:r>
            <a:endParaRPr lang="de-DE" altLang="de-DE" dirty="0" smtClean="0"/>
          </a:p>
          <a:p>
            <a:pPr marL="857250" lvl="1" indent="-457200">
              <a:buFont typeface="+mj-lt"/>
              <a:buAutoNum type="arabicPeriod"/>
            </a:pPr>
            <a:r>
              <a:rPr lang="de-DE" altLang="de-DE" dirty="0" smtClean="0"/>
              <a:t>Approach 1</a:t>
            </a:r>
          </a:p>
          <a:p>
            <a:pPr marL="1257300" lvl="2" indent="-457200">
              <a:buFont typeface="+mj-lt"/>
              <a:buAutoNum type="arabicPeriod"/>
            </a:pPr>
            <a:r>
              <a:rPr lang="de-DE" altLang="de-DE" dirty="0" smtClean="0"/>
              <a:t>Data </a:t>
            </a:r>
            <a:r>
              <a:rPr lang="de-DE" altLang="de-DE" dirty="0" err="1" smtClean="0"/>
              <a:t>Filtering</a:t>
            </a:r>
            <a:endParaRPr lang="de-DE" altLang="de-DE" dirty="0" smtClean="0"/>
          </a:p>
          <a:p>
            <a:pPr marL="1257300" lvl="2" indent="-457200">
              <a:buFont typeface="+mj-lt"/>
              <a:buAutoNum type="arabicPeriod"/>
            </a:pPr>
            <a:r>
              <a:rPr lang="de-DE" altLang="de-DE" dirty="0" smtClean="0"/>
              <a:t>Feature </a:t>
            </a:r>
            <a:r>
              <a:rPr lang="de-DE" altLang="de-DE" dirty="0" err="1" smtClean="0"/>
              <a:t>Extraction</a:t>
            </a:r>
            <a:endParaRPr lang="de-DE" altLang="de-DE" dirty="0" smtClean="0"/>
          </a:p>
          <a:p>
            <a:pPr marL="1257300" lvl="2" indent="-457200">
              <a:buFont typeface="+mj-lt"/>
              <a:buAutoNum type="arabicPeriod"/>
            </a:pPr>
            <a:r>
              <a:rPr lang="de-DE" altLang="de-DE" dirty="0" err="1" smtClean="0"/>
              <a:t>Classification</a:t>
            </a:r>
            <a:endParaRPr lang="de-DE" altLang="de-DE" dirty="0" smtClean="0"/>
          </a:p>
          <a:p>
            <a:pPr marL="857250" lvl="1" indent="-457200">
              <a:buFont typeface="+mj-lt"/>
              <a:buAutoNum type="arabicPeriod"/>
            </a:pPr>
            <a:r>
              <a:rPr lang="de-DE" altLang="de-DE" dirty="0" smtClean="0"/>
              <a:t>Approach 2</a:t>
            </a:r>
          </a:p>
          <a:p>
            <a:pPr marL="1257300" lvl="2" indent="-457200">
              <a:buFont typeface="+mj-lt"/>
              <a:buAutoNum type="arabicPeriod"/>
            </a:pPr>
            <a:r>
              <a:rPr lang="de-DE" altLang="de-DE" dirty="0" smtClean="0"/>
              <a:t>Data </a:t>
            </a:r>
            <a:r>
              <a:rPr lang="de-DE" altLang="de-DE" dirty="0" err="1" smtClean="0"/>
              <a:t>filtering</a:t>
            </a:r>
            <a:endParaRPr lang="de-DE" altLang="de-DE" dirty="0" smtClean="0"/>
          </a:p>
          <a:p>
            <a:pPr marL="1257300" lvl="2" indent="-457200">
              <a:buFont typeface="+mj-lt"/>
              <a:buAutoNum type="arabicPeriod"/>
            </a:pPr>
            <a:r>
              <a:rPr lang="de-DE" altLang="de-DE" dirty="0" smtClean="0"/>
              <a:t>ARIMA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Checking with the AHE Criteria  -- Roxana</a:t>
            </a:r>
            <a:endParaRPr lang="de-DE" alt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 smtClean="0"/>
              <a:t>Results</a:t>
            </a:r>
            <a:r>
              <a:rPr lang="de-DE" altLang="de-DE" dirty="0" smtClean="0"/>
              <a:t>  -- Roxana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smtClean="0"/>
              <a:t>Future </a:t>
            </a:r>
            <a:r>
              <a:rPr lang="de-DE" altLang="de-DE" dirty="0" err="1" smtClean="0"/>
              <a:t>work</a:t>
            </a:r>
            <a:r>
              <a:rPr lang="de-DE" altLang="de-DE" dirty="0" smtClean="0"/>
              <a:t>  -- Roxana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smtClean="0"/>
              <a:t>Summary &amp; </a:t>
            </a:r>
            <a:r>
              <a:rPr lang="de-DE" altLang="de-DE" dirty="0" err="1" smtClean="0"/>
              <a:t>Questions</a:t>
            </a:r>
            <a:r>
              <a:rPr lang="de-DE" altLang="de-DE" dirty="0" smtClean="0"/>
              <a:t>  -- Oliver</a:t>
            </a:r>
          </a:p>
          <a:p>
            <a:pPr>
              <a:spcBef>
                <a:spcPct val="0"/>
              </a:spcBef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2094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430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1900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23732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19584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2071688"/>
            <a:ext cx="9144000" cy="4786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5" name="Textfeld 10"/>
          <p:cNvSpPr txBox="1">
            <a:spLocks noChangeArrowheads="1"/>
          </p:cNvSpPr>
          <p:nvPr/>
        </p:nvSpPr>
        <p:spPr bwMode="auto">
          <a:xfrm>
            <a:off x="1301750" y="5565775"/>
            <a:ext cx="65563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de-DE" altLang="de-DE" sz="16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Fachgebiet Datenbanksysteme und Informationsmanagement</a:t>
            </a:r>
          </a:p>
          <a:p>
            <a:pPr algn="ctr"/>
            <a:r>
              <a:rPr lang="de-DE" altLang="de-DE" sz="16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Technische Universität Berlin</a:t>
            </a:r>
          </a:p>
          <a:p>
            <a:pPr algn="ctr"/>
            <a:endParaRPr lang="de-DE" altLang="de-DE" sz="160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de-DE" altLang="de-DE" sz="16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http://www.dima.tu-berlin.de/</a:t>
            </a:r>
          </a:p>
        </p:txBody>
      </p:sp>
      <p:cxnSp>
        <p:nvCxnSpPr>
          <p:cNvPr id="6" name="Gerade Verbindung 11"/>
          <p:cNvCxnSpPr/>
          <p:nvPr/>
        </p:nvCxnSpPr>
        <p:spPr>
          <a:xfrm>
            <a:off x="0" y="2071688"/>
            <a:ext cx="928687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12" descr="DIMA_Logo_blau_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43313" y="3643313"/>
            <a:ext cx="185737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685800" y="306388"/>
            <a:ext cx="7772400" cy="1470025"/>
          </a:xfrm>
        </p:spPr>
        <p:txBody>
          <a:bodyPr/>
          <a:lstStyle>
            <a:lvl1pPr algn="ctr">
              <a:defRPr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1371600" y="2176466"/>
            <a:ext cx="6400800" cy="15382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506850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DIMA_Logo_blau_d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438" y="-120650"/>
            <a:ext cx="99695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50" y="90488"/>
            <a:ext cx="7747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/>
            </a:lvl4pPr>
            <a:lvl5pPr>
              <a:buClr>
                <a:schemeClr val="tx2"/>
              </a:buCl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4415" y="71414"/>
            <a:ext cx="6858048" cy="64294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6469512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DIMA_Logo_blau_d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438" y="-120650"/>
            <a:ext cx="99695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50" y="90488"/>
            <a:ext cx="7747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99472363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6" descr="DIMA_Logo_blau_d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438" y="-120650"/>
            <a:ext cx="99695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50" y="90488"/>
            <a:ext cx="7747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081071"/>
            <a:ext cx="4038600" cy="4525963"/>
          </a:xfrm>
        </p:spPr>
        <p:txBody>
          <a:bodyPr/>
          <a:lstStyle>
            <a:lvl1pPr>
              <a:defRPr sz="2000" baseline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081071"/>
            <a:ext cx="4038600" cy="4525963"/>
          </a:xfrm>
        </p:spPr>
        <p:txBody>
          <a:bodyPr/>
          <a:lstStyle>
            <a:lvl1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852429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DIMA_Logo_blau_d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438" y="-120650"/>
            <a:ext cx="99695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50" y="90488"/>
            <a:ext cx="7747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081071"/>
            <a:ext cx="4040188" cy="750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1" y="1831951"/>
            <a:ext cx="4040188" cy="3840171"/>
          </a:xfrm>
        </p:spPr>
        <p:txBody>
          <a:bodyPr/>
          <a:lstStyle>
            <a:lvl1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081071"/>
            <a:ext cx="4041775" cy="7508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831951"/>
            <a:ext cx="4041775" cy="3840171"/>
          </a:xfrm>
        </p:spPr>
        <p:txBody>
          <a:bodyPr/>
          <a:lstStyle>
            <a:lvl1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435899155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6" descr="DIMA_Logo_blau_d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438" y="-120650"/>
            <a:ext cx="99695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50" y="90488"/>
            <a:ext cx="7747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43439" y="1081072"/>
            <a:ext cx="4286280" cy="5054617"/>
          </a:xfrm>
        </p:spPr>
        <p:txBody>
          <a:bodyPr>
            <a:normAutofit/>
          </a:bodyPr>
          <a:lstStyle>
            <a:lvl1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57292" y="1081072"/>
            <a:ext cx="3008313" cy="50546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itel 6"/>
          <p:cNvSpPr>
            <a:spLocks noGrp="1"/>
          </p:cNvSpPr>
          <p:nvPr>
            <p:ph type="title"/>
          </p:nvPr>
        </p:nvSpPr>
        <p:spPr>
          <a:xfrm>
            <a:off x="1214414" y="71414"/>
            <a:ext cx="6929487" cy="642942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2407359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6" descr="DIMA_Logo_blau_d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438" y="-120650"/>
            <a:ext cx="99695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el 6"/>
          <p:cNvSpPr txBox="1">
            <a:spLocks/>
          </p:cNvSpPr>
          <p:nvPr/>
        </p:nvSpPr>
        <p:spPr>
          <a:xfrm>
            <a:off x="1214438" y="71438"/>
            <a:ext cx="6929437" cy="64293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/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DE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Bild mit Überschrift</a:t>
            </a:r>
          </a:p>
        </p:txBody>
      </p:sp>
      <p:pic>
        <p:nvPicPr>
          <p:cNvPr id="7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50" y="90488"/>
            <a:ext cx="7747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5076841"/>
            <a:ext cx="5486400" cy="566738"/>
          </a:xfrm>
        </p:spPr>
        <p:txBody>
          <a:bodyPr anchor="b"/>
          <a:lstStyle>
            <a:lvl1pPr algn="l">
              <a:defRPr sz="2000" b="1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071967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624535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11731869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DIMA_Logo_blau_d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9588" y="71438"/>
            <a:ext cx="995362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66113" y="5902325"/>
            <a:ext cx="576262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6322248" y="3036107"/>
            <a:ext cx="4643470" cy="85722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42911" y="500043"/>
            <a:ext cx="7286676" cy="5857916"/>
          </a:xfrm>
        </p:spPr>
        <p:txBody>
          <a:bodyPr vert="eaVert"/>
          <a:lstStyle>
            <a:lvl1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011862845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1214438" y="71438"/>
            <a:ext cx="6929437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Überschrift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28625" y="857250"/>
            <a:ext cx="8286750" cy="550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Erste Ebene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1028" name="Textfeld 7"/>
          <p:cNvSpPr txBox="1">
            <a:spLocks noChangeArrowheads="1"/>
          </p:cNvSpPr>
          <p:nvPr/>
        </p:nvSpPr>
        <p:spPr bwMode="auto">
          <a:xfrm>
            <a:off x="428625" y="6448425"/>
            <a:ext cx="1357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fld id="{FCC1781E-7D0A-45BC-99CA-9D9D2FCC8637}" type="datetime1">
              <a:rPr lang="de-DE" altLang="de-DE" sz="1200"/>
              <a:pPr algn="ctr"/>
              <a:t>14.07.2018</a:t>
            </a:fld>
            <a:endParaRPr lang="de-DE" altLang="de-DE" sz="1200"/>
          </a:p>
        </p:txBody>
      </p:sp>
      <p:sp>
        <p:nvSpPr>
          <p:cNvPr id="1029" name="Textfeld 8"/>
          <p:cNvSpPr txBox="1">
            <a:spLocks noChangeArrowheads="1"/>
          </p:cNvSpPr>
          <p:nvPr/>
        </p:nvSpPr>
        <p:spPr bwMode="auto">
          <a:xfrm>
            <a:off x="3357563" y="6448425"/>
            <a:ext cx="2286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de-DE" altLang="de-DE" sz="1200"/>
              <a:t>DIMA – TU Berlin</a:t>
            </a:r>
          </a:p>
        </p:txBody>
      </p:sp>
      <p:sp>
        <p:nvSpPr>
          <p:cNvPr id="1030" name="Textfeld 9"/>
          <p:cNvSpPr txBox="1">
            <a:spLocks noChangeArrowheads="1"/>
          </p:cNvSpPr>
          <p:nvPr/>
        </p:nvSpPr>
        <p:spPr bwMode="auto">
          <a:xfrm>
            <a:off x="7143750" y="6448425"/>
            <a:ext cx="1571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fld id="{DC795AA1-ACB1-4C48-BABD-9129095BF159}" type="slidenum">
              <a:rPr lang="de-DE" altLang="de-DE" sz="1200"/>
              <a:pPr algn="ctr"/>
              <a:t>‹Nr.›</a:t>
            </a:fld>
            <a:endParaRPr lang="de-DE" altLang="de-DE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</p:sldLayoutIdLst>
  <p:transition>
    <p:fade thruBlk="1"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imes New Roman" panose="02020603050405020304" pitchFamily="18" charset="0"/>
        <a:buChar char="■"/>
        <a:defRPr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imes New Roman" panose="02020603050405020304" pitchFamily="18" charset="0"/>
        <a:buChar char="□"/>
        <a:defRPr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defRPr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»"/>
        <a:defRPr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lood_pressur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data analytics in the Medical domain</a:t>
            </a:r>
            <a:br>
              <a:rPr lang="en-US" dirty="0"/>
            </a:br>
            <a:r>
              <a:rPr lang="en-US" dirty="0" smtClean="0"/>
              <a:t>Final presentation</a:t>
            </a:r>
            <a:endParaRPr lang="de-DE" altLang="de-DE" dirty="0"/>
          </a:p>
        </p:txBody>
      </p:sp>
      <p:sp>
        <p:nvSpPr>
          <p:cNvPr id="10243" name="Untertitel 4"/>
          <p:cNvSpPr>
            <a:spLocks noGrp="1"/>
          </p:cNvSpPr>
          <p:nvPr>
            <p:ph type="subTitle" idx="1"/>
          </p:nvPr>
        </p:nvSpPr>
        <p:spPr>
          <a:xfrm>
            <a:off x="1371600" y="2176463"/>
            <a:ext cx="6400800" cy="1538287"/>
          </a:xfrm>
        </p:spPr>
        <p:txBody>
          <a:bodyPr/>
          <a:lstStyle/>
          <a:p>
            <a:r>
              <a:rPr lang="de-DE" altLang="de-DE" dirty="0" err="1"/>
              <a:t>Huiran</a:t>
            </a:r>
            <a:r>
              <a:rPr lang="de-DE" altLang="de-DE" dirty="0"/>
              <a:t> Liu</a:t>
            </a:r>
          </a:p>
          <a:p>
            <a:r>
              <a:rPr lang="de-DE" altLang="de-DE" dirty="0"/>
              <a:t>Roxana </a:t>
            </a:r>
            <a:r>
              <a:rPr lang="de-DE" altLang="de-DE" dirty="0" err="1"/>
              <a:t>Tapia</a:t>
            </a:r>
            <a:endParaRPr lang="de-DE" altLang="de-DE" dirty="0"/>
          </a:p>
          <a:p>
            <a:r>
              <a:rPr lang="de-DE" altLang="de-DE" dirty="0"/>
              <a:t>Oliver Budke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Using Linear Regression to fit the data after T0</a:t>
            </a:r>
          </a:p>
          <a:p>
            <a:endParaRPr lang="en-US" altLang="zh-CN" b="1" dirty="0"/>
          </a:p>
          <a:p>
            <a:endParaRPr lang="en-US" altLang="zh-CN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de-DE" altLang="zh-CN" dirty="0" smtClean="0"/>
              <a:t>Approach 2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15" y="1628800"/>
            <a:ext cx="6408712" cy="434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99123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714375"/>
            <a:ext cx="8286750" cy="5738961"/>
          </a:xfrm>
        </p:spPr>
        <p:txBody>
          <a:bodyPr/>
          <a:lstStyle/>
          <a:p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dirty="0"/>
              <a:t>We form a matrix to train our algorithm classify patients from the Training Set records in Python:</a:t>
            </a:r>
          </a:p>
          <a:p>
            <a:pPr lvl="1"/>
            <a:r>
              <a:rPr kumimoji="1" lang="en-US" altLang="zh-CN" dirty="0"/>
              <a:t>Input</a:t>
            </a:r>
            <a:r>
              <a:rPr kumimoji="1" lang="zh-CN" altLang="en-US" dirty="0"/>
              <a:t>： </a:t>
            </a:r>
            <a:r>
              <a:rPr kumimoji="1" lang="en-US" altLang="zh-CN" dirty="0"/>
              <a:t>    The features we extracted in every patient </a:t>
            </a:r>
          </a:p>
          <a:p>
            <a:pPr lvl="1"/>
            <a:r>
              <a:rPr kumimoji="1" lang="en-US" altLang="zh-CN" dirty="0"/>
              <a:t>Labels:     AHE in the forecast window occurred or not </a:t>
            </a:r>
          </a:p>
          <a:p>
            <a:pPr lvl="4"/>
            <a:r>
              <a:rPr kumimoji="1" lang="en-US" altLang="zh-CN" dirty="0"/>
              <a:t>(0,1)</a:t>
            </a:r>
          </a:p>
          <a:p>
            <a:pPr lvl="4"/>
            <a:endParaRPr kumimoji="1" lang="en-US" altLang="zh-CN" dirty="0"/>
          </a:p>
          <a:p>
            <a:r>
              <a:rPr kumimoji="1" lang="en-US" altLang="zh-CN" dirty="0"/>
              <a:t>Algorithms: </a:t>
            </a:r>
            <a:r>
              <a:rPr kumimoji="1" lang="en-US" altLang="zh-CN" b="1" dirty="0"/>
              <a:t>SVM, Random Forest</a:t>
            </a:r>
            <a:endParaRPr kumimoji="1"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dirty="0" err="1"/>
              <a:t>GridSearchCV</a:t>
            </a:r>
            <a:endParaRPr kumimoji="1"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kumimoji="1" lang="en-US" altLang="zh-CN" dirty="0" err="1"/>
              <a:t>CrossValidation</a:t>
            </a:r>
            <a:r>
              <a:rPr kumimoji="1" lang="en-US" altLang="zh-CN" dirty="0"/>
              <a:t> for Generalization</a:t>
            </a:r>
          </a:p>
          <a:p>
            <a:pPr lvl="1"/>
            <a:r>
              <a:rPr kumimoji="1" lang="en-US" altLang="zh-CN" dirty="0"/>
              <a:t>Tuning the parameters at same time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/>
              <a:t>Shortcoming: It will take too much time to finish the training process</a:t>
            </a:r>
            <a:endParaRPr kumimoji="1"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kumimoji="1"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kumimoji="1" lang="en-US" altLang="zh-CN" dirty="0"/>
              <a:t>Save the Model</a:t>
            </a:r>
          </a:p>
          <a:p>
            <a:pPr lvl="1"/>
            <a:r>
              <a:rPr kumimoji="1" lang="en-US" dirty="0" err="1"/>
              <a:t>joblib.dump</a:t>
            </a:r>
            <a:r>
              <a:rPr kumimoji="1" lang="en-US" dirty="0"/>
              <a:t>(model, </a:t>
            </a:r>
            <a:r>
              <a:rPr kumimoji="1" lang="en-US" altLang="zh-CN" dirty="0"/>
              <a:t>'</a:t>
            </a:r>
            <a:r>
              <a:rPr kumimoji="1" lang="en-US" dirty="0" err="1"/>
              <a:t>Model.m</a:t>
            </a:r>
            <a:r>
              <a:rPr kumimoji="1" lang="en-US" dirty="0"/>
              <a:t>')</a:t>
            </a:r>
          </a:p>
          <a:p>
            <a:pPr lvl="1"/>
            <a:endParaRPr kumimoji="1" lang="en-US" dirty="0"/>
          </a:p>
          <a:p>
            <a:pPr lvl="1"/>
            <a:endParaRPr kumimoji="1" lang="en-US" dirty="0"/>
          </a:p>
          <a:p>
            <a:pPr lvl="1"/>
            <a:endParaRPr kumimoji="1" lang="en-US" altLang="zh-CN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with the AHE </a:t>
            </a:r>
            <a:r>
              <a:rPr lang="en-US" dirty="0" smtClean="0"/>
              <a:t>Criteria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4805119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Event 1: Distinguish patients receiving pressor medication</a:t>
            </a:r>
          </a:p>
          <a:p>
            <a:pPr lvl="1"/>
            <a:r>
              <a:rPr kumimoji="1" lang="en-US" altLang="zh-CN" dirty="0"/>
              <a:t>Test set: Set </a:t>
            </a:r>
            <a:r>
              <a:rPr kumimoji="1" lang="en-US" altLang="zh-CN" b="1" dirty="0"/>
              <a:t>a</a:t>
            </a:r>
          </a:p>
          <a:p>
            <a:pPr lvl="2"/>
            <a:r>
              <a:rPr kumimoji="1" lang="en-US" altLang="zh-CN" dirty="0"/>
              <a:t>Patients belong to the H1 and C1 groups </a:t>
            </a:r>
          </a:p>
          <a:p>
            <a:pPr lvl="3"/>
            <a:r>
              <a:rPr kumimoji="1" lang="en-US" altLang="zh-CN" dirty="0"/>
              <a:t>H1: Patients with AHE in forecast window and pressor medication</a:t>
            </a:r>
          </a:p>
          <a:p>
            <a:pPr lvl="3"/>
            <a:r>
              <a:rPr kumimoji="1" lang="en-US" altLang="zh-CN" dirty="0"/>
              <a:t>C1: Patients </a:t>
            </a:r>
            <a:r>
              <a:rPr kumimoji="1" lang="en-US" altLang="zh-CN" b="1" dirty="0"/>
              <a:t>without</a:t>
            </a:r>
            <a:r>
              <a:rPr kumimoji="1" lang="en-US" altLang="zh-CN" dirty="0"/>
              <a:t> AHE in forecast window and pressor medication</a:t>
            </a:r>
          </a:p>
          <a:p>
            <a:pPr lvl="2"/>
            <a:r>
              <a:rPr kumimoji="1" lang="en-US" altLang="zh-CN" dirty="0"/>
              <a:t>Set size: 10 patients</a:t>
            </a:r>
          </a:p>
          <a:p>
            <a:pPr lvl="2"/>
            <a:r>
              <a:rPr kumimoji="1" lang="en-US" altLang="zh-CN" dirty="0"/>
              <a:t>Expected result: </a:t>
            </a:r>
            <a:r>
              <a:rPr kumimoji="1" lang="en-US" altLang="zh-CN" b="1" dirty="0"/>
              <a:t>5 AHE</a:t>
            </a:r>
          </a:p>
          <a:p>
            <a:pPr lvl="1"/>
            <a:r>
              <a:rPr kumimoji="1" lang="en-US" altLang="zh-CN" dirty="0"/>
              <a:t>Study purpose: Find AHE indicators under use of </a:t>
            </a:r>
            <a:r>
              <a:rPr kumimoji="1" lang="en-US" altLang="zh-CN" dirty="0" err="1"/>
              <a:t>pressors</a:t>
            </a:r>
            <a:endParaRPr kumimoji="1" lang="en-US" altLang="zh-CN" dirty="0"/>
          </a:p>
          <a:p>
            <a:r>
              <a:rPr kumimoji="1" lang="en-US" altLang="zh-CN" dirty="0"/>
              <a:t>Event 2: Identify at-risk patients</a:t>
            </a:r>
          </a:p>
          <a:p>
            <a:pPr lvl="1"/>
            <a:r>
              <a:rPr kumimoji="1" lang="en-US" altLang="zh-CN" dirty="0"/>
              <a:t>Test set: Set </a:t>
            </a:r>
            <a:r>
              <a:rPr kumimoji="1" lang="en-US" altLang="zh-CN" b="1" dirty="0"/>
              <a:t>b</a:t>
            </a:r>
          </a:p>
          <a:p>
            <a:pPr lvl="2"/>
            <a:r>
              <a:rPr kumimoji="1" lang="en-US" altLang="zh-CN" dirty="0"/>
              <a:t>Patients belong to the H(14) and C(26) groups (general)</a:t>
            </a:r>
          </a:p>
          <a:p>
            <a:pPr lvl="3"/>
            <a:r>
              <a:rPr kumimoji="1" lang="en-US" altLang="zh-CN" dirty="0"/>
              <a:t>H: Patients with AHE in forecast window </a:t>
            </a:r>
          </a:p>
          <a:p>
            <a:pPr lvl="3"/>
            <a:r>
              <a:rPr kumimoji="1" lang="en-US" altLang="zh-CN" dirty="0"/>
              <a:t>C: Patients </a:t>
            </a:r>
            <a:r>
              <a:rPr kumimoji="1" lang="en-US" altLang="zh-CN" b="1" dirty="0"/>
              <a:t>without</a:t>
            </a:r>
            <a:r>
              <a:rPr kumimoji="1" lang="en-US" altLang="zh-CN" dirty="0"/>
              <a:t> AHE in forecast window</a:t>
            </a:r>
          </a:p>
          <a:p>
            <a:pPr lvl="2"/>
            <a:r>
              <a:rPr kumimoji="1" lang="en-US" altLang="zh-CN" dirty="0"/>
              <a:t>Set size: 40 patients</a:t>
            </a:r>
          </a:p>
          <a:p>
            <a:pPr lvl="2"/>
            <a:r>
              <a:rPr kumimoji="1" lang="en-US" altLang="zh-CN" dirty="0"/>
              <a:t>Expected result: </a:t>
            </a:r>
            <a:r>
              <a:rPr kumimoji="1" lang="en-US" altLang="zh-CN" b="1" dirty="0"/>
              <a:t>10-16 AHE</a:t>
            </a:r>
            <a:r>
              <a:rPr kumimoji="1" lang="en-US" altLang="zh-CN" dirty="0"/>
              <a:t> </a:t>
            </a:r>
          </a:p>
          <a:p>
            <a:pPr lvl="1"/>
            <a:r>
              <a:rPr kumimoji="1" lang="en-US" altLang="zh-CN" dirty="0"/>
              <a:t>Study purpose: Show how increased</a:t>
            </a:r>
            <a:r>
              <a:rPr lang="en-US" dirty="0"/>
              <a:t> vigilance allows effective intervention in these patients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/>
              <a:t>Results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787564066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Prediction on the test dataset A and B</a:t>
            </a:r>
          </a:p>
          <a:p>
            <a:pPr marL="342900" lvl="1" indent="-342900">
              <a:buFont typeface="Times New Roman" panose="02020603050405020304" pitchFamily="18" charset="0"/>
              <a:buChar char="■"/>
            </a:pPr>
            <a:endParaRPr kumimoji="1" lang="en-US" altLang="zh-CN" dirty="0"/>
          </a:p>
          <a:p>
            <a:pPr marL="342900" lvl="1" indent="-342900">
              <a:buFont typeface="Times New Roman" panose="02020603050405020304" pitchFamily="18" charset="0"/>
              <a:buChar char="■"/>
            </a:pPr>
            <a:r>
              <a:rPr kumimoji="1" lang="en-US" altLang="zh-CN" sz="2000" dirty="0"/>
              <a:t>Reading the model and testing</a:t>
            </a:r>
          </a:p>
          <a:p>
            <a:pPr marL="742950" lvl="2" indent="-342900">
              <a:buFont typeface="Times New Roman" panose="02020603050405020304" pitchFamily="18" charset="0"/>
              <a:buChar char="■"/>
            </a:pPr>
            <a:r>
              <a:rPr kumimoji="1" lang="en-US" altLang="zh-CN" sz="1600" dirty="0"/>
              <a:t>Model=</a:t>
            </a:r>
            <a:r>
              <a:rPr kumimoji="1" lang="en-US" altLang="zh-CN" sz="1600" dirty="0" err="1"/>
              <a:t>joblib.load</a:t>
            </a:r>
            <a:r>
              <a:rPr kumimoji="1" lang="en-US" altLang="zh-CN" sz="1600" dirty="0"/>
              <a:t>(model,’</a:t>
            </a:r>
            <a:r>
              <a:rPr kumimoji="1" lang="en-US" altLang="zh-CN" sz="1600" dirty="0" err="1"/>
              <a:t>Model.m</a:t>
            </a:r>
            <a:r>
              <a:rPr kumimoji="1" lang="en-US" altLang="zh-CN" sz="1600" dirty="0"/>
              <a:t>')</a:t>
            </a:r>
          </a:p>
          <a:p>
            <a:pPr marL="742950" lvl="2" indent="-342900">
              <a:buFont typeface="Times New Roman" panose="02020603050405020304" pitchFamily="18" charset="0"/>
              <a:buChar char="■"/>
            </a:pPr>
            <a:r>
              <a:rPr kumimoji="1" lang="en-US" altLang="zh-CN" sz="1600" dirty="0" err="1"/>
              <a:t>Model.predict</a:t>
            </a:r>
            <a:r>
              <a:rPr kumimoji="1" lang="en-US" altLang="zh-CN" sz="1600" dirty="0"/>
              <a:t>(the </a:t>
            </a:r>
            <a:r>
              <a:rPr kumimoji="1" lang="en-US" altLang="zh-CN" sz="1600" dirty="0" err="1"/>
              <a:t>feacture</a:t>
            </a:r>
            <a:r>
              <a:rPr kumimoji="1" lang="en-US" altLang="zh-CN" sz="1600" dirty="0"/>
              <a:t> matrix of test dataset)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Results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Results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134895"/>
              </p:ext>
            </p:extLst>
          </p:nvPr>
        </p:nvGraphicFramePr>
        <p:xfrm>
          <a:off x="861122" y="3607594"/>
          <a:ext cx="7421756" cy="183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9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91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91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491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4913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4913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4913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72008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AHE patients</a:t>
                      </a:r>
                      <a:endParaRPr lang="zh-CN" altLang="en-US" dirty="0"/>
                    </a:p>
                    <a:p>
                      <a:pPr algn="l"/>
                      <a:r>
                        <a:rPr lang="en-US" altLang="zh-CN" dirty="0"/>
                        <a:t>predicted</a:t>
                      </a:r>
                      <a:endParaRPr lang="zh-CN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Way 1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Way 2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Way 3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RF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SVM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SVM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SVM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Test A (5)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7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 (3)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Test B (10-16)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17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 (19)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35732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Missing data</a:t>
            </a:r>
          </a:p>
          <a:p>
            <a:r>
              <a:rPr kumimoji="1" lang="en-US" altLang="zh-CN" dirty="0"/>
              <a:t>Nan value in test dataset B</a:t>
            </a:r>
          </a:p>
          <a:p>
            <a:pPr lvl="1"/>
            <a:r>
              <a:rPr kumimoji="1" lang="en-US" altLang="zh-CN" dirty="0"/>
              <a:t>Replace it with 0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Training and testing dataset are too small</a:t>
            </a:r>
          </a:p>
          <a:p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Future Work (1)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7584" y="328498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Patients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Training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Test 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Test B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5(or 4)</a:t>
                      </a: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4(or 5)</a:t>
                      </a: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545153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General regression algorithm failed to predict</a:t>
            </a:r>
          </a:p>
          <a:p>
            <a:r>
              <a:rPr kumimoji="1" lang="en-US" altLang="zh-CN" sz="1600" dirty="0"/>
              <a:t>E.g. Kernel Ridge Regression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Possible reasons:</a:t>
            </a:r>
          </a:p>
          <a:p>
            <a:pPr lvl="1"/>
            <a:r>
              <a:rPr lang="en-US" altLang="zh-CN" dirty="0"/>
              <a:t>Time series is autocorrelation, which violates independence assumptions.</a:t>
            </a:r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Future Work (2)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700808"/>
            <a:ext cx="4464496" cy="297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0284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Tuning and find the optimal parameters to improve the accuracy of the model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Try to extend the training dataset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Try to come up with other ways to extract more efficient features of dataset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Time series data with Pandas in Python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Online Machine Learning for streaming data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Future </a:t>
            </a:r>
            <a:r>
              <a:rPr kumimoji="1" lang="en-US" altLang="zh-CN" dirty="0" smtClean="0"/>
              <a:t>Work (3)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121017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>
          <a:xfrm>
            <a:off x="1214438" y="71438"/>
            <a:ext cx="6858000" cy="642937"/>
          </a:xfrm>
        </p:spPr>
        <p:txBody>
          <a:bodyPr/>
          <a:lstStyle/>
          <a:p>
            <a:r>
              <a:rPr lang="en-US" altLang="zh-CN" dirty="0"/>
              <a:t>References</a:t>
            </a:r>
            <a:endParaRPr lang="de-DE" altLang="de-DE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>
              <a:hlinkClick r:id="rId3"/>
            </a:endParaRPr>
          </a:p>
          <a:p>
            <a:r>
              <a:rPr lang="en-US" sz="1800" dirty="0"/>
              <a:t>GB Moody, LH Lehman. </a:t>
            </a:r>
            <a:r>
              <a:rPr lang="en-US" sz="1800" i="1" dirty="0"/>
              <a:t>Predicting acute hypotensive episodes: The 10th Annual </a:t>
            </a:r>
            <a:r>
              <a:rPr lang="en-US" sz="1800" i="1" dirty="0" err="1"/>
              <a:t>PhysioNet</a:t>
            </a:r>
            <a:r>
              <a:rPr lang="en-US" sz="1800" i="1" dirty="0"/>
              <a:t>/Computers in Cardiology Challenge</a:t>
            </a:r>
            <a:r>
              <a:rPr lang="en-US" sz="1800" dirty="0"/>
              <a:t>. 2009.</a:t>
            </a:r>
          </a:p>
          <a:p>
            <a:r>
              <a:rPr lang="en-US" sz="1800" dirty="0"/>
              <a:t>Blood Pressure definition. Available at: [</a:t>
            </a:r>
            <a:r>
              <a:rPr kumimoji="1" lang="en-US" altLang="zh-CN" sz="1800" dirty="0"/>
              <a:t>https://en.wikipedia.org/wiki/Blood_pressure</a:t>
            </a:r>
            <a:r>
              <a:rPr lang="en-US" sz="1800" dirty="0"/>
              <a:t>] and [</a:t>
            </a:r>
            <a:r>
              <a:rPr kumimoji="1" lang="en-US" altLang="zh-CN" sz="1800" dirty="0"/>
              <a:t>http://www.cvphysiology.com/Blood%20Pressure/BP006</a:t>
            </a:r>
            <a:r>
              <a:rPr lang="en-US" sz="1800" dirty="0"/>
              <a:t>]</a:t>
            </a:r>
          </a:p>
          <a:p>
            <a:r>
              <a:rPr lang="en-US" sz="1800" dirty="0"/>
              <a:t>Receiver operating characteristics. Available at: [</a:t>
            </a:r>
            <a:r>
              <a:rPr kumimoji="1" lang="en-US" altLang="zh-CN" sz="1800" dirty="0"/>
              <a:t>https://en.wikipedia.org/wiki/Receiver_operating_characteristic</a:t>
            </a:r>
            <a:r>
              <a:rPr lang="en-US" sz="1800" dirty="0"/>
              <a:t>]</a:t>
            </a:r>
          </a:p>
          <a:p>
            <a:r>
              <a:rPr lang="en-US" sz="1800" dirty="0"/>
              <a:t>Low blood pressure, symptoms and causes. Available at: [</a:t>
            </a:r>
            <a:r>
              <a:rPr kumimoji="1" lang="en-US" altLang="zh-CN" sz="1800" dirty="0"/>
              <a:t>https://www.mayoclinic.org/diseases-conditions/low-blood-pressure/symptoms-causes/syc-20355465</a:t>
            </a:r>
            <a:r>
              <a:rPr lang="en-US" sz="1800" dirty="0"/>
              <a:t>]</a:t>
            </a:r>
          </a:p>
          <a:p>
            <a:r>
              <a:rPr lang="en-US" sz="1800" dirty="0"/>
              <a:t>Introduction to Online Machine Learning: Simplified [https://www.analyticsvidhya.com/blog/2015/01/introduction-online-machine-learning-simplified-2/]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36261330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Summary &amp; </a:t>
            </a:r>
            <a:r>
              <a:rPr lang="de-DE" dirty="0" err="1" smtClean="0"/>
              <a:t>Questions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7570932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>
          <a:xfrm>
            <a:off x="1214438" y="71438"/>
            <a:ext cx="6858000" cy="642937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altLang="de-DE" dirty="0" err="1" smtClean="0"/>
              <a:t>Our</a:t>
            </a:r>
            <a:r>
              <a:rPr lang="de-DE" altLang="de-DE" dirty="0" smtClean="0"/>
              <a:t> Project (Poster </a:t>
            </a:r>
            <a:r>
              <a:rPr lang="de-DE" altLang="de-DE" dirty="0" err="1"/>
              <a:t>D</a:t>
            </a:r>
            <a:r>
              <a:rPr lang="de-DE" altLang="de-DE" dirty="0" err="1" smtClean="0"/>
              <a:t>raft</a:t>
            </a:r>
            <a:r>
              <a:rPr lang="de-DE" altLang="de-DE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smtClean="0"/>
              <a:t>Project </a:t>
            </a:r>
            <a:r>
              <a:rPr lang="de-DE" altLang="de-DE" dirty="0"/>
              <a:t>G</a:t>
            </a:r>
            <a:r>
              <a:rPr lang="de-DE" altLang="de-DE" dirty="0" smtClean="0"/>
              <a:t>oals</a:t>
            </a:r>
            <a:endParaRPr lang="de-DE" altLang="de-DE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 smtClean="0"/>
              <a:t>Work-break </a:t>
            </a:r>
            <a:r>
              <a:rPr lang="de-DE" altLang="de-DE" dirty="0"/>
              <a:t>Down </a:t>
            </a:r>
            <a:r>
              <a:rPr lang="de-DE" altLang="de-DE" dirty="0" err="1" smtClean="0"/>
              <a:t>Structure</a:t>
            </a:r>
            <a:endParaRPr lang="de-DE" alt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 smtClean="0"/>
              <a:t>Implementation </a:t>
            </a:r>
            <a:r>
              <a:rPr lang="de-DE" altLang="de-DE" dirty="0" err="1" smtClean="0"/>
              <a:t>Overview</a:t>
            </a:r>
            <a:endParaRPr lang="de-DE" altLang="de-DE" dirty="0"/>
          </a:p>
          <a:p>
            <a:pPr marL="857250" lvl="1" indent="-457200">
              <a:buFont typeface="+mj-lt"/>
              <a:buAutoNum type="arabicPeriod"/>
            </a:pPr>
            <a:r>
              <a:rPr lang="de-DE" altLang="de-DE" dirty="0" smtClean="0"/>
              <a:t>Data </a:t>
            </a:r>
            <a:r>
              <a:rPr lang="de-DE" altLang="de-DE" dirty="0" err="1" smtClean="0"/>
              <a:t>Preprocessing</a:t>
            </a:r>
            <a:endParaRPr lang="de-DE" altLang="de-DE" dirty="0" smtClean="0"/>
          </a:p>
          <a:p>
            <a:pPr marL="857250" lvl="1" indent="-457200">
              <a:buFont typeface="+mj-lt"/>
              <a:buAutoNum type="arabicPeriod"/>
            </a:pPr>
            <a:r>
              <a:rPr lang="de-DE" altLang="de-DE" dirty="0" smtClean="0"/>
              <a:t>Approach 1</a:t>
            </a:r>
            <a:endParaRPr lang="de-DE" altLang="de-DE" dirty="0"/>
          </a:p>
          <a:p>
            <a:pPr marL="1257300" lvl="2" indent="-457200">
              <a:buFont typeface="+mj-lt"/>
              <a:buAutoNum type="arabicPeriod"/>
            </a:pPr>
            <a:r>
              <a:rPr lang="de-DE" altLang="de-DE" dirty="0" smtClean="0"/>
              <a:t>Data </a:t>
            </a:r>
            <a:r>
              <a:rPr lang="de-DE" altLang="de-DE" dirty="0" err="1" smtClean="0"/>
              <a:t>Filtering</a:t>
            </a:r>
            <a:endParaRPr lang="de-DE" altLang="de-DE" dirty="0"/>
          </a:p>
          <a:p>
            <a:pPr marL="1257300" lvl="2" indent="-457200">
              <a:buFont typeface="+mj-lt"/>
              <a:buAutoNum type="arabicPeriod"/>
            </a:pPr>
            <a:r>
              <a:rPr lang="de-DE" altLang="de-DE" dirty="0" smtClean="0"/>
              <a:t>Feature </a:t>
            </a:r>
            <a:r>
              <a:rPr lang="de-DE" altLang="de-DE" dirty="0" err="1" smtClean="0"/>
              <a:t>Extraction</a:t>
            </a:r>
            <a:endParaRPr lang="de-DE" altLang="de-DE" dirty="0" smtClean="0"/>
          </a:p>
          <a:p>
            <a:pPr marL="1257300" lvl="2" indent="-457200">
              <a:buFont typeface="+mj-lt"/>
              <a:buAutoNum type="arabicPeriod"/>
            </a:pPr>
            <a:r>
              <a:rPr lang="de-DE" altLang="de-DE" dirty="0" err="1" smtClean="0"/>
              <a:t>Classification</a:t>
            </a:r>
            <a:endParaRPr lang="de-DE" altLang="de-DE" dirty="0" smtClean="0"/>
          </a:p>
          <a:p>
            <a:pPr marL="857250" lvl="1" indent="-457200">
              <a:buFont typeface="+mj-lt"/>
              <a:buAutoNum type="arabicPeriod"/>
            </a:pPr>
            <a:r>
              <a:rPr lang="de-DE" altLang="de-DE" dirty="0" smtClean="0"/>
              <a:t>Approach 2</a:t>
            </a:r>
          </a:p>
          <a:p>
            <a:pPr marL="1257300" lvl="2" indent="-457200">
              <a:buFont typeface="+mj-lt"/>
              <a:buAutoNum type="arabicPeriod"/>
            </a:pPr>
            <a:r>
              <a:rPr lang="de-DE" altLang="de-DE" dirty="0" smtClean="0"/>
              <a:t>Data </a:t>
            </a:r>
            <a:r>
              <a:rPr lang="de-DE" altLang="de-DE" dirty="0" err="1" smtClean="0"/>
              <a:t>filtering</a:t>
            </a:r>
            <a:endParaRPr lang="de-DE" altLang="de-DE" dirty="0" smtClean="0"/>
          </a:p>
          <a:p>
            <a:pPr marL="1257300" lvl="2" indent="-457200">
              <a:buFont typeface="+mj-lt"/>
              <a:buAutoNum type="arabicPeriod"/>
            </a:pPr>
            <a:r>
              <a:rPr lang="de-DE" altLang="de-DE" dirty="0" smtClean="0"/>
              <a:t>ARIMA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Checking with the AHE Criteria</a:t>
            </a:r>
            <a:endParaRPr lang="de-DE" altLang="de-DE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 smtClean="0"/>
              <a:t>Results</a:t>
            </a:r>
            <a:endParaRPr lang="de-DE" alt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 smtClean="0"/>
              <a:t>Future </a:t>
            </a:r>
            <a:r>
              <a:rPr lang="de-DE" altLang="de-DE" dirty="0" err="1"/>
              <a:t>work</a:t>
            </a:r>
            <a:endParaRPr lang="de-DE" altLang="de-DE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 smtClean="0"/>
              <a:t>Summary &amp; </a:t>
            </a:r>
            <a:r>
              <a:rPr lang="de-DE" altLang="de-DE" dirty="0" err="1" smtClean="0"/>
              <a:t>Questions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97968553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7504" y="940178"/>
            <a:ext cx="4032448" cy="2160240"/>
          </a:xfr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de-DE" dirty="0" smtClean="0"/>
              <a:t>Goal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analytics in the Medical domain</a:t>
            </a: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4211960" y="940178"/>
            <a:ext cx="4752528" cy="3528392"/>
            <a:chOff x="3635896" y="1124744"/>
            <a:chExt cx="4752528" cy="3528392"/>
          </a:xfrm>
        </p:grpSpPr>
        <p:sp>
          <p:nvSpPr>
            <p:cNvPr id="4" name="Inhaltsplatzhalter 1"/>
            <p:cNvSpPr txBox="1">
              <a:spLocks/>
            </p:cNvSpPr>
            <p:nvPr/>
          </p:nvSpPr>
          <p:spPr bwMode="auto">
            <a:xfrm>
              <a:off x="3635896" y="1124744"/>
              <a:ext cx="4752528" cy="35283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Times New Roman" panose="02020603050405020304" pitchFamily="18" charset="0"/>
                <a:buChar char="■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Times New Roman" panose="02020603050405020304" pitchFamily="18" charset="0"/>
                <a:buChar char="□"/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Symbol" panose="05050102010706020507" pitchFamily="18" charset="2"/>
                <a:buChar char="-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»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»"/>
                <a:defRPr kern="1200">
                  <a:solidFill>
                    <a:schemeClr val="dk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de-DE" altLang="de-DE" dirty="0"/>
                <a:t>Implementation </a:t>
              </a:r>
              <a:r>
                <a:rPr lang="de-DE" altLang="de-DE" dirty="0" err="1" smtClean="0"/>
                <a:t>Overview</a:t>
              </a:r>
              <a:endParaRPr lang="de-DE" altLang="de-DE" dirty="0"/>
            </a:p>
          </p:txBody>
        </p:sp>
        <p:sp>
          <p:nvSpPr>
            <p:cNvPr id="5" name="Inhaltsplatzhalter 1"/>
            <p:cNvSpPr txBox="1">
              <a:spLocks/>
            </p:cNvSpPr>
            <p:nvPr/>
          </p:nvSpPr>
          <p:spPr bwMode="auto">
            <a:xfrm>
              <a:off x="3699634" y="2348880"/>
              <a:ext cx="2096502" cy="1584176"/>
            </a:xfrm>
            <a:prstGeom prst="rect">
              <a:avLst/>
            </a:prstGeom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Times New Roman" panose="02020603050405020304" pitchFamily="18" charset="0"/>
                <a:buChar char="■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Times New Roman" panose="02020603050405020304" pitchFamily="18" charset="0"/>
                <a:buChar char="□"/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Symbol" panose="05050102010706020507" pitchFamily="18" charset="2"/>
                <a:buChar char="-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»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»"/>
                <a:defRPr kern="1200">
                  <a:solidFill>
                    <a:schemeClr val="dk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de-DE" altLang="de-DE" dirty="0" err="1" smtClean="0"/>
                <a:t>Apporach</a:t>
              </a:r>
              <a:r>
                <a:rPr lang="de-DE" altLang="de-DE" dirty="0" smtClean="0"/>
                <a:t> 1</a:t>
              </a:r>
              <a:endParaRPr lang="de-DE" altLang="de-DE" dirty="0"/>
            </a:p>
          </p:txBody>
        </p:sp>
        <p:sp>
          <p:nvSpPr>
            <p:cNvPr id="6" name="Inhaltsplatzhalter 1"/>
            <p:cNvSpPr txBox="1">
              <a:spLocks/>
            </p:cNvSpPr>
            <p:nvPr/>
          </p:nvSpPr>
          <p:spPr bwMode="auto">
            <a:xfrm>
              <a:off x="5859875" y="2359922"/>
              <a:ext cx="2456542" cy="1584176"/>
            </a:xfrm>
            <a:prstGeom prst="rect">
              <a:avLst/>
            </a:prstGeom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Times New Roman" panose="02020603050405020304" pitchFamily="18" charset="0"/>
                <a:buChar char="■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Times New Roman" panose="02020603050405020304" pitchFamily="18" charset="0"/>
                <a:buChar char="□"/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Symbol" panose="05050102010706020507" pitchFamily="18" charset="2"/>
                <a:buChar char="-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»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»"/>
                <a:defRPr kern="1200">
                  <a:solidFill>
                    <a:schemeClr val="dk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de-DE" altLang="de-DE" dirty="0" err="1" smtClean="0"/>
                <a:t>Apporach</a:t>
              </a:r>
              <a:r>
                <a:rPr lang="de-DE" altLang="de-DE" dirty="0" smtClean="0"/>
                <a:t> 2</a:t>
              </a:r>
              <a:endParaRPr lang="de-DE" altLang="de-DE" dirty="0"/>
            </a:p>
          </p:txBody>
        </p:sp>
        <p:sp>
          <p:nvSpPr>
            <p:cNvPr id="7" name="Inhaltsplatzhalter 1"/>
            <p:cNvSpPr txBox="1">
              <a:spLocks/>
            </p:cNvSpPr>
            <p:nvPr/>
          </p:nvSpPr>
          <p:spPr bwMode="auto">
            <a:xfrm>
              <a:off x="3699634" y="1556792"/>
              <a:ext cx="4616782" cy="720080"/>
            </a:xfrm>
            <a:prstGeom prst="rect">
              <a:avLst/>
            </a:prstGeom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Times New Roman" panose="02020603050405020304" pitchFamily="18" charset="0"/>
                <a:buChar char="■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Times New Roman" panose="02020603050405020304" pitchFamily="18" charset="0"/>
                <a:buChar char="□"/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Symbol" panose="05050102010706020507" pitchFamily="18" charset="2"/>
                <a:buChar char="-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»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»"/>
                <a:defRPr kern="1200">
                  <a:solidFill>
                    <a:schemeClr val="dk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de-DE" altLang="de-DE" dirty="0" smtClean="0"/>
                <a:t>Data </a:t>
              </a:r>
              <a:r>
                <a:rPr lang="de-DE" altLang="de-DE" dirty="0" err="1" smtClean="0"/>
                <a:t>Preprocessing</a:t>
              </a:r>
              <a:endParaRPr lang="de-DE" altLang="de-DE" dirty="0"/>
            </a:p>
          </p:txBody>
        </p:sp>
        <p:sp>
          <p:nvSpPr>
            <p:cNvPr id="8" name="Inhaltsplatzhalter 1"/>
            <p:cNvSpPr txBox="1">
              <a:spLocks/>
            </p:cNvSpPr>
            <p:nvPr/>
          </p:nvSpPr>
          <p:spPr bwMode="auto">
            <a:xfrm>
              <a:off x="3699634" y="4005064"/>
              <a:ext cx="4616782" cy="576064"/>
            </a:xfrm>
            <a:prstGeom prst="rect">
              <a:avLst/>
            </a:prstGeom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Times New Roman" panose="02020603050405020304" pitchFamily="18" charset="0"/>
                <a:buChar char="■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Times New Roman" panose="02020603050405020304" pitchFamily="18" charset="0"/>
                <a:buChar char="□"/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Symbol" panose="05050102010706020507" pitchFamily="18" charset="2"/>
                <a:buChar char="-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»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»"/>
                <a:defRPr kern="1200">
                  <a:solidFill>
                    <a:schemeClr val="dk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de-DE" altLang="de-DE" dirty="0" err="1" smtClean="0"/>
                <a:t>Checking</a:t>
              </a:r>
              <a:r>
                <a:rPr lang="de-DE" altLang="de-DE" dirty="0" smtClean="0"/>
                <a:t> </a:t>
              </a:r>
              <a:r>
                <a:rPr lang="de-DE" altLang="de-DE" dirty="0" err="1" smtClean="0"/>
                <a:t>with</a:t>
              </a:r>
              <a:r>
                <a:rPr lang="de-DE" altLang="de-DE" dirty="0" smtClean="0"/>
                <a:t> AHE </a:t>
              </a:r>
              <a:r>
                <a:rPr lang="de-DE" altLang="de-DE" dirty="0" err="1" smtClean="0"/>
                <a:t>criteria</a:t>
              </a:r>
              <a:endParaRPr lang="de-DE" altLang="de-DE" dirty="0"/>
            </a:p>
          </p:txBody>
        </p:sp>
      </p:grpSp>
      <p:sp>
        <p:nvSpPr>
          <p:cNvPr id="10" name="Inhaltsplatzhalter 1"/>
          <p:cNvSpPr txBox="1">
            <a:spLocks/>
          </p:cNvSpPr>
          <p:nvPr/>
        </p:nvSpPr>
        <p:spPr bwMode="auto">
          <a:xfrm>
            <a:off x="107504" y="3132632"/>
            <a:ext cx="4032448" cy="32486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 New Roman" panose="02020603050405020304" pitchFamily="18" charset="0"/>
              <a:buChar char="■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 New Roman" panose="02020603050405020304" pitchFamily="18" charset="0"/>
              <a:buChar char="□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»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»"/>
              <a:defRPr kern="1200">
                <a:solidFill>
                  <a:schemeClr val="dk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imes New Roman" panose="02020603050405020304" pitchFamily="18" charset="0"/>
              <a:buNone/>
            </a:pPr>
            <a:r>
              <a:rPr lang="de-DE" dirty="0" err="1" smtClean="0"/>
              <a:t>Results</a:t>
            </a:r>
            <a:endParaRPr lang="de-DE" dirty="0"/>
          </a:p>
        </p:txBody>
      </p:sp>
      <p:sp>
        <p:nvSpPr>
          <p:cNvPr id="11" name="Inhaltsplatzhalter 1"/>
          <p:cNvSpPr txBox="1">
            <a:spLocks/>
          </p:cNvSpPr>
          <p:nvPr/>
        </p:nvSpPr>
        <p:spPr bwMode="auto">
          <a:xfrm>
            <a:off x="4228684" y="4551620"/>
            <a:ext cx="4735803" cy="18297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 New Roman" panose="02020603050405020304" pitchFamily="18" charset="0"/>
              <a:buChar char="■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 New Roman" panose="02020603050405020304" pitchFamily="18" charset="0"/>
              <a:buChar char="□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»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»"/>
              <a:defRPr kern="1200">
                <a:solidFill>
                  <a:schemeClr val="dk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imes New Roman" panose="02020603050405020304" pitchFamily="18" charset="0"/>
              <a:buNone/>
            </a:pPr>
            <a:r>
              <a:rPr lang="de-DE" dirty="0" smtClean="0"/>
              <a:t>Future Work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0296034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Acute</a:t>
            </a:r>
            <a:r>
              <a:rPr lang="de-DE" dirty="0"/>
              <a:t> </a:t>
            </a:r>
            <a:r>
              <a:rPr lang="de-DE" dirty="0" err="1"/>
              <a:t>Hypotensive</a:t>
            </a:r>
            <a:r>
              <a:rPr lang="de-DE" dirty="0"/>
              <a:t> Episode (AHE) in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hour</a:t>
            </a:r>
            <a:r>
              <a:rPr lang="de-DE" dirty="0"/>
              <a:t> </a:t>
            </a:r>
            <a:r>
              <a:rPr lang="de-DE" dirty="0" err="1"/>
              <a:t>forecast</a:t>
            </a:r>
            <a:r>
              <a:rPr lang="de-DE" dirty="0"/>
              <a:t> </a:t>
            </a:r>
            <a:r>
              <a:rPr lang="de-DE" dirty="0" err="1"/>
              <a:t>window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Estimate</a:t>
            </a:r>
            <a:r>
              <a:rPr lang="de-DE" dirty="0"/>
              <a:t> </a:t>
            </a:r>
            <a:r>
              <a:rPr lang="de-DE" dirty="0" err="1"/>
              <a:t>ABPmean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forecast</a:t>
            </a:r>
            <a:r>
              <a:rPr lang="de-DE" dirty="0"/>
              <a:t> </a:t>
            </a:r>
            <a:r>
              <a:rPr lang="de-DE" dirty="0" err="1"/>
              <a:t>window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Real-time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stream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Visualisation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incoming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0" indent="0">
              <a:buNone/>
            </a:pPr>
            <a:r>
              <a:rPr lang="de-DE" i="1" dirty="0" err="1"/>
              <a:t>Objectives</a:t>
            </a:r>
            <a:r>
              <a:rPr lang="de-DE" i="1" dirty="0"/>
              <a:t> </a:t>
            </a:r>
            <a:r>
              <a:rPr lang="de-DE" i="1" dirty="0" err="1" smtClean="0"/>
              <a:t>were</a:t>
            </a:r>
            <a:r>
              <a:rPr lang="de-DE" i="1" dirty="0" smtClean="0"/>
              <a:t> </a:t>
            </a:r>
            <a:r>
              <a:rPr lang="de-DE" i="1" dirty="0"/>
              <a:t>NOT</a:t>
            </a:r>
          </a:p>
          <a:p>
            <a:pPr marL="457200" indent="-457200">
              <a:buFont typeface="+mj-lt"/>
              <a:buAutoNum type="arabicPeriod"/>
            </a:pPr>
            <a:r>
              <a:rPr lang="de-DE" i="1" dirty="0" err="1"/>
              <a:t>Predict</a:t>
            </a:r>
            <a:r>
              <a:rPr lang="de-DE" i="1" dirty="0"/>
              <a:t> </a:t>
            </a:r>
            <a:r>
              <a:rPr lang="de-DE" i="1" dirty="0" err="1"/>
              <a:t>data</a:t>
            </a:r>
            <a:r>
              <a:rPr lang="de-DE" i="1" dirty="0"/>
              <a:t> after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one</a:t>
            </a:r>
            <a:r>
              <a:rPr lang="de-DE" i="1" dirty="0"/>
              <a:t> </a:t>
            </a:r>
            <a:r>
              <a:rPr lang="de-DE" i="1" dirty="0" err="1"/>
              <a:t>hour</a:t>
            </a:r>
            <a:r>
              <a:rPr lang="de-DE" i="1" dirty="0"/>
              <a:t> </a:t>
            </a:r>
            <a:r>
              <a:rPr lang="de-DE" i="1" dirty="0" err="1"/>
              <a:t>forecast</a:t>
            </a:r>
            <a:r>
              <a:rPr lang="de-DE" i="1" dirty="0"/>
              <a:t> </a:t>
            </a:r>
            <a:r>
              <a:rPr lang="de-DE" i="1" dirty="0" err="1"/>
              <a:t>window</a:t>
            </a:r>
            <a:endParaRPr lang="de-DE" i="1" dirty="0"/>
          </a:p>
          <a:p>
            <a:pPr marL="457200" indent="-457200">
              <a:buFont typeface="+mj-lt"/>
              <a:buAutoNum type="arabicPeriod"/>
            </a:pPr>
            <a:r>
              <a:rPr lang="de-DE" i="1" dirty="0" err="1"/>
              <a:t>Include</a:t>
            </a:r>
            <a:r>
              <a:rPr lang="de-DE" i="1" dirty="0"/>
              <a:t> </a:t>
            </a:r>
            <a:r>
              <a:rPr lang="de-DE" i="1" dirty="0" err="1"/>
              <a:t>other</a:t>
            </a:r>
            <a:r>
              <a:rPr lang="de-DE" i="1" dirty="0"/>
              <a:t> </a:t>
            </a:r>
            <a:r>
              <a:rPr lang="de-DE" i="1" dirty="0" err="1"/>
              <a:t>parameters</a:t>
            </a:r>
            <a:r>
              <a:rPr lang="de-DE" i="1" dirty="0"/>
              <a:t> </a:t>
            </a:r>
            <a:r>
              <a:rPr lang="de-DE" i="1" dirty="0" err="1"/>
              <a:t>than</a:t>
            </a:r>
            <a:r>
              <a:rPr lang="de-DE" i="1" dirty="0"/>
              <a:t> </a:t>
            </a:r>
            <a:r>
              <a:rPr lang="de-DE" i="1" dirty="0" err="1"/>
              <a:t>those</a:t>
            </a:r>
            <a:r>
              <a:rPr lang="de-DE" i="1" dirty="0"/>
              <a:t> </a:t>
            </a:r>
            <a:r>
              <a:rPr lang="de-DE" i="1" dirty="0" err="1"/>
              <a:t>included</a:t>
            </a:r>
            <a:r>
              <a:rPr lang="de-DE" i="1" dirty="0"/>
              <a:t> in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PhysioNet</a:t>
            </a:r>
            <a:r>
              <a:rPr lang="de-DE" i="1" dirty="0"/>
              <a:t> </a:t>
            </a:r>
            <a:r>
              <a:rPr lang="de-DE" i="1" dirty="0" err="1"/>
              <a:t>academic</a:t>
            </a:r>
            <a:r>
              <a:rPr lang="de-DE" i="1" dirty="0"/>
              <a:t> </a:t>
            </a:r>
            <a:r>
              <a:rPr lang="de-DE" i="1" dirty="0" err="1"/>
              <a:t>challenges</a:t>
            </a:r>
            <a:endParaRPr lang="de-DE" i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Project Goals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87242391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>
          <a:xfrm>
            <a:off x="1214438" y="71438"/>
            <a:ext cx="6858000" cy="642937"/>
          </a:xfrm>
        </p:spPr>
        <p:txBody>
          <a:bodyPr/>
          <a:lstStyle/>
          <a:p>
            <a:r>
              <a:rPr lang="de-DE" altLang="de-DE" dirty="0"/>
              <a:t>Work-break Down </a:t>
            </a:r>
            <a:r>
              <a:rPr lang="de-DE" altLang="de-DE" dirty="0" err="1"/>
              <a:t>Structure</a:t>
            </a:r>
            <a:endParaRPr lang="de-DE" altLang="de-DE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2018" y="980728"/>
            <a:ext cx="3900186" cy="1614005"/>
          </a:xfrm>
        </p:spPr>
      </p:pic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4042508262"/>
              </p:ext>
            </p:extLst>
          </p:nvPr>
        </p:nvGraphicFramePr>
        <p:xfrm>
          <a:off x="323528" y="980728"/>
          <a:ext cx="8568952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Nach links gekrümmter Pfeil 5"/>
          <p:cNvSpPr/>
          <p:nvPr/>
        </p:nvSpPr>
        <p:spPr>
          <a:xfrm rot="19008689" flipV="1">
            <a:off x="6679518" y="4065965"/>
            <a:ext cx="632526" cy="1148427"/>
          </a:xfrm>
          <a:prstGeom prst="curvedLeftArrow">
            <a:avLst/>
          </a:prstGeom>
          <a:solidFill>
            <a:srgbClr val="C2CDE1"/>
          </a:solidFill>
          <a:ln>
            <a:solidFill>
              <a:srgbClr val="C2CD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138925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Work-break Down </a:t>
            </a:r>
            <a:r>
              <a:rPr lang="de-DE" altLang="de-DE" dirty="0" err="1"/>
              <a:t>Structure</a:t>
            </a:r>
            <a:endParaRPr lang="de-DE" altLang="de-DE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xmlns="" id="{D9B09056-D5C2-8E4E-A0FB-65E1ECE87D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721779"/>
              </p:ext>
            </p:extLst>
          </p:nvPr>
        </p:nvGraphicFramePr>
        <p:xfrm>
          <a:off x="1204542" y="993478"/>
          <a:ext cx="68580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3930">
                  <a:extLst>
                    <a:ext uri="{9D8B030D-6E8A-4147-A177-3AD203B41FA5}">
                      <a16:colId xmlns:a16="http://schemas.microsoft.com/office/drawing/2014/main" xmlns="" val="3118229118"/>
                    </a:ext>
                  </a:extLst>
                </a:gridCol>
                <a:gridCol w="4041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Work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5130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Feature extraction of 60 patients (H and C)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☑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2822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Implementation of basic Linear Regression for ABP mean using </a:t>
                      </a:r>
                      <a:r>
                        <a:rPr lang="en-US" dirty="0" err="1"/>
                        <a:t>Sklearn</a:t>
                      </a:r>
                      <a:r>
                        <a:rPr lang="en-US" dirty="0"/>
                        <a:t> (Python)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☑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9536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Implementation of Prediction Model based on features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☑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801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Export of the Prediction Model into .</a:t>
                      </a:r>
                      <a:r>
                        <a:rPr lang="en-US" dirty="0" err="1"/>
                        <a:t>pmml</a:t>
                      </a:r>
                      <a:r>
                        <a:rPr lang="en-US" dirty="0"/>
                        <a:t> format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☒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68920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Import of .</a:t>
                      </a:r>
                      <a:r>
                        <a:rPr lang="en-US" dirty="0" err="1"/>
                        <a:t>pmml</a:t>
                      </a:r>
                      <a:r>
                        <a:rPr lang="en-US" dirty="0"/>
                        <a:t> model into </a:t>
                      </a:r>
                      <a:r>
                        <a:rPr lang="en-US" dirty="0" err="1"/>
                        <a:t>Flink</a:t>
                      </a:r>
                      <a:r>
                        <a:rPr lang="en-US" dirty="0"/>
                        <a:t> Prediction Model class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☒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644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Model Evaluation based on visualization and Test Set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☑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8432749"/>
                  </a:ext>
                </a:extLst>
              </a:tr>
            </a:tbl>
          </a:graphicData>
        </a:graphic>
      </p:graphicFrame>
      <p:graphicFrame>
        <p:nvGraphicFramePr>
          <p:cNvPr id="12" name="Content Placeholder 10">
            <a:extLst>
              <a:ext uri="{FF2B5EF4-FFF2-40B4-BE49-F238E27FC236}">
                <a16:creationId xmlns:a16="http://schemas.microsoft.com/office/drawing/2014/main" xmlns="" id="{C4D2C2F9-AEBA-9C46-A9B3-E5A1DACFFB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0049932"/>
              </p:ext>
            </p:extLst>
          </p:nvPr>
        </p:nvGraphicFramePr>
        <p:xfrm>
          <a:off x="1214414" y="4149080"/>
          <a:ext cx="6858048" cy="1651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53930">
                  <a:extLst>
                    <a:ext uri="{9D8B030D-6E8A-4147-A177-3AD203B41FA5}">
                      <a16:colId xmlns:a16="http://schemas.microsoft.com/office/drawing/2014/main" xmlns="" val="3118229118"/>
                    </a:ext>
                  </a:extLst>
                </a:gridCol>
                <a:gridCol w="4041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Improvements (tentative)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5130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Include other physiological signals in the Linear Regression (e.g. ECG)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☒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2822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Improve accuracy of Prediction Model (e.g. including data points from ‘segment a’)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☒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9536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194890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Implementation </a:t>
            </a:r>
            <a:r>
              <a:rPr lang="de-DE" altLang="de-DE" dirty="0" err="1"/>
              <a:t>Overview</a:t>
            </a:r>
            <a:endParaRPr lang="de-DE" alt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AHE </a:t>
            </a:r>
            <a:r>
              <a:rPr lang="de-DE" dirty="0" err="1"/>
              <a:t>classification</a:t>
            </a:r>
            <a:r>
              <a:rPr lang="de-DE" dirty="0"/>
              <a:t>: 30 different </a:t>
            </a:r>
            <a:r>
              <a:rPr lang="de-DE" dirty="0" err="1"/>
              <a:t>sliding</a:t>
            </a:r>
            <a:r>
              <a:rPr lang="de-DE" dirty="0"/>
              <a:t> </a:t>
            </a:r>
            <a:r>
              <a:rPr lang="de-DE" dirty="0" err="1"/>
              <a:t>windows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hour</a:t>
            </a:r>
            <a:r>
              <a:rPr lang="de-DE" dirty="0"/>
              <a:t> </a:t>
            </a:r>
            <a:r>
              <a:rPr lang="de-DE" dirty="0" err="1"/>
              <a:t>prediction</a:t>
            </a:r>
            <a:endParaRPr lang="de-DE" dirty="0"/>
          </a:p>
          <a:p>
            <a:r>
              <a:rPr lang="de-DE" dirty="0"/>
              <a:t>Question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Eliminating</a:t>
            </a:r>
            <a:r>
              <a:rPr lang="de-DE" dirty="0"/>
              <a:t> Trend and Season</a:t>
            </a:r>
          </a:p>
          <a:p>
            <a:r>
              <a:rPr lang="de-DE" dirty="0"/>
              <a:t>Online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  <a:p>
            <a:pPr lvl="1"/>
            <a:r>
              <a:rPr lang="en-US" dirty="0"/>
              <a:t>Batch Learning Algorithm: Random Forest, 50 thousand data points, 100 dimensions -&gt; 10 minutes to execute on a 12 GB RAM machine</a:t>
            </a:r>
          </a:p>
          <a:p>
            <a:pPr lvl="1"/>
            <a:r>
              <a:rPr lang="en-US" dirty="0"/>
              <a:t>Computationally much faster and more space efficient</a:t>
            </a:r>
          </a:p>
          <a:p>
            <a:pPr lvl="1"/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endParaRPr lang="de-DE" dirty="0"/>
          </a:p>
          <a:p>
            <a:pPr lvl="1"/>
            <a:r>
              <a:rPr lang="en-US" dirty="0"/>
              <a:t>More difficult to maintain in production</a:t>
            </a:r>
          </a:p>
          <a:p>
            <a:pPr lvl="1"/>
            <a:r>
              <a:rPr lang="en-US" dirty="0"/>
              <a:t>More difficult to evaluate online (no distributional assumption)</a:t>
            </a:r>
          </a:p>
          <a:p>
            <a:pPr lvl="1"/>
            <a:r>
              <a:rPr lang="en-US" dirty="0"/>
              <a:t>Usually more difficult to get “right”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7454560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572DD28-CA35-544F-BEB3-D00F4F64D5BD}"/>
              </a:ext>
            </a:extLst>
          </p:cNvPr>
          <p:cNvSpPr txBox="1"/>
          <p:nvPr/>
        </p:nvSpPr>
        <p:spPr>
          <a:xfrm>
            <a:off x="4586727" y="1081084"/>
            <a:ext cx="40324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Procedure: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Divide the 600 points of each patient into 2 clusters (above and below the regression line)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Calculate the size above the line (meaningful for predicting AHE)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 each patient we have a vector</a:t>
            </a:r>
          </a:p>
          <a:p>
            <a:r>
              <a:rPr lang="en-US" sz="2000" b="1" dirty="0"/>
              <a:t>&lt; </a:t>
            </a:r>
            <a:r>
              <a:rPr lang="en-US" sz="2000" b="1" dirty="0" err="1"/>
              <a:t>above_mean</a:t>
            </a:r>
            <a:r>
              <a:rPr lang="en-US" sz="2000" b="1" dirty="0"/>
              <a:t>,  </a:t>
            </a:r>
            <a:r>
              <a:rPr lang="en-US" sz="2000" b="1" dirty="0" err="1"/>
              <a:t>below_mean</a:t>
            </a:r>
            <a:r>
              <a:rPr lang="en-US" sz="2000" b="1" dirty="0"/>
              <a:t>, </a:t>
            </a:r>
          </a:p>
          <a:p>
            <a:r>
              <a:rPr lang="en-US" sz="2000" b="1" dirty="0" err="1"/>
              <a:t>above_size</a:t>
            </a:r>
            <a:r>
              <a:rPr lang="en-US" sz="2000" b="1" dirty="0"/>
              <a:t> &gt;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050A209-99BC-7A48-8ECD-ACB5ED198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105831"/>
            <a:ext cx="3897639" cy="3077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0E28B18-F520-5044-91C4-FB1B46F967D2}"/>
              </a:ext>
            </a:extLst>
          </p:cNvPr>
          <p:cNvSpPr txBox="1"/>
          <p:nvPr/>
        </p:nvSpPr>
        <p:spPr>
          <a:xfrm>
            <a:off x="548758" y="4149080"/>
            <a:ext cx="381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dirty="0"/>
              <a:t>Linear regression example in a diabetes dataset</a:t>
            </a:r>
          </a:p>
          <a:p>
            <a:r>
              <a:rPr lang="en-US" sz="1200" dirty="0"/>
              <a:t>using </a:t>
            </a:r>
            <a:r>
              <a:rPr lang="en-US" sz="1200" dirty="0" err="1"/>
              <a:t>Sklearn</a:t>
            </a:r>
            <a:r>
              <a:rPr lang="en-US" sz="1200" dirty="0"/>
              <a:t> in Python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338334D4-668A-AA4B-9421-4E07593C22C8}"/>
              </a:ext>
            </a:extLst>
          </p:cNvPr>
          <p:cNvSpPr/>
          <p:nvPr/>
        </p:nvSpPr>
        <p:spPr>
          <a:xfrm rot="20391028">
            <a:off x="154683" y="1763886"/>
            <a:ext cx="4411743" cy="1008112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2B41E159-65C6-FA4C-8066-20E0DF1F90BE}"/>
              </a:ext>
            </a:extLst>
          </p:cNvPr>
          <p:cNvSpPr/>
          <p:nvPr/>
        </p:nvSpPr>
        <p:spPr>
          <a:xfrm rot="20391028">
            <a:off x="539390" y="2888736"/>
            <a:ext cx="4004528" cy="96004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78033FE-DB18-2443-989F-82D06D060CFC}"/>
              </a:ext>
            </a:extLst>
          </p:cNvPr>
          <p:cNvSpPr txBox="1"/>
          <p:nvPr/>
        </p:nvSpPr>
        <p:spPr>
          <a:xfrm>
            <a:off x="1403648" y="1973925"/>
            <a:ext cx="75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above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42F3FD5-8654-3C40-BF04-BBBB76CDA575}"/>
              </a:ext>
            </a:extLst>
          </p:cNvPr>
          <p:cNvSpPr txBox="1"/>
          <p:nvPr/>
        </p:nvSpPr>
        <p:spPr>
          <a:xfrm>
            <a:off x="2516569" y="2878344"/>
            <a:ext cx="761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xmlns="" id="{1F6E9D85-E866-D047-A17E-48409241A0BA}"/>
                  </a:ext>
                </a:extLst>
              </p:cNvPr>
              <p:cNvSpPr/>
              <p:nvPr/>
            </p:nvSpPr>
            <p:spPr>
              <a:xfrm>
                <a:off x="-5499" y="5575852"/>
                <a:ext cx="8715375" cy="8774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𝑎𝑏𝑜𝑣𝑒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𝑚𝑒𝑎𝑛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𝑏𝑒𝑙𝑜𝑤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𝑚𝑒𝑎𝑛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𝑎𝑏𝑜𝑣𝑒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𝑠𝑖𝑧𝑒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𝑎𝑏𝑜𝑣𝑒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𝑚𝑒𝑎𝑛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60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𝑏𝑒𝑙𝑜𝑤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𝑚𝑒𝑎𝑛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60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𝑎𝑏𝑜𝑣𝑒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𝑠𝑖𝑧𝑒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60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F6E9D85-E866-D047-A17E-48409241A0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99" y="5575852"/>
                <a:ext cx="8715375" cy="87748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4">
            <a:extLst>
              <a:ext uri="{FF2B5EF4-FFF2-40B4-BE49-F238E27FC236}">
                <a16:creationId xmlns:a16="http://schemas.microsoft.com/office/drawing/2014/main" xmlns="" id="{33F9D8E5-0CC1-2F4F-8962-83F234784BF6}"/>
              </a:ext>
            </a:extLst>
          </p:cNvPr>
          <p:cNvSpPr txBox="1"/>
          <p:nvPr/>
        </p:nvSpPr>
        <p:spPr>
          <a:xfrm>
            <a:off x="3359865" y="5109468"/>
            <a:ext cx="992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xmlns="" id="{C9F81022-564A-6D42-94C0-5A32F660EFF0}"/>
              </a:ext>
            </a:extLst>
          </p:cNvPr>
          <p:cNvSpPr txBox="1"/>
          <p:nvPr/>
        </p:nvSpPr>
        <p:spPr>
          <a:xfrm>
            <a:off x="6517567" y="510946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altLang="zh-CN" dirty="0"/>
              <a:t>abels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Approach 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761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Calculate per average value before 3hours as the value after T0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de-DE" altLang="zh-CN" dirty="0" smtClean="0"/>
              <a:t>Approach 1 - </a:t>
            </a:r>
            <a:r>
              <a:rPr lang="de-DE" altLang="de-DE" dirty="0"/>
              <a:t>Feature </a:t>
            </a:r>
            <a:r>
              <a:rPr lang="de-DE" altLang="de-DE" dirty="0" err="1" smtClean="0"/>
              <a:t>Extraction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15" y="1628800"/>
            <a:ext cx="6438670" cy="436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6966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DIMA-Templ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DIMA-Template_01</Template>
  <TotalTime>0</TotalTime>
  <Words>996</Words>
  <Application>Microsoft Office PowerPoint</Application>
  <PresentationFormat>Bildschirmpräsentation (4:3)</PresentationFormat>
  <Paragraphs>248</Paragraphs>
  <Slides>18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7" baseType="lpstr">
      <vt:lpstr>宋体</vt:lpstr>
      <vt:lpstr>Arial</vt:lpstr>
      <vt:lpstr>Calibri</vt:lpstr>
      <vt:lpstr>Cambria Math</vt:lpstr>
      <vt:lpstr>Consolas</vt:lpstr>
      <vt:lpstr>Symbol</vt:lpstr>
      <vt:lpstr>Times New Roman</vt:lpstr>
      <vt:lpstr>Verdana</vt:lpstr>
      <vt:lpstr>DIMA-Template</vt:lpstr>
      <vt:lpstr>Big data analytics in the Medical domain Final presentation</vt:lpstr>
      <vt:lpstr>Agenda</vt:lpstr>
      <vt:lpstr>Big data analytics in the Medical domain</vt:lpstr>
      <vt:lpstr>Project Goals</vt:lpstr>
      <vt:lpstr>Work-break Down Structure</vt:lpstr>
      <vt:lpstr>Work-break Down Structure</vt:lpstr>
      <vt:lpstr>Implementation Overview</vt:lpstr>
      <vt:lpstr>Approach 1</vt:lpstr>
      <vt:lpstr>Approach 1 - Feature Extraction</vt:lpstr>
      <vt:lpstr>Approach 2</vt:lpstr>
      <vt:lpstr>Checking with the AHE Criteria</vt:lpstr>
      <vt:lpstr>Results</vt:lpstr>
      <vt:lpstr>Results</vt:lpstr>
      <vt:lpstr>Future Work (1)</vt:lpstr>
      <vt:lpstr>Future Work (2)</vt:lpstr>
      <vt:lpstr>Future Work (3)</vt:lpstr>
      <vt:lpstr>References</vt:lpstr>
      <vt:lpstr>Summary &amp;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2018-06-24T21:05:54Z</dcterms:created>
  <dcterms:modified xsi:type="dcterms:W3CDTF">2018-07-14T13:11:29Z</dcterms:modified>
</cp:coreProperties>
</file>