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3" name="Shape 133"/>
          <p:cNvSpPr/>
          <p:nvPr>
            <p:ph type="sldImg"/>
          </p:nvPr>
        </p:nvSpPr>
        <p:spPr>
          <a:xfrm>
            <a:off x="1143000" y="685800"/>
            <a:ext cx="4572000" cy="3429000"/>
          </a:xfrm>
          <a:prstGeom prst="rect">
            <a:avLst/>
          </a:prstGeom>
        </p:spPr>
        <p:txBody>
          <a:bodyPr/>
          <a:lstStyle/>
          <a:p>
            <a:pPr/>
          </a:p>
        </p:txBody>
      </p:sp>
      <p:sp>
        <p:nvSpPr>
          <p:cNvPr id="134" name="Shape 1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spTree>
      <p:nvGrpSpPr>
        <p:cNvPr id="1" name=""/>
        <p:cNvGrpSpPr/>
        <p:nvPr/>
      </p:nvGrpSpPr>
      <p:grpSpPr>
        <a:xfrm>
          <a:off x="0" y="0"/>
          <a:ext cx="0" cy="0"/>
          <a:chOff x="0" y="0"/>
          <a:chExt cx="0" cy="0"/>
        </a:xfrm>
      </p:grpSpPr>
      <p:sp>
        <p:nvSpPr>
          <p:cNvPr id="12" name="Line"/>
          <p:cNvSpPr/>
          <p:nvPr/>
        </p:nvSpPr>
        <p:spPr>
          <a:xfrm>
            <a:off x="203482" y="7785100"/>
            <a:ext cx="1199945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3" name="Line"/>
          <p:cNvSpPr/>
          <p:nvPr/>
        </p:nvSpPr>
        <p:spPr>
          <a:xfrm>
            <a:off x="203200" y="5486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Line"/>
          <p:cNvSpPr/>
          <p:nvPr/>
        </p:nvSpPr>
        <p:spPr>
          <a:xfrm flipV="1">
            <a:off x="7994650" y="5769920"/>
            <a:ext cx="0" cy="164276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Lorem Ipsum Dolor"/>
          <p:cNvSpPr txBox="1"/>
          <p:nvPr>
            <p:ph type="body" sz="quarter" idx="13"/>
          </p:nvPr>
        </p:nvSpPr>
        <p:spPr>
          <a:xfrm>
            <a:off x="381000" y="48641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6" name="Title Text"/>
          <p:cNvSpPr txBox="1"/>
          <p:nvPr>
            <p:ph type="title"/>
          </p:nvPr>
        </p:nvSpPr>
        <p:spPr>
          <a:xfrm>
            <a:off x="381000" y="5384800"/>
            <a:ext cx="7200900" cy="2413000"/>
          </a:xfrm>
          <a:prstGeom prst="rect">
            <a:avLst/>
          </a:prstGeom>
        </p:spPr>
        <p:txBody>
          <a:bodyPr/>
          <a:lstStyle>
            <a:lvl1pPr algn="l"/>
          </a:lstStyle>
          <a:p>
            <a:pPr/>
            <a:r>
              <a:t>Title Text</a:t>
            </a:r>
          </a:p>
        </p:txBody>
      </p:sp>
      <p:sp>
        <p:nvSpPr>
          <p:cNvPr id="17" name="Body Level One…"/>
          <p:cNvSpPr txBox="1"/>
          <p:nvPr>
            <p:ph type="body" sz="quarter" idx="1"/>
          </p:nvPr>
        </p:nvSpPr>
        <p:spPr>
          <a:xfrm>
            <a:off x="8102600" y="53848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10" name="–Johnny Appleseed"/>
          <p:cNvSpPr txBox="1"/>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–Johnny Appleseed</a:t>
            </a:r>
          </a:p>
        </p:txBody>
      </p:sp>
      <p:sp>
        <p:nvSpPr>
          <p:cNvPr id="111"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pPr/>
            <a:r>
              <a:t>“Type a quote here.” </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9" name="Image"/>
          <p:cNvSpPr/>
          <p:nvPr>
            <p:ph type="pic" idx="13"/>
          </p:nvPr>
        </p:nvSpPr>
        <p:spPr>
          <a:xfrm>
            <a:off x="-901700" y="-127000"/>
            <a:ext cx="14211300" cy="9997255"/>
          </a:xfrm>
          <a:prstGeom prst="rect">
            <a:avLst/>
          </a:prstGeom>
        </p:spPr>
        <p:txBody>
          <a:bodyPr lIns="91439" tIns="45719" rIns="91439" bIns="45719" anchor="t">
            <a:noAutofit/>
          </a:bodyPr>
          <a:lstStyle/>
          <a:p>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5"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6"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Lorem Ipsum Dolor"/>
          <p:cNvSpPr txBox="1"/>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0" name="Image"/>
          <p:cNvSpPr/>
          <p:nvPr>
            <p:ph type="pic" idx="14"/>
          </p:nvPr>
        </p:nvSpPr>
        <p:spPr>
          <a:xfrm>
            <a:off x="584200" y="558800"/>
            <a:ext cx="11823700" cy="7086600"/>
          </a:xfrm>
          <a:prstGeom prst="rect">
            <a:avLst/>
          </a:prstGeom>
          <a:ln w="9525">
            <a:round/>
          </a:ln>
        </p:spPr>
        <p:txBody>
          <a:bodyPr lIns="91439" tIns="45719" rIns="91439" bIns="45719" anchor="t">
            <a:noAutofit/>
          </a:bodyPr>
          <a:lstStyle/>
          <a:p>
            <a:pPr/>
          </a:p>
        </p:txBody>
      </p:sp>
      <p:sp>
        <p:nvSpPr>
          <p:cNvPr id="31" name="Title Text"/>
          <p:cNvSpPr txBox="1"/>
          <p:nvPr>
            <p:ph type="title"/>
          </p:nvPr>
        </p:nvSpPr>
        <p:spPr>
          <a:xfrm>
            <a:off x="508000" y="6680200"/>
            <a:ext cx="7200900" cy="2413000"/>
          </a:xfrm>
          <a:prstGeom prst="rect">
            <a:avLst/>
          </a:prstGeom>
        </p:spPr>
        <p:txBody>
          <a:bodyPr/>
          <a:lstStyle>
            <a:lvl1pPr algn="l"/>
          </a:lstStyle>
          <a:p>
            <a:pPr/>
            <a:r>
              <a:t>Title Text</a:t>
            </a:r>
          </a:p>
        </p:txBody>
      </p:sp>
      <p:sp>
        <p:nvSpPr>
          <p:cNvPr id="32" name="Body Level One…"/>
          <p:cNvSpPr txBox="1"/>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0" name="Title Text"/>
          <p:cNvSpPr txBox="1"/>
          <p:nvPr>
            <p:ph type="title"/>
          </p:nvPr>
        </p:nvSpPr>
        <p:spPr>
          <a:xfrm>
            <a:off x="508000" y="3670300"/>
            <a:ext cx="11988800" cy="2413000"/>
          </a:xfrm>
          <a:prstGeom prst="rect">
            <a:avLst/>
          </a:prstGeom>
        </p:spPr>
        <p:txBody>
          <a:bodyPr/>
          <a:lstStyle/>
          <a:p>
            <a:pPr/>
            <a:r>
              <a:t>Title Text</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8"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9"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Lorem Ipsum Dolor"/>
          <p:cNvSpPr txBox="1"/>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1" name="Image"/>
          <p:cNvSpPr/>
          <p:nvPr>
            <p:ph type="pic" sz="half" idx="14"/>
          </p:nvPr>
        </p:nvSpPr>
        <p:spPr>
          <a:xfrm>
            <a:off x="6704698" y="590550"/>
            <a:ext cx="5806884" cy="8509000"/>
          </a:xfrm>
          <a:prstGeom prst="rect">
            <a:avLst/>
          </a:prstGeom>
          <a:ln w="9525">
            <a:round/>
          </a:ln>
        </p:spPr>
        <p:txBody>
          <a:bodyPr lIns="91439" tIns="45719" rIns="91439" bIns="45719" anchor="t">
            <a:noAutofit/>
          </a:bodyPr>
          <a:lstStyle/>
          <a:p>
            <a:pPr/>
          </a:p>
        </p:txBody>
      </p:sp>
      <p:sp>
        <p:nvSpPr>
          <p:cNvPr id="52" name="Title Text"/>
          <p:cNvSpPr txBox="1"/>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3" name="Body Level One…"/>
          <p:cNvSpPr txBox="1"/>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0">
              <a:spcBef>
                <a:spcPts val="0"/>
              </a:spcBef>
              <a:buClrTx/>
              <a:buSzTx/>
              <a:buFontTx/>
              <a:buNone/>
              <a:defRPr sz="2400"/>
            </a:lvl2pPr>
            <a:lvl3pPr marL="0" indent="0">
              <a:spcBef>
                <a:spcPts val="0"/>
              </a:spcBef>
              <a:buClrTx/>
              <a:buSzTx/>
              <a:buFontTx/>
              <a:buNone/>
              <a:defRPr sz="2400"/>
            </a:lvl3pPr>
            <a:lvl4pPr marL="0" indent="0">
              <a:spcBef>
                <a:spcPts val="0"/>
              </a:spcBef>
              <a:buClrTx/>
              <a:buSzTx/>
              <a:buFontTx/>
              <a:buNone/>
              <a:defRPr sz="2400"/>
            </a:lvl4pPr>
            <a:lvl5pPr marL="0" indent="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1" name="Title Text"/>
          <p:cNvSpPr txBox="1"/>
          <p:nvPr>
            <p:ph type="title"/>
          </p:nvPr>
        </p:nvSpPr>
        <p:spPr>
          <a:prstGeom prst="rect">
            <a:avLst/>
          </a:prstGeom>
        </p:spPr>
        <p:txBody>
          <a:bodyPr/>
          <a:lstStyle/>
          <a:p>
            <a:pPr/>
            <a:r>
              <a:t>Title Text</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69"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0"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1" name="Title Text"/>
          <p:cNvSpPr txBox="1"/>
          <p:nvPr>
            <p:ph type="title"/>
          </p:nvPr>
        </p:nvSpPr>
        <p:spPr>
          <a:prstGeom prst="rect">
            <a:avLst/>
          </a:prstGeom>
        </p:spPr>
        <p:txBody>
          <a:bodyPr/>
          <a:lstStyle/>
          <a:p>
            <a:pPr/>
            <a:r>
              <a:t>Title Text</a:t>
            </a:r>
          </a:p>
        </p:txBody>
      </p:sp>
      <p:sp>
        <p:nvSpPr>
          <p:cNvPr id="7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80"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81"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82" name="Image"/>
          <p:cNvSpPr/>
          <p:nvPr>
            <p:ph type="pic" sz="half" idx="13"/>
          </p:nvPr>
        </p:nvSpPr>
        <p:spPr>
          <a:xfrm>
            <a:off x="6819900" y="1739900"/>
            <a:ext cx="5575300" cy="8169655"/>
          </a:xfrm>
          <a:prstGeom prst="rect">
            <a:avLst/>
          </a:prstGeom>
          <a:ln w="9525">
            <a:round/>
          </a:ln>
        </p:spPr>
        <p:txBody>
          <a:bodyPr lIns="91439" tIns="45719" rIns="91439" bIns="45719" anchor="t">
            <a:noAutofit/>
          </a:bodyPr>
          <a:lstStyle/>
          <a:p>
            <a:pPr/>
          </a:p>
        </p:txBody>
      </p:sp>
      <p:sp>
        <p:nvSpPr>
          <p:cNvPr id="83" name="Title Text"/>
          <p:cNvSpPr txBox="1"/>
          <p:nvPr>
            <p:ph type="title"/>
          </p:nvPr>
        </p:nvSpPr>
        <p:spPr>
          <a:prstGeom prst="rect">
            <a:avLst/>
          </a:prstGeom>
        </p:spPr>
        <p:txBody>
          <a:bodyPr/>
          <a:lstStyle/>
          <a:p>
            <a:pPr/>
            <a:r>
              <a:t>Title Text</a:t>
            </a:r>
          </a:p>
        </p:txBody>
      </p:sp>
      <p:sp>
        <p:nvSpPr>
          <p:cNvPr id="84" name="Body Level One…"/>
          <p:cNvSpPr txBox="1"/>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92" name="Body Level One…"/>
          <p:cNvSpPr txBox="1"/>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00" name="Image"/>
          <p:cNvSpPr/>
          <p:nvPr>
            <p:ph type="pic" sz="half" idx="13"/>
          </p:nvPr>
        </p:nvSpPr>
        <p:spPr>
          <a:xfrm>
            <a:off x="6260986" y="4406900"/>
            <a:ext cx="6697779" cy="4711700"/>
          </a:xfrm>
          <a:prstGeom prst="rect">
            <a:avLst/>
          </a:prstGeom>
          <a:ln w="9525">
            <a:round/>
          </a:ln>
        </p:spPr>
        <p:txBody>
          <a:bodyPr lIns="91439" tIns="45719" rIns="91439" bIns="45719" anchor="t">
            <a:noAutofit/>
          </a:bodyPr>
          <a:lstStyle/>
          <a:p>
            <a:pPr/>
          </a:p>
        </p:txBody>
      </p:sp>
      <p:sp>
        <p:nvSpPr>
          <p:cNvPr id="101" name="Image"/>
          <p:cNvSpPr/>
          <p:nvPr>
            <p:ph type="pic" sz="quarter" idx="14"/>
          </p:nvPr>
        </p:nvSpPr>
        <p:spPr>
          <a:xfrm>
            <a:off x="6680200" y="635000"/>
            <a:ext cx="5829301" cy="3517900"/>
          </a:xfrm>
          <a:prstGeom prst="rect">
            <a:avLst/>
          </a:prstGeom>
          <a:ln w="9525">
            <a:round/>
          </a:ln>
        </p:spPr>
        <p:txBody>
          <a:bodyPr lIns="91439" tIns="45719" rIns="91439" bIns="45719" anchor="t">
            <a:noAutofit/>
          </a:bodyPr>
          <a:lstStyle/>
          <a:p>
            <a:pPr/>
          </a:p>
        </p:txBody>
      </p:sp>
      <p:sp>
        <p:nvSpPr>
          <p:cNvPr id="102" name="Image"/>
          <p:cNvSpPr/>
          <p:nvPr>
            <p:ph type="pic" sz="half" idx="15"/>
          </p:nvPr>
        </p:nvSpPr>
        <p:spPr>
          <a:xfrm>
            <a:off x="482600" y="609600"/>
            <a:ext cx="5728881" cy="8394700"/>
          </a:xfrm>
          <a:prstGeom prst="rect">
            <a:avLst/>
          </a:prstGeom>
          <a:ln w="9525">
            <a:round/>
          </a:ln>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152400" y="20574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Body Level One…"/>
          <p:cNvSpPr txBox="1"/>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1pPr>
      <a:lvl2pPr marL="0" marR="0" indent="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2pPr>
      <a:lvl3pPr marL="0" marR="0" indent="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3pPr>
      <a:lvl4pPr marL="0" marR="0" indent="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4pPr>
      <a:lvl5pPr marL="0" marR="0" indent="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5pPr>
      <a:lvl6pPr marL="0" marR="0" indent="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6pPr>
      <a:lvl7pPr marL="0" marR="0" indent="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7pPr>
      <a:lvl8pPr marL="0" marR="0" indent="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8pPr>
      <a:lvl9pPr marL="0" marR="0" indent="0" algn="ctr" defTabSz="584200" rtl="0" latinLnBrk="0">
        <a:lnSpc>
          <a:spcPct val="90000"/>
        </a:lnSpc>
        <a:spcBef>
          <a:spcPts val="1600"/>
        </a:spcBef>
        <a:spcAft>
          <a:spcPts val="0"/>
        </a:spcAft>
        <a:buClrTx/>
        <a:buSzTx/>
        <a:buFontTx/>
        <a:buNone/>
        <a:tabLst/>
        <a:defRPr b="0" baseline="0" cap="none" i="0" spc="0" strike="noStrike" sz="7000" u="none">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archive.ics.uci.edu/ml/datasets/Breast+Cancer+Wisconsin+(Diagnostic)"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archive.ics.uci.edu/ml/datasets/Breast+Cancer+Wisconsin+(Diagnostic)"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datacamp.com/community/podcast/data-science-astronomy"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C9C3BA"/>
        </a:solidFill>
      </p:bgPr>
    </p:bg>
    <p:spTree>
      <p:nvGrpSpPr>
        <p:cNvPr id="1" name=""/>
        <p:cNvGrpSpPr/>
        <p:nvPr/>
      </p:nvGrpSpPr>
      <p:grpSpPr>
        <a:xfrm>
          <a:off x="0" y="0"/>
          <a:ext cx="0" cy="0"/>
          <a:chOff x="0" y="0"/>
          <a:chExt cx="0" cy="0"/>
        </a:xfrm>
      </p:grpSpPr>
      <p:sp>
        <p:nvSpPr>
          <p:cNvPr id="136" name="Creating Analytical Models to Predict"/>
          <p:cNvSpPr txBox="1"/>
          <p:nvPr>
            <p:ph type="body" idx="13"/>
          </p:nvPr>
        </p:nvSpPr>
        <p:spPr>
          <a:prstGeom prst="rect">
            <a:avLst/>
          </a:prstGeom>
        </p:spPr>
        <p:txBody>
          <a:bodyPr/>
          <a:lstStyle/>
          <a:p>
            <a:pPr/>
            <a:r>
              <a:t>Creating Analytical Models to Predict </a:t>
            </a:r>
          </a:p>
        </p:txBody>
      </p:sp>
      <p:sp>
        <p:nvSpPr>
          <p:cNvPr id="137" name="Breast Cancer"/>
          <p:cNvSpPr txBox="1"/>
          <p:nvPr>
            <p:ph type="ctrTitle"/>
          </p:nvPr>
        </p:nvSpPr>
        <p:spPr>
          <a:prstGeom prst="rect">
            <a:avLst/>
          </a:prstGeom>
        </p:spPr>
        <p:txBody>
          <a:bodyPr/>
          <a:lstStyle>
            <a:lvl1pPr>
              <a:defRPr>
                <a:solidFill>
                  <a:srgbClr val="CC4C97"/>
                </a:solidFill>
              </a:defRPr>
            </a:lvl1pPr>
          </a:lstStyle>
          <a:p>
            <a:pPr/>
            <a:r>
              <a:t>Breast Cancer  </a:t>
            </a:r>
          </a:p>
        </p:txBody>
      </p:sp>
      <p:sp>
        <p:nvSpPr>
          <p:cNvPr id="138" name="Roxana Rivkani…"/>
          <p:cNvSpPr txBox="1"/>
          <p:nvPr>
            <p:ph type="subTitle" sz="quarter" idx="1"/>
          </p:nvPr>
        </p:nvSpPr>
        <p:spPr>
          <a:prstGeom prst="rect">
            <a:avLst/>
          </a:prstGeom>
        </p:spPr>
        <p:txBody>
          <a:bodyPr/>
          <a:lstStyle/>
          <a:p>
            <a:pPr/>
            <a:r>
              <a:t>Roxana Rivkani</a:t>
            </a:r>
          </a:p>
          <a:p>
            <a:pPr/>
            <a:r>
              <a:t>Springboard- Data Science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C9C3BA"/>
        </a:solidFill>
      </p:bgPr>
    </p:bg>
    <p:spTree>
      <p:nvGrpSpPr>
        <p:cNvPr id="1" name=""/>
        <p:cNvGrpSpPr/>
        <p:nvPr/>
      </p:nvGrpSpPr>
      <p:grpSpPr>
        <a:xfrm>
          <a:off x="0" y="0"/>
          <a:ext cx="0" cy="0"/>
          <a:chOff x="0" y="0"/>
          <a:chExt cx="0" cy="0"/>
        </a:xfrm>
      </p:grpSpPr>
      <p:sp>
        <p:nvSpPr>
          <p:cNvPr id="140" name="Identify The Problem"/>
          <p:cNvSpPr txBox="1"/>
          <p:nvPr>
            <p:ph type="body" sz="half" idx="4294967295"/>
          </p:nvPr>
        </p:nvSpPr>
        <p:spPr>
          <a:xfrm>
            <a:off x="825152" y="80565"/>
            <a:ext cx="11997293" cy="2515494"/>
          </a:xfrm>
          <a:prstGeom prst="rect">
            <a:avLst/>
          </a:prstGeom>
        </p:spPr>
        <p:txBody>
          <a:bodyPr/>
          <a:lstStyle>
            <a:lvl1pPr>
              <a:defRPr>
                <a:solidFill>
                  <a:srgbClr val="CC4C97"/>
                </a:solidFill>
              </a:defRPr>
            </a:lvl1pPr>
          </a:lstStyle>
          <a:p>
            <a:pPr/>
            <a:r>
              <a:t>Identify The Problem </a:t>
            </a:r>
          </a:p>
        </p:txBody>
      </p:sp>
      <p:sp>
        <p:nvSpPr>
          <p:cNvPr id="141" name="Breast cancer is the most common malignancy among women, accounting for nearly 1 in 3 cancers diagnosed among women in the United States, and it is the second leading cause of cancer death among women. Breast Cancer occurs as a results of abnormal growth of cells in the breast tissue, commonly referred to as a Tumor. A tumor does not mean cancer - tumors can be benign (not cancerous), pre-malignant (pre-cancerous), or malignant (cancerous). Tests such as MRI, mammogram, ultrasound and biopsy are commonly used to diagnose breast cancer performed."/>
          <p:cNvSpPr txBox="1"/>
          <p:nvPr/>
        </p:nvSpPr>
        <p:spPr>
          <a:xfrm>
            <a:off x="1210518" y="2035175"/>
            <a:ext cx="10304364" cy="56832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sz="1400">
                <a:latin typeface="Al Bayan"/>
                <a:ea typeface="Al Bayan"/>
                <a:cs typeface="Al Bayan"/>
                <a:sym typeface="Al Bayan"/>
              </a:defRPr>
            </a:pPr>
          </a:p>
          <a:p>
            <a:pPr algn="l" defTabSz="457200">
              <a:lnSpc>
                <a:spcPct val="150000"/>
              </a:lnSpc>
              <a:defRPr sz="1600">
                <a:solidFill>
                  <a:srgbClr val="000000"/>
                </a:solidFill>
                <a:latin typeface="Al Bayan"/>
                <a:ea typeface="Al Bayan"/>
                <a:cs typeface="Al Bayan"/>
                <a:sym typeface="Al Bayan"/>
              </a:defRPr>
            </a:pPr>
            <a:r>
              <a:t>Breast cancer is the most common malignancy among women, accounting for nearly 1 in 3 cancers diagnosed among women in the United States, and it is the second leading cause of cancer death among women. Breast Cancer occurs as a results of abnormal growth of cells in the breast tissue, commonly referred to as a Tumor. A tumor does not mean cancer - tumors can be benign (not cancerous), pre-malignant (pre-cancerous), or malignant (cancerous). Tests such as MRI, mammogram, ultrasound and biopsy are commonly used to diagnose breast cancer performed.</a:t>
            </a:r>
          </a:p>
          <a:p>
            <a:pPr/>
          </a:p>
          <a:p>
            <a:pPr/>
          </a:p>
          <a:p>
            <a:pPr/>
          </a:p>
          <a:p>
            <a:pPr/>
          </a:p>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C9C3BA"/>
        </a:solidFill>
      </p:bgPr>
    </p:bg>
    <p:spTree>
      <p:nvGrpSpPr>
        <p:cNvPr id="1" name=""/>
        <p:cNvGrpSpPr/>
        <p:nvPr/>
      </p:nvGrpSpPr>
      <p:grpSpPr>
        <a:xfrm>
          <a:off x="0" y="0"/>
          <a:ext cx="0" cy="0"/>
          <a:chOff x="0" y="0"/>
          <a:chExt cx="0" cy="0"/>
        </a:xfrm>
      </p:grpSpPr>
      <p:sp>
        <p:nvSpPr>
          <p:cNvPr id="143" name="Objective &amp; Expected Outcome"/>
          <p:cNvSpPr txBox="1"/>
          <p:nvPr>
            <p:ph type="body" sz="half" idx="4294967295"/>
          </p:nvPr>
        </p:nvSpPr>
        <p:spPr>
          <a:xfrm>
            <a:off x="825152" y="80565"/>
            <a:ext cx="11997293" cy="2515494"/>
          </a:xfrm>
          <a:prstGeom prst="rect">
            <a:avLst/>
          </a:prstGeom>
        </p:spPr>
        <p:txBody>
          <a:bodyPr/>
          <a:lstStyle>
            <a:lvl1pPr>
              <a:defRPr>
                <a:solidFill>
                  <a:srgbClr val="CC4C97"/>
                </a:solidFill>
              </a:defRPr>
            </a:lvl1pPr>
          </a:lstStyle>
          <a:p>
            <a:pPr/>
            <a:r>
              <a:t>Objective &amp; Expected Outcome </a:t>
            </a:r>
          </a:p>
        </p:txBody>
      </p:sp>
      <p:sp>
        <p:nvSpPr>
          <p:cNvPr id="144" name="Given breast cancer results from breast fine needle aspiration (FNA) test (is a quick and simple procedure to perform. Our goal is to build a model that can classify a breast cancer tumor using two training classification:…"/>
          <p:cNvSpPr txBox="1"/>
          <p:nvPr/>
        </p:nvSpPr>
        <p:spPr>
          <a:xfrm>
            <a:off x="1210518" y="2035175"/>
            <a:ext cx="10304364" cy="56832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sz="1400">
                <a:latin typeface="Al Bayan"/>
                <a:ea typeface="Al Bayan"/>
                <a:cs typeface="Al Bayan"/>
                <a:sym typeface="Al Bayan"/>
              </a:defRPr>
            </a:pPr>
          </a:p>
          <a:p>
            <a:pPr algn="l" defTabSz="457200">
              <a:lnSpc>
                <a:spcPct val="150000"/>
              </a:lnSpc>
              <a:defRPr sz="1600">
                <a:solidFill>
                  <a:srgbClr val="000000"/>
                </a:solidFill>
                <a:latin typeface="Al Bayan"/>
                <a:ea typeface="Al Bayan"/>
                <a:cs typeface="Al Bayan"/>
                <a:sym typeface="Al Bayan"/>
              </a:defRPr>
            </a:pPr>
            <a:r>
              <a:t>Given breast cancer results from breast fine needle aspiration (FNA) test (is a quick and simple procedure to perform. Our goal is to build a model that can classify a breast cancer tumor using two training classification:</a:t>
            </a:r>
          </a:p>
          <a:p>
            <a:pPr marL="457200" indent="-317500" algn="l" defTabSz="457200">
              <a:lnSpc>
                <a:spcPct val="150000"/>
              </a:lnSpc>
              <a:buSzPct val="100000"/>
              <a:buFont typeface="Helvetica Neue"/>
              <a:buChar char="•"/>
              <a:defRPr sz="1600">
                <a:solidFill>
                  <a:srgbClr val="000000"/>
                </a:solidFill>
                <a:latin typeface="Al Bayan"/>
                <a:ea typeface="Al Bayan"/>
                <a:cs typeface="Al Bayan"/>
                <a:sym typeface="Al Bayan"/>
              </a:defRPr>
            </a:pPr>
            <a:r>
              <a:t>1= Malignant (Cancerous) </a:t>
            </a:r>
          </a:p>
          <a:p>
            <a:pPr marL="457200" indent="-317500" algn="l" defTabSz="457200">
              <a:lnSpc>
                <a:spcPct val="150000"/>
              </a:lnSpc>
              <a:buSzPct val="100000"/>
              <a:buFont typeface="Helvetica Neue"/>
              <a:buChar char="•"/>
              <a:defRPr sz="1600">
                <a:solidFill>
                  <a:srgbClr val="000000"/>
                </a:solidFill>
                <a:latin typeface="Al Bayan"/>
                <a:ea typeface="Al Bayan"/>
                <a:cs typeface="Al Bayan"/>
                <a:sym typeface="Al Bayan"/>
              </a:defRPr>
            </a:pPr>
            <a:r>
              <a:t>0= Benign (Not Cancerous)</a:t>
            </a:r>
          </a:p>
          <a:p>
            <a:pPr algn="l" defTabSz="457200">
              <a:lnSpc>
                <a:spcPct val="150000"/>
              </a:lnSpc>
              <a:defRPr sz="1600">
                <a:solidFill>
                  <a:srgbClr val="000000"/>
                </a:solidFill>
                <a:latin typeface="Al Bayan"/>
                <a:ea typeface="Al Bayan"/>
                <a:cs typeface="Al Bayan"/>
                <a:sym typeface="Al Bayan"/>
              </a:defRPr>
            </a:pPr>
          </a:p>
          <a:p>
            <a:pPr/>
          </a:p>
          <a:p>
            <a:pPr/>
          </a:p>
          <a:p>
            <a:pPr/>
          </a:p>
          <a:p>
            <a:pPr/>
          </a:p>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C9C3BA"/>
        </a:solidFill>
      </p:bgPr>
    </p:bg>
    <p:spTree>
      <p:nvGrpSpPr>
        <p:cNvPr id="1" name=""/>
        <p:cNvGrpSpPr/>
        <p:nvPr/>
      </p:nvGrpSpPr>
      <p:grpSpPr>
        <a:xfrm>
          <a:off x="0" y="0"/>
          <a:ext cx="0" cy="0"/>
          <a:chOff x="0" y="0"/>
          <a:chExt cx="0" cy="0"/>
        </a:xfrm>
      </p:grpSpPr>
      <p:sp>
        <p:nvSpPr>
          <p:cNvPr id="146" name="Data &amp; Resources"/>
          <p:cNvSpPr txBox="1"/>
          <p:nvPr>
            <p:ph type="body" sz="half" idx="4294967295"/>
          </p:nvPr>
        </p:nvSpPr>
        <p:spPr>
          <a:xfrm>
            <a:off x="825152" y="80565"/>
            <a:ext cx="11997293" cy="2515494"/>
          </a:xfrm>
          <a:prstGeom prst="rect">
            <a:avLst/>
          </a:prstGeom>
        </p:spPr>
        <p:txBody>
          <a:bodyPr/>
          <a:lstStyle>
            <a:lvl1pPr>
              <a:defRPr>
                <a:solidFill>
                  <a:srgbClr val="CC4C97"/>
                </a:solidFill>
              </a:defRPr>
            </a:lvl1pPr>
          </a:lstStyle>
          <a:p>
            <a:pPr/>
            <a:r>
              <a:t>Data &amp; Resources  </a:t>
            </a:r>
          </a:p>
        </p:txBody>
      </p:sp>
      <p:sp>
        <p:nvSpPr>
          <p:cNvPr id="147" name="The data is taken from the Breast Cancer Wisconsin Center(https://archive.ics.uci.edu/ml/datasets/Breast+Cancer+Wisconsin+(Diagnostic). The dataset contains 569 samples of malignant and benign tumor cells. Since the labels in the data are discrete, the predication falls into two categories, ( Malignant or benign). In machine learning this is a classification problem.…"/>
          <p:cNvSpPr txBox="1"/>
          <p:nvPr/>
        </p:nvSpPr>
        <p:spPr>
          <a:xfrm>
            <a:off x="1185118" y="2110335"/>
            <a:ext cx="10304364" cy="65997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sz="1400">
                <a:latin typeface="Al Bayan"/>
                <a:ea typeface="Al Bayan"/>
                <a:cs typeface="Al Bayan"/>
                <a:sym typeface="Al Bayan"/>
              </a:defRPr>
            </a:pPr>
          </a:p>
          <a:p>
            <a:pPr algn="l" defTabSz="457200">
              <a:lnSpc>
                <a:spcPct val="150000"/>
              </a:lnSpc>
              <a:defRPr sz="1600">
                <a:solidFill>
                  <a:srgbClr val="000000"/>
                </a:solidFill>
                <a:latin typeface="Al Bayan"/>
                <a:ea typeface="Al Bayan"/>
                <a:cs typeface="Al Bayan"/>
                <a:sym typeface="Al Bayan"/>
              </a:defRPr>
            </a:pPr>
            <a:r>
              <a:t>The data is taken from the Breast Cancer Wisconsin Center(</a:t>
            </a:r>
            <a:r>
              <a:rPr u="sng">
                <a:hlinkClick r:id="rId2" invalidUrl="" action="" tgtFrame="" tooltip="" history="1" highlightClick="0" endSnd="0"/>
              </a:rPr>
              <a:t>https://archive.ics.uci.edu/ml/datasets/Breast+Cancer+Wisconsin+(Diagnostic)</a:t>
            </a:r>
            <a:r>
              <a:t>. The dataset contains 569 samples of malignant and benign tumor cells. Since the labels in the data are discrete, the predication falls into two categories, ( Malignant or benign). In machine learning this is a classification problem.</a:t>
            </a:r>
          </a:p>
          <a:p>
            <a:pPr marL="457200" indent="-317500" algn="l" defTabSz="457200">
              <a:lnSpc>
                <a:spcPct val="150000"/>
              </a:lnSpc>
              <a:buSzPct val="100000"/>
              <a:buFont typeface="Helvetica Neue"/>
              <a:buChar char="•"/>
              <a:defRPr sz="1600">
                <a:solidFill>
                  <a:srgbClr val="000000"/>
                </a:solidFill>
                <a:latin typeface="Al Bayan"/>
                <a:ea typeface="Al Bayan"/>
                <a:cs typeface="Al Bayan"/>
                <a:sym typeface="Al Bayan"/>
              </a:defRPr>
            </a:pPr>
            <a:r>
              <a:t>The first two columns in the dataset store the unique ID numbers of the samples and the corresponding diagnosis (M=malignant, B=benign), respectively.</a:t>
            </a:r>
          </a:p>
          <a:p>
            <a:pPr marL="457200" indent="-317500" algn="l" defTabSz="457200">
              <a:lnSpc>
                <a:spcPct val="150000"/>
              </a:lnSpc>
              <a:buSzPct val="100000"/>
              <a:buFont typeface="Helvetica Neue"/>
              <a:buChar char="•"/>
              <a:defRPr sz="1600">
                <a:solidFill>
                  <a:srgbClr val="000000"/>
                </a:solidFill>
                <a:latin typeface="Al Bayan"/>
                <a:ea typeface="Al Bayan"/>
                <a:cs typeface="Al Bayan"/>
                <a:sym typeface="Al Bayan"/>
              </a:defRPr>
            </a:pPr>
            <a:r>
              <a:t>The columns 3-32 contain 30 real-value features that have been computed from digitized images of the cell nuclei, which can be used to build a model to predict whether a tumor is benign or malignant.</a:t>
            </a:r>
          </a:p>
          <a:p>
            <a:pPr/>
          </a:p>
          <a:p>
            <a:pPr/>
          </a:p>
          <a:p>
            <a:pPr/>
          </a:p>
          <a:p>
            <a:pPr/>
          </a:p>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C9C3BA"/>
        </a:solidFill>
      </p:bgPr>
    </p:bg>
    <p:spTree>
      <p:nvGrpSpPr>
        <p:cNvPr id="1" name=""/>
        <p:cNvGrpSpPr/>
        <p:nvPr/>
      </p:nvGrpSpPr>
      <p:grpSpPr>
        <a:xfrm>
          <a:off x="0" y="0"/>
          <a:ext cx="0" cy="0"/>
          <a:chOff x="0" y="0"/>
          <a:chExt cx="0" cy="0"/>
        </a:xfrm>
      </p:grpSpPr>
      <p:sp>
        <p:nvSpPr>
          <p:cNvPr id="149" name="Data &amp; Resources"/>
          <p:cNvSpPr txBox="1"/>
          <p:nvPr>
            <p:ph type="body" sz="half" idx="4294967295"/>
          </p:nvPr>
        </p:nvSpPr>
        <p:spPr>
          <a:xfrm>
            <a:off x="825152" y="80565"/>
            <a:ext cx="11997293" cy="2515494"/>
          </a:xfrm>
          <a:prstGeom prst="rect">
            <a:avLst/>
          </a:prstGeom>
        </p:spPr>
        <p:txBody>
          <a:bodyPr/>
          <a:lstStyle>
            <a:lvl1pPr>
              <a:defRPr>
                <a:solidFill>
                  <a:srgbClr val="CC4C97"/>
                </a:solidFill>
              </a:defRPr>
            </a:lvl1pPr>
          </a:lstStyle>
          <a:p>
            <a:pPr/>
            <a:r>
              <a:t>Data &amp; Resources  </a:t>
            </a:r>
          </a:p>
        </p:txBody>
      </p:sp>
      <p:sp>
        <p:nvSpPr>
          <p:cNvPr id="150" name="The data is taken from the Breast Cancer Wisconsin Center(https://archive.ics.uci.edu/ml/datasets/Breast+Cancer+Wisconsin+(Diagnostic). The dataset contains 569 samples of malignant and benign tumor cells. Since the labels in the data are discrete, the predication falls into two categories, ( Malignant or benign). In machine learning this is a classification problem.…"/>
          <p:cNvSpPr txBox="1"/>
          <p:nvPr/>
        </p:nvSpPr>
        <p:spPr>
          <a:xfrm>
            <a:off x="1185118" y="2110335"/>
            <a:ext cx="10304364" cy="65997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sz="1400">
                <a:latin typeface="Al Bayan"/>
                <a:ea typeface="Al Bayan"/>
                <a:cs typeface="Al Bayan"/>
                <a:sym typeface="Al Bayan"/>
              </a:defRPr>
            </a:pPr>
          </a:p>
          <a:p>
            <a:pPr algn="l" defTabSz="457200">
              <a:lnSpc>
                <a:spcPct val="150000"/>
              </a:lnSpc>
              <a:defRPr sz="1600">
                <a:solidFill>
                  <a:srgbClr val="000000"/>
                </a:solidFill>
                <a:latin typeface="Al Bayan"/>
                <a:ea typeface="Al Bayan"/>
                <a:cs typeface="Al Bayan"/>
                <a:sym typeface="Al Bayan"/>
              </a:defRPr>
            </a:pPr>
            <a:r>
              <a:t>The data is taken from the Breast Cancer Wisconsin Center(</a:t>
            </a:r>
            <a:r>
              <a:rPr u="sng">
                <a:hlinkClick r:id="rId2" invalidUrl="" action="" tgtFrame="" tooltip="" history="1" highlightClick="0" endSnd="0"/>
              </a:rPr>
              <a:t>https://archive.ics.uci.edu/ml/datasets/Breast+Cancer+Wisconsin+(Diagnostic)</a:t>
            </a:r>
            <a:r>
              <a:t>. The dataset contains 569 samples of malignant and benign tumor cells. Since the labels in the data are discrete, the predication falls into two categories, ( Malignant or benign). In machine learning this is a classification problem.</a:t>
            </a:r>
          </a:p>
          <a:p>
            <a:pPr marL="457200" indent="-317500" algn="l" defTabSz="457200">
              <a:lnSpc>
                <a:spcPct val="150000"/>
              </a:lnSpc>
              <a:buSzPct val="100000"/>
              <a:buFont typeface="Helvetica Neue"/>
              <a:buChar char="•"/>
              <a:defRPr sz="1600">
                <a:solidFill>
                  <a:srgbClr val="000000"/>
                </a:solidFill>
                <a:latin typeface="Al Bayan"/>
                <a:ea typeface="Al Bayan"/>
                <a:cs typeface="Al Bayan"/>
                <a:sym typeface="Al Bayan"/>
              </a:defRPr>
            </a:pPr>
            <a:r>
              <a:t>The first two columns in the dataset store the unique ID numbers of the samples and the corresponding diagnosis (M=malignant, B=benign), respectively.</a:t>
            </a:r>
          </a:p>
          <a:p>
            <a:pPr marL="457200" indent="-317500" algn="l" defTabSz="457200">
              <a:lnSpc>
                <a:spcPct val="150000"/>
              </a:lnSpc>
              <a:buSzPct val="100000"/>
              <a:buFont typeface="Helvetica Neue"/>
              <a:buChar char="•"/>
              <a:defRPr sz="1600">
                <a:solidFill>
                  <a:srgbClr val="000000"/>
                </a:solidFill>
                <a:latin typeface="Al Bayan"/>
                <a:ea typeface="Al Bayan"/>
                <a:cs typeface="Al Bayan"/>
                <a:sym typeface="Al Bayan"/>
              </a:defRPr>
            </a:pPr>
            <a:r>
              <a:t>The columns 3-32 contain 30 real-value features that have been computed from digitized images of the cell nuclei, which can be used to build a model to predict whether a tumor is benign or malignant.</a:t>
            </a:r>
          </a:p>
          <a:p>
            <a:pPr/>
          </a:p>
          <a:p>
            <a:pPr/>
          </a:p>
          <a:p>
            <a:pPr/>
          </a:p>
          <a:p>
            <a:pPr/>
          </a:p>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C9C3BA"/>
        </a:solidFill>
      </p:bgPr>
    </p:bg>
    <p:spTree>
      <p:nvGrpSpPr>
        <p:cNvPr id="1" name=""/>
        <p:cNvGrpSpPr/>
        <p:nvPr/>
      </p:nvGrpSpPr>
      <p:grpSpPr>
        <a:xfrm>
          <a:off x="0" y="0"/>
          <a:ext cx="0" cy="0"/>
          <a:chOff x="0" y="0"/>
          <a:chExt cx="0" cy="0"/>
        </a:xfrm>
      </p:grpSpPr>
      <p:sp>
        <p:nvSpPr>
          <p:cNvPr id="152" name="Exploratory Data Analysis"/>
          <p:cNvSpPr txBox="1"/>
          <p:nvPr>
            <p:ph type="body" sz="half" idx="4294967295"/>
          </p:nvPr>
        </p:nvSpPr>
        <p:spPr>
          <a:xfrm>
            <a:off x="825152" y="80565"/>
            <a:ext cx="11997293" cy="2515494"/>
          </a:xfrm>
          <a:prstGeom prst="rect">
            <a:avLst/>
          </a:prstGeom>
        </p:spPr>
        <p:txBody>
          <a:bodyPr/>
          <a:lstStyle>
            <a:lvl1pPr>
              <a:defRPr>
                <a:solidFill>
                  <a:srgbClr val="CC4C97"/>
                </a:solidFill>
              </a:defRPr>
            </a:lvl1pPr>
          </a:lstStyle>
          <a:p>
            <a:pPr/>
            <a:r>
              <a:t>Exploratory Data Analysis  </a:t>
            </a:r>
          </a:p>
        </p:txBody>
      </p:sp>
      <p:sp>
        <p:nvSpPr>
          <p:cNvPr id="153" name="Exploratory data analysis (EDA) is a very important step which takes place after feature engineering and acquiring data and it should be done before any modeling. This is because it is very important for a data scientist to be able to understand the nature of the data without making assumptions. The results of data exploration can be extremely useful in grasping the structure of the data, the distribution of the values, and the presence of extreme values and interrelationships within the data set.…"/>
          <p:cNvSpPr txBox="1"/>
          <p:nvPr/>
        </p:nvSpPr>
        <p:spPr>
          <a:xfrm>
            <a:off x="1350218" y="1885747"/>
            <a:ext cx="10304364" cy="59821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50000"/>
              </a:lnSpc>
              <a:defRPr sz="1400">
                <a:latin typeface="Al Bayan"/>
                <a:ea typeface="Al Bayan"/>
                <a:cs typeface="Al Bayan"/>
                <a:sym typeface="Al Bayan"/>
              </a:defRPr>
            </a:pPr>
          </a:p>
          <a:p>
            <a:pPr algn="l" defTabSz="457200">
              <a:lnSpc>
                <a:spcPct val="150000"/>
              </a:lnSpc>
              <a:defRPr sz="1600">
                <a:solidFill>
                  <a:srgbClr val="000000"/>
                </a:solidFill>
                <a:latin typeface="Al Bayan"/>
                <a:ea typeface="Al Bayan"/>
                <a:cs typeface="Al Bayan"/>
                <a:sym typeface="Al Bayan"/>
              </a:defRPr>
            </a:pPr>
            <a:r>
              <a:t>Exploratory data analysis (EDA) is a very important step which takes place after feature engineering and acquiring data and it should be done before any modeling. This is because it is very important for a data scientist to be able to understand the nature of the data without making assumptions. The results of data exploration can be extremely useful in grasping the structure of the data, the distribution of the values, and the presence of extreme values and interrelationships within the data set.</a:t>
            </a:r>
          </a:p>
          <a:p>
            <a:pPr lvl="4" marL="1016000" indent="-317500" algn="l" defTabSz="457200">
              <a:lnSpc>
                <a:spcPct val="150000"/>
              </a:lnSpc>
              <a:buSzPct val="100000"/>
              <a:buFont typeface="Helvetica Neue"/>
              <a:buAutoNum type="arabicPeriod" startAt="1"/>
              <a:defRPr sz="1600">
                <a:solidFill>
                  <a:srgbClr val="000000"/>
                </a:solidFill>
                <a:latin typeface="Al Bayan"/>
                <a:ea typeface="Al Bayan"/>
                <a:cs typeface="Al Bayan"/>
                <a:sym typeface="Al Bayan"/>
              </a:defRPr>
            </a:pPr>
            <a:r>
              <a:rPr b="1"/>
              <a:t>Descriptive statistics</a:t>
            </a:r>
            <a:endParaRPr b="1"/>
          </a:p>
          <a:p>
            <a:pPr lvl="4" marL="1016000" indent="-317500" algn="l" defTabSz="457200">
              <a:lnSpc>
                <a:spcPct val="150000"/>
              </a:lnSpc>
              <a:buSzPct val="100000"/>
              <a:buFont typeface="Helvetica Neue"/>
              <a:buAutoNum type="arabicPeriod" startAt="1"/>
              <a:defRPr sz="1600">
                <a:solidFill>
                  <a:srgbClr val="000000"/>
                </a:solidFill>
                <a:latin typeface="Al Bayan"/>
                <a:ea typeface="Al Bayan"/>
                <a:cs typeface="Al Bayan"/>
                <a:sym typeface="Al Bayan"/>
              </a:defRPr>
            </a:pPr>
            <a:r>
              <a:rPr b="1"/>
              <a:t>Visualization</a:t>
            </a:r>
            <a:endParaRPr b="1"/>
          </a:p>
          <a:p>
            <a:pPr algn="l" defTabSz="457200">
              <a:lnSpc>
                <a:spcPct val="150000"/>
              </a:lnSpc>
              <a:defRPr sz="1200">
                <a:solidFill>
                  <a:srgbClr val="000000"/>
                </a:solidFill>
                <a:latin typeface="Helvetica Neue"/>
                <a:ea typeface="Helvetica Neue"/>
                <a:cs typeface="Helvetica Neue"/>
                <a:sym typeface="Helvetica Neue"/>
              </a:defRPr>
            </a:pPr>
          </a:p>
          <a:p>
            <a:pPr algn="l" defTabSz="457200">
              <a:lnSpc>
                <a:spcPct val="150000"/>
              </a:lnSpc>
              <a:defRPr sz="1600">
                <a:solidFill>
                  <a:srgbClr val="000000"/>
                </a:solidFill>
                <a:latin typeface="Al Bayan"/>
                <a:ea typeface="Al Bayan"/>
                <a:cs typeface="Al Bayan"/>
                <a:sym typeface="Al Bayan"/>
              </a:defRPr>
            </a:pPr>
          </a:p>
          <a:p>
            <a:pPr lvl="1" algn="l"/>
          </a:p>
          <a:p>
            <a:pPr/>
          </a:p>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C9C3BA"/>
        </a:solidFill>
      </p:bgPr>
    </p:bg>
    <p:spTree>
      <p:nvGrpSpPr>
        <p:cNvPr id="1" name=""/>
        <p:cNvGrpSpPr/>
        <p:nvPr/>
      </p:nvGrpSpPr>
      <p:grpSpPr>
        <a:xfrm>
          <a:off x="0" y="0"/>
          <a:ext cx="0" cy="0"/>
          <a:chOff x="0" y="0"/>
          <a:chExt cx="0" cy="0"/>
        </a:xfrm>
      </p:grpSpPr>
      <p:sp>
        <p:nvSpPr>
          <p:cNvPr id="155" name="Heatmap &amp; Feature Selection"/>
          <p:cNvSpPr txBox="1"/>
          <p:nvPr>
            <p:ph type="body" sz="half" idx="4294967295"/>
          </p:nvPr>
        </p:nvSpPr>
        <p:spPr>
          <a:xfrm>
            <a:off x="825152" y="80565"/>
            <a:ext cx="11997293" cy="2515494"/>
          </a:xfrm>
          <a:prstGeom prst="rect">
            <a:avLst/>
          </a:prstGeom>
        </p:spPr>
        <p:txBody>
          <a:bodyPr/>
          <a:lstStyle>
            <a:lvl1pPr>
              <a:defRPr>
                <a:solidFill>
                  <a:srgbClr val="CC4C97"/>
                </a:solidFill>
              </a:defRPr>
            </a:lvl1pPr>
          </a:lstStyle>
          <a:p>
            <a:pPr/>
            <a:r>
              <a:t>Heatmap &amp; Feature Selection  </a:t>
            </a:r>
          </a:p>
        </p:txBody>
      </p:sp>
      <p:pic>
        <p:nvPicPr>
          <p:cNvPr id="156" name="1BF9E4D4-C3C2-4CF1-BC21-80469A488576_1_105_c.jpeg" descr="1BF9E4D4-C3C2-4CF1-BC21-80469A488576_1_105_c.jpeg"/>
          <p:cNvPicPr>
            <a:picLocks noChangeAspect="1"/>
          </p:cNvPicPr>
          <p:nvPr/>
        </p:nvPicPr>
        <p:blipFill>
          <a:blip r:embed="rId2">
            <a:extLst/>
          </a:blip>
          <a:stretch>
            <a:fillRect/>
          </a:stretch>
        </p:blipFill>
        <p:spPr>
          <a:xfrm>
            <a:off x="470240" y="2198918"/>
            <a:ext cx="7265574" cy="7338963"/>
          </a:xfrm>
          <a:prstGeom prst="rect">
            <a:avLst/>
          </a:prstGeom>
          <a:ln w="12700">
            <a:miter lim="400000"/>
          </a:ln>
        </p:spPr>
      </p:pic>
      <p:sp>
        <p:nvSpPr>
          <p:cNvPr id="157" name="The mean area of the tissue nucleus has a strong positive correlation with mean values of radius and parameter;…"/>
          <p:cNvSpPr txBox="1"/>
          <p:nvPr/>
        </p:nvSpPr>
        <p:spPr>
          <a:xfrm>
            <a:off x="8232775" y="2226208"/>
            <a:ext cx="3152154" cy="50852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317500" algn="l" defTabSz="457200">
              <a:lnSpc>
                <a:spcPct val="150000"/>
              </a:lnSpc>
              <a:buSzPct val="100000"/>
              <a:buFont typeface="Helvetica Neue"/>
              <a:buChar char="•"/>
              <a:defRPr sz="1600">
                <a:solidFill>
                  <a:srgbClr val="000000"/>
                </a:solidFill>
                <a:latin typeface="Helvetica Neue"/>
                <a:ea typeface="Helvetica Neue"/>
                <a:cs typeface="Helvetica Neue"/>
                <a:sym typeface="Helvetica Neue"/>
              </a:defRPr>
            </a:pPr>
            <a:r>
              <a:t>The mean area of the tissue nucleus has a strong positive correlation with mean values of radius and parameter;</a:t>
            </a:r>
          </a:p>
          <a:p>
            <a:pPr marL="457200" indent="-317500" algn="l" defTabSz="457200">
              <a:lnSpc>
                <a:spcPct val="150000"/>
              </a:lnSpc>
              <a:buSzPct val="100000"/>
              <a:buFont typeface="Helvetica Neue"/>
              <a:buChar char="•"/>
              <a:defRPr sz="1600">
                <a:solidFill>
                  <a:srgbClr val="000000"/>
                </a:solidFill>
                <a:latin typeface="Helvetica Neue"/>
                <a:ea typeface="Helvetica Neue"/>
                <a:cs typeface="Helvetica Neue"/>
                <a:sym typeface="Helvetica Neue"/>
              </a:defRPr>
            </a:pPr>
            <a:r>
              <a:t>Some parameters are moderately positive correlated, like concavity and area, concavity and perimeter etc</a:t>
            </a:r>
          </a:p>
          <a:p>
            <a:pPr marL="457200" indent="-317500" algn="l" defTabSz="457200">
              <a:lnSpc>
                <a:spcPct val="150000"/>
              </a:lnSpc>
              <a:buSzPct val="100000"/>
              <a:buFont typeface="Helvetica Neue"/>
              <a:buChar char="•"/>
              <a:defRPr sz="1600">
                <a:solidFill>
                  <a:srgbClr val="000000"/>
                </a:solidFill>
                <a:latin typeface="Helvetica Neue"/>
                <a:ea typeface="Helvetica Neue"/>
                <a:cs typeface="Helvetica Neue"/>
                <a:sym typeface="Helvetica Neue"/>
              </a:defRPr>
            </a:pPr>
            <a:r>
              <a:t>Likewise, we see some strong negative correlation between fractal_dimension with radius, texture, parameter mean values.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C9C3BA"/>
        </a:solidFill>
      </p:bgPr>
    </p:bg>
    <p:spTree>
      <p:nvGrpSpPr>
        <p:cNvPr id="1" name=""/>
        <p:cNvGrpSpPr/>
        <p:nvPr/>
      </p:nvGrpSpPr>
      <p:grpSpPr>
        <a:xfrm>
          <a:off x="0" y="0"/>
          <a:ext cx="0" cy="0"/>
          <a:chOff x="0" y="0"/>
          <a:chExt cx="0" cy="0"/>
        </a:xfrm>
      </p:grpSpPr>
      <p:sp>
        <p:nvSpPr>
          <p:cNvPr id="159" name="Classification &amp; Cross Validation"/>
          <p:cNvSpPr txBox="1"/>
          <p:nvPr>
            <p:ph type="body" sz="half" idx="4294967295"/>
          </p:nvPr>
        </p:nvSpPr>
        <p:spPr>
          <a:xfrm>
            <a:off x="825152" y="80565"/>
            <a:ext cx="11997293" cy="2515494"/>
          </a:xfrm>
          <a:prstGeom prst="rect">
            <a:avLst/>
          </a:prstGeom>
        </p:spPr>
        <p:txBody>
          <a:bodyPr/>
          <a:lstStyle>
            <a:lvl1pPr>
              <a:defRPr>
                <a:solidFill>
                  <a:srgbClr val="CC4C97"/>
                </a:solidFill>
              </a:defRPr>
            </a:lvl1pPr>
          </a:lstStyle>
          <a:p>
            <a:pPr/>
            <a:r>
              <a:t>Classification &amp; Cross Validation </a:t>
            </a:r>
          </a:p>
        </p:txBody>
      </p:sp>
      <p:sp>
        <p:nvSpPr>
          <p:cNvPr id="160" name="Assigning numerical values to categorical data;…"/>
          <p:cNvSpPr txBox="1"/>
          <p:nvPr/>
        </p:nvSpPr>
        <p:spPr>
          <a:xfrm>
            <a:off x="1304631" y="2387599"/>
            <a:ext cx="9946830" cy="497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238990" indent="-124690" algn="l" defTabSz="457200">
              <a:lnSpc>
                <a:spcPct val="150000"/>
              </a:lnSpc>
              <a:buSzPct val="100000"/>
              <a:buChar char="•"/>
              <a:defRPr sz="1600">
                <a:solidFill>
                  <a:srgbClr val="000000"/>
                </a:solidFill>
                <a:latin typeface="Al Bayan"/>
                <a:ea typeface="Al Bayan"/>
                <a:cs typeface="Al Bayan"/>
                <a:sym typeface="Al Bayan"/>
              </a:defRPr>
            </a:pPr>
            <a:r>
              <a:t>Assigning numerical values to categorical data;</a:t>
            </a:r>
          </a:p>
          <a:p>
            <a:pPr lvl="1" marL="238990" indent="-124690" algn="l" defTabSz="457200">
              <a:lnSpc>
                <a:spcPct val="150000"/>
              </a:lnSpc>
              <a:buSzPct val="100000"/>
              <a:buChar char="•"/>
              <a:defRPr sz="1600">
                <a:solidFill>
                  <a:srgbClr val="000000"/>
                </a:solidFill>
                <a:latin typeface="Al Bayan"/>
                <a:ea typeface="Al Bayan"/>
                <a:cs typeface="Al Bayan"/>
                <a:sym typeface="Al Bayan"/>
              </a:defRPr>
            </a:pPr>
            <a:r>
              <a:t>Handling missing values; and </a:t>
            </a:r>
          </a:p>
          <a:p>
            <a:pPr lvl="1" marL="238990" indent="-124690" algn="l" defTabSz="457200">
              <a:lnSpc>
                <a:spcPct val="150000"/>
              </a:lnSpc>
              <a:buSzPct val="100000"/>
              <a:buChar char="•"/>
              <a:defRPr sz="1600">
                <a:solidFill>
                  <a:srgbClr val="000000"/>
                </a:solidFill>
                <a:latin typeface="Al Bayan"/>
                <a:ea typeface="Al Bayan"/>
                <a:cs typeface="Al Bayan"/>
                <a:sym typeface="Al Bayan"/>
              </a:defRPr>
            </a:pPr>
            <a:r>
              <a:t>Normalizing the features (so that features on small scales do not dominate when fitting a model to the data).</a:t>
            </a:r>
          </a:p>
          <a:p>
            <a:pPr algn="l" defTabSz="457200">
              <a:lnSpc>
                <a:spcPct val="150000"/>
              </a:lnSpc>
              <a:defRPr sz="1600">
                <a:solidFill>
                  <a:srgbClr val="000000"/>
                </a:solidFill>
                <a:latin typeface="Al Bayan"/>
                <a:ea typeface="Al Bayan"/>
                <a:cs typeface="Al Bayan"/>
                <a:sym typeface="Al Bayan"/>
              </a:defRPr>
            </a:pPr>
            <a:r>
              <a:t>In statistical modeling and machine learning, a commonly-reported performance measure of model accuracy for binary classification problems. For this purpose, i’ve choose, KNN neighbor classifier, Decision tree, Random forest, Gaussian NB, SVM and Ada boost. After the initial training, the most accurate model is Ada boost and second is Random forest. AdaBoost, short for “Adaptive Boosting”, is the first practical boosting algorithm proposed by Freund and Schapire in 1996. It focuses on classification problems and aims to convert a set of weak classifiers into a strong one. As we can see, is takes more time to train the model but the has better accuracy compare to the others.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C9C3BA"/>
        </a:solidFill>
      </p:bgPr>
    </p:bg>
    <p:spTree>
      <p:nvGrpSpPr>
        <p:cNvPr id="1" name=""/>
        <p:cNvGrpSpPr/>
        <p:nvPr/>
      </p:nvGrpSpPr>
      <p:grpSpPr>
        <a:xfrm>
          <a:off x="0" y="0"/>
          <a:ext cx="0" cy="0"/>
          <a:chOff x="0" y="0"/>
          <a:chExt cx="0" cy="0"/>
        </a:xfrm>
      </p:grpSpPr>
      <p:sp>
        <p:nvSpPr>
          <p:cNvPr id="162" name="Conclusion"/>
          <p:cNvSpPr txBox="1"/>
          <p:nvPr>
            <p:ph type="body" sz="half" idx="4294967295"/>
          </p:nvPr>
        </p:nvSpPr>
        <p:spPr>
          <a:xfrm>
            <a:off x="825152" y="80565"/>
            <a:ext cx="11997293" cy="2515494"/>
          </a:xfrm>
          <a:prstGeom prst="rect">
            <a:avLst/>
          </a:prstGeom>
        </p:spPr>
        <p:txBody>
          <a:bodyPr/>
          <a:lstStyle>
            <a:lvl1pPr>
              <a:defRPr>
                <a:solidFill>
                  <a:srgbClr val="CC4C97"/>
                </a:solidFill>
              </a:defRPr>
            </a:lvl1pPr>
          </a:lstStyle>
          <a:p>
            <a:pPr/>
            <a:r>
              <a:t>Conclusion  </a:t>
            </a:r>
          </a:p>
        </p:txBody>
      </p:sp>
      <p:sp>
        <p:nvSpPr>
          <p:cNvPr id="163" name="Precision helps when the costs of false positives are high, and Recall helps when the cost of false negatives is high. In this project, we are working on cancer detection problem and a false negative has devastating consequences. Statistics provides us with the formal definitions and the equations to calculate these measures. Data science is about knowing the right tools to use for a job, and often we need to go beyond accuracy when developing classification models. Also, I took another step to get a result of precision and recall from test and train dataset separately to make sure the model is not causing overfitting or under-fitting. The result shows the best models are Ada boost and random forest which are the known for classification problems."/>
          <p:cNvSpPr txBox="1"/>
          <p:nvPr/>
        </p:nvSpPr>
        <p:spPr>
          <a:xfrm>
            <a:off x="1293465" y="2533649"/>
            <a:ext cx="8491479" cy="406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ct val="150000"/>
              </a:lnSpc>
              <a:defRPr sz="1600">
                <a:solidFill>
                  <a:srgbClr val="000000"/>
                </a:solidFill>
                <a:latin typeface="Al Bayan"/>
                <a:ea typeface="Al Bayan"/>
                <a:cs typeface="Al Bayan"/>
                <a:sym typeface="Al Bayan"/>
              </a:defRPr>
            </a:pPr>
            <a:r>
              <a:t>Precision helps when the costs of false positives are high, and Recall helps when the cost of false negatives is high. In this project, we are working on cancer detection problem and a false negative has devastating consequences. Statistics provides us with the formal definitions and the equations to calculate these measures. </a:t>
            </a:r>
            <a:r>
              <a:rPr>
                <a:hlinkClick r:id="rId2" invalidUrl="" action="" tgtFrame="" tooltip="" history="1" highlightClick="0" endSnd="0"/>
              </a:rPr>
              <a:t>Data science</a:t>
            </a:r>
            <a:r>
              <a:t> is about knowing the right tools to use for a job, and often we need to go beyond accuracy when developing classification models. Also, I took another step to get a result of precision and recall from test and train dataset separately to make sure the model is not causing overfitting or under-fitting. The result shows the best models are Ada boost and random forest which are the known for classification problems.</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