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4" r:id="rId4"/>
    <p:sldId id="257" r:id="rId5"/>
    <p:sldId id="263" r:id="rId6"/>
    <p:sldId id="265" r:id="rId7"/>
    <p:sldId id="266" r:id="rId8"/>
    <p:sldId id="274" r:id="rId9"/>
    <p:sldId id="275" r:id="rId10"/>
    <p:sldId id="271" r:id="rId11"/>
    <p:sldId id="276" r:id="rId12"/>
    <p:sldId id="277" r:id="rId13"/>
    <p:sldId id="280" r:id="rId14"/>
    <p:sldId id="268" r:id="rId15"/>
    <p:sldId id="28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12CD4-6A18-E573-05CC-F9007C113557}" v="730" dt="2021-03-31T15:49:29.137"/>
    <p1510:client id="{40E2A828-6949-EB72-79DE-2BFB27C9B912}" v="17" dt="2021-04-19T07:12:46.705"/>
    <p1510:client id="{42B17B2C-D27C-4CD4-BD48-61A19E65EBD4}" v="47" dt="2021-03-30T11:39:42.697"/>
    <p1510:client id="{4E63775E-4F88-798A-8BBC-D5451BFE7E33}" v="608" dt="2021-04-18T16:16:42.927"/>
    <p1510:client id="{6DCE21B1-40C5-8E7A-FE5A-37610DCEB570}" v="255" dt="2021-03-31T19:46:54.965"/>
    <p1510:client id="{9C2ADBED-EF9E-29DC-7AEA-E6C85E5F9A77}" v="910" dt="2021-04-18T13:57:52.631"/>
    <p1510:client id="{D030BF9F-30EA-2000-B7D5-501B67483891}" v="1129" dt="2021-04-17T18:28:59.644"/>
    <p1510:client id="{D088B77E-769C-F151-414B-69B7E9340607}" v="384" dt="2021-04-17T19:22:55.087"/>
    <p1510:client id="{D40399D3-86DE-274B-481F-49A8A3750DC0}" v="600" dt="2021-04-17T17:28:25.723"/>
    <p1510:client id="{DB3231E4-AA63-3656-A65A-E2285411BC67}" v="42" dt="2021-04-19T06:18:27.106"/>
    <p1510:client id="{F657BA65-B7F5-CAE5-C6F5-BCA5FAB86CD6}" v="2311" dt="2021-04-18T09:48:3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9BA78-4B17-436B-B9F2-C665C6BE3A7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322113-F930-4E4C-B1DE-D71773A5D55E}">
      <dgm:prSet/>
      <dgm:spPr/>
      <dgm:t>
        <a:bodyPr/>
        <a:lstStyle/>
        <a:p>
          <a:r>
            <a:rPr lang="en-US" b="0"/>
            <a:t>Unique identifier: </a:t>
          </a:r>
          <a:r>
            <a:rPr lang="en-US" b="0" i="1" err="1"/>
            <a:t>MachineIdentifier</a:t>
          </a:r>
          <a:endParaRPr lang="en-US" b="0"/>
        </a:p>
      </dgm:t>
    </dgm:pt>
    <dgm:pt modelId="{B9B141D2-B071-436C-B1A9-EDED68E85D71}" type="parTrans" cxnId="{768B3569-B1C6-4255-810D-8D794D4BC5F1}">
      <dgm:prSet/>
      <dgm:spPr/>
      <dgm:t>
        <a:bodyPr/>
        <a:lstStyle/>
        <a:p>
          <a:endParaRPr lang="en-US"/>
        </a:p>
      </dgm:t>
    </dgm:pt>
    <dgm:pt modelId="{05F58617-495A-4250-A133-18F29BD86385}" type="sibTrans" cxnId="{768B3569-B1C6-4255-810D-8D794D4BC5F1}">
      <dgm:prSet/>
      <dgm:spPr/>
      <dgm:t>
        <a:bodyPr/>
        <a:lstStyle/>
        <a:p>
          <a:endParaRPr lang="en-US"/>
        </a:p>
      </dgm:t>
    </dgm:pt>
    <dgm:pt modelId="{1BE3A3AA-B797-4DE0-94C0-ED8B07D3F299}">
      <dgm:prSet/>
      <dgm:spPr/>
      <dgm:t>
        <a:bodyPr/>
        <a:lstStyle/>
        <a:p>
          <a:r>
            <a:rPr lang="en-US" b="0"/>
            <a:t>Target: </a:t>
          </a:r>
          <a:r>
            <a:rPr lang="en-US" b="0" i="1" err="1"/>
            <a:t>HasDetections</a:t>
          </a:r>
          <a:endParaRPr lang="en-US" b="0" i="1"/>
        </a:p>
      </dgm:t>
    </dgm:pt>
    <dgm:pt modelId="{8B7A606A-8BD4-4B65-9C95-52CB6ECF6A1C}" type="parTrans" cxnId="{2FDE6BBD-6FF9-4E36-9E8E-FCF52998716D}">
      <dgm:prSet/>
      <dgm:spPr/>
      <dgm:t>
        <a:bodyPr/>
        <a:lstStyle/>
        <a:p>
          <a:endParaRPr lang="en-US"/>
        </a:p>
      </dgm:t>
    </dgm:pt>
    <dgm:pt modelId="{6FF1DA41-C99F-4E41-9DCD-80F2E291DAF9}" type="sibTrans" cxnId="{2FDE6BBD-6FF9-4E36-9E8E-FCF52998716D}">
      <dgm:prSet/>
      <dgm:spPr/>
      <dgm:t>
        <a:bodyPr/>
        <a:lstStyle/>
        <a:p>
          <a:endParaRPr lang="en-US"/>
        </a:p>
      </dgm:t>
    </dgm:pt>
    <dgm:pt modelId="{2146E034-1584-4539-8B76-20F99DA699B2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82 predictors</a:t>
          </a:r>
        </a:p>
      </dgm:t>
    </dgm:pt>
    <dgm:pt modelId="{7C5410B3-6C97-4C1C-B13D-B6AFE73B9854}" type="parTrans" cxnId="{49B49231-5063-408E-9099-61085BC3ADFD}">
      <dgm:prSet/>
      <dgm:spPr/>
    </dgm:pt>
    <dgm:pt modelId="{86376FA6-4DE5-4F1A-93B9-8FFEC94B7E3E}" type="sibTrans" cxnId="{49B49231-5063-408E-9099-61085BC3ADFD}">
      <dgm:prSet/>
      <dgm:spPr/>
    </dgm:pt>
    <dgm:pt modelId="{B76CC3FA-47B0-4F8D-96C6-8FBDE259100F}">
      <dgm:prSet phldr="0"/>
      <dgm:spPr/>
      <dgm:t>
        <a:bodyPr/>
        <a:lstStyle/>
        <a:p>
          <a:r>
            <a:rPr lang="en-US" b="0"/>
            <a:t>Test Set : 7 853 253 rows</a:t>
          </a:r>
        </a:p>
      </dgm:t>
    </dgm:pt>
    <dgm:pt modelId="{FFFA58CB-DA2B-48C4-B339-7CEAB1BBD68F}" type="parTrans" cxnId="{9B63BED7-7AE8-4036-A9C7-96C4A02F2FA3}">
      <dgm:prSet/>
      <dgm:spPr/>
    </dgm:pt>
    <dgm:pt modelId="{282BCCF0-61A4-4660-80B5-DD3CB88033A9}" type="sibTrans" cxnId="{9B63BED7-7AE8-4036-A9C7-96C4A02F2FA3}">
      <dgm:prSet/>
      <dgm:spPr/>
    </dgm:pt>
    <dgm:pt modelId="{883E0493-804F-4643-8C06-944B5892ACD5}">
      <dgm:prSet phldr="0"/>
      <dgm:spPr/>
      <dgm:t>
        <a:bodyPr/>
        <a:lstStyle/>
        <a:p>
          <a:pPr rtl="0"/>
          <a:r>
            <a:rPr lang="en-US" b="0"/>
            <a:t>Train Set: 8 921 483 rows</a:t>
          </a:r>
        </a:p>
      </dgm:t>
    </dgm:pt>
    <dgm:pt modelId="{A2A70381-9298-4889-9F83-F315DE6FC3CF}" type="parTrans" cxnId="{3A1E3FAB-C8AF-4F27-AF32-5C36C39BC7F2}">
      <dgm:prSet/>
      <dgm:spPr/>
    </dgm:pt>
    <dgm:pt modelId="{990F4B4D-D04E-409E-BEDE-E04904F9475F}" type="sibTrans" cxnId="{3A1E3FAB-C8AF-4F27-AF32-5C36C39BC7F2}">
      <dgm:prSet/>
      <dgm:spPr/>
    </dgm:pt>
    <dgm:pt modelId="{C400E638-EDF9-4FA0-BD6E-3C2D53FBAA0E}">
      <dgm:prSet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Work on 10% of data</a:t>
          </a:r>
          <a:endParaRPr lang="en-US" b="0"/>
        </a:p>
      </dgm:t>
    </dgm:pt>
    <dgm:pt modelId="{0E8624E1-9B4B-4041-8755-A4AD364AE75C}" type="parTrans" cxnId="{C0CD4C24-9894-43A5-A5CD-A839292701A7}">
      <dgm:prSet/>
      <dgm:spPr/>
    </dgm:pt>
    <dgm:pt modelId="{C4AB0B5D-1DEF-42D0-95E4-16F348CE4593}" type="sibTrans" cxnId="{C0CD4C24-9894-43A5-A5CD-A839292701A7}">
      <dgm:prSet/>
      <dgm:spPr/>
    </dgm:pt>
    <dgm:pt modelId="{F36D60C1-AE0C-48FF-BF9B-5C68609959B7}" type="pres">
      <dgm:prSet presAssocID="{2559BA78-4B17-436B-B9F2-C665C6BE3A77}" presName="vert0" presStyleCnt="0">
        <dgm:presLayoutVars>
          <dgm:dir/>
          <dgm:animOne val="branch"/>
          <dgm:animLvl val="lvl"/>
        </dgm:presLayoutVars>
      </dgm:prSet>
      <dgm:spPr/>
    </dgm:pt>
    <dgm:pt modelId="{6EA59A9F-4015-440F-BA99-4CA27061DFF8}" type="pres">
      <dgm:prSet presAssocID="{883E0493-804F-4643-8C06-944B5892ACD5}" presName="thickLine" presStyleLbl="alignNode1" presStyleIdx="0" presStyleCnt="6"/>
      <dgm:spPr/>
    </dgm:pt>
    <dgm:pt modelId="{7C371172-8795-4490-A6EF-C4A591252D1E}" type="pres">
      <dgm:prSet presAssocID="{883E0493-804F-4643-8C06-944B5892ACD5}" presName="horz1" presStyleCnt="0"/>
      <dgm:spPr/>
    </dgm:pt>
    <dgm:pt modelId="{FEC6CD0F-EAD7-4C63-8293-AB5BA920FD02}" type="pres">
      <dgm:prSet presAssocID="{883E0493-804F-4643-8C06-944B5892ACD5}" presName="tx1" presStyleLbl="revTx" presStyleIdx="0" presStyleCnt="6"/>
      <dgm:spPr/>
    </dgm:pt>
    <dgm:pt modelId="{115D80F8-EB22-4810-AB8F-A4E72C005828}" type="pres">
      <dgm:prSet presAssocID="{883E0493-804F-4643-8C06-944B5892ACD5}" presName="vert1" presStyleCnt="0"/>
      <dgm:spPr/>
    </dgm:pt>
    <dgm:pt modelId="{970B92CE-38F3-4F4F-9E63-A29D5365AB06}" type="pres">
      <dgm:prSet presAssocID="{B76CC3FA-47B0-4F8D-96C6-8FBDE259100F}" presName="thickLine" presStyleLbl="alignNode1" presStyleIdx="1" presStyleCnt="6"/>
      <dgm:spPr/>
    </dgm:pt>
    <dgm:pt modelId="{DAC2C254-726E-4FFA-B153-415BC741BD1A}" type="pres">
      <dgm:prSet presAssocID="{B76CC3FA-47B0-4F8D-96C6-8FBDE259100F}" presName="horz1" presStyleCnt="0"/>
      <dgm:spPr/>
    </dgm:pt>
    <dgm:pt modelId="{886B4BE8-EB8C-45E4-9DE0-0A8681DE7E29}" type="pres">
      <dgm:prSet presAssocID="{B76CC3FA-47B0-4F8D-96C6-8FBDE259100F}" presName="tx1" presStyleLbl="revTx" presStyleIdx="1" presStyleCnt="6"/>
      <dgm:spPr/>
    </dgm:pt>
    <dgm:pt modelId="{44371FBE-2B47-41A7-AAB6-2BD526FC6AFE}" type="pres">
      <dgm:prSet presAssocID="{B76CC3FA-47B0-4F8D-96C6-8FBDE259100F}" presName="vert1" presStyleCnt="0"/>
      <dgm:spPr/>
    </dgm:pt>
    <dgm:pt modelId="{46A48B61-9974-4D64-8FF2-92FC515DB698}" type="pres">
      <dgm:prSet presAssocID="{66322113-F930-4E4C-B1DE-D71773A5D55E}" presName="thickLine" presStyleLbl="alignNode1" presStyleIdx="2" presStyleCnt="6"/>
      <dgm:spPr/>
    </dgm:pt>
    <dgm:pt modelId="{10CC85EC-B21F-4207-A27C-19EB714E8F8D}" type="pres">
      <dgm:prSet presAssocID="{66322113-F930-4E4C-B1DE-D71773A5D55E}" presName="horz1" presStyleCnt="0"/>
      <dgm:spPr/>
    </dgm:pt>
    <dgm:pt modelId="{D539EC8B-3810-450F-BCFE-A44D134D1840}" type="pres">
      <dgm:prSet presAssocID="{66322113-F930-4E4C-B1DE-D71773A5D55E}" presName="tx1" presStyleLbl="revTx" presStyleIdx="2" presStyleCnt="6"/>
      <dgm:spPr/>
    </dgm:pt>
    <dgm:pt modelId="{6B7597E0-CEFB-4CC3-9C08-E0FDE1285A1C}" type="pres">
      <dgm:prSet presAssocID="{66322113-F930-4E4C-B1DE-D71773A5D55E}" presName="vert1" presStyleCnt="0"/>
      <dgm:spPr/>
    </dgm:pt>
    <dgm:pt modelId="{EE335CB0-FEE0-423F-B707-7BD196DD8701}" type="pres">
      <dgm:prSet presAssocID="{1BE3A3AA-B797-4DE0-94C0-ED8B07D3F299}" presName="thickLine" presStyleLbl="alignNode1" presStyleIdx="3" presStyleCnt="6"/>
      <dgm:spPr/>
    </dgm:pt>
    <dgm:pt modelId="{9A4341B0-AB6E-40CA-A3BC-E42BD9EB5797}" type="pres">
      <dgm:prSet presAssocID="{1BE3A3AA-B797-4DE0-94C0-ED8B07D3F299}" presName="horz1" presStyleCnt="0"/>
      <dgm:spPr/>
    </dgm:pt>
    <dgm:pt modelId="{D2995A44-9AA2-4CA2-B55C-D3F49969C330}" type="pres">
      <dgm:prSet presAssocID="{1BE3A3AA-B797-4DE0-94C0-ED8B07D3F299}" presName="tx1" presStyleLbl="revTx" presStyleIdx="3" presStyleCnt="6"/>
      <dgm:spPr/>
    </dgm:pt>
    <dgm:pt modelId="{2D438FCE-92AD-44DE-BCAB-BE9BC121F8C8}" type="pres">
      <dgm:prSet presAssocID="{1BE3A3AA-B797-4DE0-94C0-ED8B07D3F299}" presName="vert1" presStyleCnt="0"/>
      <dgm:spPr/>
    </dgm:pt>
    <dgm:pt modelId="{4B7AAEC7-9146-4119-B5B3-BE4422ECE17E}" type="pres">
      <dgm:prSet presAssocID="{2146E034-1584-4539-8B76-20F99DA699B2}" presName="thickLine" presStyleLbl="alignNode1" presStyleIdx="4" presStyleCnt="6"/>
      <dgm:spPr/>
    </dgm:pt>
    <dgm:pt modelId="{992E2078-7D96-4D84-99EF-3EF4B14F62DC}" type="pres">
      <dgm:prSet presAssocID="{2146E034-1584-4539-8B76-20F99DA699B2}" presName="horz1" presStyleCnt="0"/>
      <dgm:spPr/>
    </dgm:pt>
    <dgm:pt modelId="{458E6DDA-D4F4-410A-A283-DA4755B91AEE}" type="pres">
      <dgm:prSet presAssocID="{2146E034-1584-4539-8B76-20F99DA699B2}" presName="tx1" presStyleLbl="revTx" presStyleIdx="4" presStyleCnt="6"/>
      <dgm:spPr/>
    </dgm:pt>
    <dgm:pt modelId="{5D581DB0-D11E-4128-8B3F-B440C1BF3F56}" type="pres">
      <dgm:prSet presAssocID="{2146E034-1584-4539-8B76-20F99DA699B2}" presName="vert1" presStyleCnt="0"/>
      <dgm:spPr/>
    </dgm:pt>
    <dgm:pt modelId="{A22AFD34-AF58-4568-A9FE-BB26ECCAB6E8}" type="pres">
      <dgm:prSet presAssocID="{C400E638-EDF9-4FA0-BD6E-3C2D53FBAA0E}" presName="thickLine" presStyleLbl="alignNode1" presStyleIdx="5" presStyleCnt="6"/>
      <dgm:spPr/>
    </dgm:pt>
    <dgm:pt modelId="{26AB0826-C3EB-4627-980E-D539E07F3911}" type="pres">
      <dgm:prSet presAssocID="{C400E638-EDF9-4FA0-BD6E-3C2D53FBAA0E}" presName="horz1" presStyleCnt="0"/>
      <dgm:spPr/>
    </dgm:pt>
    <dgm:pt modelId="{278AAC82-5329-49A4-9F77-A328FB552BA2}" type="pres">
      <dgm:prSet presAssocID="{C400E638-EDF9-4FA0-BD6E-3C2D53FBAA0E}" presName="tx1" presStyleLbl="revTx" presStyleIdx="5" presStyleCnt="6"/>
      <dgm:spPr/>
    </dgm:pt>
    <dgm:pt modelId="{C63948B1-3961-41B8-9C57-5428B647E957}" type="pres">
      <dgm:prSet presAssocID="{C400E638-EDF9-4FA0-BD6E-3C2D53FBAA0E}" presName="vert1" presStyleCnt="0"/>
      <dgm:spPr/>
    </dgm:pt>
  </dgm:ptLst>
  <dgm:cxnLst>
    <dgm:cxn modelId="{0901D705-EBA3-47B4-9127-8BAB01954CD6}" type="presOf" srcId="{883E0493-804F-4643-8C06-944B5892ACD5}" destId="{FEC6CD0F-EAD7-4C63-8293-AB5BA920FD02}" srcOrd="0" destOrd="0" presId="urn:microsoft.com/office/officeart/2008/layout/LinedList"/>
    <dgm:cxn modelId="{21CDC81F-D7EB-49E0-8BF6-23C8200EE2B8}" type="presOf" srcId="{2146E034-1584-4539-8B76-20F99DA699B2}" destId="{458E6DDA-D4F4-410A-A283-DA4755B91AEE}" srcOrd="0" destOrd="0" presId="urn:microsoft.com/office/officeart/2008/layout/LinedList"/>
    <dgm:cxn modelId="{C0CD4C24-9894-43A5-A5CD-A839292701A7}" srcId="{2559BA78-4B17-436B-B9F2-C665C6BE3A77}" destId="{C400E638-EDF9-4FA0-BD6E-3C2D53FBAA0E}" srcOrd="5" destOrd="0" parTransId="{0E8624E1-9B4B-4041-8755-A4AD364AE75C}" sibTransId="{C4AB0B5D-1DEF-42D0-95E4-16F348CE4593}"/>
    <dgm:cxn modelId="{49B49231-5063-408E-9099-61085BC3ADFD}" srcId="{2559BA78-4B17-436B-B9F2-C665C6BE3A77}" destId="{2146E034-1584-4539-8B76-20F99DA699B2}" srcOrd="4" destOrd="0" parTransId="{7C5410B3-6C97-4C1C-B13D-B6AFE73B9854}" sibTransId="{86376FA6-4DE5-4F1A-93B9-8FFEC94B7E3E}"/>
    <dgm:cxn modelId="{66A9265E-447C-4D02-8FDA-E18D323535B1}" type="presOf" srcId="{C400E638-EDF9-4FA0-BD6E-3C2D53FBAA0E}" destId="{278AAC82-5329-49A4-9F77-A328FB552BA2}" srcOrd="0" destOrd="0" presId="urn:microsoft.com/office/officeart/2008/layout/LinedList"/>
    <dgm:cxn modelId="{768B3569-B1C6-4255-810D-8D794D4BC5F1}" srcId="{2559BA78-4B17-436B-B9F2-C665C6BE3A77}" destId="{66322113-F930-4E4C-B1DE-D71773A5D55E}" srcOrd="2" destOrd="0" parTransId="{B9B141D2-B071-436C-B1A9-EDED68E85D71}" sibTransId="{05F58617-495A-4250-A133-18F29BD86385}"/>
    <dgm:cxn modelId="{3BD18954-DE11-4EF6-A172-A5544BDF14BD}" type="presOf" srcId="{2559BA78-4B17-436B-B9F2-C665C6BE3A77}" destId="{F36D60C1-AE0C-48FF-BF9B-5C68609959B7}" srcOrd="0" destOrd="0" presId="urn:microsoft.com/office/officeart/2008/layout/LinedList"/>
    <dgm:cxn modelId="{3A1E3FAB-C8AF-4F27-AF32-5C36C39BC7F2}" srcId="{2559BA78-4B17-436B-B9F2-C665C6BE3A77}" destId="{883E0493-804F-4643-8C06-944B5892ACD5}" srcOrd="0" destOrd="0" parTransId="{A2A70381-9298-4889-9F83-F315DE6FC3CF}" sibTransId="{990F4B4D-D04E-409E-BEDE-E04904F9475F}"/>
    <dgm:cxn modelId="{2FDE6BBD-6FF9-4E36-9E8E-FCF52998716D}" srcId="{2559BA78-4B17-436B-B9F2-C665C6BE3A77}" destId="{1BE3A3AA-B797-4DE0-94C0-ED8B07D3F299}" srcOrd="3" destOrd="0" parTransId="{8B7A606A-8BD4-4B65-9C95-52CB6ECF6A1C}" sibTransId="{6FF1DA41-C99F-4E41-9DCD-80F2E291DAF9}"/>
    <dgm:cxn modelId="{20655BC7-DD20-43F0-9535-A01E88C4395A}" type="presOf" srcId="{66322113-F930-4E4C-B1DE-D71773A5D55E}" destId="{D539EC8B-3810-450F-BCFE-A44D134D1840}" srcOrd="0" destOrd="0" presId="urn:microsoft.com/office/officeart/2008/layout/LinedList"/>
    <dgm:cxn modelId="{9B63BED7-7AE8-4036-A9C7-96C4A02F2FA3}" srcId="{2559BA78-4B17-436B-B9F2-C665C6BE3A77}" destId="{B76CC3FA-47B0-4F8D-96C6-8FBDE259100F}" srcOrd="1" destOrd="0" parTransId="{FFFA58CB-DA2B-48C4-B339-7CEAB1BBD68F}" sibTransId="{282BCCF0-61A4-4660-80B5-DD3CB88033A9}"/>
    <dgm:cxn modelId="{D03C99DE-0745-4052-BEF7-4737126EF47F}" type="presOf" srcId="{1BE3A3AA-B797-4DE0-94C0-ED8B07D3F299}" destId="{D2995A44-9AA2-4CA2-B55C-D3F49969C330}" srcOrd="0" destOrd="0" presId="urn:microsoft.com/office/officeart/2008/layout/LinedList"/>
    <dgm:cxn modelId="{07214BEC-642E-49C0-97A8-D727D545D52D}" type="presOf" srcId="{B76CC3FA-47B0-4F8D-96C6-8FBDE259100F}" destId="{886B4BE8-EB8C-45E4-9DE0-0A8681DE7E29}" srcOrd="0" destOrd="0" presId="urn:microsoft.com/office/officeart/2008/layout/LinedList"/>
    <dgm:cxn modelId="{6C8E6896-FC09-48FD-80AA-60A2DEFCD1FE}" type="presParOf" srcId="{F36D60C1-AE0C-48FF-BF9B-5C68609959B7}" destId="{6EA59A9F-4015-440F-BA99-4CA27061DFF8}" srcOrd="0" destOrd="0" presId="urn:microsoft.com/office/officeart/2008/layout/LinedList"/>
    <dgm:cxn modelId="{7689A6D0-1E32-415E-9864-EE43BC796B47}" type="presParOf" srcId="{F36D60C1-AE0C-48FF-BF9B-5C68609959B7}" destId="{7C371172-8795-4490-A6EF-C4A591252D1E}" srcOrd="1" destOrd="0" presId="urn:microsoft.com/office/officeart/2008/layout/LinedList"/>
    <dgm:cxn modelId="{469C488F-EA2A-40AF-9404-E9E17F051A4A}" type="presParOf" srcId="{7C371172-8795-4490-A6EF-C4A591252D1E}" destId="{FEC6CD0F-EAD7-4C63-8293-AB5BA920FD02}" srcOrd="0" destOrd="0" presId="urn:microsoft.com/office/officeart/2008/layout/LinedList"/>
    <dgm:cxn modelId="{2D20F3CC-0FC5-42E8-B441-7191FFF4782B}" type="presParOf" srcId="{7C371172-8795-4490-A6EF-C4A591252D1E}" destId="{115D80F8-EB22-4810-AB8F-A4E72C005828}" srcOrd="1" destOrd="0" presId="urn:microsoft.com/office/officeart/2008/layout/LinedList"/>
    <dgm:cxn modelId="{FBC7AAEC-BCC5-4B24-8147-A877052B14B5}" type="presParOf" srcId="{F36D60C1-AE0C-48FF-BF9B-5C68609959B7}" destId="{970B92CE-38F3-4F4F-9E63-A29D5365AB06}" srcOrd="2" destOrd="0" presId="urn:microsoft.com/office/officeart/2008/layout/LinedList"/>
    <dgm:cxn modelId="{53C79C11-AF06-4313-B86B-19F146D9CA38}" type="presParOf" srcId="{F36D60C1-AE0C-48FF-BF9B-5C68609959B7}" destId="{DAC2C254-726E-4FFA-B153-415BC741BD1A}" srcOrd="3" destOrd="0" presId="urn:microsoft.com/office/officeart/2008/layout/LinedList"/>
    <dgm:cxn modelId="{25E8F3BA-D038-409D-A150-D10AFD8DE4DE}" type="presParOf" srcId="{DAC2C254-726E-4FFA-B153-415BC741BD1A}" destId="{886B4BE8-EB8C-45E4-9DE0-0A8681DE7E29}" srcOrd="0" destOrd="0" presId="urn:microsoft.com/office/officeart/2008/layout/LinedList"/>
    <dgm:cxn modelId="{56B618D6-9EBD-4FCE-A93F-FAF8F0D73CA7}" type="presParOf" srcId="{DAC2C254-726E-4FFA-B153-415BC741BD1A}" destId="{44371FBE-2B47-41A7-AAB6-2BD526FC6AFE}" srcOrd="1" destOrd="0" presId="urn:microsoft.com/office/officeart/2008/layout/LinedList"/>
    <dgm:cxn modelId="{2B97DF2D-CE8F-4E56-ACB3-8A6F3126CE51}" type="presParOf" srcId="{F36D60C1-AE0C-48FF-BF9B-5C68609959B7}" destId="{46A48B61-9974-4D64-8FF2-92FC515DB698}" srcOrd="4" destOrd="0" presId="urn:microsoft.com/office/officeart/2008/layout/LinedList"/>
    <dgm:cxn modelId="{9308FF98-1DC2-40D4-90ED-4D24C27FCCAE}" type="presParOf" srcId="{F36D60C1-AE0C-48FF-BF9B-5C68609959B7}" destId="{10CC85EC-B21F-4207-A27C-19EB714E8F8D}" srcOrd="5" destOrd="0" presId="urn:microsoft.com/office/officeart/2008/layout/LinedList"/>
    <dgm:cxn modelId="{58B52802-F858-4F89-AF37-91ABCBF18A85}" type="presParOf" srcId="{10CC85EC-B21F-4207-A27C-19EB714E8F8D}" destId="{D539EC8B-3810-450F-BCFE-A44D134D1840}" srcOrd="0" destOrd="0" presId="urn:microsoft.com/office/officeart/2008/layout/LinedList"/>
    <dgm:cxn modelId="{2C4E3E6E-E5AE-423E-A46A-9A43DD932FE2}" type="presParOf" srcId="{10CC85EC-B21F-4207-A27C-19EB714E8F8D}" destId="{6B7597E0-CEFB-4CC3-9C08-E0FDE1285A1C}" srcOrd="1" destOrd="0" presId="urn:microsoft.com/office/officeart/2008/layout/LinedList"/>
    <dgm:cxn modelId="{B1065B47-17D4-4D10-B3CD-2A1D14C94BBE}" type="presParOf" srcId="{F36D60C1-AE0C-48FF-BF9B-5C68609959B7}" destId="{EE335CB0-FEE0-423F-B707-7BD196DD8701}" srcOrd="6" destOrd="0" presId="urn:microsoft.com/office/officeart/2008/layout/LinedList"/>
    <dgm:cxn modelId="{0C564BD2-FE34-4475-A6BD-BB94D351E1A2}" type="presParOf" srcId="{F36D60C1-AE0C-48FF-BF9B-5C68609959B7}" destId="{9A4341B0-AB6E-40CA-A3BC-E42BD9EB5797}" srcOrd="7" destOrd="0" presId="urn:microsoft.com/office/officeart/2008/layout/LinedList"/>
    <dgm:cxn modelId="{9EE6A53A-75A2-497C-ABEF-F5A16085D8C8}" type="presParOf" srcId="{9A4341B0-AB6E-40CA-A3BC-E42BD9EB5797}" destId="{D2995A44-9AA2-4CA2-B55C-D3F49969C330}" srcOrd="0" destOrd="0" presId="urn:microsoft.com/office/officeart/2008/layout/LinedList"/>
    <dgm:cxn modelId="{3096C3A9-92C4-4645-A97C-5A6AC5C044A8}" type="presParOf" srcId="{9A4341B0-AB6E-40CA-A3BC-E42BD9EB5797}" destId="{2D438FCE-92AD-44DE-BCAB-BE9BC121F8C8}" srcOrd="1" destOrd="0" presId="urn:microsoft.com/office/officeart/2008/layout/LinedList"/>
    <dgm:cxn modelId="{F0FB025F-1BC1-4421-B88D-947E987A2C12}" type="presParOf" srcId="{F36D60C1-AE0C-48FF-BF9B-5C68609959B7}" destId="{4B7AAEC7-9146-4119-B5B3-BE4422ECE17E}" srcOrd="8" destOrd="0" presId="urn:microsoft.com/office/officeart/2008/layout/LinedList"/>
    <dgm:cxn modelId="{66A294A4-A3E4-4D48-B127-CFBC12B330EC}" type="presParOf" srcId="{F36D60C1-AE0C-48FF-BF9B-5C68609959B7}" destId="{992E2078-7D96-4D84-99EF-3EF4B14F62DC}" srcOrd="9" destOrd="0" presId="urn:microsoft.com/office/officeart/2008/layout/LinedList"/>
    <dgm:cxn modelId="{8AE79412-B97C-4E0A-AE19-B4D923C516CC}" type="presParOf" srcId="{992E2078-7D96-4D84-99EF-3EF4B14F62DC}" destId="{458E6DDA-D4F4-410A-A283-DA4755B91AEE}" srcOrd="0" destOrd="0" presId="urn:microsoft.com/office/officeart/2008/layout/LinedList"/>
    <dgm:cxn modelId="{715A6135-AEBD-47F3-9263-F708A64DFC01}" type="presParOf" srcId="{992E2078-7D96-4D84-99EF-3EF4B14F62DC}" destId="{5D581DB0-D11E-4128-8B3F-B440C1BF3F56}" srcOrd="1" destOrd="0" presId="urn:microsoft.com/office/officeart/2008/layout/LinedList"/>
    <dgm:cxn modelId="{E1495B04-7797-4F25-B945-FD538DE870D7}" type="presParOf" srcId="{F36D60C1-AE0C-48FF-BF9B-5C68609959B7}" destId="{A22AFD34-AF58-4568-A9FE-BB26ECCAB6E8}" srcOrd="10" destOrd="0" presId="urn:microsoft.com/office/officeart/2008/layout/LinedList"/>
    <dgm:cxn modelId="{1104F8FC-621E-404E-8AE1-D0EC84CA5FD6}" type="presParOf" srcId="{F36D60C1-AE0C-48FF-BF9B-5C68609959B7}" destId="{26AB0826-C3EB-4627-980E-D539E07F3911}" srcOrd="11" destOrd="0" presId="urn:microsoft.com/office/officeart/2008/layout/LinedList"/>
    <dgm:cxn modelId="{C36B30F9-DA76-4BEC-A63D-7D902EC85BD4}" type="presParOf" srcId="{26AB0826-C3EB-4627-980E-D539E07F3911}" destId="{278AAC82-5329-49A4-9F77-A328FB552BA2}" srcOrd="0" destOrd="0" presId="urn:microsoft.com/office/officeart/2008/layout/LinedList"/>
    <dgm:cxn modelId="{2E1A19E3-1BC4-41E3-B1A4-22BE88DDA532}" type="presParOf" srcId="{26AB0826-C3EB-4627-980E-D539E07F3911}" destId="{C63948B1-3961-41B8-9C57-5428B647E9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59A9F-4015-440F-BA99-4CA27061DFF8}">
      <dsp:nvSpPr>
        <dsp:cNvPr id="0" name=""/>
        <dsp:cNvSpPr/>
      </dsp:nvSpPr>
      <dsp:spPr>
        <a:xfrm>
          <a:off x="0" y="2324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6CD0F-EAD7-4C63-8293-AB5BA920FD02}">
      <dsp:nvSpPr>
        <dsp:cNvPr id="0" name=""/>
        <dsp:cNvSpPr/>
      </dsp:nvSpPr>
      <dsp:spPr>
        <a:xfrm>
          <a:off x="0" y="2324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Train Set: 8 921 483 rows</a:t>
          </a:r>
        </a:p>
      </dsp:txBody>
      <dsp:txXfrm>
        <a:off x="0" y="2324"/>
        <a:ext cx="5077071" cy="792703"/>
      </dsp:txXfrm>
    </dsp:sp>
    <dsp:sp modelId="{970B92CE-38F3-4F4F-9E63-A29D5365AB06}">
      <dsp:nvSpPr>
        <dsp:cNvPr id="0" name=""/>
        <dsp:cNvSpPr/>
      </dsp:nvSpPr>
      <dsp:spPr>
        <a:xfrm>
          <a:off x="0" y="795028"/>
          <a:ext cx="50770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B4BE8-EB8C-45E4-9DE0-0A8681DE7E29}">
      <dsp:nvSpPr>
        <dsp:cNvPr id="0" name=""/>
        <dsp:cNvSpPr/>
      </dsp:nvSpPr>
      <dsp:spPr>
        <a:xfrm>
          <a:off x="0" y="795028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Test Set : 7 853 253 rows</a:t>
          </a:r>
        </a:p>
      </dsp:txBody>
      <dsp:txXfrm>
        <a:off x="0" y="795028"/>
        <a:ext cx="5077071" cy="792703"/>
      </dsp:txXfrm>
    </dsp:sp>
    <dsp:sp modelId="{46A48B61-9974-4D64-8FF2-92FC515DB698}">
      <dsp:nvSpPr>
        <dsp:cNvPr id="0" name=""/>
        <dsp:cNvSpPr/>
      </dsp:nvSpPr>
      <dsp:spPr>
        <a:xfrm>
          <a:off x="0" y="1587731"/>
          <a:ext cx="50770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9EC8B-3810-450F-BCFE-A44D134D1840}">
      <dsp:nvSpPr>
        <dsp:cNvPr id="0" name=""/>
        <dsp:cNvSpPr/>
      </dsp:nvSpPr>
      <dsp:spPr>
        <a:xfrm>
          <a:off x="0" y="1587731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Unique identifier: </a:t>
          </a:r>
          <a:r>
            <a:rPr lang="en-US" sz="2600" b="0" i="1" kern="1200" err="1"/>
            <a:t>MachineIdentifier</a:t>
          </a:r>
          <a:endParaRPr lang="en-US" sz="2600" b="0" kern="1200"/>
        </a:p>
      </dsp:txBody>
      <dsp:txXfrm>
        <a:off x="0" y="1587731"/>
        <a:ext cx="5077071" cy="792703"/>
      </dsp:txXfrm>
    </dsp:sp>
    <dsp:sp modelId="{EE335CB0-FEE0-423F-B707-7BD196DD8701}">
      <dsp:nvSpPr>
        <dsp:cNvPr id="0" name=""/>
        <dsp:cNvSpPr/>
      </dsp:nvSpPr>
      <dsp:spPr>
        <a:xfrm>
          <a:off x="0" y="2380435"/>
          <a:ext cx="50770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5A44-9AA2-4CA2-B55C-D3F49969C330}">
      <dsp:nvSpPr>
        <dsp:cNvPr id="0" name=""/>
        <dsp:cNvSpPr/>
      </dsp:nvSpPr>
      <dsp:spPr>
        <a:xfrm>
          <a:off x="0" y="2380435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/>
            <a:t>Target: </a:t>
          </a:r>
          <a:r>
            <a:rPr lang="en-US" sz="2600" b="0" i="1" kern="1200" err="1"/>
            <a:t>HasDetections</a:t>
          </a:r>
          <a:endParaRPr lang="en-US" sz="2600" b="0" i="1" kern="1200"/>
        </a:p>
      </dsp:txBody>
      <dsp:txXfrm>
        <a:off x="0" y="2380435"/>
        <a:ext cx="5077071" cy="792703"/>
      </dsp:txXfrm>
    </dsp:sp>
    <dsp:sp modelId="{4B7AAEC7-9146-4119-B5B3-BE4422ECE17E}">
      <dsp:nvSpPr>
        <dsp:cNvPr id="0" name=""/>
        <dsp:cNvSpPr/>
      </dsp:nvSpPr>
      <dsp:spPr>
        <a:xfrm>
          <a:off x="0" y="3173139"/>
          <a:ext cx="50770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E6DDA-D4F4-410A-A283-DA4755B91AEE}">
      <dsp:nvSpPr>
        <dsp:cNvPr id="0" name=""/>
        <dsp:cNvSpPr/>
      </dsp:nvSpPr>
      <dsp:spPr>
        <a:xfrm>
          <a:off x="0" y="3173139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>
              <a:latin typeface="Calibri Light" panose="020F0302020204030204"/>
            </a:rPr>
            <a:t>82 predictors</a:t>
          </a:r>
        </a:p>
      </dsp:txBody>
      <dsp:txXfrm>
        <a:off x="0" y="3173139"/>
        <a:ext cx="5077071" cy="792703"/>
      </dsp:txXfrm>
    </dsp:sp>
    <dsp:sp modelId="{A22AFD34-AF58-4568-A9FE-BB26ECCAB6E8}">
      <dsp:nvSpPr>
        <dsp:cNvPr id="0" name=""/>
        <dsp:cNvSpPr/>
      </dsp:nvSpPr>
      <dsp:spPr>
        <a:xfrm>
          <a:off x="0" y="3965842"/>
          <a:ext cx="50770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AAC82-5329-49A4-9F77-A328FB552BA2}">
      <dsp:nvSpPr>
        <dsp:cNvPr id="0" name=""/>
        <dsp:cNvSpPr/>
      </dsp:nvSpPr>
      <dsp:spPr>
        <a:xfrm>
          <a:off x="0" y="3965842"/>
          <a:ext cx="5077071" cy="79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>
              <a:latin typeface="Calibri Light" panose="020F0302020204030204"/>
            </a:rPr>
            <a:t>Work on 10% of data</a:t>
          </a:r>
          <a:endParaRPr lang="en-US" sz="2600" b="0" kern="1200"/>
        </a:p>
      </dsp:txBody>
      <dsp:txXfrm>
        <a:off x="0" y="3965842"/>
        <a:ext cx="5077071" cy="792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C96D-E104-4EB9-AF1A-5A59F530F593}" type="datetimeFigureOut">
              <a:rPr lang="en-US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79AF-7BB4-4477-9458-4ED945A558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,Sans-Serif"/>
              <a:buChar char="q"/>
            </a:pPr>
            <a:r>
              <a:rPr lang="en-US"/>
              <a:t>(did different installation method imply more risks?)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79AF-7BB4-4477-9458-4ED945A5580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(</a:t>
            </a:r>
            <a:r>
              <a:rPr lang="en-US" err="1"/>
              <a:t>randomForest</a:t>
            </a:r>
            <a:r>
              <a:rPr lang="en-US"/>
              <a:t> was overfitting on train)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79AF-7BB4-4477-9458-4ED945A5580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microsoft-windows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>
                <a:solidFill>
                  <a:schemeClr val="tx1"/>
                </a:solidFill>
                <a:latin typeface="Abadi"/>
              </a:rPr>
              <a:t>SML GROUP PROJECT</a:t>
            </a:r>
            <a:br>
              <a:rPr lang="en-US" sz="4100" kern="1200">
                <a:solidFill>
                  <a:schemeClr val="tx1"/>
                </a:solidFill>
                <a:latin typeface="Abadi"/>
              </a:rPr>
            </a:br>
            <a:r>
              <a:rPr lang="en-US" sz="4100" kern="1200">
                <a:solidFill>
                  <a:schemeClr val="tx1"/>
                </a:solidFill>
                <a:latin typeface="Abadi"/>
              </a:rPr>
              <a:t>MALWARE PREDICTION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latin typeface="Avenir Next LT Pro Light"/>
              </a:rPr>
              <a:t>Group 5</a:t>
            </a:r>
            <a:endParaRPr lang="en-US"/>
          </a:p>
          <a:p>
            <a:pPr algn="l"/>
            <a:endParaRPr lang="en-US">
              <a:latin typeface="Avenir Next LT Pro Light"/>
            </a:endParaRPr>
          </a:p>
          <a:p>
            <a:pPr algn="l"/>
            <a:r>
              <a:rPr lang="en-US">
                <a:latin typeface="Avenir Next LT Pro Light"/>
              </a:rPr>
              <a:t>Roxane </a:t>
            </a:r>
            <a:r>
              <a:rPr lang="en-US" err="1">
                <a:latin typeface="Avenir Next LT Pro Light"/>
              </a:rPr>
              <a:t>Smadja</a:t>
            </a:r>
            <a:endParaRPr lang="en-US">
              <a:latin typeface="Avenir Next LT Pro Light"/>
            </a:endParaRPr>
          </a:p>
          <a:p>
            <a:pPr algn="l"/>
            <a:r>
              <a:rPr lang="en-US">
                <a:latin typeface="Avenir Next LT Pro Light"/>
              </a:rPr>
              <a:t>Paul </a:t>
            </a:r>
            <a:r>
              <a:rPr lang="en-US" err="1">
                <a:latin typeface="Avenir Next LT Pro Light"/>
              </a:rPr>
              <a:t>Cazilhac</a:t>
            </a:r>
            <a:endParaRPr lang="en-US">
              <a:latin typeface="Avenir Next LT Pro Light"/>
            </a:endParaRPr>
          </a:p>
          <a:p>
            <a:pPr algn="l"/>
            <a:r>
              <a:rPr lang="en-US">
                <a:latin typeface="Avenir Next LT Pro Light"/>
              </a:rPr>
              <a:t>Alessandro </a:t>
            </a:r>
            <a:r>
              <a:rPr lang="en-US" err="1">
                <a:latin typeface="Avenir Next LT Pro Light"/>
              </a:rPr>
              <a:t>Varnelli</a:t>
            </a:r>
            <a:endParaRPr lang="en-US"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75A2-E224-48D7-8686-07D06BB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badi"/>
                <a:cs typeface="Calibri Light"/>
              </a:rPr>
              <a:t>First results on Training 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E2E74A-F2C3-4412-B74B-077E066742AB}"/>
              </a:ext>
            </a:extLst>
          </p:cNvPr>
          <p:cNvSpPr txBox="1">
            <a:spLocks/>
          </p:cNvSpPr>
          <p:nvPr/>
        </p:nvSpPr>
        <p:spPr>
          <a:xfrm>
            <a:off x="838200" y="3184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/>
                <a:cs typeface="Calibri Light"/>
              </a:rPr>
              <a:t>First results on Test Set</a:t>
            </a: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268DBC-4DCC-4E87-8281-CCB47702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8" y="1687344"/>
            <a:ext cx="11732418" cy="1437722"/>
          </a:xfrm>
          <a:prstGeom prst="rect">
            <a:avLst/>
          </a:prstGeo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CC7DD6-DF8F-42DA-8E6C-147C87B0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9" y="4427778"/>
            <a:ext cx="11637168" cy="162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E476556-BB4A-44B8-856D-EE226B2A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Abadi"/>
                <a:cs typeface="Calibri Light"/>
              </a:rPr>
              <a:t>Grid Search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A030E95-D840-4BCE-AF84-CFA4D421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 Light"/>
                <a:cs typeface="Calibri Light"/>
              </a:rPr>
              <a:t>Logistic Regression</a:t>
            </a:r>
            <a:r>
              <a:rPr lang="en-US">
                <a:latin typeface="Calibri Light"/>
                <a:cs typeface="Calibri Light"/>
              </a:rPr>
              <a:t>: Testing 15 different combinations including 3 Solvers</a:t>
            </a:r>
          </a:p>
          <a:p>
            <a:r>
              <a:rPr lang="en-US" b="1">
                <a:latin typeface="Calibri Light"/>
                <a:cs typeface="Calibri Light"/>
              </a:rPr>
              <a:t>K Nearest </a:t>
            </a:r>
            <a:r>
              <a:rPr lang="en-US" b="1" i="1">
                <a:latin typeface="Calibri Light"/>
                <a:ea typeface="+mn-lt"/>
                <a:cs typeface="Calibri Light"/>
              </a:rPr>
              <a:t>Neighbours </a:t>
            </a:r>
            <a:r>
              <a:rPr lang="en-US">
                <a:latin typeface="Calibri Light"/>
                <a:cs typeface="Calibri Light"/>
              </a:rPr>
              <a:t>: </a:t>
            </a:r>
            <a:r>
              <a:rPr lang="en-US">
                <a:latin typeface="Calibri Light"/>
                <a:ea typeface="+mn-lt"/>
                <a:cs typeface="Calibri Light"/>
              </a:rPr>
              <a:t> Testing 320 different combinations </a:t>
            </a:r>
          </a:p>
          <a:p>
            <a:r>
              <a:rPr lang="en-US" b="1">
                <a:latin typeface="Calibri Light"/>
                <a:cs typeface="Calibri Light"/>
              </a:rPr>
              <a:t>Random Forest</a:t>
            </a:r>
            <a:r>
              <a:rPr lang="en-US">
                <a:latin typeface="Calibri Light"/>
                <a:cs typeface="Calibri Light"/>
              </a:rPr>
              <a:t>: Testing  15 combinations </a:t>
            </a:r>
          </a:p>
          <a:p>
            <a:r>
              <a:rPr lang="en-US" b="1">
                <a:latin typeface="Calibri Light"/>
                <a:cs typeface="Calibri Light"/>
              </a:rPr>
              <a:t>Neural Network</a:t>
            </a:r>
            <a:r>
              <a:rPr lang="en-US">
                <a:latin typeface="Calibri Light"/>
                <a:cs typeface="Calibri Light"/>
              </a:rPr>
              <a:t>: Testing 21 combinations </a:t>
            </a:r>
          </a:p>
          <a:p>
            <a:r>
              <a:rPr lang="en-US" b="1">
                <a:latin typeface="Calibri Light"/>
                <a:cs typeface="Calibri Light"/>
              </a:rPr>
              <a:t>Gradient Boosting</a:t>
            </a:r>
            <a:r>
              <a:rPr lang="en-US">
                <a:latin typeface="Calibri Light"/>
                <a:cs typeface="Calibri Light"/>
              </a:rPr>
              <a:t>: </a:t>
            </a:r>
            <a:r>
              <a:rPr lang="en-US">
                <a:latin typeface="Calibri Light"/>
                <a:ea typeface="+mn-lt"/>
                <a:cs typeface="Calibri Light"/>
              </a:rPr>
              <a:t>Testing </a:t>
            </a:r>
            <a:r>
              <a:rPr lang="en-US">
                <a:latin typeface="Calibri Light"/>
                <a:cs typeface="Calibri Light"/>
              </a:rPr>
              <a:t> 512 combinations</a:t>
            </a:r>
          </a:p>
          <a:p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67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8AD63-376D-4541-A01D-2B26AA0E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55" y="592398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Abadi"/>
                <a:cs typeface="Calibri Light"/>
              </a:rPr>
              <a:t>Hyper Parameters </a:t>
            </a:r>
            <a:endParaRPr lang="en-US" sz="4000" b="1">
              <a:latin typeface="Abad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9D4E33-881A-49E7-9A23-D9F86CDD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20907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 Light"/>
                <a:cs typeface="Calibri Light"/>
              </a:rPr>
              <a:t>Logistic Regression</a:t>
            </a:r>
            <a:r>
              <a:rPr lang="en-US">
                <a:latin typeface="Calibri Light"/>
                <a:cs typeface="Calibri Light"/>
              </a:rPr>
              <a:t>: 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C</a:t>
            </a:r>
            <a:r>
              <a:rPr lang="en-US" sz="2000">
                <a:latin typeface="Calibri Light"/>
                <a:ea typeface="+mn-lt"/>
                <a:cs typeface="Calibri Light"/>
              </a:rPr>
              <a:t>= 10,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penalty</a:t>
            </a:r>
            <a:r>
              <a:rPr lang="en-US" sz="2000">
                <a:latin typeface="Calibri Light"/>
                <a:ea typeface="+mn-lt"/>
                <a:cs typeface="Calibri Light"/>
              </a:rPr>
              <a:t>= l2,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solver</a:t>
            </a:r>
            <a:r>
              <a:rPr lang="en-US" sz="2000">
                <a:latin typeface="Calibri Light"/>
                <a:ea typeface="+mn-lt"/>
                <a:cs typeface="Calibri Light"/>
              </a:rPr>
              <a:t>=  newton-cg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b="1">
                <a:latin typeface="Calibri Light"/>
                <a:cs typeface="Calibri Light"/>
              </a:rPr>
              <a:t>K Nearest </a:t>
            </a:r>
            <a:r>
              <a:rPr lang="en-US" b="1" i="1">
                <a:latin typeface="Calibri Light"/>
                <a:ea typeface="+mn-lt"/>
                <a:cs typeface="Calibri Light"/>
              </a:rPr>
              <a:t>Neighbours </a:t>
            </a:r>
            <a:r>
              <a:rPr lang="en-US">
                <a:latin typeface="Calibri Light"/>
                <a:cs typeface="Calibri Light"/>
              </a:rPr>
              <a:t>: 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algorithm</a:t>
            </a:r>
            <a:r>
              <a:rPr lang="en-US" sz="2000">
                <a:latin typeface="Calibri Light"/>
                <a:ea typeface="+mn-lt"/>
                <a:cs typeface="Calibri Light"/>
              </a:rPr>
              <a:t>= </a:t>
            </a:r>
            <a:r>
              <a:rPr lang="en-US" sz="2000" err="1">
                <a:latin typeface="Calibri Light"/>
                <a:ea typeface="+mn-lt"/>
                <a:cs typeface="Calibri Light"/>
              </a:rPr>
              <a:t>ball_tree</a:t>
            </a:r>
            <a:r>
              <a:rPr lang="en-US" sz="2000">
                <a:latin typeface="Calibri Light"/>
                <a:ea typeface="+mn-lt"/>
                <a:cs typeface="Calibri Light"/>
              </a:rPr>
              <a:t>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leaf_size</a:t>
            </a:r>
            <a:r>
              <a:rPr lang="en-US" sz="2000">
                <a:latin typeface="Calibri Light"/>
                <a:ea typeface="+mn-lt"/>
                <a:cs typeface="Calibri Light"/>
              </a:rPr>
              <a:t>= 10,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metric</a:t>
            </a:r>
            <a:r>
              <a:rPr lang="en-US" sz="2000">
                <a:latin typeface="Calibri Light"/>
                <a:ea typeface="+mn-lt"/>
                <a:cs typeface="Calibri Light"/>
              </a:rPr>
              <a:t>= Manhattan,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n_neighbors</a:t>
            </a:r>
            <a:r>
              <a:rPr lang="en-US" sz="2000">
                <a:latin typeface="Calibri Light"/>
                <a:ea typeface="+mn-lt"/>
                <a:cs typeface="Calibri Light"/>
              </a:rPr>
              <a:t>= 15,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weights</a:t>
            </a:r>
            <a:r>
              <a:rPr lang="en-US" sz="2000">
                <a:latin typeface="Calibri Light"/>
                <a:ea typeface="+mn-lt"/>
                <a:cs typeface="Calibri Light"/>
              </a:rPr>
              <a:t>= distance</a:t>
            </a:r>
          </a:p>
          <a:p>
            <a:r>
              <a:rPr lang="en-US" b="1">
                <a:latin typeface="Calibri Light"/>
                <a:cs typeface="Calibri Light"/>
              </a:rPr>
              <a:t>Random Forest</a:t>
            </a:r>
            <a:r>
              <a:rPr lang="en-US">
                <a:latin typeface="Calibri Light"/>
                <a:cs typeface="Calibri Light"/>
              </a:rPr>
              <a:t>:</a:t>
            </a:r>
            <a:r>
              <a:rPr lang="en-US">
                <a:latin typeface="Calibri Light"/>
                <a:ea typeface="+mn-lt"/>
                <a:cs typeface="Calibri Light"/>
              </a:rPr>
              <a:t> 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max_features</a:t>
            </a:r>
            <a:r>
              <a:rPr lang="en-US" sz="2000">
                <a:latin typeface="Calibri Light"/>
                <a:ea typeface="+mn-lt"/>
                <a:cs typeface="Calibri Light"/>
              </a:rPr>
              <a:t>= auto,  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n_estimators</a:t>
            </a:r>
            <a:r>
              <a:rPr lang="en-US" sz="2000">
                <a:latin typeface="Calibri Light"/>
                <a:ea typeface="+mn-lt"/>
                <a:cs typeface="Calibri Light"/>
              </a:rPr>
              <a:t>=600</a:t>
            </a:r>
          </a:p>
          <a:p>
            <a:r>
              <a:rPr lang="en-US" b="1">
                <a:latin typeface="Calibri Light"/>
                <a:cs typeface="Calibri Light"/>
              </a:rPr>
              <a:t>Neural Network</a:t>
            </a:r>
            <a:r>
              <a:rPr lang="en-US">
                <a:latin typeface="Calibri Light"/>
                <a:cs typeface="Calibri Light"/>
              </a:rPr>
              <a:t>: </a:t>
            </a:r>
            <a:r>
              <a:rPr lang="en-US" sz="2000" i="1">
                <a:latin typeface="Calibri Light"/>
                <a:cs typeface="Calibri Light"/>
              </a:rPr>
              <a:t>alpha</a:t>
            </a:r>
            <a:r>
              <a:rPr lang="en-US" sz="2000">
                <a:latin typeface="Calibri Light"/>
                <a:ea typeface="+mn-lt"/>
                <a:cs typeface="Calibri Light"/>
              </a:rPr>
              <a:t>= 0.1,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hidden_layer_sizes</a:t>
            </a:r>
            <a:r>
              <a:rPr lang="en-US" sz="2000">
                <a:latin typeface="Calibri Light"/>
                <a:ea typeface="+mn-lt"/>
                <a:cs typeface="Calibri Light"/>
              </a:rPr>
              <a:t>= 9,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max_iter</a:t>
            </a:r>
            <a:r>
              <a:rPr lang="en-US" sz="2000">
                <a:latin typeface="Calibri Light"/>
                <a:ea typeface="+mn-lt"/>
                <a:cs typeface="Calibri Light"/>
              </a:rPr>
              <a:t>= 500,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random_state</a:t>
            </a:r>
            <a:r>
              <a:rPr lang="en-US" sz="2000">
                <a:latin typeface="Calibri Light"/>
                <a:ea typeface="+mn-lt"/>
                <a:cs typeface="Calibri Light"/>
              </a:rPr>
              <a:t>= 6,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solver</a:t>
            </a:r>
            <a:r>
              <a:rPr lang="en-US" sz="2000">
                <a:latin typeface="Calibri Light"/>
                <a:ea typeface="+mn-lt"/>
                <a:cs typeface="Calibri Light"/>
              </a:rPr>
              <a:t>=  </a:t>
            </a:r>
            <a:r>
              <a:rPr lang="en-US" sz="2000" err="1">
                <a:latin typeface="Calibri Light"/>
                <a:ea typeface="+mn-lt"/>
                <a:cs typeface="Calibri Light"/>
              </a:rPr>
              <a:t>lbfgs</a:t>
            </a:r>
            <a:r>
              <a:rPr lang="en-US" sz="2000">
                <a:latin typeface="Calibri Light"/>
                <a:ea typeface="+mn-lt"/>
                <a:cs typeface="Calibri Light"/>
              </a:rPr>
              <a:t>'</a:t>
            </a:r>
            <a:endParaRPr lang="en-US" sz="2000">
              <a:latin typeface="Calibri Light"/>
              <a:cs typeface="Calibri Light"/>
            </a:endParaRPr>
          </a:p>
          <a:p>
            <a:r>
              <a:rPr lang="en-US" b="1">
                <a:latin typeface="Calibri Light"/>
                <a:cs typeface="Calibri Light"/>
              </a:rPr>
              <a:t>Gradient Boosting</a:t>
            </a:r>
            <a:r>
              <a:rPr lang="en-US">
                <a:latin typeface="Calibri Light"/>
                <a:cs typeface="Calibri Light"/>
              </a:rPr>
              <a:t>:</a:t>
            </a:r>
            <a:r>
              <a:rPr lang="en-US">
                <a:latin typeface="Calibri Light"/>
                <a:ea typeface="+mn-lt"/>
                <a:cs typeface="Calibri Light"/>
              </a:rPr>
              <a:t> 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criterion</a:t>
            </a:r>
            <a:r>
              <a:rPr lang="en-US" sz="2000">
                <a:latin typeface="Calibri Light"/>
                <a:ea typeface="+mn-lt"/>
                <a:cs typeface="Calibri Light"/>
              </a:rPr>
              <a:t>=</a:t>
            </a:r>
            <a:r>
              <a:rPr lang="en-US" sz="2000" err="1">
                <a:latin typeface="Calibri Light"/>
                <a:ea typeface="+mn-lt"/>
                <a:cs typeface="Calibri Light"/>
              </a:rPr>
              <a:t>friedman_mse</a:t>
            </a:r>
            <a:r>
              <a:rPr lang="en-US" sz="2000">
                <a:latin typeface="Calibri Light"/>
                <a:ea typeface="+mn-lt"/>
                <a:cs typeface="Calibri Light"/>
              </a:rPr>
              <a:t>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learning_rate</a:t>
            </a:r>
            <a:r>
              <a:rPr lang="en-US" sz="2000">
                <a:latin typeface="Calibri Light"/>
                <a:ea typeface="+mn-lt"/>
                <a:cs typeface="Calibri Light"/>
              </a:rPr>
              <a:t>= 0.1,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loss</a:t>
            </a:r>
            <a:r>
              <a:rPr lang="en-US" sz="2000">
                <a:latin typeface="Calibri Light"/>
                <a:ea typeface="+mn-lt"/>
                <a:cs typeface="Calibri Light"/>
              </a:rPr>
              <a:t>= deviance,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max_depth</a:t>
            </a:r>
            <a:r>
              <a:rPr lang="en-US" sz="2000">
                <a:latin typeface="Calibri Light"/>
                <a:ea typeface="+mn-lt"/>
                <a:cs typeface="Calibri Light"/>
              </a:rPr>
              <a:t>= 3,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max_features</a:t>
            </a:r>
            <a:r>
              <a:rPr lang="en-US" sz="2000">
                <a:latin typeface="Calibri Light"/>
                <a:ea typeface="+mn-lt"/>
                <a:cs typeface="Calibri Light"/>
              </a:rPr>
              <a:t>= sqrt, 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min_samples</a:t>
            </a:r>
            <a:r>
              <a:rPr lang="en-US" sz="2000" err="1">
                <a:latin typeface="Calibri Light"/>
                <a:ea typeface="+mn-lt"/>
                <a:cs typeface="Calibri Light"/>
              </a:rPr>
              <a:t>_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leaf</a:t>
            </a:r>
            <a:r>
              <a:rPr lang="en-US" sz="2000">
                <a:latin typeface="Calibri Light"/>
                <a:ea typeface="+mn-lt"/>
                <a:cs typeface="Calibri Light"/>
              </a:rPr>
              <a:t>=2,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min_samples_split</a:t>
            </a:r>
            <a:r>
              <a:rPr lang="en-US" sz="2000">
                <a:latin typeface="Calibri Light"/>
                <a:ea typeface="+mn-lt"/>
                <a:cs typeface="Calibri Light"/>
              </a:rPr>
              <a:t>=0.2, </a:t>
            </a:r>
            <a:r>
              <a:rPr lang="en-US" sz="2000" i="1" err="1">
                <a:latin typeface="Calibri Light"/>
                <a:ea typeface="+mn-lt"/>
                <a:cs typeface="Calibri Light"/>
              </a:rPr>
              <a:t>n_estimators</a:t>
            </a:r>
            <a:r>
              <a:rPr lang="en-US" sz="2000">
                <a:latin typeface="Calibri Light"/>
                <a:ea typeface="+mn-lt"/>
                <a:cs typeface="Calibri Light"/>
              </a:rPr>
              <a:t>= 150, </a:t>
            </a:r>
            <a:r>
              <a:rPr lang="en-US" sz="2000" i="1">
                <a:latin typeface="Calibri Light"/>
                <a:ea typeface="+mn-lt"/>
                <a:cs typeface="Calibri Light"/>
              </a:rPr>
              <a:t>subsample</a:t>
            </a:r>
            <a:r>
              <a:rPr lang="en-US" sz="2000">
                <a:latin typeface="Calibri Light"/>
                <a:ea typeface="+mn-lt"/>
                <a:cs typeface="Calibri Light"/>
              </a:rPr>
              <a:t>= 0.85)</a:t>
            </a:r>
            <a:endParaRPr lang="en-US" sz="2000">
              <a:latin typeface="Calibri Light"/>
              <a:cs typeface="Calibri Light"/>
            </a:endParaRPr>
          </a:p>
          <a:p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332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75A2-E224-48D7-8686-07D06BB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badi"/>
                <a:cs typeface="Calibri Light"/>
              </a:rPr>
              <a:t>Results on Training Set after Tuning Hyper Parameters</a:t>
            </a:r>
            <a:endParaRPr lang="en-US">
              <a:latin typeface="Abad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E2E74A-F2C3-4412-B74B-077E066742AB}"/>
              </a:ext>
            </a:extLst>
          </p:cNvPr>
          <p:cNvSpPr txBox="1">
            <a:spLocks/>
          </p:cNvSpPr>
          <p:nvPr/>
        </p:nvSpPr>
        <p:spPr>
          <a:xfrm>
            <a:off x="838200" y="3184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badi"/>
                <a:ea typeface="+mj-lt"/>
                <a:cs typeface="+mj-lt"/>
              </a:rPr>
              <a:t>Results on Test Set after Tuning Hyper Parameters</a:t>
            </a:r>
            <a:endParaRPr lang="en-US">
              <a:latin typeface="Abadi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D7D0F96-FD78-4EC2-83C5-6F09EDAA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9" y="1689971"/>
            <a:ext cx="11541918" cy="1406371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04B0B35-2FE0-4A85-BBBE-23507584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9" y="4841946"/>
            <a:ext cx="11541918" cy="15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AFE9-EEE7-4990-BCA2-2C4F1EAF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" y="25231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>
                <a:latin typeface="Abadi"/>
                <a:ea typeface="+mj-lt"/>
                <a:cs typeface="+mj-lt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C53-C321-4F1C-A0A0-CDAD592A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28" y="1582853"/>
            <a:ext cx="8793682" cy="4531840"/>
          </a:xfrm>
        </p:spPr>
        <p:txBody>
          <a:bodyPr anchor="t">
            <a:normAutofit/>
          </a:bodyPr>
          <a:lstStyle/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C8AA2-F752-4A50-8B1E-3DA3E3F2BDF3}"/>
              </a:ext>
            </a:extLst>
          </p:cNvPr>
          <p:cNvSpPr txBox="1">
            <a:spLocks/>
          </p:cNvSpPr>
          <p:nvPr/>
        </p:nvSpPr>
        <p:spPr>
          <a:xfrm>
            <a:off x="2663895" y="1873139"/>
            <a:ext cx="7466230" cy="3818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Calibri Light"/>
              </a:rPr>
              <a:t>Implementing the models on the whole test set is not feasible because of its size, so the results refer only to the subset analyzed</a:t>
            </a:r>
            <a:endParaRPr lang="en-US"/>
          </a:p>
          <a:p>
            <a:pPr marL="0" indent="0">
              <a:buNone/>
            </a:pPr>
            <a:endParaRPr lang="en-US" sz="800">
              <a:latin typeface="Calibri Light"/>
              <a:ea typeface="+mn-lt"/>
              <a:cs typeface="Calibri Light"/>
            </a:endParaRPr>
          </a:p>
          <a:p>
            <a:endParaRPr lang="en-US" sz="36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Calibri Light"/>
              </a:rPr>
              <a:t>By comparing all the models, the best performing one on the test set is the Boosted Tree with 0.69 AUC on test set </a:t>
            </a:r>
            <a:endParaRPr lang="en-US" sz="2400">
              <a:latin typeface="Calibri Light"/>
              <a:cs typeface="Calibri Light"/>
            </a:endParaRPr>
          </a:p>
          <a:p>
            <a:endParaRPr lang="en-US" sz="2400">
              <a:latin typeface="Calibri Light"/>
              <a:cs typeface="Calibri Light"/>
            </a:endParaRPr>
          </a:p>
          <a:p>
            <a:endParaRPr lang="en-US" sz="240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2400">
              <a:latin typeface="Calibri Light"/>
              <a:cs typeface="Calibri Light"/>
            </a:endParaRPr>
          </a:p>
          <a:p>
            <a:pPr lvl="1"/>
            <a:endParaRPr lang="en-US">
              <a:latin typeface="Calibri Light"/>
              <a:cs typeface="Calibri Light"/>
            </a:endParaRPr>
          </a:p>
          <a:p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0089C-1C88-497F-BE35-9FE73590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80" y="4703910"/>
            <a:ext cx="7242117" cy="642014"/>
          </a:xfrm>
          <a:prstGeom prst="rect">
            <a:avLst/>
          </a:prstGeom>
        </p:spPr>
      </p:pic>
      <p:pic>
        <p:nvPicPr>
          <p:cNvPr id="8" name="Graphic 9" descr="Warning with solid fill">
            <a:extLst>
              <a:ext uri="{FF2B5EF4-FFF2-40B4-BE49-F238E27FC236}">
                <a16:creationId xmlns:a16="http://schemas.microsoft.com/office/drawing/2014/main" id="{01985415-2084-4BC9-A157-78C04192F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9050" y="1976966"/>
            <a:ext cx="914400" cy="914400"/>
          </a:xfrm>
          <a:prstGeom prst="rect">
            <a:avLst/>
          </a:prstGeom>
        </p:spPr>
      </p:pic>
      <p:pic>
        <p:nvPicPr>
          <p:cNvPr id="10" name="Graphic 10" descr="Checklist with solid fill">
            <a:extLst>
              <a:ext uri="{FF2B5EF4-FFF2-40B4-BE49-F238E27FC236}">
                <a16:creationId xmlns:a16="http://schemas.microsoft.com/office/drawing/2014/main" id="{F0465F43-0F98-4046-B8BE-01A087736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9050" y="37867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2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AFE9-EEE7-4990-BCA2-2C4F1EAF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" y="25231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>
                <a:latin typeface="Abadi"/>
                <a:ea typeface="+mj-lt"/>
                <a:cs typeface="+mj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C53-C321-4F1C-A0A0-CDAD592A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28" y="1582853"/>
            <a:ext cx="8793682" cy="4531840"/>
          </a:xfrm>
        </p:spPr>
        <p:txBody>
          <a:bodyPr anchor="t">
            <a:normAutofit/>
          </a:bodyPr>
          <a:lstStyle/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C8AA2-F752-4A50-8B1E-3DA3E3F2BDF3}"/>
              </a:ext>
            </a:extLst>
          </p:cNvPr>
          <p:cNvSpPr txBox="1">
            <a:spLocks/>
          </p:cNvSpPr>
          <p:nvPr/>
        </p:nvSpPr>
        <p:spPr>
          <a:xfrm>
            <a:off x="854147" y="1534472"/>
            <a:ext cx="9011396" cy="474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 Light"/>
                <a:cs typeface="Calibri Light"/>
              </a:rPr>
              <a:t>Most significant factors for: </a:t>
            </a:r>
          </a:p>
          <a:p>
            <a:pPr marL="457200" lvl="1" indent="0">
              <a:buNone/>
            </a:pPr>
            <a:endParaRPr lang="en-US" sz="2000">
              <a:latin typeface="Calibri Light"/>
              <a:cs typeface="Calibri Light"/>
            </a:endParaRPr>
          </a:p>
          <a:p>
            <a:pPr lvl="1"/>
            <a:endParaRPr lang="en-US">
              <a:latin typeface="Calibri Light"/>
              <a:cs typeface="Calibri Light"/>
            </a:endParaRPr>
          </a:p>
          <a:p>
            <a:endParaRPr lang="en-US">
              <a:latin typeface="Calibri Light"/>
              <a:cs typeface="Calibri Light"/>
            </a:endParaRP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4D96D80E-0B24-4473-B85E-401D4F77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99" y="2872776"/>
            <a:ext cx="3100713" cy="2067988"/>
          </a:xfrm>
          <a:prstGeom prst="rect">
            <a:avLst/>
          </a:prstGeom>
        </p:spPr>
      </p:pic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AEC680C0-4B5E-4E7C-B500-63243E38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95" y="2868130"/>
            <a:ext cx="2432370" cy="2236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117C6-4A7B-4E68-8176-206F635998FB}"/>
              </a:ext>
            </a:extLst>
          </p:cNvPr>
          <p:cNvSpPr txBox="1"/>
          <p:nvPr/>
        </p:nvSpPr>
        <p:spPr>
          <a:xfrm>
            <a:off x="2279650" y="25052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Gradient Boosting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B0D0B-146A-439A-B820-DD765873F100}"/>
              </a:ext>
            </a:extLst>
          </p:cNvPr>
          <p:cNvSpPr txBox="1"/>
          <p:nvPr/>
        </p:nvSpPr>
        <p:spPr>
          <a:xfrm>
            <a:off x="7260914" y="25052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3436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5BAE4-E464-428C-B3F5-36BED3D0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734" y="2099465"/>
            <a:ext cx="4309639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D79B-0C79-487E-8503-F0872458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851" y="3812151"/>
            <a:ext cx="813404" cy="5143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Q&amp;A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51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5BAE4-E464-428C-B3F5-36BED3D0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3" cy="1325563"/>
          </a:xfrm>
        </p:spPr>
        <p:txBody>
          <a:bodyPr>
            <a:normAutofit/>
          </a:bodyPr>
          <a:lstStyle/>
          <a:p>
            <a:r>
              <a:rPr lang="en-US">
                <a:latin typeface="Abadi"/>
                <a:cs typeface="Calibri Light"/>
              </a:rPr>
              <a:t>Business Problem</a:t>
            </a:r>
            <a:endParaRPr lang="en-US">
              <a:latin typeface="Abadi"/>
            </a:endParaRPr>
          </a:p>
        </p:txBody>
      </p:sp>
      <p:pic>
        <p:nvPicPr>
          <p:cNvPr id="11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7CDB494E-4F2F-4CDB-9E91-0606159EC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44957" y="2769205"/>
            <a:ext cx="2280859" cy="2268764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E559B-2F46-4228-A0A8-52402421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9" y="2251484"/>
            <a:ext cx="61184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>
                <a:latin typeface="Calibri Light"/>
                <a:ea typeface="Dotum"/>
                <a:cs typeface="Calibri Light"/>
              </a:rPr>
              <a:t>Malware industry: well-organized market that evade the traditional security measures. </a:t>
            </a:r>
          </a:p>
          <a:p>
            <a:pPr algn="just"/>
            <a:endParaRPr lang="en-US" sz="2200">
              <a:latin typeface="Calibri Light"/>
              <a:ea typeface="Dotum"/>
              <a:cs typeface="Calibri Light"/>
            </a:endParaRPr>
          </a:p>
          <a:p>
            <a:pPr algn="just"/>
            <a:r>
              <a:rPr lang="en-US" sz="2200">
                <a:latin typeface="Calibri Light"/>
                <a:ea typeface="Dotum"/>
                <a:cs typeface="Calibri Light"/>
              </a:rPr>
              <a:t>Harm the computer, destroy it, collect and affect confidential information</a:t>
            </a:r>
          </a:p>
          <a:p>
            <a:pPr algn="just"/>
            <a:endParaRPr lang="en-US" sz="2200">
              <a:latin typeface="Calibri Light"/>
              <a:ea typeface="Dotum"/>
              <a:cs typeface="Calibri Light"/>
            </a:endParaRPr>
          </a:p>
          <a:p>
            <a:pPr algn="just"/>
            <a:r>
              <a:rPr lang="en-US" sz="2200">
                <a:latin typeface="Calibri Light"/>
                <a:ea typeface="Dotum"/>
                <a:cs typeface="Calibri Light"/>
              </a:rPr>
              <a:t>Microsoft with more than one billion enterprise and customers has a goal: Anticipate the malware infection to secure users and companies.</a:t>
            </a:r>
          </a:p>
          <a:p>
            <a:endParaRPr lang="en-US" sz="2200">
              <a:latin typeface="Calibri Light"/>
              <a:ea typeface="Dotum"/>
              <a:cs typeface="Calibri Light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6710E1F0-8D33-4281-9FC8-C0D9A6FA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4" y="1151009"/>
            <a:ext cx="2763462" cy="11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EBD7A-8417-46F1-8E18-839097B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en-US" sz="4600">
                <a:latin typeface="Abadi"/>
                <a:cs typeface="Calibri Light"/>
              </a:rPr>
              <a:t>Data Description</a:t>
            </a:r>
            <a:endParaRPr lang="en-US" sz="4600">
              <a:latin typeface="Abadi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9F1ED-53B7-4974-98CD-014C0BD0D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39408"/>
              </p:ext>
            </p:extLst>
          </p:nvPr>
        </p:nvGraphicFramePr>
        <p:xfrm>
          <a:off x="5185810" y="1129945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27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E6B793-AEE3-4A33-9333-3DF8BF3471F0}"/>
              </a:ext>
            </a:extLst>
          </p:cNvPr>
          <p:cNvSpPr/>
          <p:nvPr/>
        </p:nvSpPr>
        <p:spPr>
          <a:xfrm>
            <a:off x="8839199" y="219634"/>
            <a:ext cx="2537012" cy="63470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DAA95-2274-43C9-B2D8-E79B49D7704D}"/>
              </a:ext>
            </a:extLst>
          </p:cNvPr>
          <p:cNvSpPr/>
          <p:nvPr/>
        </p:nvSpPr>
        <p:spPr>
          <a:xfrm>
            <a:off x="5396751" y="1196786"/>
            <a:ext cx="3442448" cy="5369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5928E-E3CA-4BA4-8CB9-542CF1436A31}"/>
              </a:ext>
            </a:extLst>
          </p:cNvPr>
          <p:cNvSpPr/>
          <p:nvPr/>
        </p:nvSpPr>
        <p:spPr>
          <a:xfrm>
            <a:off x="3048000" y="3895165"/>
            <a:ext cx="2348753" cy="26714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5FBD-090A-48C8-9403-815FFC424C9B}"/>
              </a:ext>
            </a:extLst>
          </p:cNvPr>
          <p:cNvSpPr/>
          <p:nvPr/>
        </p:nvSpPr>
        <p:spPr>
          <a:xfrm>
            <a:off x="367553" y="3904130"/>
            <a:ext cx="2680447" cy="2671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50DA5-7DC6-4237-99A6-641638E6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271" y="1145055"/>
            <a:ext cx="2680448" cy="554599"/>
          </a:xfrm>
        </p:spPr>
        <p:txBody>
          <a:bodyPr/>
          <a:lstStyle/>
          <a:p>
            <a:r>
              <a:rPr lang="en-US" sz="2000">
                <a:cs typeface="Calibri Light"/>
              </a:rPr>
              <a:t>Hardware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B9E6-1928-452F-8E2C-BE70B2AD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53" y="1601508"/>
            <a:ext cx="3433483" cy="51312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000"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>
                <a:ea typeface="+mn-lt"/>
                <a:cs typeface="+mn-lt"/>
              </a:rPr>
              <a:t>Processor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Census_IsVirtualDevice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Census_IsPenCapable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Census_IsTouchEnabled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>
                <a:ea typeface="+mn-lt"/>
                <a:cs typeface="+mn-lt"/>
              </a:rPr>
              <a:t>Census_MDC2FormFactor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Census_IsAlwaysOnAlwaysConnectedCapable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Census_ProcessorCoreCount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Census_OEMModelIdentifier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Census_OEMNameIdentifier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Census_ProcessorClass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Census_PrimaryDiskTotalCapacity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Census_PrimaryDiskTypeName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Census_SystemVolumeTotalCapacity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Census_HasOpticalDiskDrive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Census_TotalPhysicalRAM</a:t>
            </a: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Census_InternalPrimaryDiagonalDisplaySizeInInches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Census_ChassisTypeName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Census_InternalPrimaryDisplayResolutionHorizontal</a:t>
            </a:r>
            <a:r>
              <a:rPr lang="en-US" sz="1000">
                <a:ea typeface="+mn-lt"/>
                <a:cs typeface="+mn-lt"/>
              </a:rPr>
              <a:t>  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Census_InternalPrimaryDisplayResolutionVertical</a:t>
            </a:r>
            <a:r>
              <a:rPr lang="en-US" sz="1000">
                <a:ea typeface="+mn-lt"/>
                <a:cs typeface="+mn-lt"/>
              </a:rPr>
              <a:t> </a:t>
            </a:r>
            <a:endParaRPr lang="en-US" sz="1000">
              <a:cs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HasTpm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q"/>
            </a:pPr>
            <a:endParaRPr lang="en-US" sz="1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C7189-8309-421D-912E-22A0E8135BE2}"/>
              </a:ext>
            </a:extLst>
          </p:cNvPr>
          <p:cNvSpPr>
            <a:spLocks noGrp="1"/>
          </p:cNvSpPr>
          <p:nvPr/>
        </p:nvSpPr>
        <p:spPr>
          <a:xfrm>
            <a:off x="3087782" y="4353112"/>
            <a:ext cx="2384613" cy="2226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sz="1100">
                <a:ea typeface="+mn-lt"/>
                <a:cs typeface="+mn-lt"/>
              </a:rPr>
              <a:t>ProductName </a:t>
            </a:r>
            <a:endParaRPr lang="en-US" sz="1100"/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ea typeface="+mn-lt"/>
                <a:cs typeface="+mn-lt"/>
              </a:rPr>
              <a:t>EngineVersion</a:t>
            </a:r>
            <a:r>
              <a:rPr lang="en-US" sz="11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ea typeface="+mn-lt"/>
                <a:cs typeface="+mn-lt"/>
              </a:rPr>
              <a:t>AppVersion</a:t>
            </a:r>
            <a:r>
              <a:rPr lang="en-US" sz="11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cs typeface="Calibri"/>
              </a:rPr>
              <a:t>AvSigVersion</a:t>
            </a:r>
            <a:endParaRPr lang="en-US" sz="1100"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cs typeface="Calibri"/>
              </a:rPr>
              <a:t>IsBeta</a:t>
            </a:r>
            <a:endParaRPr lang="en-US" sz="1100"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ea typeface="+mn-lt"/>
                <a:cs typeface="+mn-lt"/>
              </a:rPr>
              <a:t>IsSxsPassiveMode</a:t>
            </a:r>
            <a:r>
              <a:rPr lang="en-US" sz="11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ea typeface="+mn-lt"/>
                <a:cs typeface="+mn-lt"/>
              </a:rPr>
              <a:t>DefaultBrowsersIdentifier</a:t>
            </a: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ea typeface="+mn-lt"/>
                <a:cs typeface="+mn-lt"/>
              </a:rPr>
              <a:t>Census_ActivationChannel</a:t>
            </a:r>
            <a:r>
              <a:rPr lang="en-US" sz="1100">
                <a:ea typeface="+mn-lt"/>
                <a:cs typeface="+mn-lt"/>
              </a:rPr>
              <a:t> </a:t>
            </a:r>
            <a:endParaRPr lang="en-US" sz="1100"/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1CAB3E-285C-45CC-88FB-4001E180871D}"/>
              </a:ext>
            </a:extLst>
          </p:cNvPr>
          <p:cNvSpPr txBox="1">
            <a:spLocks/>
          </p:cNvSpPr>
          <p:nvPr/>
        </p:nvSpPr>
        <p:spPr>
          <a:xfrm>
            <a:off x="8906435" y="687107"/>
            <a:ext cx="2357718" cy="4943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sz="1100" err="1">
                <a:ea typeface="+mn-lt"/>
                <a:cs typeface="+mn-lt"/>
              </a:rPr>
              <a:t>A</a:t>
            </a:r>
            <a:r>
              <a:rPr lang="en-US" sz="1000" err="1">
                <a:ea typeface="+mn-lt"/>
                <a:cs typeface="+mn-lt"/>
              </a:rPr>
              <a:t>VProductsInstalled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AVProductsEnabled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>
                <a:ea typeface="+mn-lt"/>
                <a:cs typeface="+mn-lt"/>
              </a:rPr>
              <a:t>Platform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>
                <a:ea typeface="+mn-lt"/>
                <a:cs typeface="+mn-lt"/>
              </a:rPr>
              <a:t>Firewall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SkuEdition</a:t>
            </a:r>
            <a:r>
              <a:rPr lang="en-US" sz="1000">
                <a:ea typeface="+mn-lt"/>
                <a:cs typeface="+mn-lt"/>
              </a:rPr>
              <a:t> - Important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OsVer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OsBuild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OsSuite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OsPlatformSubRelease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OsBuildLab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IsProtected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PuaMode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SMode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IeVerIdentifier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>
                <a:ea typeface="+mn-lt"/>
                <a:cs typeface="+mn-lt"/>
              </a:rPr>
              <a:t>SmartScreen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Census_OSVersion</a:t>
            </a:r>
            <a:endParaRPr lang="en-US" sz="10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Census_OSInstallTypeName</a:t>
            </a:r>
            <a:r>
              <a:rPr lang="en-US" sz="1000">
                <a:ea typeface="+mn-lt"/>
                <a:cs typeface="+mn-lt"/>
              </a:rPr>
              <a:t> 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Census_IsPortableOperatingSystem</a:t>
            </a:r>
            <a:endParaRPr lang="en-US" sz="10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Census_IsFlightsDisabled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Census_FlightRing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Census_IsFlightingInternal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1000" err="1">
                <a:ea typeface="+mn-lt"/>
                <a:cs typeface="+mn-lt"/>
              </a:rPr>
              <a:t>Census_GenuineStateName</a:t>
            </a:r>
            <a:r>
              <a:rPr lang="en-US" sz="100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1100">
              <a:ea typeface="+mn-lt"/>
              <a:cs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6CCF00-DF3C-40FC-8DFA-104DA4A8D094}"/>
              </a:ext>
            </a:extLst>
          </p:cNvPr>
          <p:cNvSpPr txBox="1">
            <a:spLocks/>
          </p:cNvSpPr>
          <p:nvPr/>
        </p:nvSpPr>
        <p:spPr>
          <a:xfrm>
            <a:off x="3052481" y="3431055"/>
            <a:ext cx="2680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cs typeface="Calibri Light"/>
              </a:rPr>
              <a:t> Software specific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E1211B-1F1F-43CD-B34F-45C57550597E}"/>
              </a:ext>
            </a:extLst>
          </p:cNvPr>
          <p:cNvSpPr txBox="1">
            <a:spLocks/>
          </p:cNvSpPr>
          <p:nvPr/>
        </p:nvSpPr>
        <p:spPr>
          <a:xfrm>
            <a:off x="8906434" y="176867"/>
            <a:ext cx="2680448" cy="581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cs typeface="Calibri Light"/>
              </a:rPr>
              <a:t>System specific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1AF0B-7974-4CD8-9553-5A099F467EC9}"/>
              </a:ext>
            </a:extLst>
          </p:cNvPr>
          <p:cNvSpPr txBox="1"/>
          <p:nvPr/>
        </p:nvSpPr>
        <p:spPr>
          <a:xfrm>
            <a:off x="322730" y="4204446"/>
            <a:ext cx="2913529" cy="2376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CountryIdentifier</a:t>
            </a:r>
            <a:r>
              <a:rPr lang="en-US" sz="1000">
                <a:ea typeface="+mn-lt"/>
                <a:cs typeface="+mn-lt"/>
              </a:rPr>
              <a:t> ​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CityIdentifier</a:t>
            </a:r>
            <a:r>
              <a:rPr lang="en-US" sz="1000">
                <a:ea typeface="+mn-lt"/>
                <a:cs typeface="+mn-lt"/>
              </a:rPr>
              <a:t> 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OrganizationIdentifier</a:t>
            </a:r>
            <a:r>
              <a:rPr lang="en-US" sz="1000">
                <a:ea typeface="+mn-lt"/>
                <a:cs typeface="+mn-lt"/>
              </a:rPr>
              <a:t> 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GeoNameIdentifier</a:t>
            </a:r>
            <a:r>
              <a:rPr lang="en-US" sz="1000">
                <a:ea typeface="+mn-lt"/>
                <a:cs typeface="+mn-lt"/>
              </a:rPr>
              <a:t> 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LocaleEnglishNameIdentifier</a:t>
            </a:r>
            <a:r>
              <a:rPr lang="en-US" sz="1000">
                <a:ea typeface="+mn-lt"/>
                <a:cs typeface="+mn-lt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Census_OSInstallLanguageIdentifier</a:t>
            </a:r>
            <a:r>
              <a:rPr lang="en-US" sz="1000">
                <a:ea typeface="+mn-lt"/>
                <a:cs typeface="+mn-lt"/>
              </a:rPr>
              <a:t> 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Census_OSUILocaleIdentifier</a:t>
            </a:r>
            <a:r>
              <a:rPr lang="en-US" sz="1000">
                <a:ea typeface="+mn-lt"/>
                <a:cs typeface="+mn-lt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Census_OSWUAutoUpdateOptionsName</a:t>
            </a:r>
            <a:r>
              <a:rPr lang="en-US" sz="1000">
                <a:ea typeface="+mn-lt"/>
                <a:cs typeface="+mn-lt"/>
              </a:rPr>
              <a:t>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 err="1">
                <a:ea typeface="+mn-lt"/>
                <a:cs typeface="+mn-lt"/>
              </a:rPr>
              <a:t>Wdft_IsGamer</a:t>
            </a:r>
            <a:r>
              <a:rPr lang="en-US" sz="1000">
                <a:ea typeface="+mn-lt"/>
                <a:cs typeface="+mn-lt"/>
              </a:rPr>
              <a:t> ​</a:t>
            </a:r>
          </a:p>
          <a:p>
            <a:pPr marL="285750" indent="-285750">
              <a:lnSpc>
                <a:spcPct val="150000"/>
              </a:lnSpc>
              <a:buFont typeface="Wingdings"/>
              <a:buChar char="q"/>
            </a:pPr>
            <a:r>
              <a:rPr lang="en-US" sz="1000">
                <a:ea typeface="+mn-lt"/>
                <a:cs typeface="+mn-lt"/>
              </a:rPr>
              <a:t>Wdft_RegionIdentifier ​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C0DEE1-AEB4-4EAE-98D7-82E81909FBDD}"/>
              </a:ext>
            </a:extLst>
          </p:cNvPr>
          <p:cNvSpPr txBox="1">
            <a:spLocks/>
          </p:cNvSpPr>
          <p:nvPr/>
        </p:nvSpPr>
        <p:spPr>
          <a:xfrm>
            <a:off x="372034" y="3825502"/>
            <a:ext cx="2680448" cy="5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cs typeface="Calibri Light"/>
              </a:rPr>
              <a:t>User specific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3DD3F2-A8C1-496A-A7E2-FA6BF0A5B6F7}"/>
              </a:ext>
            </a:extLst>
          </p:cNvPr>
          <p:cNvSpPr txBox="1">
            <a:spLocks/>
          </p:cNvSpPr>
          <p:nvPr/>
        </p:nvSpPr>
        <p:spPr>
          <a:xfrm>
            <a:off x="-1212" y="180851"/>
            <a:ext cx="2680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cs typeface="Calibri Ligh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AF8B3D-6971-4085-9D7E-C3BAE4C34C9B}"/>
              </a:ext>
            </a:extLst>
          </p:cNvPr>
          <p:cNvSpPr txBox="1">
            <a:spLocks/>
          </p:cNvSpPr>
          <p:nvPr/>
        </p:nvSpPr>
        <p:spPr>
          <a:xfrm>
            <a:off x="458985" y="365231"/>
            <a:ext cx="61184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badi"/>
                <a:ea typeface="+mj-lt"/>
                <a:cs typeface="+mj-lt"/>
              </a:rPr>
              <a:t>EDA: feature nature</a:t>
            </a:r>
            <a:endParaRPr lang="en-US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16229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AFE9-EEE7-4990-BCA2-2C4F1EAF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" y="25231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>
                <a:latin typeface="Abadi"/>
                <a:ea typeface="+mj-lt"/>
                <a:cs typeface="+mj-lt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C53-C321-4F1C-A0A0-CDAD592A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47" y="1534472"/>
            <a:ext cx="9011396" cy="4749554"/>
          </a:xfrm>
        </p:spPr>
        <p:txBody>
          <a:bodyPr anchor="t">
            <a:normAutofit lnSpcReduction="10000"/>
          </a:bodyPr>
          <a:lstStyle/>
          <a:p>
            <a:r>
              <a:rPr lang="en-US" sz="2400">
                <a:latin typeface="Calibri Light"/>
                <a:cs typeface="Calibri Light"/>
              </a:rPr>
              <a:t>Delete variables with no variance</a:t>
            </a:r>
          </a:p>
          <a:p>
            <a:r>
              <a:rPr lang="en-US" sz="2400">
                <a:latin typeface="Calibri Light"/>
                <a:cs typeface="Calibri Light"/>
              </a:rPr>
              <a:t>Delete variables with more than 90% missing values</a:t>
            </a:r>
          </a:p>
          <a:p>
            <a:r>
              <a:rPr lang="en-US" sz="2400">
                <a:latin typeface="Calibri Light"/>
                <a:cs typeface="Calibri Light"/>
              </a:rPr>
              <a:t>Create flag for missing values for all columns</a:t>
            </a:r>
          </a:p>
          <a:p>
            <a:r>
              <a:rPr lang="en-US" sz="2400">
                <a:latin typeface="Calibri Light"/>
                <a:cs typeface="Calibri Light"/>
              </a:rPr>
              <a:t>Missing values in </a:t>
            </a:r>
            <a:r>
              <a:rPr lang="en-US" sz="2400">
                <a:latin typeface="Calibri Light"/>
                <a:ea typeface="+mn-lt"/>
                <a:cs typeface="Calibri Light"/>
              </a:rPr>
              <a:t>Categorical variables </a:t>
            </a:r>
            <a:r>
              <a:rPr lang="en-US" sz="2400">
                <a:latin typeface="Calibri Light"/>
                <a:cs typeface="Calibri Light"/>
              </a:rPr>
              <a:t>: </a:t>
            </a:r>
          </a:p>
          <a:p>
            <a:pPr lvl="1"/>
            <a:r>
              <a:rPr lang="en-US" sz="2000">
                <a:latin typeface="Calibri Light"/>
                <a:cs typeface="Calibri Light"/>
              </a:rPr>
              <a:t>Less than 30% missing values: replace by the mode</a:t>
            </a:r>
          </a:p>
          <a:p>
            <a:pPr lvl="1"/>
            <a:r>
              <a:rPr lang="en-US" sz="2000">
                <a:latin typeface="Calibri Light"/>
                <a:cs typeface="Calibri Light"/>
              </a:rPr>
              <a:t>More than 30% missing values: replace per "missing"</a:t>
            </a:r>
          </a:p>
          <a:p>
            <a:r>
              <a:rPr lang="en-US" sz="2400">
                <a:latin typeface="Calibri Light"/>
                <a:cs typeface="Calibri Light"/>
              </a:rPr>
              <a:t>Missing values in  Numerical variables : </a:t>
            </a:r>
          </a:p>
          <a:p>
            <a:pPr lvl="1"/>
            <a:r>
              <a:rPr lang="en-US" sz="2000">
                <a:latin typeface="Calibri Light"/>
                <a:cs typeface="Calibri Light"/>
              </a:rPr>
              <a:t>Less than 300 unique values: replace by 0</a:t>
            </a:r>
          </a:p>
          <a:p>
            <a:pPr lvl="1"/>
            <a:r>
              <a:rPr lang="en-US" sz="2000">
                <a:latin typeface="Calibri Light"/>
                <a:cs typeface="Calibri Light"/>
              </a:rPr>
              <a:t>Many unique values (some more than 7000)  replaced by mean or mode depending  on the case </a:t>
            </a:r>
          </a:p>
          <a:p>
            <a:r>
              <a:rPr lang="en-US" sz="2400">
                <a:latin typeface="Calibri Light"/>
                <a:cs typeface="Calibri Light"/>
              </a:rPr>
              <a:t>Dummy encoding for the binary variables, dropping first column</a:t>
            </a:r>
          </a:p>
          <a:p>
            <a:r>
              <a:rPr lang="en-US" sz="2400">
                <a:latin typeface="Calibri Light"/>
                <a:cs typeface="Calibri Light"/>
              </a:rPr>
              <a:t>Replace categorical variable per % of incidence</a:t>
            </a:r>
          </a:p>
          <a:p>
            <a:pPr lvl="1"/>
            <a:endParaRPr lang="en-US" sz="2000">
              <a:latin typeface="Calibri Light"/>
              <a:cs typeface="Calibri Light"/>
            </a:endParaRPr>
          </a:p>
          <a:p>
            <a:pPr lvl="1"/>
            <a:endParaRPr lang="en-US" sz="2400">
              <a:latin typeface="Calibri Light"/>
              <a:cs typeface="Calibri Light"/>
            </a:endParaRPr>
          </a:p>
          <a:p>
            <a:endParaRPr lang="en-US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89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AFE9-EEE7-4990-BCA2-2C4F1EAF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" y="25231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>
                <a:latin typeface="Abadi"/>
                <a:ea typeface="+mj-lt"/>
                <a:cs typeface="+mj-lt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C53-C321-4F1C-A0A0-CDAD592A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28" y="1582853"/>
            <a:ext cx="8793682" cy="4531840"/>
          </a:xfrm>
        </p:spPr>
        <p:txBody>
          <a:bodyPr anchor="t">
            <a:normAutofit/>
          </a:bodyPr>
          <a:lstStyle/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C8AA2-F752-4A50-8B1E-3DA3E3F2BDF3}"/>
              </a:ext>
            </a:extLst>
          </p:cNvPr>
          <p:cNvSpPr txBox="1">
            <a:spLocks/>
          </p:cNvSpPr>
          <p:nvPr/>
        </p:nvSpPr>
        <p:spPr>
          <a:xfrm>
            <a:off x="907064" y="1629722"/>
            <a:ext cx="9011396" cy="474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alibri Light"/>
                <a:cs typeface="Calibri Light"/>
              </a:rPr>
              <a:t>We realize that very few variable were numerically significant.</a:t>
            </a:r>
          </a:p>
          <a:p>
            <a:pPr marL="0" indent="0">
              <a:buNone/>
            </a:pPr>
            <a:r>
              <a:rPr lang="en-US" sz="2400">
                <a:latin typeface="Calibri Light"/>
                <a:cs typeface="Calibri Light"/>
              </a:rPr>
              <a:t>We decided to create 3 new Variables from them: </a:t>
            </a:r>
            <a:endParaRPr lang="en-US">
              <a:latin typeface="Calibri Light"/>
              <a:cs typeface="Calibri Light"/>
            </a:endParaRPr>
          </a:p>
          <a:p>
            <a:r>
              <a:rPr lang="en-US" sz="2400">
                <a:latin typeface="Calibri Light"/>
                <a:cs typeface="Calibri Light"/>
              </a:rPr>
              <a:t>Memory: mean of all variables relative to the memory</a:t>
            </a:r>
          </a:p>
          <a:p>
            <a:r>
              <a:rPr lang="en-US" sz="2400">
                <a:latin typeface="Calibri Light"/>
                <a:cs typeface="Calibri Light"/>
              </a:rPr>
              <a:t>Computer Performance: M</a:t>
            </a:r>
            <a:r>
              <a:rPr lang="en-US" sz="2400">
                <a:latin typeface="Calibri Light"/>
                <a:ea typeface="+mn-lt"/>
                <a:cs typeface="Calibri Light"/>
              </a:rPr>
              <a:t>ean of all variables relative to technical performance </a:t>
            </a:r>
            <a:endParaRPr lang="en-US" sz="2400">
              <a:latin typeface="Calibri Light"/>
              <a:cs typeface="Calibri Light"/>
            </a:endParaRPr>
          </a:p>
          <a:p>
            <a:r>
              <a:rPr lang="en-US" sz="2400">
                <a:latin typeface="Calibri Light"/>
                <a:cs typeface="Calibri Light"/>
              </a:rPr>
              <a:t>Material Features: mean of all numerical variable regarding computer features</a:t>
            </a:r>
          </a:p>
          <a:p>
            <a:endParaRPr lang="en-US" sz="240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400" i="1">
                <a:latin typeface="Calibri Light"/>
                <a:cs typeface="Calibri Light"/>
              </a:rPr>
              <a:t>All the original variable have been standardized from 0 to 1 before calculations </a:t>
            </a:r>
            <a:endParaRPr lang="en-US" sz="2400">
              <a:latin typeface="Calibri Light"/>
              <a:cs typeface="Calibri Light"/>
            </a:endParaRPr>
          </a:p>
          <a:p>
            <a:endParaRPr lang="en-US" sz="2400">
              <a:latin typeface="Calibri Light"/>
              <a:cs typeface="Calibri Light"/>
            </a:endParaRPr>
          </a:p>
          <a:p>
            <a:pPr lvl="1"/>
            <a:endParaRPr lang="en-US" sz="2000">
              <a:latin typeface="Calibri Light"/>
              <a:cs typeface="Calibri Light"/>
            </a:endParaRPr>
          </a:p>
          <a:p>
            <a:pPr lvl="1"/>
            <a:endParaRPr lang="en-US">
              <a:latin typeface="Calibri Light"/>
              <a:cs typeface="Calibri Light"/>
            </a:endParaRPr>
          </a:p>
          <a:p>
            <a:endParaRPr lang="en-US"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38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AFE9-EEE7-4990-BCA2-2C4F1EAF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" y="252310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>
                <a:latin typeface="Abadi"/>
                <a:ea typeface="+mj-lt"/>
                <a:cs typeface="+mj-lt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C53-C321-4F1C-A0A0-CDAD592A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28" y="1582853"/>
            <a:ext cx="8793682" cy="4531840"/>
          </a:xfrm>
        </p:spPr>
        <p:txBody>
          <a:bodyPr anchor="t">
            <a:normAutofit/>
          </a:bodyPr>
          <a:lstStyle/>
          <a:p>
            <a:endParaRPr lang="en-US" sz="2400">
              <a:cs typeface="Calibri"/>
            </a:endParaRPr>
          </a:p>
          <a:p>
            <a:pPr lvl="1"/>
            <a:endParaRPr lang="en-US" sz="20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C8AA2-F752-4A50-8B1E-3DA3E3F2BDF3}"/>
              </a:ext>
            </a:extLst>
          </p:cNvPr>
          <p:cNvSpPr txBox="1">
            <a:spLocks/>
          </p:cNvSpPr>
          <p:nvPr/>
        </p:nvSpPr>
        <p:spPr>
          <a:xfrm>
            <a:off x="2485724" y="1668943"/>
            <a:ext cx="9011396" cy="474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Calibri Light"/>
              </a:rPr>
              <a:t>Pearson R test </a:t>
            </a:r>
          </a:p>
          <a:p>
            <a:pPr marL="0" indent="0">
              <a:buNone/>
            </a:pPr>
            <a:endParaRPr lang="en-US" sz="24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endParaRPr lang="en-US" sz="24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Calibri Light"/>
              </a:rPr>
              <a:t>Variables with P-Value &gt; 0.05 were removed</a:t>
            </a:r>
            <a:endParaRPr lang="en-US">
              <a:latin typeface="Calibri Light"/>
              <a:cs typeface="Calibri Light"/>
            </a:endParaRPr>
          </a:p>
          <a:p>
            <a:endParaRPr lang="en-US" sz="24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endParaRPr lang="en-US" sz="24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>
                <a:latin typeface="Calibri Light"/>
                <a:ea typeface="+mn-lt"/>
                <a:cs typeface="Calibri Light"/>
              </a:rPr>
              <a:t>Feature reduction from 83 available to just 61 selected </a:t>
            </a:r>
            <a:endParaRPr lang="en-US">
              <a:latin typeface="Calibri Light"/>
              <a:cs typeface="Calibri Light"/>
            </a:endParaRPr>
          </a:p>
          <a:p>
            <a:pPr lvl="1"/>
            <a:endParaRPr lang="en-US" sz="2000">
              <a:latin typeface="Calibri Light"/>
              <a:cs typeface="Calibri Light"/>
            </a:endParaRPr>
          </a:p>
          <a:p>
            <a:pPr lvl="1"/>
            <a:endParaRPr lang="en-US">
              <a:latin typeface="Calibri Light"/>
              <a:cs typeface="Calibri Light"/>
            </a:endParaRPr>
          </a:p>
          <a:p>
            <a:endParaRPr lang="en-US" sz="2400">
              <a:latin typeface="Calibri Light"/>
              <a:cs typeface="Calibri Light"/>
            </a:endParaRPr>
          </a:p>
        </p:txBody>
      </p:sp>
      <p:pic>
        <p:nvPicPr>
          <p:cNvPr id="5" name="Graphic 5" descr="Upward trend with solid fill">
            <a:extLst>
              <a:ext uri="{FF2B5EF4-FFF2-40B4-BE49-F238E27FC236}">
                <a16:creationId xmlns:a16="http://schemas.microsoft.com/office/drawing/2014/main" id="{BFACE423-FE6C-4EC8-A036-1F9598EF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093" y="1922929"/>
            <a:ext cx="914400" cy="914400"/>
          </a:xfrm>
          <a:prstGeom prst="rect">
            <a:avLst/>
          </a:prstGeom>
        </p:spPr>
      </p:pic>
      <p:pic>
        <p:nvPicPr>
          <p:cNvPr id="6" name="Graphic 7" descr="Braille with solid fill">
            <a:extLst>
              <a:ext uri="{FF2B5EF4-FFF2-40B4-BE49-F238E27FC236}">
                <a16:creationId xmlns:a16="http://schemas.microsoft.com/office/drawing/2014/main" id="{DC90281A-2D1F-455F-B2A3-3FD4DEBA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671" y="3222812"/>
            <a:ext cx="914400" cy="914400"/>
          </a:xfrm>
          <a:prstGeom prst="rect">
            <a:avLst/>
          </a:prstGeom>
        </p:spPr>
      </p:pic>
      <p:pic>
        <p:nvPicPr>
          <p:cNvPr id="8" name="Graphic 9" descr="Checkmark with solid fill">
            <a:extLst>
              <a:ext uri="{FF2B5EF4-FFF2-40B4-BE49-F238E27FC236}">
                <a16:creationId xmlns:a16="http://schemas.microsoft.com/office/drawing/2014/main" id="{0BB5CCB5-5EEC-41EC-98F7-82D9E1D802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3671" y="45226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7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F97DA7-8ED7-4C5F-9256-30B7CC6FAE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badi"/>
                <a:cs typeface="Calibri Light"/>
              </a:rPr>
              <a:t>Modeling </a:t>
            </a:r>
            <a:endParaRPr lang="en-US">
              <a:latin typeface="Abadi"/>
            </a:endParaRPr>
          </a:p>
        </p:txBody>
      </p:sp>
      <p:pic>
        <p:nvPicPr>
          <p:cNvPr id="7" name="Graphic 17" descr="Harvey Balls 30% outline">
            <a:extLst>
              <a:ext uri="{FF2B5EF4-FFF2-40B4-BE49-F238E27FC236}">
                <a16:creationId xmlns:a16="http://schemas.microsoft.com/office/drawing/2014/main" id="{0489F163-F2C4-41EE-8C02-21091299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625" y="1371525"/>
            <a:ext cx="3385679" cy="33856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281601-14CA-481B-B731-03138AC7F56D}"/>
              </a:ext>
            </a:extLst>
          </p:cNvPr>
          <p:cNvCxnSpPr/>
          <p:nvPr/>
        </p:nvCxnSpPr>
        <p:spPr>
          <a:xfrm flipH="1">
            <a:off x="2898796" y="2484295"/>
            <a:ext cx="1935271" cy="27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C262A-4892-41BE-8DEF-6D88C565D72C}"/>
              </a:ext>
            </a:extLst>
          </p:cNvPr>
          <p:cNvCxnSpPr>
            <a:cxnSpLocks/>
          </p:cNvCxnSpPr>
          <p:nvPr/>
        </p:nvCxnSpPr>
        <p:spPr>
          <a:xfrm flipH="1" flipV="1">
            <a:off x="2852637" y="3756209"/>
            <a:ext cx="1987462" cy="25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3CC455-9890-4345-B81A-20F7FF137BE6}"/>
              </a:ext>
            </a:extLst>
          </p:cNvPr>
          <p:cNvSpPr txBox="1"/>
          <p:nvPr/>
        </p:nvSpPr>
        <p:spPr>
          <a:xfrm>
            <a:off x="1275829" y="3229596"/>
            <a:ext cx="13619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70%</a:t>
            </a:r>
            <a:endParaRPr lang="en-US" sz="2400" b="1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8CB93-80EA-41F9-B089-4357105319E1}"/>
              </a:ext>
            </a:extLst>
          </p:cNvPr>
          <p:cNvSpPr txBox="1"/>
          <p:nvPr/>
        </p:nvSpPr>
        <p:spPr>
          <a:xfrm>
            <a:off x="2381804" y="2649940"/>
            <a:ext cx="13619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30%</a:t>
            </a:r>
            <a:endParaRPr lang="en-US" sz="2400" b="1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117D9D-9B86-4D2B-82CE-E51591DB1C10}"/>
              </a:ext>
            </a:extLst>
          </p:cNvPr>
          <p:cNvSpPr txBox="1"/>
          <p:nvPr/>
        </p:nvSpPr>
        <p:spPr>
          <a:xfrm>
            <a:off x="790119" y="5214677"/>
            <a:ext cx="55928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Number of Features: 61</a:t>
            </a:r>
          </a:p>
          <a:p>
            <a:r>
              <a:rPr lang="en-US" b="1">
                <a:cs typeface="Calibri" panose="020F0502020204030204"/>
              </a:rPr>
              <a:t>Number of observation in Training Set : </a:t>
            </a:r>
            <a:r>
              <a:rPr lang="en-US" b="1">
                <a:ea typeface="+mn-lt"/>
                <a:cs typeface="+mn-lt"/>
              </a:rPr>
              <a:t>535755 </a:t>
            </a:r>
          </a:p>
          <a:p>
            <a:r>
              <a:rPr lang="en-US" b="1">
                <a:ea typeface="+mn-lt"/>
                <a:cs typeface="+mn-lt"/>
              </a:rPr>
              <a:t>Number of observation in Test Set : 229610</a:t>
            </a:r>
          </a:p>
        </p:txBody>
      </p:sp>
      <p:pic>
        <p:nvPicPr>
          <p:cNvPr id="24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93CDCCD1-9D86-4A1C-97CF-36C61DF1B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62" y="619125"/>
            <a:ext cx="3000374" cy="30122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908258-2AA7-4CA8-9479-F5A8FF61660E}"/>
              </a:ext>
            </a:extLst>
          </p:cNvPr>
          <p:cNvSpPr txBox="1"/>
          <p:nvPr/>
        </p:nvSpPr>
        <p:spPr>
          <a:xfrm>
            <a:off x="5027275" y="2309880"/>
            <a:ext cx="3302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  <a:endParaRPr lang="en-US" b="1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1725B5-22AE-400A-A129-46B71DCC19D5}"/>
              </a:ext>
            </a:extLst>
          </p:cNvPr>
          <p:cNvSpPr txBox="1"/>
          <p:nvPr/>
        </p:nvSpPr>
        <p:spPr>
          <a:xfrm>
            <a:off x="5027275" y="3590534"/>
            <a:ext cx="3302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Train Set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49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96E621-E334-473D-96F3-3539EAF6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Abadi"/>
                <a:ea typeface="+mj-lt"/>
                <a:cs typeface="+mj-lt"/>
              </a:rPr>
              <a:t>Instantiating the Models</a:t>
            </a:r>
            <a:endParaRPr lang="en-US" b="1">
              <a:latin typeface="Abad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662D6B-A76A-46B6-846A-647357DA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alibri Light"/>
                <a:cs typeface="Calibri Light"/>
              </a:rPr>
              <a:t>Implementing the following models on train set:</a:t>
            </a: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r>
              <a:rPr lang="en-US" i="1">
                <a:latin typeface="Calibri Light"/>
                <a:cs typeface="Calibri Light"/>
              </a:rPr>
              <a:t>Logistic Regression </a:t>
            </a:r>
          </a:p>
          <a:p>
            <a:r>
              <a:rPr lang="en-US" i="1">
                <a:latin typeface="Calibri Light"/>
                <a:cs typeface="Calibri Light"/>
              </a:rPr>
              <a:t>K Nearest Neighbours </a:t>
            </a:r>
          </a:p>
          <a:p>
            <a:r>
              <a:rPr lang="en-US" i="1">
                <a:latin typeface="Calibri Light"/>
                <a:cs typeface="Calibri Light"/>
              </a:rPr>
              <a:t>Random Forest</a:t>
            </a:r>
          </a:p>
          <a:p>
            <a:r>
              <a:rPr lang="en-US" i="1">
                <a:latin typeface="Calibri Light"/>
                <a:cs typeface="Calibri Light"/>
              </a:rPr>
              <a:t>Neural Network </a:t>
            </a:r>
          </a:p>
          <a:p>
            <a:r>
              <a:rPr lang="en-US" i="1">
                <a:latin typeface="Calibri Light"/>
                <a:cs typeface="Calibri Light"/>
              </a:rPr>
              <a:t>Gradient Boosting </a:t>
            </a:r>
          </a:p>
        </p:txBody>
      </p:sp>
      <p:pic>
        <p:nvPicPr>
          <p:cNvPr id="14" name="Picture 4" descr="Icon&#10;&#10;Description automatically generated">
            <a:extLst>
              <a:ext uri="{FF2B5EF4-FFF2-40B4-BE49-F238E27FC236}">
                <a16:creationId xmlns:a16="http://schemas.microsoft.com/office/drawing/2014/main" id="{5341374C-2CC0-469A-B133-5C15746E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06" y="2951956"/>
            <a:ext cx="2286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SML GROUP PROJECT MALWARE PREDICTION</vt:lpstr>
      <vt:lpstr>Business Problem</vt:lpstr>
      <vt:lpstr>Data Description</vt:lpstr>
      <vt:lpstr>Hardware specific</vt:lpstr>
      <vt:lpstr>Data Preparation</vt:lpstr>
      <vt:lpstr>Feature engineering</vt:lpstr>
      <vt:lpstr>Feature selection</vt:lpstr>
      <vt:lpstr>PowerPoint Presentation</vt:lpstr>
      <vt:lpstr>Instantiating the Models</vt:lpstr>
      <vt:lpstr>First results on Training Set</vt:lpstr>
      <vt:lpstr>Grid Search </vt:lpstr>
      <vt:lpstr>Hyper Parameters </vt:lpstr>
      <vt:lpstr>Results on Training Set after Tuning Hyper Parameters</vt:lpstr>
      <vt:lpstr>Evaluation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2021-03-30T11:38:58Z</dcterms:created>
  <dcterms:modified xsi:type="dcterms:W3CDTF">2021-04-19T09:23:13Z</dcterms:modified>
</cp:coreProperties>
</file>