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70" r:id="rId16"/>
    <p:sldId id="269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9" r:id="rId26"/>
    <p:sldId id="278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 Information" id="{2FE32448-C79B-4A13-A41D-915212EA6ABC}">
          <p14:sldIdLst>
            <p14:sldId id="256"/>
            <p14:sldId id="257"/>
            <p14:sldId id="258"/>
            <p14:sldId id="259"/>
            <p14:sldId id="260"/>
          </p14:sldIdLst>
        </p14:section>
        <p14:section name="Data Analysis" id="{57555CF9-5D17-4177-ABC0-D28CA6039392}">
          <p14:sldIdLst>
            <p14:sldId id="261"/>
            <p14:sldId id="262"/>
            <p14:sldId id="263"/>
            <p14:sldId id="264"/>
          </p14:sldIdLst>
        </p14:section>
        <p14:section name="Analysis" id="{719E127C-ED7C-40E1-8E0E-455B81F915D8}">
          <p14:sldIdLst>
            <p14:sldId id="271"/>
            <p14:sldId id="265"/>
            <p14:sldId id="266"/>
            <p14:sldId id="267"/>
            <p14:sldId id="268"/>
            <p14:sldId id="270"/>
            <p14:sldId id="269"/>
            <p14:sldId id="285"/>
            <p14:sldId id="272"/>
            <p14:sldId id="273"/>
            <p14:sldId id="274"/>
            <p14:sldId id="275"/>
            <p14:sldId id="276"/>
            <p14:sldId id="277"/>
            <p14:sldId id="286"/>
          </p14:sldIdLst>
        </p14:section>
        <p14:section name="PCA" id="{CCF57048-70EB-4EF9-AFCA-073F74FEF95D}">
          <p14:sldIdLst>
            <p14:sldId id="279"/>
            <p14:sldId id="278"/>
            <p14:sldId id="280"/>
            <p14:sldId id="281"/>
            <p14:sldId id="282"/>
            <p14:sldId id="283"/>
          </p14:sldIdLst>
        </p14:section>
        <p14:section name="Conclusion" id="{7DA68F6F-9AF7-41FF-BE30-54533B039F8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9" d="100"/>
          <a:sy n="79" d="100"/>
        </p:scale>
        <p:origin x="8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C865-9176-4CF8-AB4C-D4BF7526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70757"/>
            <a:ext cx="9448800" cy="1825096"/>
          </a:xfrm>
        </p:spPr>
        <p:txBody>
          <a:bodyPr>
            <a:normAutofit/>
          </a:bodyPr>
          <a:lstStyle/>
          <a:p>
            <a:r>
              <a:rPr lang="en-US" sz="7200" dirty="0"/>
              <a:t>WE are on to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2E9E3-1805-4178-8137-6A24488AA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5302" y="3632202"/>
            <a:ext cx="5943600" cy="685800"/>
          </a:xfrm>
        </p:spPr>
        <p:txBody>
          <a:bodyPr>
            <a:normAutofit/>
          </a:bodyPr>
          <a:lstStyle/>
          <a:p>
            <a:r>
              <a:rPr lang="en-US" sz="1800" dirty="0"/>
              <a:t>By Roxanne Salinas, </a:t>
            </a:r>
            <a:r>
              <a:rPr lang="en-US" sz="1800" dirty="0" err="1"/>
              <a:t>Cambry</a:t>
            </a:r>
            <a:r>
              <a:rPr lang="en-US" sz="1800" dirty="0"/>
              <a:t> Sullivan , 	Ambassador </a:t>
            </a:r>
            <a:r>
              <a:rPr lang="en-US" sz="1800" dirty="0" err="1"/>
              <a:t>Negash</a:t>
            </a:r>
            <a:r>
              <a:rPr lang="en-US" sz="1800" dirty="0"/>
              <a:t>, and Kevin Sablan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FEC924-D746-4D48-A82C-94964E56CC08}"/>
              </a:ext>
            </a:extLst>
          </p:cNvPr>
          <p:cNvSpPr txBox="1">
            <a:spLocks/>
          </p:cNvSpPr>
          <p:nvPr/>
        </p:nvSpPr>
        <p:spPr>
          <a:xfrm>
            <a:off x="4276927" y="2665920"/>
            <a:ext cx="7007157" cy="55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prediction on credit card holders in default.</a:t>
            </a:r>
          </a:p>
        </p:txBody>
      </p:sp>
    </p:spTree>
    <p:extLst>
      <p:ext uri="{BB962C8B-B14F-4D97-AF65-F5344CB8AC3E}">
        <p14:creationId xmlns:p14="http://schemas.microsoft.com/office/powerpoint/2010/main" val="38816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00C2-826F-489D-8CC8-EFDE2E93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0" y="1546693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8412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3AF1-8171-43E2-BDE9-10ADBE9C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C7D7A-2FC6-45CD-82B8-58B4E81DA468}"/>
              </a:ext>
            </a:extLst>
          </p:cNvPr>
          <p:cNvSpPr txBox="1"/>
          <p:nvPr/>
        </p:nvSpPr>
        <p:spPr>
          <a:xfrm>
            <a:off x="5662953" y="2451880"/>
            <a:ext cx="548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inflation factors confirm there is multicollinearity between the monthly bill amounts.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6DA20-E0BB-4EB9-B927-CF3FB2B5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0" y="574237"/>
            <a:ext cx="4305242" cy="582705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94026E1-A219-49B6-94A8-5B5B3CB9B927}"/>
              </a:ext>
            </a:extLst>
          </p:cNvPr>
          <p:cNvGrpSpPr/>
          <p:nvPr/>
        </p:nvGrpSpPr>
        <p:grpSpPr>
          <a:xfrm>
            <a:off x="5091953" y="3429000"/>
            <a:ext cx="6777318" cy="3312459"/>
            <a:chOff x="5091953" y="3429000"/>
            <a:chExt cx="6777318" cy="33124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7F571C-3299-4CA4-A64C-0D8ED1390F5E}"/>
                </a:ext>
              </a:extLst>
            </p:cNvPr>
            <p:cNvSpPr/>
            <p:nvPr/>
          </p:nvSpPr>
          <p:spPr>
            <a:xfrm>
              <a:off x="5091953" y="3429000"/>
              <a:ext cx="6777318" cy="3312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F2D5DE-343D-4838-80D8-6C0EE9B3B036}"/>
                </a:ext>
              </a:extLst>
            </p:cNvPr>
            <p:cNvGrpSpPr/>
            <p:nvPr/>
          </p:nvGrpSpPr>
          <p:grpSpPr>
            <a:xfrm>
              <a:off x="5216462" y="3536391"/>
              <a:ext cx="6527023" cy="3140876"/>
              <a:chOff x="5216462" y="3536391"/>
              <a:chExt cx="6527023" cy="314087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6C0E279-8E29-439F-9943-F15661FD9875}"/>
                  </a:ext>
                </a:extLst>
              </p:cNvPr>
              <p:cNvGrpSpPr/>
              <p:nvPr/>
            </p:nvGrpSpPr>
            <p:grpSpPr>
              <a:xfrm>
                <a:off x="5216462" y="3536391"/>
                <a:ext cx="6527023" cy="3140876"/>
                <a:chOff x="5216462" y="3536391"/>
                <a:chExt cx="6527023" cy="3140876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10F6227-B102-47AC-9E7A-1A84EDBDB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659"/>
                <a:stretch/>
              </p:blipFill>
              <p:spPr>
                <a:xfrm>
                  <a:off x="5216462" y="3536391"/>
                  <a:ext cx="3190875" cy="3140876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371E730-5286-455A-8B75-250670B6DFE2}"/>
                    </a:ext>
                  </a:extLst>
                </p:cNvPr>
                <p:cNvGrpSpPr/>
                <p:nvPr/>
              </p:nvGrpSpPr>
              <p:grpSpPr>
                <a:xfrm>
                  <a:off x="8552609" y="3536391"/>
                  <a:ext cx="3190876" cy="3118810"/>
                  <a:chOff x="8606397" y="3605166"/>
                  <a:chExt cx="3190876" cy="3118810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F9C9DB93-E635-4AD2-9B1A-B2E2C93422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52341"/>
                  <a:stretch/>
                </p:blipFill>
                <p:spPr>
                  <a:xfrm>
                    <a:off x="8606398" y="3864103"/>
                    <a:ext cx="3190875" cy="2859873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C28D5ABF-6DB0-4150-8299-0737615156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95754"/>
                  <a:stretch/>
                </p:blipFill>
                <p:spPr>
                  <a:xfrm>
                    <a:off x="8606397" y="3605166"/>
                    <a:ext cx="3190875" cy="25480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96D2E8-89E0-47CB-A1A4-EB9DF3EDFDED}"/>
                  </a:ext>
                </a:extLst>
              </p:cNvPr>
              <p:cNvSpPr/>
              <p:nvPr/>
            </p:nvSpPr>
            <p:spPr>
              <a:xfrm>
                <a:off x="9314329" y="3791193"/>
                <a:ext cx="663389" cy="139937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04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A47F-B506-47FF-B312-00B08715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EC495-4201-4296-8860-9346E78582BC}"/>
              </a:ext>
            </a:extLst>
          </p:cNvPr>
          <p:cNvSpPr txBox="1"/>
          <p:nvPr/>
        </p:nvSpPr>
        <p:spPr>
          <a:xfrm>
            <a:off x="1617250" y="4833348"/>
            <a:ext cx="3007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 18.54%</a:t>
            </a:r>
          </a:p>
          <a:p>
            <a:endParaRPr lang="en-US" dirty="0"/>
          </a:p>
          <a:p>
            <a:r>
              <a:rPr lang="en-US" dirty="0"/>
              <a:t>This model places more customers in default status than is observed.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04370-B16A-4ED2-8CE5-F5768D17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50" y="364022"/>
            <a:ext cx="3600450" cy="434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9F188-B863-4719-9117-474D6794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52" y="3305175"/>
            <a:ext cx="4970279" cy="3067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E5D82-DA24-4E6D-9F46-A13E5A3B873D}"/>
              </a:ext>
            </a:extLst>
          </p:cNvPr>
          <p:cNvSpPr txBox="1"/>
          <p:nvPr/>
        </p:nvSpPr>
        <p:spPr>
          <a:xfrm>
            <a:off x="5515152" y="2922729"/>
            <a:ext cx="231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 0.71628</a:t>
            </a:r>
          </a:p>
        </p:txBody>
      </p:sp>
    </p:spTree>
    <p:extLst>
      <p:ext uri="{BB962C8B-B14F-4D97-AF65-F5344CB8AC3E}">
        <p14:creationId xmlns:p14="http://schemas.microsoft.com/office/powerpoint/2010/main" val="176635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B782-32E7-4CC8-8B5F-5EC3CAD0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4721"/>
            <a:ext cx="8610600" cy="12930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Linear discriminant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1A2D-2282-4E1F-8891-1871CD2F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18" r="57848" b="860"/>
          <a:stretch/>
        </p:blipFill>
        <p:spPr>
          <a:xfrm>
            <a:off x="468720" y="209171"/>
            <a:ext cx="2791495" cy="3462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1BDEDA-C7FC-41CA-A9AC-DA743168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16" y="3346538"/>
            <a:ext cx="5334462" cy="3292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BDE681-2C44-4BA7-9949-C03BFD754267}"/>
              </a:ext>
            </a:extLst>
          </p:cNvPr>
          <p:cNvSpPr txBox="1"/>
          <p:nvPr/>
        </p:nvSpPr>
        <p:spPr>
          <a:xfrm>
            <a:off x="805060" y="3978516"/>
            <a:ext cx="1483947" cy="646986"/>
          </a:xfrm>
          <a:prstGeom prst="round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Testing Error: 18.6%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484471-1411-4079-AE46-9BAA88EDCBCD}"/>
              </a:ext>
            </a:extLst>
          </p:cNvPr>
          <p:cNvSpPr/>
          <p:nvPr/>
        </p:nvSpPr>
        <p:spPr>
          <a:xfrm>
            <a:off x="6563916" y="2977206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AUC = 0.7082072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8D53E8-28D6-4A0E-A28A-57127B358989}"/>
              </a:ext>
            </a:extLst>
          </p:cNvPr>
          <p:cNvGrpSpPr/>
          <p:nvPr/>
        </p:nvGrpSpPr>
        <p:grpSpPr>
          <a:xfrm>
            <a:off x="2554827" y="1940668"/>
            <a:ext cx="3743268" cy="4554107"/>
            <a:chOff x="2554827" y="1940668"/>
            <a:chExt cx="3743268" cy="455410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D993B3-95A9-45DB-8D38-286AA96F6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4827" y="1940668"/>
              <a:ext cx="3743268" cy="455410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91D56E-8F6D-4043-A45C-2FA852649CAB}"/>
                </a:ext>
              </a:extLst>
            </p:cNvPr>
            <p:cNvSpPr/>
            <p:nvPr/>
          </p:nvSpPr>
          <p:spPr>
            <a:xfrm>
              <a:off x="3715966" y="4805464"/>
              <a:ext cx="1809345" cy="1848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14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F797-7667-4833-8452-5D40AF8D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10" y="406419"/>
            <a:ext cx="8713208" cy="1293028"/>
          </a:xfrm>
        </p:spPr>
        <p:txBody>
          <a:bodyPr>
            <a:normAutofit/>
          </a:bodyPr>
          <a:lstStyle/>
          <a:p>
            <a:r>
              <a:rPr lang="en-US" dirty="0"/>
              <a:t>Quadratic discriminant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82FDC-AC2E-4295-A407-970E073E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2" y="329018"/>
            <a:ext cx="3571875" cy="441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C4FC87-4F56-4F22-A276-6AABC0730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88" y="3997542"/>
            <a:ext cx="7575882" cy="2714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3895B-A6DB-48AA-BD9B-6ED4193DD37D}"/>
              </a:ext>
            </a:extLst>
          </p:cNvPr>
          <p:cNvSpPr txBox="1"/>
          <p:nvPr/>
        </p:nvSpPr>
        <p:spPr>
          <a:xfrm>
            <a:off x="3957205" y="1946699"/>
            <a:ext cx="192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52.27%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44E6BE-BD62-47D0-B3A9-E1B5D0E8F1AF}"/>
              </a:ext>
            </a:extLst>
          </p:cNvPr>
          <p:cNvGrpSpPr/>
          <p:nvPr/>
        </p:nvGrpSpPr>
        <p:grpSpPr>
          <a:xfrm>
            <a:off x="6445557" y="2028217"/>
            <a:ext cx="5157919" cy="3216766"/>
            <a:chOff x="2069519" y="1780161"/>
            <a:chExt cx="5428034" cy="33852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1C797D-6F7F-4ACD-B3B9-51155A5B32E1}"/>
                </a:ext>
              </a:extLst>
            </p:cNvPr>
            <p:cNvSpPr/>
            <p:nvPr/>
          </p:nvSpPr>
          <p:spPr>
            <a:xfrm>
              <a:off x="2069519" y="1780161"/>
              <a:ext cx="5428034" cy="33852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018155-0E1D-4609-A689-694748071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24" b="4370"/>
            <a:stretch/>
          </p:blipFill>
          <p:spPr>
            <a:xfrm>
              <a:off x="2176595" y="1895467"/>
              <a:ext cx="5231858" cy="314825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4D075-B9A4-4E86-A583-BFB2EB96A2DD}"/>
              </a:ext>
            </a:extLst>
          </p:cNvPr>
          <p:cNvSpPr/>
          <p:nvPr/>
        </p:nvSpPr>
        <p:spPr>
          <a:xfrm>
            <a:off x="4386579" y="3418912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0.7213692</a:t>
            </a:r>
          </a:p>
        </p:txBody>
      </p:sp>
    </p:spTree>
    <p:extLst>
      <p:ext uri="{BB962C8B-B14F-4D97-AF65-F5344CB8AC3E}">
        <p14:creationId xmlns:p14="http://schemas.microsoft.com/office/powerpoint/2010/main" val="127933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4A8D-087C-476B-97E4-F2938903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Naïve Bayes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CBE78-573A-4A1E-AB51-ADF204AC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97" y="2057401"/>
            <a:ext cx="3828106" cy="4373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81E36-77D8-474C-86D0-D192966B2AA4}"/>
              </a:ext>
            </a:extLst>
          </p:cNvPr>
          <p:cNvSpPr txBox="1"/>
          <p:nvPr/>
        </p:nvSpPr>
        <p:spPr>
          <a:xfrm>
            <a:off x="3646267" y="5893572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Testing Error Rate: 33.16%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93356-9336-4556-9ECE-C3EFCB07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54" y="628725"/>
            <a:ext cx="5334462" cy="3292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84549-B00D-4E22-A084-806B1B0D27B3}"/>
              </a:ext>
            </a:extLst>
          </p:cNvPr>
          <p:cNvSpPr/>
          <p:nvPr/>
        </p:nvSpPr>
        <p:spPr>
          <a:xfrm>
            <a:off x="1357954" y="4053329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0.7320304</a:t>
            </a:r>
          </a:p>
        </p:txBody>
      </p:sp>
    </p:spTree>
    <p:extLst>
      <p:ext uri="{BB962C8B-B14F-4D97-AF65-F5344CB8AC3E}">
        <p14:creationId xmlns:p14="http://schemas.microsoft.com/office/powerpoint/2010/main" val="128781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9C3C-A5CC-4A5A-B13F-EAFB66D5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055" y="541963"/>
            <a:ext cx="8610600" cy="1293028"/>
          </a:xfrm>
        </p:spPr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E5CB7-AB72-4B5C-BC9C-4DA8AB120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59" y="1655524"/>
            <a:ext cx="3419802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8B352-2201-48DC-97F3-056FEFC6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79" y="1655524"/>
            <a:ext cx="3353595" cy="4024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B268D-09D0-4691-9628-1385B51957F6}"/>
              </a:ext>
            </a:extLst>
          </p:cNvPr>
          <p:cNvSpPr txBox="1"/>
          <p:nvPr/>
        </p:nvSpPr>
        <p:spPr>
          <a:xfrm>
            <a:off x="4488195" y="5747366"/>
            <a:ext cx="316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</a:t>
            </a:r>
          </a:p>
          <a:p>
            <a:endParaRPr lang="en-US" dirty="0"/>
          </a:p>
          <a:p>
            <a:r>
              <a:rPr lang="en-US" dirty="0"/>
              <a:t>Testing Error: 24.6%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87FB0-EC99-4B4D-A01B-7D8439DA3A68}"/>
              </a:ext>
            </a:extLst>
          </p:cNvPr>
          <p:cNvSpPr txBox="1"/>
          <p:nvPr/>
        </p:nvSpPr>
        <p:spPr>
          <a:xfrm>
            <a:off x="580630" y="5700049"/>
            <a:ext cx="322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</a:t>
            </a:r>
          </a:p>
          <a:p>
            <a:endParaRPr lang="en-US" dirty="0"/>
          </a:p>
          <a:p>
            <a:r>
              <a:rPr lang="en-US" dirty="0"/>
              <a:t>Testing Error: 30.23%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D7759-4E79-4D1C-A5ED-00D01517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03" y="1675736"/>
            <a:ext cx="3434315" cy="4024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86191-C447-470A-B5EC-6BC3DDBD4349}"/>
              </a:ext>
            </a:extLst>
          </p:cNvPr>
          <p:cNvSpPr txBox="1"/>
          <p:nvPr/>
        </p:nvSpPr>
        <p:spPr>
          <a:xfrm>
            <a:off x="8375442" y="5747366"/>
            <a:ext cx="316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K=10</a:t>
            </a:r>
          </a:p>
          <a:p>
            <a:endParaRPr lang="en-US" dirty="0"/>
          </a:p>
          <a:p>
            <a:r>
              <a:rPr lang="en-US" dirty="0"/>
              <a:t>Testing Error: 23.14%</a:t>
            </a:r>
          </a:p>
        </p:txBody>
      </p:sp>
    </p:spTree>
    <p:extLst>
      <p:ext uri="{BB962C8B-B14F-4D97-AF65-F5344CB8AC3E}">
        <p14:creationId xmlns:p14="http://schemas.microsoft.com/office/powerpoint/2010/main" val="250942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1FFA-9FB0-4B3B-B621-8590F22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64FF68-6F27-4CEB-A1E4-2A8DB02EF432}"/>
              </a:ext>
            </a:extLst>
          </p:cNvPr>
          <p:cNvGrpSpPr/>
          <p:nvPr/>
        </p:nvGrpSpPr>
        <p:grpSpPr>
          <a:xfrm>
            <a:off x="1139156" y="2272625"/>
            <a:ext cx="10068324" cy="1879567"/>
            <a:chOff x="1178067" y="2091448"/>
            <a:chExt cx="10068324" cy="18795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EADF3E-CBAF-4B34-B5BE-7AF255CB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067" y="2091448"/>
              <a:ext cx="10068324" cy="187956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0430B3-3D89-4015-98EE-B0F24BA3385D}"/>
                </a:ext>
              </a:extLst>
            </p:cNvPr>
            <p:cNvSpPr/>
            <p:nvPr/>
          </p:nvSpPr>
          <p:spPr>
            <a:xfrm>
              <a:off x="3312266" y="3332686"/>
              <a:ext cx="1300261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5A5D2-1417-4294-8338-19BA53080DAE}"/>
                </a:ext>
              </a:extLst>
            </p:cNvPr>
            <p:cNvSpPr/>
            <p:nvPr/>
          </p:nvSpPr>
          <p:spPr>
            <a:xfrm>
              <a:off x="1989303" y="2416768"/>
              <a:ext cx="1300261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DAC016-3FF9-4759-AACF-A301519E0D7A}"/>
                </a:ext>
              </a:extLst>
            </p:cNvPr>
            <p:cNvSpPr/>
            <p:nvPr/>
          </p:nvSpPr>
          <p:spPr>
            <a:xfrm>
              <a:off x="4628737" y="3031231"/>
              <a:ext cx="1300261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BD294D-FFBD-4293-AB57-98FAA7E501F4}"/>
                </a:ext>
              </a:extLst>
            </p:cNvPr>
            <p:cNvSpPr/>
            <p:nvPr/>
          </p:nvSpPr>
          <p:spPr>
            <a:xfrm>
              <a:off x="3309019" y="3634244"/>
              <a:ext cx="1300261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526DBA-2313-47D7-A352-DF25C9B6037D}"/>
                </a:ext>
              </a:extLst>
            </p:cNvPr>
            <p:cNvSpPr/>
            <p:nvPr/>
          </p:nvSpPr>
          <p:spPr>
            <a:xfrm>
              <a:off x="3289564" y="2718326"/>
              <a:ext cx="1300261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2C4661-2977-40F7-9C41-1BE371BE7719}"/>
              </a:ext>
            </a:extLst>
          </p:cNvPr>
          <p:cNvSpPr txBox="1"/>
          <p:nvPr/>
        </p:nvSpPr>
        <p:spPr>
          <a:xfrm>
            <a:off x="1454784" y="4585375"/>
            <a:ext cx="89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criteria above, LDA appears to be the best model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363520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0E63-A692-4DE7-9E21-D7A2BDD7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7837"/>
            <a:ext cx="8610600" cy="1293028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FA99-ECC2-4FFD-843C-C27BC34A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82" y="1959428"/>
            <a:ext cx="3197164" cy="3770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B6483-6B74-47FE-89F6-1027344D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3" y="284860"/>
            <a:ext cx="4806557" cy="2966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90B83-F066-4EF0-8978-A953DDC105C0}"/>
              </a:ext>
            </a:extLst>
          </p:cNvPr>
          <p:cNvSpPr txBox="1"/>
          <p:nvPr/>
        </p:nvSpPr>
        <p:spPr>
          <a:xfrm>
            <a:off x="8839431" y="2181332"/>
            <a:ext cx="266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20.71%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8DDB4-959B-4EDA-8E45-A5786FC9BC61}"/>
              </a:ext>
            </a:extLst>
          </p:cNvPr>
          <p:cNvSpPr txBox="1"/>
          <p:nvPr/>
        </p:nvSpPr>
        <p:spPr>
          <a:xfrm>
            <a:off x="8307422" y="1331533"/>
            <a:ext cx="350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minimum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B792D-293E-4D1D-9D11-6B1DD00DF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50" y="3589506"/>
            <a:ext cx="4806557" cy="29663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F78363-CF27-4607-A4F3-AE70E20FA7AC}"/>
              </a:ext>
            </a:extLst>
          </p:cNvPr>
          <p:cNvSpPr/>
          <p:nvPr/>
        </p:nvSpPr>
        <p:spPr>
          <a:xfrm>
            <a:off x="5458646" y="6080831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0.7142555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4224D1-BB7C-4DCC-BE27-9D9FF2C4660E}"/>
              </a:ext>
            </a:extLst>
          </p:cNvPr>
          <p:cNvGrpSpPr/>
          <p:nvPr/>
        </p:nvGrpSpPr>
        <p:grpSpPr>
          <a:xfrm>
            <a:off x="7764401" y="2624561"/>
            <a:ext cx="3506005" cy="4058340"/>
            <a:chOff x="5978821" y="2647923"/>
            <a:chExt cx="3506005" cy="40583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527F85-D962-4FB0-A12D-73691A8C91D5}"/>
                </a:ext>
              </a:extLst>
            </p:cNvPr>
            <p:cNvSpPr/>
            <p:nvPr/>
          </p:nvSpPr>
          <p:spPr>
            <a:xfrm>
              <a:off x="5978821" y="2647923"/>
              <a:ext cx="3506005" cy="4058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B1F5EC-78CD-41C0-89F6-E53CA201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9259" y="2716196"/>
              <a:ext cx="3335314" cy="3906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27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2EE8-0136-47DF-8301-13244363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81" y="-188525"/>
            <a:ext cx="8610600" cy="12930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dirty="0"/>
              <a:t>Ridge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73998-DF8F-4B03-8C2C-2667C617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34" y="361808"/>
            <a:ext cx="2606357" cy="30671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1A3E96-63C5-4FDD-AB64-91E3E75EE4B7}"/>
              </a:ext>
            </a:extLst>
          </p:cNvPr>
          <p:cNvSpPr txBox="1"/>
          <p:nvPr/>
        </p:nvSpPr>
        <p:spPr>
          <a:xfrm>
            <a:off x="7859950" y="1066101"/>
            <a:ext cx="39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one standard error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0C254-F757-4969-AAFA-A0D0BF3099A3}"/>
              </a:ext>
            </a:extLst>
          </p:cNvPr>
          <p:cNvSpPr txBox="1"/>
          <p:nvPr/>
        </p:nvSpPr>
        <p:spPr>
          <a:xfrm>
            <a:off x="3046633" y="5639821"/>
            <a:ext cx="263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20.8%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C4D0-BE1C-4C1A-A0F3-BA67E46B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01" y="3201081"/>
            <a:ext cx="5334462" cy="3292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983782-8F0C-4834-879B-75A063E93C19}"/>
              </a:ext>
            </a:extLst>
          </p:cNvPr>
          <p:cNvSpPr/>
          <p:nvPr/>
        </p:nvSpPr>
        <p:spPr>
          <a:xfrm>
            <a:off x="6189301" y="2831749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0.7135831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B2E53A-D5EF-4425-BB23-6705B99431DE}"/>
              </a:ext>
            </a:extLst>
          </p:cNvPr>
          <p:cNvGrpSpPr/>
          <p:nvPr/>
        </p:nvGrpSpPr>
        <p:grpSpPr>
          <a:xfrm>
            <a:off x="2185962" y="1407582"/>
            <a:ext cx="3631178" cy="4159890"/>
            <a:chOff x="1349383" y="1712351"/>
            <a:chExt cx="3504719" cy="40150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EC546-2ECE-4D39-9F20-5AB27F658485}"/>
                </a:ext>
              </a:extLst>
            </p:cNvPr>
            <p:cNvSpPr/>
            <p:nvPr/>
          </p:nvSpPr>
          <p:spPr>
            <a:xfrm>
              <a:off x="1349383" y="1712351"/>
              <a:ext cx="3504719" cy="401501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6F135B-A12A-40FF-8ACA-920C8237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101" y="1786567"/>
              <a:ext cx="3356285" cy="3827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55C0-0FDC-46FE-8D9B-3B512B20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49A7-BB9C-49E7-8AFA-5DEA1E22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data to predict whether a person is in default on their credit card payments</a:t>
            </a:r>
          </a:p>
        </p:txBody>
      </p:sp>
    </p:spTree>
    <p:extLst>
      <p:ext uri="{BB962C8B-B14F-4D97-AF65-F5344CB8AC3E}">
        <p14:creationId xmlns:p14="http://schemas.microsoft.com/office/powerpoint/2010/main" val="176857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104D-A848-4E43-AC59-BFB46B82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4F1F2-753D-47E6-9DAA-88A196CA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4" y="221145"/>
            <a:ext cx="5055237" cy="311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AECAE-4B41-4E01-8EE9-B9E4D42EF8DE}"/>
              </a:ext>
            </a:extLst>
          </p:cNvPr>
          <p:cNvSpPr txBox="1"/>
          <p:nvPr/>
        </p:nvSpPr>
        <p:spPr>
          <a:xfrm>
            <a:off x="5845866" y="1150313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20.52%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210D3-5FC5-4AFA-BD7C-A810BDD0A1C0}"/>
              </a:ext>
            </a:extLst>
          </p:cNvPr>
          <p:cNvSpPr txBox="1"/>
          <p:nvPr/>
        </p:nvSpPr>
        <p:spPr>
          <a:xfrm>
            <a:off x="9296400" y="1673923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minimum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F3D46-533E-4F80-BCD3-A1D40D50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4" y="3497534"/>
            <a:ext cx="5156455" cy="318226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F0AB8-BFA7-4B37-B2EC-32FAD03AAD2F}"/>
              </a:ext>
            </a:extLst>
          </p:cNvPr>
          <p:cNvGrpSpPr/>
          <p:nvPr/>
        </p:nvGrpSpPr>
        <p:grpSpPr>
          <a:xfrm>
            <a:off x="5492463" y="1626509"/>
            <a:ext cx="3681182" cy="4168077"/>
            <a:chOff x="4548880" y="1830788"/>
            <a:chExt cx="3681182" cy="41680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577337-F842-4E37-85BF-90119823A868}"/>
                </a:ext>
              </a:extLst>
            </p:cNvPr>
            <p:cNvGrpSpPr/>
            <p:nvPr/>
          </p:nvGrpSpPr>
          <p:grpSpPr>
            <a:xfrm>
              <a:off x="4548880" y="1830788"/>
              <a:ext cx="3681182" cy="4168077"/>
              <a:chOff x="6610898" y="1454673"/>
              <a:chExt cx="3681182" cy="4168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D3F84A-59CB-4DF3-A247-B90B7FE82564}"/>
                  </a:ext>
                </a:extLst>
              </p:cNvPr>
              <p:cNvSpPr/>
              <p:nvPr/>
            </p:nvSpPr>
            <p:spPr>
              <a:xfrm>
                <a:off x="6610898" y="1454673"/>
                <a:ext cx="3681182" cy="416807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FC2D1AE-0B55-4D7F-AA67-F0FC77FED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5364" y="1619423"/>
                <a:ext cx="3352800" cy="3838575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C0C1DF-93AF-4657-AC47-B5AA5EB4134B}"/>
                </a:ext>
              </a:extLst>
            </p:cNvPr>
            <p:cNvSpPr/>
            <p:nvPr/>
          </p:nvSpPr>
          <p:spPr>
            <a:xfrm>
              <a:off x="4713346" y="4165600"/>
              <a:ext cx="2032894" cy="162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A5632F-5E81-4752-821C-F535A102AE22}"/>
                </a:ext>
              </a:extLst>
            </p:cNvPr>
            <p:cNvSpPr/>
            <p:nvPr/>
          </p:nvSpPr>
          <p:spPr>
            <a:xfrm>
              <a:off x="4703186" y="4592320"/>
              <a:ext cx="2032894" cy="162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0A2460-4A19-4CC1-B55F-BBC103F46005}"/>
              </a:ext>
            </a:extLst>
          </p:cNvPr>
          <p:cNvGrpSpPr/>
          <p:nvPr/>
        </p:nvGrpSpPr>
        <p:grpSpPr>
          <a:xfrm>
            <a:off x="8279551" y="2417302"/>
            <a:ext cx="3553258" cy="4168077"/>
            <a:chOff x="5476688" y="2469181"/>
            <a:chExt cx="3553258" cy="41680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709606-3702-4CF1-8F83-A344731EA530}"/>
                </a:ext>
              </a:extLst>
            </p:cNvPr>
            <p:cNvSpPr/>
            <p:nvPr/>
          </p:nvSpPr>
          <p:spPr>
            <a:xfrm>
              <a:off x="5476688" y="2469181"/>
              <a:ext cx="3553258" cy="41680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DAADF9-8CED-4D07-8543-AE809936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1204" y="2614881"/>
              <a:ext cx="3324225" cy="3876675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F76D5AA-38D8-4865-95C3-D5A1E862695B}"/>
              </a:ext>
            </a:extLst>
          </p:cNvPr>
          <p:cNvSpPr/>
          <p:nvPr/>
        </p:nvSpPr>
        <p:spPr>
          <a:xfrm>
            <a:off x="5608890" y="6052528"/>
            <a:ext cx="212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AUC: 0.7131571</a:t>
            </a:r>
          </a:p>
        </p:txBody>
      </p:sp>
    </p:spTree>
    <p:extLst>
      <p:ext uri="{BB962C8B-B14F-4D97-AF65-F5344CB8AC3E}">
        <p14:creationId xmlns:p14="http://schemas.microsoft.com/office/powerpoint/2010/main" val="211405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9FDD-1E3D-4851-A54C-D8116FDD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17" y="658552"/>
            <a:ext cx="8610600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LASSO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8ABD-B4EE-450B-82C0-5AE4FA27E595}"/>
              </a:ext>
            </a:extLst>
          </p:cNvPr>
          <p:cNvSpPr txBox="1"/>
          <p:nvPr/>
        </p:nvSpPr>
        <p:spPr>
          <a:xfrm>
            <a:off x="8922819" y="1858838"/>
            <a:ext cx="2504454" cy="55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Testing error: 20.84%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0A4328-B9B3-4E0D-A82D-02D049CD3F43}"/>
              </a:ext>
            </a:extLst>
          </p:cNvPr>
          <p:cNvGrpSpPr/>
          <p:nvPr/>
        </p:nvGrpSpPr>
        <p:grpSpPr>
          <a:xfrm>
            <a:off x="6111217" y="515522"/>
            <a:ext cx="2695383" cy="3532955"/>
            <a:chOff x="8810817" y="2822889"/>
            <a:chExt cx="2695383" cy="35329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B3949E-5A5E-44AB-80CD-89B3D5142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713" b="-1"/>
            <a:stretch/>
          </p:blipFill>
          <p:spPr>
            <a:xfrm>
              <a:off x="8810817" y="2822889"/>
              <a:ext cx="2695383" cy="35329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16C0FA-C938-4072-A5AE-71F61A2C3092}"/>
                </a:ext>
              </a:extLst>
            </p:cNvPr>
            <p:cNvSpPr/>
            <p:nvPr/>
          </p:nvSpPr>
          <p:spPr>
            <a:xfrm>
              <a:off x="8810817" y="4876800"/>
              <a:ext cx="2070543" cy="650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5721F-98E7-482E-951E-1447EFE2DC35}"/>
              </a:ext>
            </a:extLst>
          </p:cNvPr>
          <p:cNvSpPr txBox="1"/>
          <p:nvPr/>
        </p:nvSpPr>
        <p:spPr>
          <a:xfrm>
            <a:off x="544747" y="1951580"/>
            <a:ext cx="37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one standard error lambda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1E095-CC88-4316-86DA-8B9D9E03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7" y="2822889"/>
            <a:ext cx="5334462" cy="32921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F7258E9-D7BF-4D79-BE45-4BAE36FCFC09}"/>
              </a:ext>
            </a:extLst>
          </p:cNvPr>
          <p:cNvGrpSpPr/>
          <p:nvPr/>
        </p:nvGrpSpPr>
        <p:grpSpPr>
          <a:xfrm>
            <a:off x="8297979" y="2362450"/>
            <a:ext cx="3492230" cy="3980028"/>
            <a:chOff x="6186792" y="3016638"/>
            <a:chExt cx="3492230" cy="3980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3C886-71A2-4EA1-A578-2ACBE00885EE}"/>
                </a:ext>
              </a:extLst>
            </p:cNvPr>
            <p:cNvSpPr/>
            <p:nvPr/>
          </p:nvSpPr>
          <p:spPr>
            <a:xfrm>
              <a:off x="6186792" y="3016638"/>
              <a:ext cx="3492230" cy="3980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8E81E2-D430-4A6E-B85B-CCA88B6EC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58" r="-4" b="2230"/>
            <a:stretch/>
          </p:blipFill>
          <p:spPr>
            <a:xfrm>
              <a:off x="6275681" y="3097645"/>
              <a:ext cx="3314451" cy="3832698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FD3931E-DCDD-48A9-ADEB-CC4E511F9EE8}"/>
              </a:ext>
            </a:extLst>
          </p:cNvPr>
          <p:cNvSpPr/>
          <p:nvPr/>
        </p:nvSpPr>
        <p:spPr>
          <a:xfrm>
            <a:off x="5879209" y="4262713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0.7106781</a:t>
            </a:r>
          </a:p>
        </p:txBody>
      </p:sp>
    </p:spTree>
    <p:extLst>
      <p:ext uri="{BB962C8B-B14F-4D97-AF65-F5344CB8AC3E}">
        <p14:creationId xmlns:p14="http://schemas.microsoft.com/office/powerpoint/2010/main" val="266002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204D-40C3-4DEB-AC53-A19FF116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73" y="229348"/>
            <a:ext cx="5334462" cy="1293028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A63E4-FF91-42B0-AC01-3BA256AAFE55}"/>
              </a:ext>
            </a:extLst>
          </p:cNvPr>
          <p:cNvSpPr txBox="1"/>
          <p:nvPr/>
        </p:nvSpPr>
        <p:spPr>
          <a:xfrm>
            <a:off x="8824498" y="2205854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20.52%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97E61-2D6B-490B-BC98-D6EEAC7132B7}"/>
              </a:ext>
            </a:extLst>
          </p:cNvPr>
          <p:cNvSpPr txBox="1"/>
          <p:nvPr/>
        </p:nvSpPr>
        <p:spPr>
          <a:xfrm>
            <a:off x="9062935" y="1138898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minimum lambda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E918C-6B92-4DC6-8E78-8C547CF53274}"/>
              </a:ext>
            </a:extLst>
          </p:cNvPr>
          <p:cNvGrpSpPr/>
          <p:nvPr/>
        </p:nvGrpSpPr>
        <p:grpSpPr>
          <a:xfrm>
            <a:off x="5612693" y="1800385"/>
            <a:ext cx="3099814" cy="3795023"/>
            <a:chOff x="4291012" y="1219200"/>
            <a:chExt cx="3609975" cy="4419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591BD7-D748-47E7-AA4E-82B8BCDFD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1012" y="1219200"/>
              <a:ext cx="3609975" cy="4419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F51231-404C-41D0-BEAA-C57B3FE84F33}"/>
                </a:ext>
              </a:extLst>
            </p:cNvPr>
            <p:cNvSpPr/>
            <p:nvPr/>
          </p:nvSpPr>
          <p:spPr>
            <a:xfrm>
              <a:off x="4329546" y="3746360"/>
              <a:ext cx="2032894" cy="162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C2AA7-68AE-4A87-893D-929DD76EE5EB}"/>
              </a:ext>
            </a:extLst>
          </p:cNvPr>
          <p:cNvGrpSpPr/>
          <p:nvPr/>
        </p:nvGrpSpPr>
        <p:grpSpPr>
          <a:xfrm>
            <a:off x="7847936" y="2589332"/>
            <a:ext cx="3311797" cy="3962317"/>
            <a:chOff x="2895600" y="1163637"/>
            <a:chExt cx="3856846" cy="46144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231343-3D87-4C47-AFAD-CFCA413AACD7}"/>
                </a:ext>
              </a:extLst>
            </p:cNvPr>
            <p:cNvSpPr/>
            <p:nvPr/>
          </p:nvSpPr>
          <p:spPr>
            <a:xfrm>
              <a:off x="2895600" y="1163637"/>
              <a:ext cx="3856846" cy="4614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0B7130-C550-47AE-BA36-5DC4ABB8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999" y="1281924"/>
              <a:ext cx="3590925" cy="4371975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3EEC3D4-1645-4513-9EC3-4FA623C49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41" y="384876"/>
            <a:ext cx="4862186" cy="3000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52C185-73CD-4D22-8760-F3188C20E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1" y="3591024"/>
            <a:ext cx="4920142" cy="30364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8A7504-4AE1-48BE-9292-67E5086F2A28}"/>
              </a:ext>
            </a:extLst>
          </p:cNvPr>
          <p:cNvSpPr/>
          <p:nvPr/>
        </p:nvSpPr>
        <p:spPr>
          <a:xfrm>
            <a:off x="5531935" y="5920249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0.7133414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F99F6C-B4EC-423B-8870-271E1CE3C603}"/>
                  </a:ext>
                </a:extLst>
              </p:cNvPr>
              <p:cNvSpPr txBox="1"/>
              <p:nvPr/>
            </p:nvSpPr>
            <p:spPr>
              <a:xfrm>
                <a:off x="10384551" y="1439281"/>
                <a:ext cx="1313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F99F6C-B4EC-423B-8870-271E1CE3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51" y="1439281"/>
                <a:ext cx="13132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52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5AC0-C9EC-437B-8779-8A023C83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097" y="285405"/>
            <a:ext cx="5309681" cy="1293028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6F403-D658-4980-9108-E6F7403B49C7}"/>
              </a:ext>
            </a:extLst>
          </p:cNvPr>
          <p:cNvSpPr txBox="1"/>
          <p:nvPr/>
        </p:nvSpPr>
        <p:spPr>
          <a:xfrm>
            <a:off x="7787330" y="1265524"/>
            <a:ext cx="382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one standard error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93ACB-C8C6-4C76-B8AB-0E31C9B2BF99}"/>
              </a:ext>
            </a:extLst>
          </p:cNvPr>
          <p:cNvSpPr txBox="1"/>
          <p:nvPr/>
        </p:nvSpPr>
        <p:spPr>
          <a:xfrm>
            <a:off x="388190" y="4903123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20.8%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849DF5-F8D4-4B16-9FE9-A5CF2E60B4F0}"/>
                  </a:ext>
                </a:extLst>
              </p:cNvPr>
              <p:cNvSpPr txBox="1"/>
              <p:nvPr/>
            </p:nvSpPr>
            <p:spPr>
              <a:xfrm>
                <a:off x="9872508" y="1578433"/>
                <a:ext cx="1313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849DF5-F8D4-4B16-9FE9-A5CF2E60B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08" y="1578433"/>
                <a:ext cx="13132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EA9D8-984F-4123-89E1-A305127DD5D4}"/>
              </a:ext>
            </a:extLst>
          </p:cNvPr>
          <p:cNvGrpSpPr/>
          <p:nvPr/>
        </p:nvGrpSpPr>
        <p:grpSpPr>
          <a:xfrm>
            <a:off x="237099" y="354302"/>
            <a:ext cx="3600450" cy="4314825"/>
            <a:chOff x="712849" y="1578433"/>
            <a:chExt cx="3600450" cy="43148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939BBE-6044-4040-A98C-267F136AC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49" y="1578433"/>
              <a:ext cx="3600450" cy="43148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B10D1E-16E1-4C65-9A41-979AEAB0B843}"/>
                </a:ext>
              </a:extLst>
            </p:cNvPr>
            <p:cNvSpPr/>
            <p:nvPr/>
          </p:nvSpPr>
          <p:spPr>
            <a:xfrm>
              <a:off x="720043" y="4039025"/>
              <a:ext cx="2157044" cy="8637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A98CA-A0DB-4537-95E6-3AFACF8819EA}"/>
              </a:ext>
            </a:extLst>
          </p:cNvPr>
          <p:cNvSpPr/>
          <p:nvPr/>
        </p:nvSpPr>
        <p:spPr>
          <a:xfrm>
            <a:off x="3943336" y="6029748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0.7113364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A3876F-78A7-4C27-9B42-E95EF0287BF9}"/>
              </a:ext>
            </a:extLst>
          </p:cNvPr>
          <p:cNvGrpSpPr/>
          <p:nvPr/>
        </p:nvGrpSpPr>
        <p:grpSpPr>
          <a:xfrm>
            <a:off x="2706328" y="1279223"/>
            <a:ext cx="3677055" cy="4536214"/>
            <a:chOff x="1114307" y="1357044"/>
            <a:chExt cx="3677055" cy="45362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431E00-648F-4253-B8FC-5E86C6CD9901}"/>
                </a:ext>
              </a:extLst>
            </p:cNvPr>
            <p:cNvSpPr/>
            <p:nvPr/>
          </p:nvSpPr>
          <p:spPr>
            <a:xfrm>
              <a:off x="1114307" y="1357044"/>
              <a:ext cx="3677055" cy="45362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78F21-383C-400B-AF51-D8C8707F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4990" y="1467738"/>
              <a:ext cx="3438525" cy="431482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BE92D-3C56-4905-AD01-E29EE73871E3}"/>
              </a:ext>
            </a:extLst>
          </p:cNvPr>
          <p:cNvGrpSpPr/>
          <p:nvPr/>
        </p:nvGrpSpPr>
        <p:grpSpPr>
          <a:xfrm>
            <a:off x="5954887" y="3134733"/>
            <a:ext cx="5533041" cy="3511685"/>
            <a:chOff x="4690292" y="2220333"/>
            <a:chExt cx="5533041" cy="35116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FBF614-760E-4A5D-9196-08B4E171BDAC}"/>
                </a:ext>
              </a:extLst>
            </p:cNvPr>
            <p:cNvSpPr/>
            <p:nvPr/>
          </p:nvSpPr>
          <p:spPr>
            <a:xfrm>
              <a:off x="4690292" y="2220333"/>
              <a:ext cx="5533041" cy="35116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2A583D-9F93-4700-8073-216614130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9581" y="2327048"/>
              <a:ext cx="5334462" cy="329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7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9084-BA18-4F4F-855E-E8B4CFA7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ADBEF1-C358-49E1-B8A9-8CD75CACC7E8}"/>
              </a:ext>
            </a:extLst>
          </p:cNvPr>
          <p:cNvGrpSpPr/>
          <p:nvPr/>
        </p:nvGrpSpPr>
        <p:grpSpPr>
          <a:xfrm>
            <a:off x="1981200" y="2057401"/>
            <a:ext cx="7026613" cy="3129039"/>
            <a:chOff x="1854740" y="2057401"/>
            <a:chExt cx="7315200" cy="3257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CF3CDE-42C2-4AF2-BB1C-29033A7C4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4740" y="2057401"/>
              <a:ext cx="7315200" cy="32575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7B4F1C-85E1-4B28-8B7E-6C9C246C8844}"/>
                </a:ext>
              </a:extLst>
            </p:cNvPr>
            <p:cNvSpPr/>
            <p:nvPr/>
          </p:nvSpPr>
          <p:spPr>
            <a:xfrm>
              <a:off x="7021749" y="3429001"/>
              <a:ext cx="1091119" cy="3356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BFBE65-87DF-4BE1-B3A3-3F69CA33D3C8}"/>
                </a:ext>
              </a:extLst>
            </p:cNvPr>
            <p:cNvSpPr/>
            <p:nvPr/>
          </p:nvSpPr>
          <p:spPr>
            <a:xfrm>
              <a:off x="4887337" y="4178032"/>
              <a:ext cx="1091119" cy="3356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38F6BB-D15D-44A9-8341-11D0030C1A28}"/>
                </a:ext>
              </a:extLst>
            </p:cNvPr>
            <p:cNvSpPr/>
            <p:nvPr/>
          </p:nvSpPr>
          <p:spPr>
            <a:xfrm>
              <a:off x="2895600" y="3816893"/>
              <a:ext cx="1021403" cy="3356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66C93D-3A7D-4F50-965F-88D75D6EB4A4}"/>
                </a:ext>
              </a:extLst>
            </p:cNvPr>
            <p:cNvSpPr/>
            <p:nvPr/>
          </p:nvSpPr>
          <p:spPr>
            <a:xfrm>
              <a:off x="7040393" y="4552548"/>
              <a:ext cx="1091119" cy="3356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24F80C-C667-4709-9D61-89F9E9296454}"/>
                </a:ext>
              </a:extLst>
            </p:cNvPr>
            <p:cNvSpPr/>
            <p:nvPr/>
          </p:nvSpPr>
          <p:spPr>
            <a:xfrm>
              <a:off x="5978456" y="4933749"/>
              <a:ext cx="1091119" cy="3356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01C33D-C546-4ADF-B870-06CE2ACBDECA}"/>
              </a:ext>
            </a:extLst>
          </p:cNvPr>
          <p:cNvSpPr txBox="1"/>
          <p:nvPr/>
        </p:nvSpPr>
        <p:spPr>
          <a:xfrm>
            <a:off x="1750979" y="5408579"/>
            <a:ext cx="84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the “best” values are similar to the other values in the same category.  No model is standing out above the rest.</a:t>
            </a:r>
          </a:p>
        </p:txBody>
      </p:sp>
    </p:spTree>
    <p:extLst>
      <p:ext uri="{BB962C8B-B14F-4D97-AF65-F5344CB8AC3E}">
        <p14:creationId xmlns:p14="http://schemas.microsoft.com/office/powerpoint/2010/main" val="375449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72BF-D607-428D-A64D-CDB6AB25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280" y="1749893"/>
            <a:ext cx="8610600" cy="1293028"/>
          </a:xfrm>
        </p:spPr>
        <p:txBody>
          <a:bodyPr>
            <a:noAutofit/>
          </a:bodyPr>
          <a:lstStyle/>
          <a:p>
            <a:r>
              <a:rPr lang="en-US" sz="5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425333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159F-695F-4473-8E7F-BDF0FC6B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1FF07-2BD9-40E5-ADE0-27C05AFD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3" y="432666"/>
            <a:ext cx="6295679" cy="38853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3B57007-1994-4515-B9CC-2B560D138E15}"/>
              </a:ext>
            </a:extLst>
          </p:cNvPr>
          <p:cNvGrpSpPr/>
          <p:nvPr/>
        </p:nvGrpSpPr>
        <p:grpSpPr>
          <a:xfrm>
            <a:off x="3329940" y="4565418"/>
            <a:ext cx="8496300" cy="1971675"/>
            <a:chOff x="344170" y="675322"/>
            <a:chExt cx="8496300" cy="1971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3065D5-4B64-4542-8A5A-6789C19E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70" y="675322"/>
              <a:ext cx="8496300" cy="1971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3C337-250F-4A64-8C39-0AE36397C49B}"/>
                </a:ext>
              </a:extLst>
            </p:cNvPr>
            <p:cNvSpPr/>
            <p:nvPr/>
          </p:nvSpPr>
          <p:spPr>
            <a:xfrm>
              <a:off x="3342640" y="1402080"/>
              <a:ext cx="609600" cy="6350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7CF1D0-1661-4CF6-9294-B37CA552E437}"/>
              </a:ext>
            </a:extLst>
          </p:cNvPr>
          <p:cNvSpPr txBox="1"/>
          <p:nvPr/>
        </p:nvSpPr>
        <p:spPr>
          <a:xfrm>
            <a:off x="7200900" y="3117670"/>
            <a:ext cx="332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14</a:t>
            </a:r>
            <a:r>
              <a:rPr lang="en-US" baseline="30000" dirty="0"/>
              <a:t>th</a:t>
            </a:r>
            <a:r>
              <a:rPr lang="en-US" dirty="0"/>
              <a:t> principal component explains 92.04% of the variation of the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81234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A4FF-B10C-4E20-9484-352B03D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5CE4C-CA95-4A52-9939-20D0F973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07" b="14241"/>
          <a:stretch/>
        </p:blipFill>
        <p:spPr>
          <a:xfrm>
            <a:off x="488315" y="586273"/>
            <a:ext cx="5861685" cy="5191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9E817-276D-4EF5-BB89-D7CD40A2EAC3}"/>
              </a:ext>
            </a:extLst>
          </p:cNvPr>
          <p:cNvSpPr txBox="1"/>
          <p:nvPr/>
        </p:nvSpPr>
        <p:spPr>
          <a:xfrm>
            <a:off x="6629400" y="2935578"/>
            <a:ext cx="2092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cannot explain the estimations with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6A4A2-D175-4D30-A16D-704A9490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760" y="2743835"/>
            <a:ext cx="2962275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E6BA7-1342-4259-8FB4-3813418CD9FA}"/>
              </a:ext>
            </a:extLst>
          </p:cNvPr>
          <p:cNvSpPr txBox="1"/>
          <p:nvPr/>
        </p:nvSpPr>
        <p:spPr>
          <a:xfrm>
            <a:off x="6898640" y="5383415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0%</a:t>
            </a:r>
          </a:p>
        </p:txBody>
      </p:sp>
    </p:spTree>
    <p:extLst>
      <p:ext uri="{BB962C8B-B14F-4D97-AF65-F5344CB8AC3E}">
        <p14:creationId xmlns:p14="http://schemas.microsoft.com/office/powerpoint/2010/main" val="103293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E1BF-8A24-475F-A677-44F4FCCA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30186-70B1-48C7-815A-CCC14D35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" y="639315"/>
            <a:ext cx="8181975" cy="454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2B9A7-6C8D-4EA1-BC84-D71F96B56C57}"/>
              </a:ext>
            </a:extLst>
          </p:cNvPr>
          <p:cNvSpPr txBox="1"/>
          <p:nvPr/>
        </p:nvSpPr>
        <p:spPr>
          <a:xfrm>
            <a:off x="5344160" y="5652563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0%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F01B9C-03B8-470B-B3EA-D19F27C092CC}"/>
              </a:ext>
            </a:extLst>
          </p:cNvPr>
          <p:cNvGrpSpPr/>
          <p:nvPr/>
        </p:nvGrpSpPr>
        <p:grpSpPr>
          <a:xfrm>
            <a:off x="7721600" y="2650930"/>
            <a:ext cx="3210560" cy="4033520"/>
            <a:chOff x="5923280" y="2631440"/>
            <a:chExt cx="3210560" cy="4033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91FC5-8279-4D37-B6F7-061D74DEC410}"/>
                </a:ext>
              </a:extLst>
            </p:cNvPr>
            <p:cNvSpPr/>
            <p:nvPr/>
          </p:nvSpPr>
          <p:spPr>
            <a:xfrm>
              <a:off x="5923280" y="2631440"/>
              <a:ext cx="3210560" cy="40335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FB30CA-0510-45EA-8D7B-90492B51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472" y="2752725"/>
              <a:ext cx="2924175" cy="3790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902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54C-291F-4A93-BDF1-1AF3C3DA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ECF8D-53A6-4993-84A8-F69A3437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52" y="4240530"/>
            <a:ext cx="8181975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45C42-2162-4D71-B204-8803AE9A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7" y="2449830"/>
            <a:ext cx="3057525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5EF64-E5AC-4C30-ABAA-E7AC85552CA0}"/>
              </a:ext>
            </a:extLst>
          </p:cNvPr>
          <p:cNvSpPr txBox="1"/>
          <p:nvPr/>
        </p:nvSpPr>
        <p:spPr>
          <a:xfrm>
            <a:off x="3713480" y="36322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0%</a:t>
            </a:r>
          </a:p>
        </p:txBody>
      </p:sp>
    </p:spTree>
    <p:extLst>
      <p:ext uri="{BB962C8B-B14F-4D97-AF65-F5344CB8AC3E}">
        <p14:creationId xmlns:p14="http://schemas.microsoft.com/office/powerpoint/2010/main" val="516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EC7-42BD-4E85-ACCB-D35CB33B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A316-683F-4C64-8BA5-49C1B835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908858"/>
          </a:xfrm>
        </p:spPr>
        <p:txBody>
          <a:bodyPr>
            <a:normAutofit/>
          </a:bodyPr>
          <a:lstStyle/>
          <a:p>
            <a:r>
              <a:rPr lang="en-US" dirty="0"/>
              <a:t>The data is from </a:t>
            </a:r>
            <a:r>
              <a:rPr lang="en-US" dirty="0" err="1"/>
              <a:t>customersa</a:t>
            </a:r>
            <a:r>
              <a:rPr lang="en-US" dirty="0"/>
              <a:t> based in Taiwan from April 2005 to September 2005.</a:t>
            </a:r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FF98-FC37-452E-9FFE-95AC1FFEFDAF}"/>
              </a:ext>
            </a:extLst>
          </p:cNvPr>
          <p:cNvSpPr txBox="1"/>
          <p:nvPr/>
        </p:nvSpPr>
        <p:spPr>
          <a:xfrm>
            <a:off x="928255" y="3193474"/>
            <a:ext cx="9628909" cy="2215991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r>
              <a:rPr lang="en-US" sz="2000" b="1" u="sng" dirty="0"/>
              <a:t>Collected data on:</a:t>
            </a:r>
          </a:p>
          <a:p>
            <a:endParaRPr lang="en-US" b="1" u="sng" dirty="0"/>
          </a:p>
          <a:p>
            <a:r>
              <a:rPr lang="en-US" sz="2000" dirty="0"/>
              <a:t>Credit limit</a:t>
            </a:r>
          </a:p>
          <a:p>
            <a:r>
              <a:rPr lang="en-US" sz="2000" dirty="0"/>
              <a:t>Gender</a:t>
            </a:r>
          </a:p>
          <a:p>
            <a:r>
              <a:rPr lang="en-US" sz="2000" dirty="0"/>
              <a:t>Education</a:t>
            </a:r>
          </a:p>
          <a:p>
            <a:r>
              <a:rPr lang="en-US" sz="2000" dirty="0"/>
              <a:t>Marriage status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Payment history </a:t>
            </a:r>
          </a:p>
          <a:p>
            <a:r>
              <a:rPr lang="en-US" sz="2000" dirty="0"/>
              <a:t>Billed amount</a:t>
            </a:r>
          </a:p>
          <a:p>
            <a:r>
              <a:rPr lang="en-US" sz="2000" dirty="0"/>
              <a:t>Payment amount</a:t>
            </a:r>
          </a:p>
          <a:p>
            <a:r>
              <a:rPr lang="en-US" sz="2000" dirty="0"/>
              <a:t>Default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1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8D8E-3C9E-4E5E-BB98-DE57C2F2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7B068-742E-4577-8E7C-ACCF3C0D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764373"/>
            <a:ext cx="4476750" cy="5434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8C105-C98B-49FC-8634-17F73C441D3F}"/>
              </a:ext>
            </a:extLst>
          </p:cNvPr>
          <p:cNvSpPr txBox="1"/>
          <p:nvPr/>
        </p:nvSpPr>
        <p:spPr>
          <a:xfrm>
            <a:off x="6731000" y="443126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error: 1.43%</a:t>
            </a:r>
          </a:p>
        </p:txBody>
      </p:sp>
    </p:spTree>
    <p:extLst>
      <p:ext uri="{BB962C8B-B14F-4D97-AF65-F5344CB8AC3E}">
        <p14:creationId xmlns:p14="http://schemas.microsoft.com/office/powerpoint/2010/main" val="888607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7516-3D55-465B-A643-30A67B27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A90C-71CD-4DD8-ACCD-9A121021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played a role in our model before we used principal component analysis</a:t>
            </a:r>
          </a:p>
          <a:p>
            <a:endParaRPr lang="en-US" dirty="0"/>
          </a:p>
          <a:p>
            <a:r>
              <a:rPr lang="en-US" dirty="0"/>
              <a:t>Before principal component analysis our testing error hovered around 20%</a:t>
            </a:r>
          </a:p>
          <a:p>
            <a:endParaRPr lang="en-US" dirty="0"/>
          </a:p>
          <a:p>
            <a:r>
              <a:rPr lang="en-US" dirty="0"/>
              <a:t>After principal component analysis the effects of multicollinearity were removed, and our testing error hovered around zero percent.</a:t>
            </a:r>
          </a:p>
        </p:txBody>
      </p:sp>
    </p:spTree>
    <p:extLst>
      <p:ext uri="{BB962C8B-B14F-4D97-AF65-F5344CB8AC3E}">
        <p14:creationId xmlns:p14="http://schemas.microsoft.com/office/powerpoint/2010/main" val="59335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28B-2296-4992-B8F8-DEBF1364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4957-E54D-4249-B88D-98F1AD28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history (Pay_1 represents the number of months late on payment as of Sept. 2005, Pay_2 represents the number of months late on payment as of Aug. 2005, etc.)</a:t>
            </a:r>
          </a:p>
          <a:p>
            <a:endParaRPr lang="en-US" dirty="0"/>
          </a:p>
          <a:p>
            <a:r>
              <a:rPr lang="en-US" dirty="0"/>
              <a:t>Billed amount (bill_amt1 represents the amount billed as of Sept. 2005, bill_amt2 represents the amount billed as of Aug. 2005, etc.)</a:t>
            </a:r>
          </a:p>
          <a:p>
            <a:endParaRPr lang="en-US" dirty="0"/>
          </a:p>
          <a:p>
            <a:r>
              <a:rPr lang="en-US" dirty="0"/>
              <a:t>Payment amount (Pay_amt1 represents the amount paid for the month of Sept. 2005, Pay_2 represents the amount paid for the month of Aug. 2005,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0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7C1-0C17-44EE-AAE5-5081B858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0555-BE31-47E2-926E-9554F7C3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Education-  Grad. School, university, high school, or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Marriage Status- Single, Married, or other</a:t>
            </a:r>
          </a:p>
        </p:txBody>
      </p:sp>
    </p:spTree>
    <p:extLst>
      <p:ext uri="{BB962C8B-B14F-4D97-AF65-F5344CB8AC3E}">
        <p14:creationId xmlns:p14="http://schemas.microsoft.com/office/powerpoint/2010/main" val="33602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4FA6-67F6-4CB2-AA68-D8D9BB8F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040" y="1404453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dirty="0"/>
              <a:t>Data at a glance</a:t>
            </a:r>
          </a:p>
        </p:txBody>
      </p:sp>
    </p:spTree>
    <p:extLst>
      <p:ext uri="{BB962C8B-B14F-4D97-AF65-F5344CB8AC3E}">
        <p14:creationId xmlns:p14="http://schemas.microsoft.com/office/powerpoint/2010/main" val="41212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B7BE-23C0-4AB0-9991-23D10DF8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7" y="639762"/>
            <a:ext cx="8610600" cy="1293028"/>
          </a:xfrm>
        </p:spPr>
        <p:txBody>
          <a:bodyPr/>
          <a:lstStyle/>
          <a:p>
            <a:r>
              <a:rPr lang="en-US" dirty="0"/>
              <a:t>Quick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357B6F-E74E-46E6-9E57-9ED6A7F7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788" y="1759527"/>
            <a:ext cx="9765885" cy="4805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C380BA-10E8-4DC3-ACBF-F95E05F94376}"/>
              </a:ext>
            </a:extLst>
          </p:cNvPr>
          <p:cNvSpPr/>
          <p:nvPr/>
        </p:nvSpPr>
        <p:spPr>
          <a:xfrm>
            <a:off x="9227127" y="5957454"/>
            <a:ext cx="1413164" cy="233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5DD7-DE84-4E1B-8D10-F588E75C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333" y="754645"/>
            <a:ext cx="8132660" cy="5019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1E1FB1-98B8-4B92-B98E-3AE262060159}"/>
              </a:ext>
            </a:extLst>
          </p:cNvPr>
          <p:cNvSpPr txBox="1"/>
          <p:nvPr/>
        </p:nvSpPr>
        <p:spPr>
          <a:xfrm>
            <a:off x="2622046" y="1084342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23,364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CF00-AB6D-4C75-8F65-316076E57881}"/>
              </a:ext>
            </a:extLst>
          </p:cNvPr>
          <p:cNvSpPr txBox="1"/>
          <p:nvPr/>
        </p:nvSpPr>
        <p:spPr>
          <a:xfrm>
            <a:off x="6284363" y="3429000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6636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F69D5-184E-40A3-A89D-F2D61733647C}"/>
              </a:ext>
            </a:extLst>
          </p:cNvPr>
          <p:cNvSpPr txBox="1"/>
          <p:nvPr/>
        </p:nvSpPr>
        <p:spPr>
          <a:xfrm>
            <a:off x="9106287" y="2182505"/>
            <a:ext cx="2288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a model that predicts all test observations as zero has a 78% accuracy rate.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09D8A5-E734-4FD1-86DD-DE49896BF5DF}"/>
              </a:ext>
            </a:extLst>
          </p:cNvPr>
          <p:cNvSpPr/>
          <p:nvPr/>
        </p:nvSpPr>
        <p:spPr>
          <a:xfrm>
            <a:off x="5646738" y="1775458"/>
            <a:ext cx="2247089" cy="1021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22.12% of all customers are in default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4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3232-BCBC-4704-A389-F98621AD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817D4-4D93-45CC-843F-DE00EBAA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085" y="2866838"/>
            <a:ext cx="6096000" cy="3762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C4F79-C177-43E2-AFA9-D2420A21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1440873"/>
            <a:ext cx="3595169" cy="49061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01C516-BBC5-4311-A68A-C596B1FF3501}"/>
              </a:ext>
            </a:extLst>
          </p:cNvPr>
          <p:cNvSpPr/>
          <p:nvPr/>
        </p:nvSpPr>
        <p:spPr>
          <a:xfrm>
            <a:off x="5120015" y="18594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Even though multicollinearity is not a detrimental problem for forecasting, in estimation problems, it could interfere in the decision to determine the effect of a variable on a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86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613</Words>
  <Application>Microsoft Office PowerPoint</Application>
  <PresentationFormat>Widescreen</PresentationFormat>
  <Paragraphs>114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Century Gothic</vt:lpstr>
      <vt:lpstr>Times New Roman</vt:lpstr>
      <vt:lpstr>Vapor Trail</vt:lpstr>
      <vt:lpstr>WE are on to you!</vt:lpstr>
      <vt:lpstr>Goal</vt:lpstr>
      <vt:lpstr>Background information</vt:lpstr>
      <vt:lpstr>Background information</vt:lpstr>
      <vt:lpstr>Background information</vt:lpstr>
      <vt:lpstr>Data at a glance</vt:lpstr>
      <vt:lpstr>Quick Summary</vt:lpstr>
      <vt:lpstr>PowerPoint Presentation</vt:lpstr>
      <vt:lpstr>Correlation Check</vt:lpstr>
      <vt:lpstr>Model Selection</vt:lpstr>
      <vt:lpstr>Logistic Regression</vt:lpstr>
      <vt:lpstr>Logistic Analysis</vt:lpstr>
      <vt:lpstr>Linear discriminant analysis</vt:lpstr>
      <vt:lpstr>Quadratic discriminant analysis</vt:lpstr>
      <vt:lpstr>Naïve Bayes</vt:lpstr>
      <vt:lpstr>K-nearest neighbor</vt:lpstr>
      <vt:lpstr>Model Comparison</vt:lpstr>
      <vt:lpstr>Ridge Regression</vt:lpstr>
      <vt:lpstr>Ridge Regression</vt:lpstr>
      <vt:lpstr>Lasso</vt:lpstr>
      <vt:lpstr>LASSO</vt:lpstr>
      <vt:lpstr>Elastic net</vt:lpstr>
      <vt:lpstr>Elastic Net</vt:lpstr>
      <vt:lpstr>Model Comparison</vt:lpstr>
      <vt:lpstr>Principal Component Analysis</vt:lpstr>
      <vt:lpstr>PCA</vt:lpstr>
      <vt:lpstr>Logistic PCA</vt:lpstr>
      <vt:lpstr>LDPCA</vt:lpstr>
      <vt:lpstr>QDPCA</vt:lpstr>
      <vt:lpstr>NAÏVE BAYES PCA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Quit skipping your credit card payments</dc:title>
  <dc:creator>Roxanne Salinas</dc:creator>
  <cp:lastModifiedBy>Roxanne Salinas</cp:lastModifiedBy>
  <cp:revision>40</cp:revision>
  <dcterms:created xsi:type="dcterms:W3CDTF">2019-12-01T06:39:50Z</dcterms:created>
  <dcterms:modified xsi:type="dcterms:W3CDTF">2019-12-03T07:47:42Z</dcterms:modified>
</cp:coreProperties>
</file>