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58000" cy="9144000"/>
  <p:embeddedFontLst>
    <p:embeddedFont>
      <p:font typeface="Candara"/>
      <p:regular r:id="rId43"/>
      <p:bold r:id="rId44"/>
      <p:italic r:id="rId45"/>
      <p:boldItalic r:id="rId46"/>
    </p:embeddedFon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andara-bold.fntdata"/><Relationship Id="rId21" Type="http://schemas.openxmlformats.org/officeDocument/2006/relationships/slide" Target="slides/slide15.xml"/><Relationship Id="rId43" Type="http://schemas.openxmlformats.org/officeDocument/2006/relationships/font" Target="fonts/Candara-regular.fntdata"/><Relationship Id="rId24" Type="http://schemas.openxmlformats.org/officeDocument/2006/relationships/slide" Target="slides/slide18.xml"/><Relationship Id="rId46" Type="http://schemas.openxmlformats.org/officeDocument/2006/relationships/font" Target="fonts/Candara-boldItalic.fntdata"/><Relationship Id="rId23" Type="http://schemas.openxmlformats.org/officeDocument/2006/relationships/slide" Target="slides/slide17.xml"/><Relationship Id="rId45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GillSans-bold.fntdata"/><Relationship Id="rId25" Type="http://schemas.openxmlformats.org/officeDocument/2006/relationships/slide" Target="slides/slide19.xml"/><Relationship Id="rId47" Type="http://schemas.openxmlformats.org/officeDocument/2006/relationships/font" Target="fonts/GillSans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a9a78b3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5a9a78b39_0_3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a9a78b39_0_4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5a9a78b3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of </a:t>
            </a:r>
            <a:r>
              <a:rPr lang="en-US"/>
              <a:t>8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24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en-US"/>
              <a:t>7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16,000 shared Flux cores (incl 1</a:t>
            </a:r>
            <a:r>
              <a:rPr lang="en-US"/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,000 Standard Flux), 6,000 unshared, 22,000 total.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560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 memory Flux nodes with 12,16,20,24 cores and 48,64,96,128 GB RAM.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/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Higher Memory Flux nodes with 32,40,56 cores and 1,1,1.5 TB 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GPU Flux nodes with 8 NVIDIA K20X GPU cards in each, each GPU card has 2,688 CUDA cores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GPU Flux nodes with 4 NVIDIA K40X GPU cards in each, each GPU card has 2,880 CUDA cores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5a9a78b39_0_4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a9a78b39_0_4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35a9a78b3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Duo 2FA replaced MTokens on July 20, 2016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35a9a78b39_0_4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a9a78b3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5a9a78b39_0_6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a9a78b39_0_6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35a9a78b39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35a9a78b39_0_6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a9a78b39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5a9a78b39_0_7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a9a78b39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5a9a78b39_0_8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a9a78b39_0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5a9a78b3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35a9a78b39_0_1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a9a78b39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35a9a78b3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35a9a78b39_0_1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a9a78b39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5a9a78b3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scp: single remote copy command, copies between two remote hosts are permitted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sftp: interactive, uses "put" and "get" commands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rsync: also usually available, many more options, good for large transfers and minimizing traffic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FileZilla: recommended as the default because it is cross-platform, supporting Mac, Windows, Linux. Also is GNU GPL licensed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5a9a78b39_0_2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a9a78b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5a9a78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5a9a78b3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a9a78b39_0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35a9a78b3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35a9a78b39_0_2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a9a78b39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35a9a78b3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35a9a78b39_0_2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a9a78b39_0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35a9a78b3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Notepad++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35a9a78b39_0_2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a9a78b39_0_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35a9a78b3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35a9a78b39_0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a9a78b39_0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35a9a78b3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35a9a78b39_0_2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a9a78b39_0_8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a9a78b39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35a9a78b39_0_8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a9a78b39_0_8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35a9a78b39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35a9a78b39_0_8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b1d79c5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35b1d79c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35b1d79c5e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b1d79c5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35b1d79c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35b1d79c5e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15e81106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415e81106_1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b1d79c5e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35b1d79c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35b1d79c5e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5b1d79c5e_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35b1d79c5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35b1d79c5e_2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b1d79c5e_2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35b1d79c5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35b1d79c5e_2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5a9a78b39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35a9a78b39_0_8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a9a78b39_0_8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35a9a78b39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http://www.ncbi.nlm.nih.gov/books/NBK52640/#_chapter1_Execution_and_validation_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35a9a78b39_0_8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a9a78b39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35a9a78b39_0_8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a9a78b39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 is optional for the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of September 2017, the Computing at the U page to which the UM Blue Disc link now redirects no longer has any information about X Servers or XMing for Windows.  Slide updated to reflect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location.  An instrall script for XMing may be found at the following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http://accc.uic.edu/answer/how-do-i-install-and-configure-x-server-xming</a:t>
            </a:r>
            <a:endParaRPr/>
          </a:p>
        </p:txBody>
      </p:sp>
      <p:sp>
        <p:nvSpPr>
          <p:cNvPr id="273" name="Google Shape;273;g35a9a78b39_0_9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a9a78b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5a9a78b39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15e81106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415e81106_1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a9a78b39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5a9a78b39_0_5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a9a78b3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a9a78b39_0_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a9a78b39_0_3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5a9a78b3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ARC: Advanced Research Computing (neé ORCI)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35a9a78b39_0_3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0738" y="5230907"/>
            <a:ext cx="7542212" cy="10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6" lvl="1" marL="45717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2" lvl="5" marL="2285883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oleculeTracer.png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20" y="224680"/>
            <a:ext cx="5795963" cy="394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>
  <p:cSld name="Picture above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777240" y="3962400"/>
            <a:ext cx="7585710" cy="6723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3101958" y="457201"/>
            <a:ext cx="2940087" cy="2940087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6" lvl="1" marL="45717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2" lvl="5" marL="228588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77240" y="4639235"/>
            <a:ext cx="758571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79463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593696" y="68355"/>
            <a:ext cx="3953436" cy="7581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5186084" y="2250142"/>
            <a:ext cx="5607424" cy="1940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1088024" y="146729"/>
            <a:ext cx="5610268" cy="614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820738" y="4155141"/>
            <a:ext cx="7542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820738" y="5230907"/>
            <a:ext cx="75423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7" lvl="1" marL="45717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3" lvl="5" marL="2285883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oleculeTracer.png" id="101" name="Google Shape;10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20" y="224680"/>
            <a:ext cx="5796000" cy="39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0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20738" y="1219014"/>
            <a:ext cx="7542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20738" y="3224214"/>
            <a:ext cx="7542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0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79462" y="1892301"/>
            <a:ext cx="36576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4703763" y="1892301"/>
            <a:ext cx="36576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79462" y="1761566"/>
            <a:ext cx="3657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779462" y="2393575"/>
            <a:ext cx="36576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body"/>
          </p:nvPr>
        </p:nvSpPr>
        <p:spPr>
          <a:xfrm>
            <a:off x="4703763" y="1761566"/>
            <a:ext cx="3657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4" type="body"/>
          </p:nvPr>
        </p:nvSpPr>
        <p:spPr>
          <a:xfrm>
            <a:off x="4703763" y="2393575"/>
            <a:ext cx="36576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79463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0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79463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79929" y="457201"/>
            <a:ext cx="356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802393" y="457201"/>
            <a:ext cx="3566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779929" y="1828801"/>
            <a:ext cx="3566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77240" y="457200"/>
            <a:ext cx="356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" name="Google Shape;146;p23"/>
          <p:cNvSpPr/>
          <p:nvPr>
            <p:ph idx="2" type="pic"/>
          </p:nvPr>
        </p:nvSpPr>
        <p:spPr>
          <a:xfrm>
            <a:off x="5266765" y="1676400"/>
            <a:ext cx="2975700" cy="297570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7" lvl="1" marL="45717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3" lvl="5" marL="228588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77240" y="1828800"/>
            <a:ext cx="3566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>
  <p:cSld name="Picture above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77240" y="3962400"/>
            <a:ext cx="7585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24"/>
          <p:cNvSpPr/>
          <p:nvPr>
            <p:ph idx="2" type="pic"/>
          </p:nvPr>
        </p:nvSpPr>
        <p:spPr>
          <a:xfrm>
            <a:off x="3101958" y="457201"/>
            <a:ext cx="2940000" cy="294000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7" lvl="1" marL="45717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3" lvl="5" marL="228588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77240" y="4639235"/>
            <a:ext cx="758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 rot="5400000">
            <a:off x="2593714" y="68338"/>
            <a:ext cx="39534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 rot="5400000">
            <a:off x="5186075" y="2250009"/>
            <a:ext cx="56073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 rot="5400000">
            <a:off x="1087977" y="146715"/>
            <a:ext cx="5610300" cy="6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820738" y="4155141"/>
            <a:ext cx="7542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820738" y="5230907"/>
            <a:ext cx="75423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7" lvl="1" marL="45717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3" lvl="5" marL="2285883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oleculeTracer.png" id="181" name="Google Shape;1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20" y="224680"/>
            <a:ext cx="5796000" cy="39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0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820738" y="1219014"/>
            <a:ext cx="7542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820738" y="3224214"/>
            <a:ext cx="7542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0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1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779462" y="1892301"/>
            <a:ext cx="36576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0" name="Google Shape;200;p32"/>
          <p:cNvSpPr txBox="1"/>
          <p:nvPr>
            <p:ph idx="2" type="body"/>
          </p:nvPr>
        </p:nvSpPr>
        <p:spPr>
          <a:xfrm>
            <a:off x="4703763" y="1892301"/>
            <a:ext cx="36576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1" name="Google Shape;201;p32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20738" y="1219014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20738" y="3224214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779462" y="1761566"/>
            <a:ext cx="3657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779462" y="2393575"/>
            <a:ext cx="36576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idx="3" type="body"/>
          </p:nvPr>
        </p:nvSpPr>
        <p:spPr>
          <a:xfrm>
            <a:off x="4703763" y="1761566"/>
            <a:ext cx="3657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4" type="body"/>
          </p:nvPr>
        </p:nvSpPr>
        <p:spPr>
          <a:xfrm>
            <a:off x="4703763" y="2393575"/>
            <a:ext cx="36576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79929" y="457201"/>
            <a:ext cx="356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802393" y="457201"/>
            <a:ext cx="3566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20" name="Google Shape;220;p35"/>
          <p:cNvSpPr txBox="1"/>
          <p:nvPr>
            <p:ph idx="2" type="body"/>
          </p:nvPr>
        </p:nvSpPr>
        <p:spPr>
          <a:xfrm>
            <a:off x="779929" y="1828801"/>
            <a:ext cx="3566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77240" y="457200"/>
            <a:ext cx="356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36"/>
          <p:cNvSpPr/>
          <p:nvPr>
            <p:ph idx="2" type="pic"/>
          </p:nvPr>
        </p:nvSpPr>
        <p:spPr>
          <a:xfrm>
            <a:off x="5266765" y="1676400"/>
            <a:ext cx="2975700" cy="297570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7" lvl="1" marL="45717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3" lvl="5" marL="228588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777240" y="1828800"/>
            <a:ext cx="3566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>
  <p:cSld name="Picture above Ca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77240" y="3962400"/>
            <a:ext cx="7585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3" name="Google Shape;233;p37"/>
          <p:cNvSpPr/>
          <p:nvPr>
            <p:ph idx="2" type="pic"/>
          </p:nvPr>
        </p:nvSpPr>
        <p:spPr>
          <a:xfrm>
            <a:off x="3101958" y="457201"/>
            <a:ext cx="2940000" cy="294000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7" lvl="1" marL="45717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3" lvl="5" marL="228588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77240" y="4639235"/>
            <a:ext cx="758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35" name="Google Shape;235;p37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 rot="5400000">
            <a:off x="2593714" y="68338"/>
            <a:ext cx="39534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41" name="Google Shape;241;p38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 rot="5400000">
            <a:off x="5186075" y="2250009"/>
            <a:ext cx="56073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 rot="5400000">
            <a:off x="1087977" y="146715"/>
            <a:ext cx="5610300" cy="6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47" name="Google Shape;247;p39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3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2" lvl="3" marL="96432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3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5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4" lvl="6" marL="19286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79463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0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79463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79462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703763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79463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79462" y="1761566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779462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703763" y="1761566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703763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79929" y="457201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802393" y="457201"/>
            <a:ext cx="356616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779929" y="1828801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777240" y="457200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12676" lvl="1" marL="45717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12653" lvl="2" marL="91435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12630" lvl="3" marL="137153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12606" lvl="4" marL="182870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12582" lvl="5" marL="228588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12560" lvl="6" marL="274306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12536" lvl="7" marL="320023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12513" lvl="8" marL="365741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77240" y="1828800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54101" y="6356350"/>
            <a:ext cx="263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39" lvl="1" marL="32144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881" lvl="2" marL="6428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1823" lvl="3" marL="96432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62" lvl="4" marL="128576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7004" lvl="5" marL="16072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0945" lvl="6" marL="192864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185" lvl="7" marL="2250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126" lvl="8" marL="257152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Overlay.png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3"/>
            </a:srgbClr>
          </a:solidFill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779463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79463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5970050" y="6573985"/>
            <a:ext cx="31740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10/18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-6300" y="6568090"/>
            <a:ext cx="2588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cja/2018</a:t>
            </a:r>
            <a:endParaRPr sz="10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Overlay.png" id="91" name="Google Shape;9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0"/>
            </a:srgbClr>
          </a:solidFill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0550" y="6566319"/>
            <a:ext cx="3429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cja 2018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634450" y="6544827"/>
            <a:ext cx="3488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3/18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Overlay.png" id="171" name="Google Shape;17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0"/>
            </a:srgbClr>
          </a:solidFill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80550" y="6566319"/>
            <a:ext cx="3429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cja 2017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5634450" y="6544827"/>
            <a:ext cx="3488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8/17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inuxcommand.org/tlcl.php" TargetMode="External"/><Relationship Id="rId4" Type="http://schemas.openxmlformats.org/officeDocument/2006/relationships/hyperlink" Target="http://downloads.sourceforge.net/project/linuxcommand/TLCL/13.07/TLCL-13.07.pdf" TargetMode="External"/><Relationship Id="rId5" Type="http://schemas.openxmlformats.org/officeDocument/2006/relationships/hyperlink" Target="http://downloads.sourceforge.net/project/linuxcommand/TLCL/13.07/TLCL-13.07.pdf" TargetMode="External"/><Relationship Id="rId6" Type="http://schemas.openxmlformats.org/officeDocument/2006/relationships/hyperlink" Target="http://downloads.sourceforge.net/project/linuxcommand/TLCL/13.07/TLCL-13.07.pdf" TargetMode="External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filezilla-project.org/" TargetMode="External"/><Relationship Id="rId4" Type="http://schemas.openxmlformats.org/officeDocument/2006/relationships/hyperlink" Target="https://cyberduck.io/" TargetMode="External"/><Relationship Id="rId5" Type="http://schemas.openxmlformats.org/officeDocument/2006/relationships/hyperlink" Target="http://www.itcs.umich.edu/bluedis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kingaa.github.io/pomp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ran.r-project.org/mirror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hyperlink" Target="mailto:hpc-support@umich.edu" TargetMode="External"/><Relationship Id="rId10" Type="http://schemas.openxmlformats.org/officeDocument/2006/relationships/hyperlink" Target="http://arc-ts.umich.edu/flux/flux-faq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orci.research.umich.edu/resources-services/flux/" TargetMode="External"/><Relationship Id="rId4" Type="http://schemas.openxmlformats.org/officeDocument/2006/relationships/hyperlink" Target="http://arc-ts.umich.edu/flux-user-guide/" TargetMode="External"/><Relationship Id="rId9" Type="http://schemas.openxmlformats.org/officeDocument/2006/relationships/hyperlink" Target="http://arc-ts.umich.edu/flux/using-flux/flux-in-10-easy-steps/" TargetMode="External"/><Relationship Id="rId5" Type="http://schemas.openxmlformats.org/officeDocument/2006/relationships/hyperlink" Target="http://arc-ts.umich.edu/flux/" TargetMode="External"/><Relationship Id="rId6" Type="http://schemas.openxmlformats.org/officeDocument/2006/relationships/hyperlink" Target="http://arc-ts.umich.edu/flux/" TargetMode="External"/><Relationship Id="rId7" Type="http://schemas.openxmlformats.org/officeDocument/2006/relationships/hyperlink" Target="http://arc-ts.umich.edu/flux/" TargetMode="External"/><Relationship Id="rId8" Type="http://schemas.openxmlformats.org/officeDocument/2006/relationships/hyperlink" Target="http://arc-ts.umich.edu/softwar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ts.umich.edu/computing/computers-software/compute" TargetMode="External"/><Relationship Id="rId4" Type="http://schemas.openxmlformats.org/officeDocument/2006/relationships/hyperlink" Target="https://sourceforge.net/projects/xming/files/Xming/6.9.0.31/" TargetMode="External"/><Relationship Id="rId5" Type="http://schemas.openxmlformats.org/officeDocument/2006/relationships/hyperlink" Target="https://sourceforge.net/projects/xming/files/Xming-fonts/7.7.0.10/" TargetMode="External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ingaa.github.io/pomp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rc-ts.umich.edu/resources/compute-resources/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ctrTitle"/>
          </p:nvPr>
        </p:nvSpPr>
        <p:spPr>
          <a:xfrm>
            <a:off x="820738" y="4451957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895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lang="en-US" sz="4600"/>
              <a:t>STATS 531</a:t>
            </a:r>
            <a:endParaRPr b="0" sz="4600"/>
          </a:p>
          <a:p>
            <a:pPr indent="0" lvl="0" marL="0" marR="0" rtl="0" algn="ctr">
              <a:lnSpc>
                <a:spcPct val="8895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lang="en-US" sz="3600"/>
              <a:t>Introduction to Flux</a:t>
            </a:r>
            <a:endParaRPr b="0" sz="3600"/>
          </a:p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820738" y="5559168"/>
            <a:ext cx="75423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Dr Charles J Antonelli, LSA IT ARS</a:t>
            </a:r>
            <a:b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Mark </a:t>
            </a:r>
            <a:r>
              <a:rPr b="0" lang="en-US" sz="2220"/>
              <a:t>Montague</a:t>
            </a: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 LSA IT ARS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lang="en-US" sz="2127"/>
              <a:t>February</a:t>
            </a:r>
            <a:r>
              <a:rPr b="0" i="0" lang="en-US" sz="212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 201</a:t>
            </a:r>
            <a:r>
              <a:rPr b="0" lang="en-US" sz="2127"/>
              <a:t>8</a:t>
            </a:r>
            <a:endParaRPr b="0" i="0" sz="2127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892400" y="198150"/>
            <a:ext cx="7339200" cy="2281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Class begins on Michigan Time.  Before class begins, please do the following: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Visit </a:t>
            </a:r>
            <a:r>
              <a:rPr b="1" lang="en-US" sz="1800"/>
              <a:t>www.umich.edu/~cja/</a:t>
            </a:r>
            <a:r>
              <a:rPr lang="en-US" sz="1800"/>
              <a:t> and click "STATS 531 Introduction to Flux" to view these slides.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Login to Flux using the instructions on the first few slides.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The Flux cluster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22" name="Google Shape;322;p49"/>
          <p:cNvGrpSpPr/>
          <p:nvPr/>
        </p:nvGrpSpPr>
        <p:grpSpPr>
          <a:xfrm>
            <a:off x="4434965" y="1679947"/>
            <a:ext cx="4018216" cy="4856359"/>
            <a:chOff x="4663565" y="1679947"/>
            <a:chExt cx="4018216" cy="4856359"/>
          </a:xfrm>
        </p:grpSpPr>
        <p:grpSp>
          <p:nvGrpSpPr>
            <p:cNvPr id="323" name="Google Shape;323;p49"/>
            <p:cNvGrpSpPr/>
            <p:nvPr/>
          </p:nvGrpSpPr>
          <p:grpSpPr>
            <a:xfrm>
              <a:off x="4663565" y="2303785"/>
              <a:ext cx="4018216" cy="4232521"/>
              <a:chOff x="4521200" y="2971800"/>
              <a:chExt cx="5715000" cy="6019800"/>
            </a:xfrm>
          </p:grpSpPr>
          <p:grpSp>
            <p:nvGrpSpPr>
              <p:cNvPr id="324" name="Google Shape;324;p49"/>
              <p:cNvGrpSpPr/>
              <p:nvPr/>
            </p:nvGrpSpPr>
            <p:grpSpPr>
              <a:xfrm>
                <a:off x="4521200" y="2971800"/>
                <a:ext cx="533400" cy="6019800"/>
                <a:chOff x="4521200" y="2971800"/>
                <a:chExt cx="533400" cy="6019800"/>
              </a:xfrm>
            </p:grpSpPr>
            <p:sp>
              <p:nvSpPr>
                <p:cNvPr id="325" name="Google Shape;325;p49"/>
                <p:cNvSpPr/>
                <p:nvPr/>
              </p:nvSpPr>
              <p:spPr>
                <a:xfrm>
                  <a:off x="4521200" y="29718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26" name="Google Shape;326;p49"/>
                <p:cNvSpPr/>
                <p:nvPr/>
              </p:nvSpPr>
              <p:spPr>
                <a:xfrm>
                  <a:off x="4521200" y="3755571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27" name="Google Shape;327;p49"/>
                <p:cNvSpPr/>
                <p:nvPr/>
              </p:nvSpPr>
              <p:spPr>
                <a:xfrm>
                  <a:off x="4521200" y="4539342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28" name="Google Shape;328;p49"/>
                <p:cNvSpPr/>
                <p:nvPr/>
              </p:nvSpPr>
              <p:spPr>
                <a:xfrm>
                  <a:off x="4521200" y="5323113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29" name="Google Shape;329;p49"/>
                <p:cNvSpPr/>
                <p:nvPr/>
              </p:nvSpPr>
              <p:spPr>
                <a:xfrm>
                  <a:off x="4521200" y="6106884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0" name="Google Shape;330;p49"/>
                <p:cNvSpPr/>
                <p:nvPr/>
              </p:nvSpPr>
              <p:spPr>
                <a:xfrm>
                  <a:off x="4521200" y="6890655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1" name="Google Shape;331;p49"/>
                <p:cNvSpPr/>
                <p:nvPr/>
              </p:nvSpPr>
              <p:spPr>
                <a:xfrm>
                  <a:off x="4521200" y="7674426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2" name="Google Shape;332;p49"/>
                <p:cNvSpPr/>
                <p:nvPr/>
              </p:nvSpPr>
              <p:spPr>
                <a:xfrm>
                  <a:off x="4521200" y="84582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333" name="Google Shape;333;p49"/>
              <p:cNvGrpSpPr/>
              <p:nvPr/>
            </p:nvGrpSpPr>
            <p:grpSpPr>
              <a:xfrm>
                <a:off x="5261429" y="2971800"/>
                <a:ext cx="533400" cy="6019800"/>
                <a:chOff x="5261429" y="2971800"/>
                <a:chExt cx="533400" cy="6019800"/>
              </a:xfrm>
            </p:grpSpPr>
            <p:sp>
              <p:nvSpPr>
                <p:cNvPr id="334" name="Google Shape;334;p49"/>
                <p:cNvSpPr/>
                <p:nvPr/>
              </p:nvSpPr>
              <p:spPr>
                <a:xfrm>
                  <a:off x="5261429" y="29718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5" name="Google Shape;335;p49"/>
                <p:cNvSpPr/>
                <p:nvPr/>
              </p:nvSpPr>
              <p:spPr>
                <a:xfrm>
                  <a:off x="5261429" y="3755571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6" name="Google Shape;336;p49"/>
                <p:cNvSpPr/>
                <p:nvPr/>
              </p:nvSpPr>
              <p:spPr>
                <a:xfrm>
                  <a:off x="5261429" y="4539342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7" name="Google Shape;337;p49"/>
                <p:cNvSpPr/>
                <p:nvPr/>
              </p:nvSpPr>
              <p:spPr>
                <a:xfrm>
                  <a:off x="5261429" y="5323113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8" name="Google Shape;338;p49"/>
                <p:cNvSpPr/>
                <p:nvPr/>
              </p:nvSpPr>
              <p:spPr>
                <a:xfrm>
                  <a:off x="5261429" y="6106884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9" name="Google Shape;339;p49"/>
                <p:cNvSpPr/>
                <p:nvPr/>
              </p:nvSpPr>
              <p:spPr>
                <a:xfrm>
                  <a:off x="5261429" y="6890655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0" name="Google Shape;340;p49"/>
                <p:cNvSpPr/>
                <p:nvPr/>
              </p:nvSpPr>
              <p:spPr>
                <a:xfrm>
                  <a:off x="5261429" y="7674426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1" name="Google Shape;341;p49"/>
                <p:cNvSpPr/>
                <p:nvPr/>
              </p:nvSpPr>
              <p:spPr>
                <a:xfrm>
                  <a:off x="5261429" y="84582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342" name="Google Shape;342;p49"/>
              <p:cNvGrpSpPr/>
              <p:nvPr/>
            </p:nvGrpSpPr>
            <p:grpSpPr>
              <a:xfrm>
                <a:off x="6001658" y="2971800"/>
                <a:ext cx="533400" cy="6019800"/>
                <a:chOff x="6001658" y="2971800"/>
                <a:chExt cx="533400" cy="6019800"/>
              </a:xfrm>
            </p:grpSpPr>
            <p:sp>
              <p:nvSpPr>
                <p:cNvPr id="343" name="Google Shape;343;p49"/>
                <p:cNvSpPr/>
                <p:nvPr/>
              </p:nvSpPr>
              <p:spPr>
                <a:xfrm>
                  <a:off x="6001658" y="29718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4" name="Google Shape;344;p49"/>
                <p:cNvSpPr/>
                <p:nvPr/>
              </p:nvSpPr>
              <p:spPr>
                <a:xfrm>
                  <a:off x="6001658" y="3755571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5" name="Google Shape;345;p49"/>
                <p:cNvSpPr/>
                <p:nvPr/>
              </p:nvSpPr>
              <p:spPr>
                <a:xfrm>
                  <a:off x="6001658" y="4539342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6" name="Google Shape;346;p49"/>
                <p:cNvSpPr/>
                <p:nvPr/>
              </p:nvSpPr>
              <p:spPr>
                <a:xfrm>
                  <a:off x="6001658" y="5323113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7" name="Google Shape;347;p49"/>
                <p:cNvSpPr/>
                <p:nvPr/>
              </p:nvSpPr>
              <p:spPr>
                <a:xfrm>
                  <a:off x="6001658" y="6106884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8" name="Google Shape;348;p49"/>
                <p:cNvSpPr/>
                <p:nvPr/>
              </p:nvSpPr>
              <p:spPr>
                <a:xfrm>
                  <a:off x="6001658" y="6890655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9" name="Google Shape;349;p49"/>
                <p:cNvSpPr/>
                <p:nvPr/>
              </p:nvSpPr>
              <p:spPr>
                <a:xfrm>
                  <a:off x="6001658" y="7674426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0" name="Google Shape;350;p49"/>
                <p:cNvSpPr/>
                <p:nvPr/>
              </p:nvSpPr>
              <p:spPr>
                <a:xfrm>
                  <a:off x="6001658" y="84582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351" name="Google Shape;351;p49"/>
              <p:cNvGrpSpPr/>
              <p:nvPr/>
            </p:nvGrpSpPr>
            <p:grpSpPr>
              <a:xfrm>
                <a:off x="6741887" y="2971800"/>
                <a:ext cx="533400" cy="6019800"/>
                <a:chOff x="3987800" y="2971800"/>
                <a:chExt cx="533400" cy="6019800"/>
              </a:xfrm>
            </p:grpSpPr>
            <p:sp>
              <p:nvSpPr>
                <p:cNvPr id="352" name="Google Shape;352;p49"/>
                <p:cNvSpPr/>
                <p:nvPr/>
              </p:nvSpPr>
              <p:spPr>
                <a:xfrm>
                  <a:off x="3987800" y="29718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3" name="Google Shape;353;p49"/>
                <p:cNvSpPr/>
                <p:nvPr/>
              </p:nvSpPr>
              <p:spPr>
                <a:xfrm>
                  <a:off x="3987800" y="3755571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4" name="Google Shape;354;p49"/>
                <p:cNvSpPr/>
                <p:nvPr/>
              </p:nvSpPr>
              <p:spPr>
                <a:xfrm>
                  <a:off x="3987800" y="4539342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5" name="Google Shape;355;p49"/>
                <p:cNvSpPr/>
                <p:nvPr/>
              </p:nvSpPr>
              <p:spPr>
                <a:xfrm>
                  <a:off x="3987800" y="5323113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6" name="Google Shape;356;p49"/>
                <p:cNvSpPr/>
                <p:nvPr/>
              </p:nvSpPr>
              <p:spPr>
                <a:xfrm>
                  <a:off x="3987800" y="6106884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7" name="Google Shape;357;p49"/>
                <p:cNvSpPr/>
                <p:nvPr/>
              </p:nvSpPr>
              <p:spPr>
                <a:xfrm>
                  <a:off x="3987800" y="6890655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8" name="Google Shape;358;p49"/>
                <p:cNvSpPr/>
                <p:nvPr/>
              </p:nvSpPr>
              <p:spPr>
                <a:xfrm>
                  <a:off x="3987800" y="7674426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9" name="Google Shape;359;p49"/>
                <p:cNvSpPr/>
                <p:nvPr/>
              </p:nvSpPr>
              <p:spPr>
                <a:xfrm>
                  <a:off x="3987800" y="84582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360" name="Google Shape;360;p49"/>
              <p:cNvGrpSpPr/>
              <p:nvPr/>
            </p:nvGrpSpPr>
            <p:grpSpPr>
              <a:xfrm>
                <a:off x="7482116" y="2971800"/>
                <a:ext cx="533400" cy="6019800"/>
                <a:chOff x="3987800" y="2971800"/>
                <a:chExt cx="533400" cy="6019800"/>
              </a:xfrm>
            </p:grpSpPr>
            <p:sp>
              <p:nvSpPr>
                <p:cNvPr id="361" name="Google Shape;361;p49"/>
                <p:cNvSpPr/>
                <p:nvPr/>
              </p:nvSpPr>
              <p:spPr>
                <a:xfrm>
                  <a:off x="3987800" y="29718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2" name="Google Shape;362;p49"/>
                <p:cNvSpPr/>
                <p:nvPr/>
              </p:nvSpPr>
              <p:spPr>
                <a:xfrm>
                  <a:off x="3987800" y="3755571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3" name="Google Shape;363;p49"/>
                <p:cNvSpPr/>
                <p:nvPr/>
              </p:nvSpPr>
              <p:spPr>
                <a:xfrm>
                  <a:off x="3987800" y="4539342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4" name="Google Shape;364;p49"/>
                <p:cNvSpPr/>
                <p:nvPr/>
              </p:nvSpPr>
              <p:spPr>
                <a:xfrm>
                  <a:off x="3987800" y="5323113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5" name="Google Shape;365;p49"/>
                <p:cNvSpPr/>
                <p:nvPr/>
              </p:nvSpPr>
              <p:spPr>
                <a:xfrm>
                  <a:off x="3987800" y="6106884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6" name="Google Shape;366;p49"/>
                <p:cNvSpPr/>
                <p:nvPr/>
              </p:nvSpPr>
              <p:spPr>
                <a:xfrm>
                  <a:off x="3987800" y="6890655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7" name="Google Shape;367;p49"/>
                <p:cNvSpPr/>
                <p:nvPr/>
              </p:nvSpPr>
              <p:spPr>
                <a:xfrm>
                  <a:off x="3987800" y="7674426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8" name="Google Shape;368;p49"/>
                <p:cNvSpPr/>
                <p:nvPr/>
              </p:nvSpPr>
              <p:spPr>
                <a:xfrm>
                  <a:off x="3987800" y="84582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369" name="Google Shape;369;p49"/>
              <p:cNvGrpSpPr/>
              <p:nvPr/>
            </p:nvGrpSpPr>
            <p:grpSpPr>
              <a:xfrm>
                <a:off x="8222345" y="2971800"/>
                <a:ext cx="533400" cy="6019800"/>
                <a:chOff x="3987800" y="2971800"/>
                <a:chExt cx="533400" cy="6019800"/>
              </a:xfrm>
            </p:grpSpPr>
            <p:sp>
              <p:nvSpPr>
                <p:cNvPr id="370" name="Google Shape;370;p49"/>
                <p:cNvSpPr/>
                <p:nvPr/>
              </p:nvSpPr>
              <p:spPr>
                <a:xfrm>
                  <a:off x="3987800" y="29718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1" name="Google Shape;371;p49"/>
                <p:cNvSpPr/>
                <p:nvPr/>
              </p:nvSpPr>
              <p:spPr>
                <a:xfrm>
                  <a:off x="3987800" y="3755571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2" name="Google Shape;372;p49"/>
                <p:cNvSpPr/>
                <p:nvPr/>
              </p:nvSpPr>
              <p:spPr>
                <a:xfrm>
                  <a:off x="3987800" y="4539342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3" name="Google Shape;373;p49"/>
                <p:cNvSpPr/>
                <p:nvPr/>
              </p:nvSpPr>
              <p:spPr>
                <a:xfrm>
                  <a:off x="3987800" y="5323113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4" name="Google Shape;374;p49"/>
                <p:cNvSpPr/>
                <p:nvPr/>
              </p:nvSpPr>
              <p:spPr>
                <a:xfrm>
                  <a:off x="3987800" y="6106884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5" name="Google Shape;375;p49"/>
                <p:cNvSpPr/>
                <p:nvPr/>
              </p:nvSpPr>
              <p:spPr>
                <a:xfrm>
                  <a:off x="3987800" y="6890655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6" name="Google Shape;376;p49"/>
                <p:cNvSpPr/>
                <p:nvPr/>
              </p:nvSpPr>
              <p:spPr>
                <a:xfrm>
                  <a:off x="3987800" y="7674426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7" name="Google Shape;377;p49"/>
                <p:cNvSpPr/>
                <p:nvPr/>
              </p:nvSpPr>
              <p:spPr>
                <a:xfrm>
                  <a:off x="3987800" y="84582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378" name="Google Shape;378;p49"/>
              <p:cNvGrpSpPr/>
              <p:nvPr/>
            </p:nvGrpSpPr>
            <p:grpSpPr>
              <a:xfrm>
                <a:off x="8962574" y="2971800"/>
                <a:ext cx="533400" cy="6019800"/>
                <a:chOff x="3987800" y="2971800"/>
                <a:chExt cx="533400" cy="6019800"/>
              </a:xfrm>
            </p:grpSpPr>
            <p:sp>
              <p:nvSpPr>
                <p:cNvPr id="379" name="Google Shape;379;p49"/>
                <p:cNvSpPr/>
                <p:nvPr/>
              </p:nvSpPr>
              <p:spPr>
                <a:xfrm>
                  <a:off x="3987800" y="29718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0" name="Google Shape;380;p49"/>
                <p:cNvSpPr/>
                <p:nvPr/>
              </p:nvSpPr>
              <p:spPr>
                <a:xfrm>
                  <a:off x="3987800" y="3755571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1" name="Google Shape;381;p49"/>
                <p:cNvSpPr/>
                <p:nvPr/>
              </p:nvSpPr>
              <p:spPr>
                <a:xfrm>
                  <a:off x="3987800" y="4539342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2" name="Google Shape;382;p49"/>
                <p:cNvSpPr/>
                <p:nvPr/>
              </p:nvSpPr>
              <p:spPr>
                <a:xfrm>
                  <a:off x="3987800" y="5323113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3" name="Google Shape;383;p49"/>
                <p:cNvSpPr/>
                <p:nvPr/>
              </p:nvSpPr>
              <p:spPr>
                <a:xfrm>
                  <a:off x="3987800" y="6106884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4" name="Google Shape;384;p49"/>
                <p:cNvSpPr/>
                <p:nvPr/>
              </p:nvSpPr>
              <p:spPr>
                <a:xfrm>
                  <a:off x="3987800" y="6890655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5" name="Google Shape;385;p49"/>
                <p:cNvSpPr/>
                <p:nvPr/>
              </p:nvSpPr>
              <p:spPr>
                <a:xfrm>
                  <a:off x="3987800" y="7674426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6" name="Google Shape;386;p49"/>
                <p:cNvSpPr/>
                <p:nvPr/>
              </p:nvSpPr>
              <p:spPr>
                <a:xfrm>
                  <a:off x="3987800" y="84582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387" name="Google Shape;387;p49"/>
              <p:cNvGrpSpPr/>
              <p:nvPr/>
            </p:nvGrpSpPr>
            <p:grpSpPr>
              <a:xfrm>
                <a:off x="9702800" y="2971800"/>
                <a:ext cx="533400" cy="6019800"/>
                <a:chOff x="3987800" y="2971800"/>
                <a:chExt cx="533400" cy="6019800"/>
              </a:xfrm>
            </p:grpSpPr>
            <p:sp>
              <p:nvSpPr>
                <p:cNvPr id="388" name="Google Shape;388;p49"/>
                <p:cNvSpPr/>
                <p:nvPr/>
              </p:nvSpPr>
              <p:spPr>
                <a:xfrm>
                  <a:off x="3987800" y="29718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9" name="Google Shape;389;p49"/>
                <p:cNvSpPr/>
                <p:nvPr/>
              </p:nvSpPr>
              <p:spPr>
                <a:xfrm>
                  <a:off x="3987800" y="3755571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0" name="Google Shape;390;p49"/>
                <p:cNvSpPr/>
                <p:nvPr/>
              </p:nvSpPr>
              <p:spPr>
                <a:xfrm>
                  <a:off x="3987800" y="4539342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1" name="Google Shape;391;p49"/>
                <p:cNvSpPr/>
                <p:nvPr/>
              </p:nvSpPr>
              <p:spPr>
                <a:xfrm>
                  <a:off x="3987800" y="5323113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2" name="Google Shape;392;p49"/>
                <p:cNvSpPr/>
                <p:nvPr/>
              </p:nvSpPr>
              <p:spPr>
                <a:xfrm>
                  <a:off x="3987800" y="6106884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3" name="Google Shape;393;p49"/>
                <p:cNvSpPr/>
                <p:nvPr/>
              </p:nvSpPr>
              <p:spPr>
                <a:xfrm>
                  <a:off x="3987800" y="6890655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4" name="Google Shape;394;p49"/>
                <p:cNvSpPr/>
                <p:nvPr/>
              </p:nvSpPr>
              <p:spPr>
                <a:xfrm>
                  <a:off x="3987800" y="7674426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5" name="Google Shape;395;p49"/>
                <p:cNvSpPr/>
                <p:nvPr/>
              </p:nvSpPr>
              <p:spPr>
                <a:xfrm>
                  <a:off x="3987800" y="8458200"/>
                  <a:ext cx="533400" cy="533400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F1D70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28600" sx="104000" rotWithShape="0" algn="ctr" dir="5400000" dist="38100" sy="104000">
                    <a:srgbClr val="000000">
                      <a:alpha val="8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</p:grpSp>
        <p:sp>
          <p:nvSpPr>
            <p:cNvPr id="396" name="Google Shape;396;p49"/>
            <p:cNvSpPr txBox="1"/>
            <p:nvPr/>
          </p:nvSpPr>
          <p:spPr>
            <a:xfrm>
              <a:off x="5145881" y="1679947"/>
              <a:ext cx="30162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1E7FF"/>
                  </a:solidFill>
                  <a:latin typeface="Gill Sans"/>
                  <a:ea typeface="Gill Sans"/>
                  <a:cs typeface="Gill Sans"/>
                  <a:sym typeface="Gill Sans"/>
                </a:rPr>
                <a:t>Compute nodes</a:t>
              </a:r>
              <a:endParaRPr b="1" sz="2800">
                <a:solidFill>
                  <a:srgbClr val="F1E7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97" name="Google Shape;397;p49"/>
          <p:cNvGrpSpPr/>
          <p:nvPr/>
        </p:nvGrpSpPr>
        <p:grpSpPr>
          <a:xfrm>
            <a:off x="542730" y="1679947"/>
            <a:ext cx="2604900" cy="4805328"/>
            <a:chOff x="9330" y="1679947"/>
            <a:chExt cx="2604900" cy="4805328"/>
          </a:xfrm>
        </p:grpSpPr>
        <p:sp>
          <p:nvSpPr>
            <p:cNvPr id="398" name="Google Shape;398;p49"/>
            <p:cNvSpPr/>
            <p:nvPr/>
          </p:nvSpPr>
          <p:spPr>
            <a:xfrm>
              <a:off x="768393" y="2303871"/>
              <a:ext cx="375000" cy="375000"/>
            </a:xfrm>
            <a:prstGeom prst="rect">
              <a:avLst/>
            </a:prstGeom>
            <a:solidFill>
              <a:srgbClr val="3333CC"/>
            </a:solidFill>
            <a:ln cap="flat" cmpd="sng" w="127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28600" sx="104000" rotWithShape="0" algn="ctr" dir="5400000" dist="38100" sy="104000">
                <a:srgbClr val="000000">
                  <a:alpha val="8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768393" y="2805966"/>
              <a:ext cx="375000" cy="375000"/>
            </a:xfrm>
            <a:prstGeom prst="rect">
              <a:avLst/>
            </a:prstGeom>
            <a:solidFill>
              <a:srgbClr val="3333CC"/>
            </a:solidFill>
            <a:ln cap="flat" cmpd="sng" w="127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28600" sx="104000" rotWithShape="0" algn="ctr" dir="5400000" dist="38100" sy="104000">
                <a:srgbClr val="000000">
                  <a:alpha val="8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0" name="Google Shape;400;p49"/>
            <p:cNvSpPr txBox="1"/>
            <p:nvPr/>
          </p:nvSpPr>
          <p:spPr>
            <a:xfrm>
              <a:off x="126938" y="1679947"/>
              <a:ext cx="23187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1E7FF"/>
                  </a:solidFill>
                  <a:latin typeface="Gill Sans"/>
                  <a:ea typeface="Gill Sans"/>
                  <a:cs typeface="Gill Sans"/>
                  <a:sym typeface="Gill Sans"/>
                </a:rPr>
                <a:t>Login nodes</a:t>
              </a:r>
              <a:endParaRPr b="1" sz="2800">
                <a:solidFill>
                  <a:srgbClr val="F1E7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401" name="Google Shape;401;p49"/>
            <p:cNvGrpSpPr/>
            <p:nvPr/>
          </p:nvGrpSpPr>
          <p:grpSpPr>
            <a:xfrm>
              <a:off x="125016" y="5361192"/>
              <a:ext cx="2326284" cy="1124083"/>
              <a:chOff x="125016" y="5181600"/>
              <a:chExt cx="2326284" cy="1124083"/>
            </a:xfrm>
          </p:grpSpPr>
          <p:sp>
            <p:nvSpPr>
              <p:cNvPr id="402" name="Google Shape;402;p49"/>
              <p:cNvSpPr/>
              <p:nvPr/>
            </p:nvSpPr>
            <p:spPr>
              <a:xfrm>
                <a:off x="125016" y="5715000"/>
                <a:ext cx="578700" cy="5787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8C7D03"/>
                  </a:gs>
                  <a:gs pos="80000">
                    <a:srgbClr val="E6CE06"/>
                  </a:gs>
                  <a:gs pos="100000">
                    <a:srgbClr val="FFF833"/>
                  </a:gs>
                </a:gsLst>
                <a:lin ang="16200038" scaled="0"/>
              </a:gradFill>
              <a:ln cap="flat" cmpd="sng" w="12700">
                <a:solidFill>
                  <a:srgbClr val="F1D70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28600" sx="104000" rotWithShape="0" algn="ctr" dir="5400000" dist="38100" sy="104000">
                  <a:srgbClr val="000000">
                    <a:alpha val="8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03" name="Google Shape;403;p49"/>
              <p:cNvSpPr/>
              <p:nvPr/>
            </p:nvSpPr>
            <p:spPr>
              <a:xfrm>
                <a:off x="975046" y="5726983"/>
                <a:ext cx="578700" cy="5787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8C7D03"/>
                  </a:gs>
                  <a:gs pos="80000">
                    <a:srgbClr val="E6CE06"/>
                  </a:gs>
                  <a:gs pos="100000">
                    <a:srgbClr val="FFF833"/>
                  </a:gs>
                </a:gsLst>
                <a:lin ang="16200038" scaled="0"/>
              </a:gradFill>
              <a:ln cap="flat" cmpd="sng" w="12700">
                <a:solidFill>
                  <a:srgbClr val="F1D70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28600" sx="104000" rotWithShape="0" algn="ctr" dir="5400000" dist="38100" sy="104000">
                  <a:srgbClr val="000000">
                    <a:alpha val="8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04" name="Google Shape;404;p49"/>
              <p:cNvSpPr txBox="1"/>
              <p:nvPr/>
            </p:nvSpPr>
            <p:spPr>
              <a:xfrm>
                <a:off x="498068" y="5181600"/>
                <a:ext cx="1552500" cy="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F1E7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Storage</a:t>
                </a:r>
                <a:endParaRPr b="1" sz="2800">
                  <a:solidFill>
                    <a:srgbClr val="F1E7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05" name="Google Shape;405;p49"/>
              <p:cNvSpPr txBox="1"/>
              <p:nvPr/>
            </p:nvSpPr>
            <p:spPr>
              <a:xfrm>
                <a:off x="1600200" y="5334000"/>
                <a:ext cx="851100" cy="93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600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…</a:t>
                </a:r>
                <a:endParaRPr/>
              </a:p>
            </p:txBody>
          </p:sp>
        </p:grpSp>
        <p:grpSp>
          <p:nvGrpSpPr>
            <p:cNvPr id="406" name="Google Shape;406;p49"/>
            <p:cNvGrpSpPr/>
            <p:nvPr/>
          </p:nvGrpSpPr>
          <p:grpSpPr>
            <a:xfrm>
              <a:off x="9330" y="3757191"/>
              <a:ext cx="2604900" cy="1424362"/>
              <a:chOff x="9330" y="3757191"/>
              <a:chExt cx="2604900" cy="1424362"/>
            </a:xfrm>
          </p:grpSpPr>
          <p:sp>
            <p:nvSpPr>
              <p:cNvPr id="407" name="Google Shape;407;p49"/>
              <p:cNvSpPr/>
              <p:nvPr/>
            </p:nvSpPr>
            <p:spPr>
              <a:xfrm>
                <a:off x="1085716" y="4806553"/>
                <a:ext cx="375000" cy="375000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28600" sx="104000" rotWithShape="0" algn="ctr" dir="5400000" dist="38100" sy="104000">
                  <a:srgbClr val="000000">
                    <a:alpha val="8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08" name="Google Shape;408;p49"/>
              <p:cNvSpPr txBox="1"/>
              <p:nvPr/>
            </p:nvSpPr>
            <p:spPr>
              <a:xfrm>
                <a:off x="9330" y="3757191"/>
                <a:ext cx="2604900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lnSpc>
                    <a:spcPct val="9142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F1E7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Data transfer</a:t>
                </a:r>
                <a:br>
                  <a:rPr b="1" lang="en-US" sz="2800">
                    <a:solidFill>
                      <a:srgbClr val="F1E7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</a:br>
                <a:r>
                  <a:rPr b="1" lang="en-US" sz="2800">
                    <a:solidFill>
                      <a:srgbClr val="F1E7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node</a:t>
                </a:r>
                <a:endParaRPr b="1" sz="2800">
                  <a:solidFill>
                    <a:srgbClr val="F1E7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409" name="Google Shape;409;p49"/>
            <p:cNvSpPr/>
            <p:nvPr/>
          </p:nvSpPr>
          <p:spPr>
            <a:xfrm>
              <a:off x="1417493" y="2303871"/>
              <a:ext cx="375000" cy="375000"/>
            </a:xfrm>
            <a:prstGeom prst="rect">
              <a:avLst/>
            </a:prstGeom>
            <a:solidFill>
              <a:srgbClr val="3333CC"/>
            </a:solidFill>
            <a:ln cap="flat" cmpd="sng" w="127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28600" sx="104000" rotWithShape="0" algn="ctr" dir="5400000" dist="38100" sy="104000">
                <a:srgbClr val="000000">
                  <a:alpha val="8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0" name="Google Shape;410;p49"/>
            <p:cNvSpPr/>
            <p:nvPr/>
          </p:nvSpPr>
          <p:spPr>
            <a:xfrm>
              <a:off x="1417493" y="2805966"/>
              <a:ext cx="375000" cy="375000"/>
            </a:xfrm>
            <a:prstGeom prst="rect">
              <a:avLst/>
            </a:prstGeom>
            <a:solidFill>
              <a:srgbClr val="3333CC"/>
            </a:solidFill>
            <a:ln cap="flat" cmpd="sng" w="127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28600" sx="104000" rotWithShape="0" algn="ctr" dir="5400000" dist="38100" sy="104000">
                <a:srgbClr val="000000">
                  <a:alpha val="8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1" name="Google Shape;411;p49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 Standard Flux node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1678781" y="1660922"/>
            <a:ext cx="5780400" cy="3536100"/>
          </a:xfrm>
          <a:prstGeom prst="rect">
            <a:avLst/>
          </a:prstGeom>
          <a:solidFill>
            <a:srgbClr val="008000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9" name="Google Shape;419;p50"/>
          <p:cNvCxnSpPr/>
          <p:nvPr/>
        </p:nvCxnSpPr>
        <p:spPr>
          <a:xfrm>
            <a:off x="2321719" y="2803922"/>
            <a:ext cx="1905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50"/>
          <p:cNvCxnSpPr/>
          <p:nvPr/>
        </p:nvCxnSpPr>
        <p:spPr>
          <a:xfrm>
            <a:off x="2321719" y="2250281"/>
            <a:ext cx="1905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50"/>
          <p:cNvCxnSpPr/>
          <p:nvPr/>
        </p:nvCxnSpPr>
        <p:spPr>
          <a:xfrm>
            <a:off x="2375297" y="3357563"/>
            <a:ext cx="1905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50"/>
          <p:cNvCxnSpPr/>
          <p:nvPr/>
        </p:nvCxnSpPr>
        <p:spPr>
          <a:xfrm>
            <a:off x="2375297" y="3911203"/>
            <a:ext cx="1905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50"/>
          <p:cNvSpPr txBox="1"/>
          <p:nvPr/>
        </p:nvSpPr>
        <p:spPr>
          <a:xfrm>
            <a:off x="1615536" y="4122003"/>
            <a:ext cx="230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12-24 Intel cores</a:t>
            </a:r>
            <a:endParaRPr/>
          </a:p>
        </p:txBody>
      </p:sp>
      <p:sp>
        <p:nvSpPr>
          <p:cNvPr id="424" name="Google Shape;424;p50"/>
          <p:cNvSpPr txBox="1"/>
          <p:nvPr/>
        </p:nvSpPr>
        <p:spPr>
          <a:xfrm>
            <a:off x="4554632" y="2824111"/>
            <a:ext cx="22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48-128 GB RAM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5" name="Google Shape;425;p50"/>
          <p:cNvSpPr txBox="1"/>
          <p:nvPr/>
        </p:nvSpPr>
        <p:spPr>
          <a:xfrm>
            <a:off x="4922786" y="4110335"/>
            <a:ext cx="14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Local disk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6" name="Google Shape;426;p50"/>
          <p:cNvSpPr/>
          <p:nvPr/>
        </p:nvSpPr>
        <p:spPr>
          <a:xfrm>
            <a:off x="2160984" y="2035969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D8BE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2160984" y="2587058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8" name="Google Shape;428;p50"/>
          <p:cNvSpPr/>
          <p:nvPr/>
        </p:nvSpPr>
        <p:spPr>
          <a:xfrm>
            <a:off x="2160984" y="3138147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9" name="Google Shape;429;p50"/>
          <p:cNvSpPr/>
          <p:nvPr/>
        </p:nvSpPr>
        <p:spPr>
          <a:xfrm>
            <a:off x="2160984" y="3689236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0" name="Google Shape;430;p50"/>
          <p:cNvSpPr/>
          <p:nvPr/>
        </p:nvSpPr>
        <p:spPr>
          <a:xfrm>
            <a:off x="2681458" y="2035969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1" name="Google Shape;431;p50"/>
          <p:cNvSpPr/>
          <p:nvPr/>
        </p:nvSpPr>
        <p:spPr>
          <a:xfrm>
            <a:off x="2681458" y="2587058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50"/>
          <p:cNvSpPr/>
          <p:nvPr/>
        </p:nvSpPr>
        <p:spPr>
          <a:xfrm>
            <a:off x="2681458" y="3138147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50"/>
          <p:cNvSpPr/>
          <p:nvPr/>
        </p:nvSpPr>
        <p:spPr>
          <a:xfrm>
            <a:off x="2681458" y="3689236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4" name="Google Shape;434;p50"/>
          <p:cNvSpPr/>
          <p:nvPr/>
        </p:nvSpPr>
        <p:spPr>
          <a:xfrm>
            <a:off x="3201931" y="2587058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5" name="Google Shape;435;p50"/>
          <p:cNvSpPr/>
          <p:nvPr/>
        </p:nvSpPr>
        <p:spPr>
          <a:xfrm>
            <a:off x="3201931" y="3138147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6" name="Google Shape;436;p50"/>
          <p:cNvSpPr/>
          <p:nvPr/>
        </p:nvSpPr>
        <p:spPr>
          <a:xfrm>
            <a:off x="3201931" y="3689236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p50"/>
          <p:cNvSpPr/>
          <p:nvPr/>
        </p:nvSpPr>
        <p:spPr>
          <a:xfrm>
            <a:off x="3201931" y="2035969"/>
            <a:ext cx="375000" cy="375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38" name="Google Shape;438;p50"/>
          <p:cNvCxnSpPr/>
          <p:nvPr/>
        </p:nvCxnSpPr>
        <p:spPr>
          <a:xfrm>
            <a:off x="4250531" y="2518172"/>
            <a:ext cx="10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50"/>
          <p:cNvCxnSpPr/>
          <p:nvPr/>
        </p:nvCxnSpPr>
        <p:spPr>
          <a:xfrm>
            <a:off x="4250531" y="3804047"/>
            <a:ext cx="10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50"/>
          <p:cNvSpPr/>
          <p:nvPr/>
        </p:nvSpPr>
        <p:spPr>
          <a:xfrm>
            <a:off x="4839891" y="2207419"/>
            <a:ext cx="1660800" cy="578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1" name="Google Shape;441;p50"/>
          <p:cNvSpPr/>
          <p:nvPr/>
        </p:nvSpPr>
        <p:spPr>
          <a:xfrm>
            <a:off x="5322094" y="3536156"/>
            <a:ext cx="578700" cy="5787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8C7D03"/>
              </a:gs>
              <a:gs pos="80000">
                <a:srgbClr val="E6CE06"/>
              </a:gs>
              <a:gs pos="100000">
                <a:srgbClr val="FFF833"/>
              </a:gs>
            </a:gsLst>
            <a:lin ang="16200038" scaled="0"/>
          </a:gradFill>
          <a:ln cap="flat" cmpd="sng" w="12700">
            <a:solidFill>
              <a:srgbClr val="F1D70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2" name="Google Shape;442;p50"/>
          <p:cNvCxnSpPr/>
          <p:nvPr/>
        </p:nvCxnSpPr>
        <p:spPr>
          <a:xfrm>
            <a:off x="4267200" y="4191000"/>
            <a:ext cx="304800" cy="0"/>
          </a:xfrm>
          <a:prstGeom prst="straightConnector1">
            <a:avLst/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50"/>
          <p:cNvCxnSpPr/>
          <p:nvPr/>
        </p:nvCxnSpPr>
        <p:spPr>
          <a:xfrm>
            <a:off x="4572000" y="4163294"/>
            <a:ext cx="0" cy="1932600"/>
          </a:xfrm>
          <a:prstGeom prst="straightConnector1">
            <a:avLst/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4" name="Google Shape;444;p50"/>
          <p:cNvSpPr txBox="1"/>
          <p:nvPr/>
        </p:nvSpPr>
        <p:spPr>
          <a:xfrm>
            <a:off x="4677939" y="5648980"/>
            <a:ext cx="153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00"/>
                </a:solidFill>
                <a:latin typeface="Gill Sans"/>
                <a:ea typeface="Gill Sans"/>
                <a:cs typeface="Gill Sans"/>
                <a:sym typeface="Gill Sans"/>
              </a:rPr>
              <a:t>Network</a:t>
            </a:r>
            <a:endParaRPr sz="2800">
              <a:solidFill>
                <a:srgbClr val="FF6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5" name="Google Shape;445;p50"/>
          <p:cNvCxnSpPr/>
          <p:nvPr/>
        </p:nvCxnSpPr>
        <p:spPr>
          <a:xfrm>
            <a:off x="4250531" y="1928813"/>
            <a:ext cx="0" cy="2571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</p:cxnSp>
      <p:sp>
        <p:nvSpPr>
          <p:cNvPr id="446" name="Google Shape;446;p50"/>
          <p:cNvSpPr txBox="1"/>
          <p:nvPr/>
        </p:nvSpPr>
        <p:spPr>
          <a:xfrm>
            <a:off x="5091745" y="2299655"/>
            <a:ext cx="115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4 GB/core</a:t>
            </a:r>
            <a:endParaRPr sz="1800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7" name="Google Shape;447;p50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Using Flux 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4" name="Google Shape;454;p51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9124" lvl="0" marL="62502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ndara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Three basic requirements:</a:t>
            </a:r>
            <a:br>
              <a:rPr b="0" i="0" lang="en-US" sz="259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 Flux login account</a:t>
            </a:r>
            <a:br>
              <a:rPr b="0" i="0" lang="en-US" sz="2220" u="sng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5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0" lang="en-US" sz="1850" u="none" cap="none" strike="noStrike">
                <a:solidFill>
                  <a:srgbClr val="9DE61E"/>
                </a:solidFill>
              </a:rPr>
              <a:t>https://arc-ts.umich.edu/fluxform</a:t>
            </a:r>
            <a:br>
              <a:rPr b="0" i="0" lang="en-US" sz="1850" u="sng" cap="none" strike="noStrike">
                <a:solidFill>
                  <a:srgbClr val="9DE61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3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 Flux allocation</a:t>
            </a:r>
            <a:br>
              <a:rPr b="0" i="0" lang="en-US" sz="203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03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sz="2035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stats531w18</a:t>
            </a:r>
            <a:r>
              <a:rPr lang="en-US" sz="2035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_flux</a:t>
            </a:r>
            <a:br>
              <a:rPr b="0" i="0" lang="en-US" sz="2035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03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 Duo app on your smartphone or tablet</a:t>
            </a:r>
            <a:br>
              <a:rPr b="0" i="0" lang="en-US" sz="203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035" u="none" cap="none" strike="noStrik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	http://its.umich.edu/two-factor-authentication</a:t>
            </a:r>
            <a:endParaRPr b="0" i="0" sz="2035" u="none" cap="none" strike="noStrike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9124" lvl="0" marL="625024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ndara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Logging in to Flux</a:t>
            </a:r>
            <a:br>
              <a:rPr b="0" i="0" lang="en-US" sz="249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9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i="0" lang="en-US" sz="222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ssh -X </a:t>
            </a:r>
            <a:r>
              <a:rPr i="1" lang="en-US" sz="2220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i="0" lang="en-US" sz="2220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@flux-login.arc-ts.umich.edu</a:t>
            </a:r>
            <a:br>
              <a:rPr i="0" lang="en-US" sz="222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222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20"/>
              <a:t>PuTTY</a:t>
            </a:r>
            <a:b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Campus wired or MWireless</a:t>
            </a:r>
            <a:b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Otherwise use VPN, or</a:t>
            </a:r>
            <a:b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b="0" i="0" lang="en-US" sz="222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ssh login.itd.umich.edu </a:t>
            </a: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first</a:t>
            </a:r>
            <a:endParaRPr b="0" i="0" sz="222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68154" lvl="0" marL="625024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Candara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68154" lvl="0" marL="625024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Candara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5" name="Google Shape;455;p51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>
            <p:ph type="title"/>
          </p:nvPr>
        </p:nvSpPr>
        <p:spPr>
          <a:xfrm>
            <a:off x="820738" y="1219014"/>
            <a:ext cx="7542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1" i="0" lang="en-US" sz="5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The command line</a:t>
            </a:r>
            <a:endParaRPr b="1" i="0" sz="5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1" name="Google Shape;461;p52"/>
          <p:cNvSpPr txBox="1"/>
          <p:nvPr>
            <p:ph idx="1" type="body"/>
          </p:nvPr>
        </p:nvSpPr>
        <p:spPr>
          <a:xfrm>
            <a:off x="820738" y="3224214"/>
            <a:ext cx="7542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2" name="Google Shape;462;p52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10/14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3" name="Google Shape;463;p52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cja 2014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4" name="Google Shape;464;p52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Command Line Reference</a:t>
            </a:r>
            <a:endParaRPr b="0" i="0" sz="4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1" name="Google Shape;471;p53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William E Shotts, Jr.,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“The Linux Command Line: A Complete Introduction,”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No Starch Press, January 2012.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http://linuxcommand.org/tlcl.php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b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Download Creative Commons Licensed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version at</a:t>
            </a:r>
            <a:br>
              <a:rPr lang="en-US"/>
            </a:br>
            <a:r>
              <a:rPr b="0" i="0" lang="en-US" sz="240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http://downloads.sourceforge.net/project/</a:t>
            </a:r>
            <a:br>
              <a:rPr b="0" i="0" lang="en-US" sz="240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5"/>
              </a:rPr>
            </a:br>
            <a:r>
              <a:rPr b="0" i="0" lang="en-US" sz="240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6"/>
              </a:rPr>
              <a:t>linuxcommand/TLCL/13.07/TLCL-13.07.pdf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creen Shot 2014-01-20 at 1.06.56 PM.png" id="472" name="Google Shape;472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9400" y="2997200"/>
            <a:ext cx="2209800" cy="28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3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4800"/>
              <a:t>A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 the </a:t>
            </a:r>
            <a:r>
              <a:rPr lang="en-US" sz="4800"/>
              <a:t>command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prompt</a:t>
            </a:r>
            <a:endParaRPr b="0" i="0" sz="4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9" name="Google Shape;479;p54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04" lvl="0" marL="40320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Basic input line editing commands</a:t>
            </a:r>
            <a:endParaRPr/>
          </a:p>
          <a:p>
            <a:pPr indent="-412709" lvl="1" marL="80640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Backspace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erases previous character</a:t>
            </a:r>
            <a:endParaRPr/>
          </a:p>
          <a:p>
            <a:pPr indent="-412709" lvl="1" marL="80640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Left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right arrow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move insertion point on the line</a:t>
            </a:r>
            <a:endParaRPr/>
          </a:p>
          <a:p>
            <a:pPr indent="-412709" lvl="1" marL="80640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Control-U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erases the line to the insertion point, so you can start over</a:t>
            </a:r>
            <a:endParaRPr/>
          </a:p>
          <a:p>
            <a:pPr indent="-412709" lvl="1" marL="80640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Enter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executes the line you typed</a:t>
            </a:r>
            <a:endParaRPr/>
          </a:p>
          <a:p>
            <a:pPr indent="-412709" lvl="1" marL="80640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Control-C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interrupts whatever command you started and returns you to the shell prompt (usually)</a:t>
            </a:r>
            <a:endParaRPr/>
          </a:p>
          <a:p>
            <a:pPr indent="-412709" lvl="1" marL="80640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Up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down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0" i="0" lang="en-US" sz="220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arrow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will access your </a:t>
            </a:r>
            <a:r>
              <a:rPr b="0" i="1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command history</a:t>
            </a:r>
            <a:endParaRPr/>
          </a:p>
          <a:p>
            <a:pPr indent="-412709" lvl="1" marL="806409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Type “</a:t>
            </a:r>
            <a:r>
              <a:rPr b="0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” without the quotes to exit the shell</a:t>
            </a:r>
            <a:endParaRPr/>
          </a:p>
        </p:txBody>
      </p:sp>
      <p:sp>
        <p:nvSpPr>
          <p:cNvPr id="480" name="Google Shape;480;p54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/>
          <p:nvPr>
            <p:ph type="title"/>
          </p:nvPr>
        </p:nvSpPr>
        <p:spPr>
          <a:xfrm>
            <a:off x="820738" y="1219014"/>
            <a:ext cx="7542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Flux mechanics</a:t>
            </a:r>
            <a:endParaRPr b="1" i="0" sz="5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6" name="Google Shape;486;p55"/>
          <p:cNvSpPr txBox="1"/>
          <p:nvPr>
            <p:ph idx="1" type="body"/>
          </p:nvPr>
        </p:nvSpPr>
        <p:spPr>
          <a:xfrm>
            <a:off x="820738" y="3224214"/>
            <a:ext cx="7542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7" name="Google Shape;487;p55"/>
          <p:cNvSpPr txBox="1"/>
          <p:nvPr>
            <p:ph idx="10" type="dt"/>
          </p:nvPr>
        </p:nvSpPr>
        <p:spPr>
          <a:xfrm>
            <a:off x="6651812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10/14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8" name="Google Shape;488;p55"/>
          <p:cNvSpPr txBox="1"/>
          <p:nvPr>
            <p:ph idx="11" type="ftr"/>
          </p:nvPr>
        </p:nvSpPr>
        <p:spPr>
          <a:xfrm>
            <a:off x="354106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cja 2014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9" name="Google Shape;489;p55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Cluster batch workflow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04" lvl="0" marL="40320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7"/>
              <a:buFont typeface="Candara"/>
              <a:buChar char="•"/>
            </a:pP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 create a batch script and submit it to PBS</a:t>
            </a:r>
            <a:endParaRPr/>
          </a:p>
          <a:p>
            <a:pPr indent="-403204" lvl="0" marL="403204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37"/>
              <a:buFont typeface="Candara"/>
              <a:buChar char="•"/>
            </a:pP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PBS schedules your job, and it enters the flux queue</a:t>
            </a:r>
            <a:endParaRPr/>
          </a:p>
          <a:p>
            <a:pPr indent="-403204" lvl="0" marL="403204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37"/>
              <a:buFont typeface="Candara"/>
              <a:buChar char="•"/>
            </a:pP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When its turn arrives, your job will execute the batch script</a:t>
            </a:r>
            <a:endParaRPr/>
          </a:p>
          <a:p>
            <a:pPr indent="-403204" lvl="0" marL="403204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37"/>
              <a:buFont typeface="Candara"/>
              <a:buChar char="•"/>
            </a:pP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Your script has access to all Flux applications and data</a:t>
            </a:r>
            <a:endParaRPr b="0" i="0" sz="1937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3204" lvl="0" marL="403204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37"/>
              <a:buFont typeface="Candara"/>
              <a:buChar char="•"/>
            </a:pP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When your script completes, anything it sent to standard output and error are saved in files stored in your submission directory</a:t>
            </a:r>
            <a:endParaRPr/>
          </a:p>
          <a:p>
            <a:pPr indent="-403204" lvl="0" marL="403204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37"/>
              <a:buFont typeface="Candara"/>
              <a:buChar char="•"/>
            </a:pP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 can ask that email be sent to you when your jobs starts, ends, or aborts</a:t>
            </a:r>
            <a:endParaRPr b="0" i="0" sz="1937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3204" lvl="0" marL="403204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37"/>
              <a:buFont typeface="Candara"/>
              <a:buChar char="•"/>
            </a:pP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 can check on the status of your job at any time,</a:t>
            </a:r>
            <a:b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or delete it if it's not doing what you want</a:t>
            </a:r>
            <a:endParaRPr/>
          </a:p>
          <a:p>
            <a:pPr indent="-403204" lvl="0" marL="403204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37"/>
              <a:buFont typeface="Candara"/>
              <a:buChar char="•"/>
            </a:pPr>
            <a:r>
              <a:rPr b="0" i="0" lang="en-US" sz="193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 short time after your job completes, it disappears from PBS</a:t>
            </a:r>
            <a:endParaRPr b="0" i="0" sz="1937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07954" lvl="0" marL="403204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ndara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7" name="Google Shape;497;p56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4800"/>
              <a:t>Multi-threaded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batch script</a:t>
            </a:r>
            <a:endParaRPr b="0" i="0" sz="4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4" name="Google Shape;504;p57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#PBS -N </a:t>
            </a:r>
            <a:r>
              <a:rPr b="0" i="1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yourjobname</a:t>
            </a:r>
            <a:endParaRPr b="0" i="1" sz="2092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#PBS -V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#PBS -A </a:t>
            </a:r>
            <a:r>
              <a:rPr b="0" i="1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youralloc_flux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#PBS -q flux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#PBS -l </a:t>
            </a:r>
            <a:r>
              <a:rPr b="0" i="0" lang="en-US" sz="2170" u="none" cap="none" strike="noStrike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nodes=1:ppn=12</a:t>
            </a: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,mem=47gb,walltime=00:05:00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#PBS -m abe</a:t>
            </a:r>
            <a:endParaRPr b="0" i="0" sz="2092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#PBS -j oe</a:t>
            </a:r>
            <a:endParaRPr b="0" i="0" sz="2092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092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#Your Code Goes Below:</a:t>
            </a:r>
            <a:b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092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cd $PBS_O_WORKDIR</a:t>
            </a:r>
            <a:endParaRPr b="0" i="0" sz="2092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2170"/>
              <a:t>R CMD BATCH --vanilla myscript.R myscript.out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1937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5" name="Google Shape;505;p57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Copying data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2" name="Google Shape;512;p58"/>
          <p:cNvSpPr txBox="1"/>
          <p:nvPr>
            <p:ph idx="1" type="body"/>
          </p:nvPr>
        </p:nvSpPr>
        <p:spPr>
          <a:xfrm>
            <a:off x="779463" y="1501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2312"/>
              <a:t>Using command line programs:</a:t>
            </a:r>
            <a:endParaRPr sz="2312"/>
          </a:p>
          <a:p>
            <a:pPr indent="-9503" lvl="1" marL="40320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1800"/>
              <a:t>scp: copies files between hosts on a network over ssh</a:t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scp 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localfile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uniqname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@flux-xfer.arc-ts.umich.edu: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remotefile</a:t>
            </a:r>
            <a:endParaRPr b="0" i="1" sz="1400" u="none" cap="none" strike="noStrike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scp -r 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localdir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uniqname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@flux-xfer.arc-ts.umich.edu: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remotedir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scp 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uniqname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@flux-login.arc-ts.umich.edu: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remotefile localfile</a:t>
            </a:r>
            <a:endParaRPr b="0" i="1" sz="1400" u="none" cap="none" strike="noStrike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Use "." as destination to copy to your Flux home directory:</a:t>
            </a:r>
            <a:endParaRPr sz="1400"/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scp 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localfile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uniqname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@flux-xfer.arc-ts.umich.edu:.</a:t>
            </a:r>
            <a:endParaRPr b="0" i="0" sz="1400" u="none" cap="none" strike="noStrike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... or to your Flux scratch directory:</a:t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scp 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localfile</a:t>
            </a:r>
            <a:r>
              <a:rPr lang="en-U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uniqname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@flux-xfer.arc-ts.umich.edu:/scratch/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allocname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uniqname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sz="1480">
              <a:solidFill>
                <a:srgbClr val="FFFFFF"/>
              </a:solidFill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1800">
                <a:solidFill>
                  <a:srgbClr val="FFFFFF"/>
                </a:solidFill>
              </a:rPr>
              <a:t>sftp: an interactive file transfer program over ssh (a secure ftp)</a:t>
            </a:r>
            <a:endParaRPr b="0" sz="1800" u="none" cap="none" strike="noStrike">
              <a:solidFill>
                <a:srgbClr val="FFFFFF"/>
              </a:solidFill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sftp </a:t>
            </a: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uniqname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@flux-xfer.arc-ts.umich.edu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2035"/>
              <a:t>Using graphical (</a:t>
            </a:r>
            <a:r>
              <a:rPr b="0" i="0" lang="en-US" sz="203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GUI) applications: </a:t>
            </a:r>
            <a:endParaRPr/>
          </a:p>
          <a:p>
            <a:pPr indent="0" lvl="1" marL="393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2035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FileZilla (cross-platform):</a:t>
            </a:r>
            <a:r>
              <a:rPr lang="en-US" sz="2035">
                <a:solidFill>
                  <a:srgbClr val="FFFFFF"/>
                </a:solidFill>
              </a:rPr>
              <a:t>		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http://filezilla-project.org/</a:t>
            </a:r>
            <a:endParaRPr b="0" i="0" sz="1800" u="none" cap="none" strike="noStrik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ndara"/>
              <a:buNone/>
            </a:pPr>
            <a:r>
              <a:rPr b="0" i="0" lang="en-US" sz="2035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Cyberduck (Mac):</a:t>
            </a:r>
            <a:r>
              <a:rPr lang="en-US" sz="2035">
                <a:solidFill>
                  <a:srgbClr val="FFFFFF"/>
                </a:solidFill>
              </a:rPr>
              <a:t>			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https://cyberduck.io/</a:t>
            </a:r>
            <a:endParaRPr sz="1800">
              <a:solidFill>
                <a:srgbClr val="FFFFFF"/>
              </a:solidFill>
            </a:endParaRPr>
          </a:p>
          <a:p>
            <a:pPr indent="-9503" lvl="1" marL="40320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ndara"/>
              <a:buNone/>
            </a:pPr>
            <a:r>
              <a:rPr lang="en-US" sz="2035">
                <a:solidFill>
                  <a:srgbClr val="FFFFFF"/>
                </a:solidFill>
              </a:rPr>
              <a:t>WinSCP (Windows):			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http://www.itcs.umich.edu/bluedisc/</a:t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87"/>
              <a:buFont typeface="Candara"/>
              <a:buNone/>
            </a:pPr>
            <a:r>
              <a:t/>
            </a:r>
            <a:endParaRPr b="0" i="0" sz="1387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3" name="Google Shape;513;p58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ctrTitle"/>
          </p:nvPr>
        </p:nvSpPr>
        <p:spPr>
          <a:xfrm>
            <a:off x="820738" y="4451957"/>
            <a:ext cx="7542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895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lang="en-US" sz="4600"/>
              <a:t>STATS 531</a:t>
            </a:r>
            <a:endParaRPr b="0" sz="4600"/>
          </a:p>
          <a:p>
            <a:pPr indent="0" lvl="0" marL="0" marR="0" rtl="0" algn="ctr">
              <a:lnSpc>
                <a:spcPct val="8895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lang="en-US" sz="3600"/>
              <a:t>Introduction to Flux</a:t>
            </a:r>
            <a:endParaRPr b="0" sz="3600"/>
          </a:p>
        </p:txBody>
      </p:sp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820738" y="5559168"/>
            <a:ext cx="75423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Dr Charles J Antonelli, LSA IT ARS</a:t>
            </a:r>
            <a:b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Mark </a:t>
            </a:r>
            <a:r>
              <a:rPr b="0" lang="en-US" sz="2220"/>
              <a:t>Montague</a:t>
            </a:r>
            <a:r>
              <a:rPr b="0" i="0" lang="en-US" sz="222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 LSA IT ARS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lang="en-US" sz="2127"/>
              <a:t>March</a:t>
            </a:r>
            <a:r>
              <a:rPr b="0" i="0" lang="en-US" sz="2127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 201</a:t>
            </a:r>
            <a:r>
              <a:rPr b="0" lang="en-US" sz="2127"/>
              <a:t>8</a:t>
            </a:r>
            <a:endParaRPr b="0" i="0" sz="2127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Basic batch commands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20" name="Google Shape;520;p59"/>
          <p:cNvSpPr txBox="1"/>
          <p:nvPr>
            <p:ph idx="1" type="body"/>
          </p:nvPr>
        </p:nvSpPr>
        <p:spPr>
          <a:xfrm>
            <a:off x="779475" y="1882601"/>
            <a:ext cx="75819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4001" lvl="0" marL="401801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Once you have a script, submit it: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qsub </a:t>
            </a:r>
            <a:r>
              <a:rPr b="0" i="1" lang="en-US" sz="1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scriptfile</a:t>
            </a:r>
            <a:br>
              <a:rPr b="0" i="0" lang="en-US" sz="1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qsub singlenode.pbs</a:t>
            </a:r>
            <a:br>
              <a:rPr b="0" i="0" lang="en-US" sz="11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6023521.nyx.engin.umich.edu</a:t>
            </a:r>
            <a:endParaRPr b="0" i="0" sz="11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4001" lvl="0" marL="401801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</a:pPr>
            <a:r>
              <a:rPr lang="en-US" sz="1600"/>
              <a:t>You can check on the job status</a:t>
            </a:r>
            <a:br>
              <a:rPr lang="en-US" sz="1600"/>
            </a:br>
            <a:r>
              <a:rPr lang="en-US" sz="1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qstat </a:t>
            </a:r>
            <a:r>
              <a:rPr i="1" lang="en-US" sz="1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jobid</a:t>
            </a:r>
            <a:br>
              <a:rPr i="1" lang="en-US" sz="1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qstat -u </a:t>
            </a:r>
            <a:r>
              <a:rPr i="1" lang="en-US" sz="1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user</a:t>
            </a:r>
            <a:br>
              <a:rPr i="1" lang="en-US" sz="1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000">
                <a:latin typeface="Courier"/>
                <a:ea typeface="Courier"/>
                <a:cs typeface="Courier"/>
                <a:sym typeface="Courier"/>
              </a:rPr>
              <a:t>$ qstat -u cja</a:t>
            </a:r>
            <a:br>
              <a:rPr lang="en-US" sz="1000">
                <a:latin typeface="Courier"/>
                <a:ea typeface="Courier"/>
                <a:cs typeface="Courier"/>
                <a:sym typeface="Courier"/>
              </a:rPr>
            </a:br>
            <a:r>
              <a:rPr lang="en-US" sz="1000">
                <a:latin typeface="Courier"/>
                <a:ea typeface="Courier"/>
                <a:cs typeface="Courier"/>
                <a:sym typeface="Courier"/>
              </a:rPr>
              <a:t>nyx.engin.umich.edu: </a:t>
            </a:r>
            <a:br>
              <a:rPr lang="en-US"/>
            </a:br>
            <a:r>
              <a:rPr lang="en-US" sz="1000"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Req'd  Req'd   Elap</a:t>
            </a:r>
            <a:br>
              <a:rPr lang="en-US" sz="1000">
                <a:latin typeface="Courier"/>
                <a:ea typeface="Courier"/>
                <a:cs typeface="Courier"/>
                <a:sym typeface="Courier"/>
              </a:rPr>
            </a:br>
            <a:r>
              <a:rPr lang="en-US" sz="1000">
                <a:latin typeface="Courier"/>
                <a:ea typeface="Courier"/>
                <a:cs typeface="Courier"/>
                <a:sym typeface="Courier"/>
              </a:rPr>
              <a:t>Job ID               Username Queue    Jobname          SessID NDS   TSK Memory Time  S Time</a:t>
            </a:r>
            <a:br>
              <a:rPr lang="en-US"/>
            </a:br>
            <a:r>
              <a:rPr lang="en-US" sz="1000">
                <a:latin typeface="Courier"/>
                <a:ea typeface="Courier"/>
                <a:cs typeface="Courier"/>
                <a:sym typeface="Courier"/>
              </a:rPr>
              <a:t>-------------------- -------- -------- ---------------- ------ ----- --- ------ ----- - -----</a:t>
            </a:r>
            <a:br>
              <a:rPr lang="en-US"/>
            </a:br>
            <a:r>
              <a:rPr lang="en-US" sz="1000">
                <a:latin typeface="Courier"/>
                <a:ea typeface="Courier"/>
                <a:cs typeface="Courier"/>
                <a:sym typeface="Courier"/>
              </a:rPr>
              <a:t>6023521.nyx.engi     cja      flux     hpc101i              --   1     1    --  00:05 Q   -- </a:t>
            </a:r>
            <a:endParaRPr sz="1600"/>
          </a:p>
          <a:p>
            <a:pPr indent="-224001" lvl="0" marL="401801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To delete your job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qdel </a:t>
            </a:r>
            <a:r>
              <a:rPr b="0" i="1" lang="en-US" sz="1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jobid</a:t>
            </a:r>
            <a:br>
              <a:rPr b="0" i="1" lang="en-US" sz="1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0" i="0" sz="11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1811" lvl="0" marL="443611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21" name="Google Shape;521;p59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Modules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04" lvl="0" marL="40320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5"/>
              <a:buFont typeface="Candara"/>
              <a:buChar char="•"/>
            </a:pPr>
            <a:r>
              <a:rPr b="0" i="0" lang="en-US" sz="182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The module command allows you to specify what </a:t>
            </a:r>
            <a:r>
              <a:rPr lang="en-US" sz="1825"/>
              <a:t>Flux</a:t>
            </a:r>
            <a:r>
              <a:rPr b="0" i="0" lang="en-US" sz="182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software you want to use</a:t>
            </a:r>
            <a:endParaRPr/>
          </a:p>
          <a:p>
            <a:pPr indent="-9503" lvl="1" marL="403203" marR="0" rtl="0" algn="l">
              <a:lnSpc>
                <a:spcPct val="80000"/>
              </a:lnSpc>
              <a:spcBef>
                <a:spcPts val="1687"/>
              </a:spcBef>
              <a:spcAft>
                <a:spcPts val="0"/>
              </a:spcAft>
              <a:buClr>
                <a:schemeClr val="lt1"/>
              </a:buClr>
              <a:buFont typeface="Courier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list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	-- Show loaded modules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load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-- Load module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for use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avail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	-- Show all available modules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avail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name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-- Show versions of module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name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key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string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-- Search for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string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in module descrip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spider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-- Search for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string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in all module doc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unload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-- Unload module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name</a:t>
            </a:r>
            <a:br>
              <a:rPr b="0" i="1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use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path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-- Add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path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to module search path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module					-- List all options</a:t>
            </a:r>
            <a:endParaRPr b="0" i="0" sz="185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3204" lvl="0" marL="403204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ndara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Enter these commands at any time during your session</a:t>
            </a:r>
            <a:endParaRPr/>
          </a:p>
          <a:p>
            <a:pPr indent="-403204" lvl="0" marL="403204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ndara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 can load multiple modules in the same login session</a:t>
            </a:r>
            <a:endParaRPr/>
          </a:p>
          <a:p>
            <a:pPr indent="-403204" lvl="0" marL="403204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ndara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Software modules remain available throughout the session</a:t>
            </a:r>
            <a:endParaRPr b="0" i="0" sz="185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29" name="Google Shape;529;p60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Modules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36" name="Google Shape;536;p61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04" lvl="0" marL="40320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Candara"/>
              <a:buChar char="•"/>
            </a:pPr>
            <a:r>
              <a:rPr b="0" i="0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Once loaded, you can group a set of modules into a </a:t>
            </a:r>
            <a:r>
              <a:rPr b="0" i="1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module set</a:t>
            </a:r>
            <a:br>
              <a:rPr b="0" i="1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5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save myset</a:t>
            </a:r>
            <a:endParaRPr b="0" i="0" sz="2405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03204" lvl="0" marL="403204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Candara"/>
              <a:buChar char="•"/>
            </a:pPr>
            <a:r>
              <a:rPr b="0" i="0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 module set can be restored at any time</a:t>
            </a:r>
            <a:br>
              <a:rPr b="0" i="1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5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restore myset</a:t>
            </a:r>
            <a:endParaRPr b="0" i="0" sz="2405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03204" lvl="0" marL="403204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Candara"/>
              <a:buChar char="•"/>
            </a:pPr>
            <a:r>
              <a:rPr b="0" i="0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List all module sets you've defined</a:t>
            </a:r>
            <a:br>
              <a:rPr b="0" i="0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5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savelist</a:t>
            </a:r>
            <a:endParaRPr b="0" i="0" sz="2405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03204" lvl="0" marL="403204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Candara"/>
              <a:buChar char="•"/>
            </a:pPr>
            <a:r>
              <a:rPr b="0" i="0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Create a module set to be loaded each time you log in</a:t>
            </a:r>
            <a:br>
              <a:rPr b="0" i="0" lang="en-US" sz="2405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5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module save</a:t>
            </a:r>
            <a:endParaRPr/>
          </a:p>
        </p:txBody>
      </p:sp>
      <p:sp>
        <p:nvSpPr>
          <p:cNvPr id="537" name="Google Shape;537;p61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Lab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44" name="Google Shape;544;p62"/>
          <p:cNvSpPr txBox="1"/>
          <p:nvPr>
            <p:ph idx="1" type="body"/>
          </p:nvPr>
        </p:nvSpPr>
        <p:spPr>
          <a:xfrm>
            <a:off x="779475" y="1882600"/>
            <a:ext cx="78168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Task:  Use the R multicore package</a:t>
            </a:r>
            <a:endParaRPr/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Copy sample code to your login directory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cd</a:t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cp /scratch/data/workshops/stats/stats-sample</a:t>
            </a:r>
            <a:r>
              <a:rPr lang="en-US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0" i="0" lang="en-US" sz="2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code.tar.gz .</a:t>
            </a:r>
            <a:endParaRPr/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tar -zxvf stats-sample-code.tar.gz</a:t>
            </a:r>
            <a:endParaRPr b="0" i="0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cd ./stats-sample-code</a:t>
            </a:r>
            <a:endParaRPr/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Examine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lab3.pbs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lab3.R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5" name="Google Shape;545;p62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Lab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2" name="Google Shape;552;p63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Task:  Use the R multicore package</a:t>
            </a:r>
            <a:endParaRPr/>
          </a:p>
          <a:p>
            <a:pPr indent="-403204" lvl="0" marL="403204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ourier"/>
              <a:buChar char="•"/>
            </a:pPr>
            <a:r>
              <a:rPr lang="en-US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module load R</a:t>
            </a:r>
            <a:endParaRPr/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Submit your job to Flux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qsub lab3.pbs</a:t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Watch the progress of your job</a:t>
            </a:r>
            <a:endParaRPr/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qstat -u </a:t>
            </a:r>
            <a:r>
              <a:rPr b="0" i="1" lang="en-US" sz="2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uniqname</a:t>
            </a:r>
            <a:endParaRPr b="0" i="1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where </a:t>
            </a:r>
            <a:r>
              <a:rPr b="0" i="1" lang="en-US" sz="2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uniqname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is your own uniqname</a:t>
            </a:r>
            <a:endParaRPr b="0" i="0" sz="2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When complete, look at the job’s output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less lab3.out</a:t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50804" lvl="0" marL="40320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53" name="Google Shape;553;p63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>
            <p:ph type="title"/>
          </p:nvPr>
        </p:nvSpPr>
        <p:spPr>
          <a:xfrm>
            <a:off x="820738" y="1219014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Parallel R and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pomp</a:t>
            </a:r>
            <a:endParaRPr b="1" i="0" sz="5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9" name="Google Shape;559;p64"/>
          <p:cNvSpPr txBox="1"/>
          <p:nvPr>
            <p:ph idx="1" type="body"/>
          </p:nvPr>
        </p:nvSpPr>
        <p:spPr>
          <a:xfrm>
            <a:off x="820738" y="3224214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andom numbers</a:t>
            </a:r>
            <a:endParaRPr/>
          </a:p>
        </p:txBody>
      </p:sp>
      <p:sp>
        <p:nvSpPr>
          <p:cNvPr id="566" name="Google Shape;566;p65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0804" lvl="0" marL="403205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Serial pseudorandom sequence</a:t>
            </a:r>
            <a:br>
              <a:rPr lang="en-US"/>
            </a:br>
            <a:r>
              <a:rPr lang="en-US"/>
              <a:t>Usually based on linear recurrences modulo m</a:t>
            </a:r>
            <a:br>
              <a:rPr lang="en-US"/>
            </a:br>
            <a:r>
              <a:rPr lang="en-US"/>
              <a:t>Initialize the generator with some seed s</a:t>
            </a:r>
            <a:br>
              <a:rPr lang="en-US"/>
            </a:br>
            <a:r>
              <a:rPr lang="en-US"/>
              <a:t>Generate stream of pseudorandom numbers</a:t>
            </a:r>
            <a:endParaRPr/>
          </a:p>
          <a:p>
            <a:pPr indent="-250804" lvl="0" marL="403205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Parallel pseudorandom sequence</a:t>
            </a:r>
            <a:br>
              <a:rPr lang="en-US"/>
            </a:br>
            <a:r>
              <a:rPr lang="en-US"/>
              <a:t>Performance, Reproducibility, </a:t>
            </a:r>
            <a:r>
              <a:rPr lang="en-US"/>
              <a:t>Serializability</a:t>
            </a:r>
            <a:endParaRPr/>
          </a:p>
          <a:p>
            <a:pPr indent="-250804" lvl="0" marL="403205" rtl="0" algn="l">
              <a:spcBef>
                <a:spcPts val="2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50804" lvl="0" marL="403205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0804" lvl="0" marL="403205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6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Install pomp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3" name="Google Shape;573;p66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Task:  </a:t>
            </a:r>
            <a:r>
              <a:rPr lang="en-US"/>
              <a:t>Install pomp package</a:t>
            </a:r>
            <a:endParaRPr/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module load R/3.4.1</a:t>
            </a:r>
            <a:endParaRPr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ourier"/>
              <a:buChar char="•"/>
            </a:pPr>
            <a:r>
              <a:rPr lang="en-US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br>
              <a:rPr lang="en-US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install.packages("pomp",repos="https://cran.mtu.edu/")</a:t>
            </a:r>
            <a:br>
              <a:rPr lang="en-US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/>
              <a:t>(answer y to "Would you like to use a personal library instead?" and "Would you like to create a personal library")</a:t>
            </a:r>
            <a:br>
              <a:rPr lang="en-US"/>
            </a:br>
            <a:br>
              <a:rPr lang="en-US"/>
            </a:br>
            <a:r>
              <a:rPr lang="en-US"/>
              <a:t>List of mirrors: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https://cran.r-project.org/mirrors.html</a:t>
            </a:r>
            <a:r>
              <a:rPr lang="en-US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74" name="Google Shape;574;p66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7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Multicore example</a:t>
            </a:r>
            <a:endParaRPr/>
          </a:p>
        </p:txBody>
      </p:sp>
      <p:sp>
        <p:nvSpPr>
          <p:cNvPr id="581" name="Google Shape;581;p67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# To submit job: qsub pomp-par.pbs</a:t>
            </a:r>
            <a:endParaRPr>
              <a:solidFill>
                <a:srgbClr val="FFFFFF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# Code shown below from: pomp-par.R</a:t>
            </a:r>
            <a:endParaRPr>
              <a:solidFill>
                <a:srgbClr val="FFFFFF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rm(list=ls())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library(doParallel)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set.seed(2018,kind="L'Ecuyer")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cores &lt;- as.numeric(Sys.getenv('PBS_NP', unset='8'))</a:t>
            </a:r>
            <a:endParaRPr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cl &lt;- makeCluster(</a:t>
            </a:r>
            <a:r>
              <a:rPr lang="en-US">
                <a:solidFill>
                  <a:srgbClr val="FFFF00"/>
                </a:solidFill>
              </a:rPr>
              <a:t>cores</a:t>
            </a:r>
            <a:r>
              <a:rPr lang="en-US" sz="2400">
                <a:solidFill>
                  <a:srgbClr val="FFFF00"/>
                </a:solidFill>
              </a:rPr>
              <a:t>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registerDoParallel(cl)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trials &lt;- 100</a:t>
            </a:r>
            <a:endParaRPr sz="2400">
              <a:solidFill>
                <a:srgbClr val="FFFF00"/>
              </a:solidFill>
            </a:endParaRPr>
          </a:p>
          <a:p>
            <a:pPr indent="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582" name="Google Shape;582;p67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Multicore example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9" name="Google Shape;589;p68"/>
          <p:cNvSpPr txBox="1"/>
          <p:nvPr>
            <p:ph idx="1" type="body"/>
          </p:nvPr>
        </p:nvSpPr>
        <p:spPr>
          <a:xfrm>
            <a:off x="779475" y="1506801"/>
            <a:ext cx="7581900" cy="4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FF"/>
                </a:solidFill>
              </a:rPr>
              <a:t># pomp-par.R continued...</a:t>
            </a:r>
            <a:endParaRPr sz="2300">
              <a:solidFill>
                <a:srgbClr val="FFFFFF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system.time(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r &lt;- foreach(icount(trials),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.inorder=FALSE,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.options.multicore=list(set.seed=TRUE)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) %dopar% {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library(pomp)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for (i in 1:100) {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  pompExample("gompertz")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  simulate(gompertz)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}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}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stopCluster(cl)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save(r,file="sims.Rda")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590" name="Google Shape;590;p68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820738" y="1219014"/>
            <a:ext cx="7542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Preliminaries</a:t>
            </a:r>
            <a:endParaRPr b="1" i="0" sz="5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820738" y="3224214"/>
            <a:ext cx="7542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MPI</a:t>
            </a:r>
            <a:r>
              <a:rPr lang="en-US"/>
              <a:t> example</a:t>
            </a:r>
            <a:endParaRPr/>
          </a:p>
        </p:txBody>
      </p:sp>
      <p:sp>
        <p:nvSpPr>
          <p:cNvPr id="597" name="Google Shape;597;p69"/>
          <p:cNvSpPr txBox="1"/>
          <p:nvPr>
            <p:ph idx="1" type="body"/>
          </p:nvPr>
        </p:nvSpPr>
        <p:spPr>
          <a:xfrm>
            <a:off x="779475" y="1761475"/>
            <a:ext cx="8180100" cy="4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Change the R module:</a:t>
            </a:r>
            <a:endParaRPr>
              <a:solidFill>
                <a:srgbClr val="FFFFFF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module unload R/3.4.1</a:t>
            </a:r>
            <a:endParaRPr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module load Rmpi/3.4.1</a:t>
            </a:r>
            <a:endParaRPr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Install doMPI package:</a:t>
            </a:r>
            <a:endParaRPr>
              <a:solidFill>
                <a:srgbClr val="FFFFFF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Rmpi</a:t>
            </a:r>
            <a:endParaRPr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install.packages("doMPI", repos="https://cran.mtu.edu/")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	</a:t>
            </a:r>
            <a:endParaRPr>
              <a:solidFill>
                <a:srgbClr val="FFFF00"/>
              </a:solidFill>
            </a:endParaRPr>
          </a:p>
          <a:p>
            <a:pPr indent="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sz="2400"/>
          </a:p>
        </p:txBody>
      </p:sp>
      <p:sp>
        <p:nvSpPr>
          <p:cNvPr id="598" name="Google Shape;598;p69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MPI example</a:t>
            </a:r>
            <a:endParaRPr/>
          </a:p>
        </p:txBody>
      </p:sp>
      <p:sp>
        <p:nvSpPr>
          <p:cNvPr id="605" name="Google Shape;605;p70"/>
          <p:cNvSpPr txBox="1"/>
          <p:nvPr>
            <p:ph idx="1" type="body"/>
          </p:nvPr>
        </p:nvSpPr>
        <p:spPr>
          <a:xfrm>
            <a:off x="779475" y="1577800"/>
            <a:ext cx="7974900" cy="4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# To submit job: qsub pomp-mpi.pbs</a:t>
            </a:r>
            <a:endParaRPr>
              <a:solidFill>
                <a:srgbClr val="FFFFFF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# Code shown below from: pomp-mpi.R</a:t>
            </a:r>
            <a:endParaRPr>
              <a:solidFill>
                <a:srgbClr val="FFFF00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# changes from multicore example shown in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00FF00"/>
                </a:solidFill>
              </a:rPr>
              <a:t>green</a:t>
            </a:r>
            <a:endParaRPr>
              <a:solidFill>
                <a:srgbClr val="00FF00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rm(list=ls())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library(</a:t>
            </a:r>
            <a:r>
              <a:rPr lang="en-US" sz="2400">
                <a:solidFill>
                  <a:srgbClr val="00FF00"/>
                </a:solidFill>
              </a:rPr>
              <a:t>do</a:t>
            </a:r>
            <a:r>
              <a:rPr lang="en-US">
                <a:solidFill>
                  <a:srgbClr val="00FF00"/>
                </a:solidFill>
              </a:rPr>
              <a:t>MPI</a:t>
            </a:r>
            <a:r>
              <a:rPr lang="en-US" sz="2400">
                <a:solidFill>
                  <a:srgbClr val="FFFF00"/>
                </a:solidFill>
              </a:rPr>
              <a:t>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set.seed(2018,kind="L'Ecuyer")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cores &lt;- as.numeric(Sys.getenv('PBS_NP', unset='8'))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cl &lt;-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00FF00"/>
                </a:solidFill>
              </a:rPr>
              <a:t>startMPIc</a:t>
            </a:r>
            <a:r>
              <a:rPr lang="en-US" sz="2400">
                <a:solidFill>
                  <a:srgbClr val="00FF00"/>
                </a:solidFill>
              </a:rPr>
              <a:t>luster</a:t>
            </a:r>
            <a:r>
              <a:rPr lang="en-US" sz="2400">
                <a:solidFill>
                  <a:srgbClr val="FFFF00"/>
                </a:solidFill>
              </a:rPr>
              <a:t>(cores)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FF00"/>
                </a:solidFill>
              </a:rPr>
              <a:t>registerDo</a:t>
            </a:r>
            <a:r>
              <a:rPr lang="en-US">
                <a:solidFill>
                  <a:srgbClr val="00FF00"/>
                </a:solidFill>
              </a:rPr>
              <a:t>MPI</a:t>
            </a:r>
            <a:r>
              <a:rPr lang="en-US" sz="2400">
                <a:solidFill>
                  <a:srgbClr val="FFFF00"/>
                </a:solidFill>
              </a:rPr>
              <a:t>(cl)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00"/>
                </a:solidFill>
              </a:rPr>
              <a:t>trials &lt;- 100</a:t>
            </a:r>
            <a:endParaRPr sz="24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sz="2400"/>
          </a:p>
        </p:txBody>
      </p:sp>
      <p:sp>
        <p:nvSpPr>
          <p:cNvPr id="606" name="Google Shape;606;p70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1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MPI</a:t>
            </a:r>
            <a:r>
              <a:rPr lang="en-US"/>
              <a:t> example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13" name="Google Shape;613;p71"/>
          <p:cNvSpPr txBox="1"/>
          <p:nvPr>
            <p:ph idx="1" type="body"/>
          </p:nvPr>
        </p:nvSpPr>
        <p:spPr>
          <a:xfrm>
            <a:off x="779463" y="1501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FF"/>
                </a:solidFill>
              </a:rPr>
              <a:t># pomp-mpi.R continued...</a:t>
            </a:r>
            <a:endParaRPr sz="2300">
              <a:solidFill>
                <a:srgbClr val="FFFFFF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system.time(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r &lt;- foreach(icount(trials),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.inorder=FALSE,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.options.multicore=list(set.seed=TRUE)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) %dopar% {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library(pomp)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for (i in 1:100) {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  pompExample("gompertz")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  simulate(gompertz)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  }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  }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FF00"/>
                </a:solidFill>
              </a:rPr>
              <a:t>close</a:t>
            </a:r>
            <a:r>
              <a:rPr lang="en-US" sz="2300">
                <a:solidFill>
                  <a:srgbClr val="00FF00"/>
                </a:solidFill>
              </a:rPr>
              <a:t>Cluster</a:t>
            </a:r>
            <a:r>
              <a:rPr lang="en-US" sz="2300">
                <a:solidFill>
                  <a:srgbClr val="FFFF00"/>
                </a:solidFill>
              </a:rPr>
              <a:t>(cl)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00"/>
                </a:solidFill>
              </a:rPr>
              <a:t>save(r,file="sims.Rda")</a:t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00"/>
              </a:solidFill>
            </a:endParaRPr>
          </a:p>
          <a:p>
            <a:pPr indent="-9503" lvl="0" marL="40320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00"/>
              </a:solidFill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sz="2300">
              <a:solidFill>
                <a:srgbClr val="FFFF00"/>
              </a:solidFill>
            </a:endParaRPr>
          </a:p>
        </p:txBody>
      </p:sp>
      <p:sp>
        <p:nvSpPr>
          <p:cNvPr id="614" name="Google Shape;614;p71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Interactive jobs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0" name="Google Shape;620;p72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351" lvl="0" marL="401801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ndara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 can submit jobs </a:t>
            </a:r>
            <a:r>
              <a:rPr b="0" i="1" lang="en-US" sz="1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interactively</a:t>
            </a:r>
            <a:r>
              <a:rPr b="0" i="0" lang="en-US" sz="1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endParaRPr sz="2500"/>
          </a:p>
          <a:p>
            <a:pPr indent="-9706" lvl="0" marL="187506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Courier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b="0" i="0" lang="en-US" sz="1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qsub -I -X -V -l </a:t>
            </a:r>
            <a:r>
              <a:rPr lang="en-US" sz="1500">
                <a:latin typeface="Courier"/>
                <a:ea typeface="Courier"/>
                <a:cs typeface="Courier"/>
                <a:sym typeface="Courier"/>
              </a:rPr>
              <a:t>nodes=1:ppn=2</a:t>
            </a:r>
            <a:r>
              <a:rPr b="0" i="0" lang="en-US" sz="1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-l walltime=15:00</a:t>
            </a:r>
            <a:br>
              <a:rPr b="0" i="0" lang="en-US" sz="1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-A </a:t>
            </a:r>
            <a:r>
              <a:rPr b="0" i="1" lang="en-US" sz="1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youralloc_flux </a:t>
            </a:r>
            <a:r>
              <a:rPr b="0" i="0" lang="en-US" sz="1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-l qos=</a:t>
            </a:r>
            <a:r>
              <a:rPr b="0" i="1" lang="en-US" sz="1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flux –q flux</a:t>
            </a:r>
            <a:r>
              <a:rPr b="0" i="0" lang="en-US" sz="1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0351" lvl="0" marL="401801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ndara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This queues a job as usual</a:t>
            </a:r>
            <a:endParaRPr sz="2500"/>
          </a:p>
          <a:p>
            <a:pPr indent="-227154" lvl="1" marL="80500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ndara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Your terminal session will be blocked until the job runs</a:t>
            </a:r>
            <a:endParaRPr sz="2300"/>
          </a:p>
          <a:p>
            <a:pPr indent="-227154" lvl="1" marL="80500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ndara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When your job runs, you'll get an interactive shell</a:t>
            </a:r>
            <a:endParaRPr sz="2300"/>
          </a:p>
          <a:p>
            <a:pPr indent="-227154" lvl="1" marL="80500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ndara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When you exit the shell your job is deleted</a:t>
            </a:r>
            <a:endParaRPr sz="2300"/>
          </a:p>
          <a:p>
            <a:pPr indent="-230351" lvl="0" marL="401801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ndara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Interactive jobs allow you to</a:t>
            </a:r>
            <a:endParaRPr sz="2500"/>
          </a:p>
          <a:p>
            <a:pPr indent="-227154" lvl="1" marL="80500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ndara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Develop and test on cluster node(s)</a:t>
            </a:r>
            <a:endParaRPr sz="2300"/>
          </a:p>
          <a:p>
            <a:pPr indent="-227154" lvl="1" marL="80500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ndara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Execute GUI tools on a cluster node</a:t>
            </a:r>
            <a:endParaRPr sz="2300"/>
          </a:p>
          <a:p>
            <a:pPr indent="-227154" lvl="1" marL="80500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ndara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Utilize a parallel debugger interactively</a:t>
            </a:r>
            <a:endParaRPr sz="2300"/>
          </a:p>
        </p:txBody>
      </p:sp>
      <p:sp>
        <p:nvSpPr>
          <p:cNvPr id="621" name="Google Shape;621;p72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Lab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8" name="Google Shape;628;p73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Task:  Use an interactive PBS session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03204" lvl="0" marL="403204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Courier"/>
              <a:buChar char="•"/>
            </a:pPr>
            <a:r>
              <a:rPr b="0" i="0" lang="en-US" sz="2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module load R</a:t>
            </a:r>
            <a:endParaRPr/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Start an interactive session</a:t>
            </a:r>
            <a:b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qsub -I -V -l </a:t>
            </a:r>
            <a:r>
              <a:rPr lang="en-US" sz="1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nodes=1:ppn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=2</a:t>
            </a:r>
            <a:r>
              <a:rPr lang="en-US" sz="1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-l walltime=30:00 </a:t>
            </a:r>
            <a:r>
              <a:rPr lang="en-US" sz="1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 </a:t>
            </a:r>
            <a:r>
              <a:rPr lang="en-US" sz="1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stats531w18_flux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-q flux</a:t>
            </a:r>
            <a:endParaRPr b="0" i="0" sz="20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3204" lvl="0" marL="40320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Run R in the interactive shell</a:t>
            </a:r>
            <a:b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2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cd $PBS_O_WORKDIR</a:t>
            </a:r>
            <a:endParaRPr b="0" i="0" sz="2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endParaRPr b="0" i="0" sz="3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9503" lvl="1" marL="40320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29" name="Google Shape;629;p73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4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Troubleshooting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35" name="Google Shape;635;p74"/>
          <p:cNvSpPr txBox="1"/>
          <p:nvPr>
            <p:ph idx="1" type="body"/>
          </p:nvPr>
        </p:nvSpPr>
        <p:spPr>
          <a:xfrm>
            <a:off x="779463" y="10232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1600" u="none" cap="none" strike="noStrike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3204" lvl="0" marL="403204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System-level</a:t>
            </a:r>
            <a:endParaRPr/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freenodes					# aggregate node/core busy/free</a:t>
            </a:r>
            <a:endParaRPr/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pbsnodes [-l]					# nodes, states, properties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					# with -l, list only nodes marked down</a:t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3204" lvl="0" marL="403204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</a:pPr>
            <a:r>
              <a:rPr lang="en-US" sz="1600"/>
              <a:t>Account-level</a:t>
            </a:r>
            <a:endParaRPr/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mdiag -a </a:t>
            </a:r>
            <a:r>
              <a:rPr i="1" lang="en-US" sz="1400"/>
              <a:t>acct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   	</a:t>
            </a:r>
            <a:r>
              <a:rPr lang="en-US" sz="1400"/>
              <a:t>		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 cores &amp; users for </a:t>
            </a:r>
            <a:r>
              <a:rPr lang="en-US" sz="1400"/>
              <a:t>account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i="1" lang="en-US" sz="1400"/>
              <a:t>acct</a:t>
            </a:r>
            <a:endParaRPr b="0" i="1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showq [-r][-i][-b][-w acct=</a:t>
            </a:r>
            <a:r>
              <a:rPr i="1" lang="en-US" sz="1400"/>
              <a:t>acct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]</a:t>
            </a:r>
            <a:r>
              <a:rPr lang="en-US" sz="1400"/>
              <a:t>		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 running/idle/blocked jobs for </a:t>
            </a:r>
            <a:r>
              <a:rPr i="1" lang="en-US" sz="1400"/>
              <a:t>acct</a:t>
            </a:r>
            <a:b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					# with -r|i|b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show more info for that job state</a:t>
            </a:r>
            <a:endParaRPr/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freealloc  [--jobs] </a:t>
            </a:r>
            <a:r>
              <a:rPr i="1" lang="en-US" sz="1400"/>
              <a:t>acct</a:t>
            </a:r>
            <a:r>
              <a:rPr lang="en-US" sz="1400"/>
              <a:t>			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 free resources in </a:t>
            </a:r>
            <a:r>
              <a:rPr i="1" lang="en-US" sz="1400"/>
              <a:t>acct</a:t>
            </a:r>
            <a:b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					# with –jobs, shows r</a:t>
            </a:r>
            <a:r>
              <a:rPr i="1" lang="en-US" sz="1400"/>
              <a:t>esources in use</a:t>
            </a:r>
            <a:endParaRPr i="1" sz="1400"/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lang="en-US" sz="1400"/>
              <a:t>idlenodes</a:t>
            </a:r>
            <a:r>
              <a:rPr i="1" lang="en-US" sz="1400"/>
              <a:t> acct [property]			</a:t>
            </a:r>
            <a:r>
              <a:rPr lang="en-US" sz="1400"/>
              <a:t># shows available nodes for</a:t>
            </a:r>
            <a:r>
              <a:rPr i="1" lang="en-US" sz="1400"/>
              <a:t> acct </a:t>
            </a:r>
            <a:r>
              <a:rPr lang="en-US" sz="1400"/>
              <a:t>with</a:t>
            </a:r>
            <a:r>
              <a:rPr i="1" lang="en-US" sz="1400"/>
              <a:t> property</a:t>
            </a:r>
            <a:br>
              <a:rPr i="1" lang="en-US" sz="1400"/>
            </a:br>
            <a:endParaRPr i="1" sz="1400"/>
          </a:p>
          <a:p>
            <a:pPr indent="-403204" lvl="0" marL="403204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User-level</a:t>
            </a:r>
            <a:endParaRPr/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mdiag -u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uniq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           </a:t>
            </a:r>
            <a:r>
              <a:rPr lang="en-US" sz="1400"/>
              <a:t>		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 allocations for user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uniq</a:t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showq [-r][-i][-b][-w user=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uniq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]</a:t>
            </a:r>
            <a:r>
              <a:rPr lang="en-US" sz="1400"/>
              <a:t>		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# running/idle/blocked jobs for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uniq</a:t>
            </a:r>
            <a:b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b="0" i="1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3204" lvl="0" marL="403204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Job-level</a:t>
            </a:r>
            <a:endParaRPr/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qstat -f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jobno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          		# full info for job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jobno</a:t>
            </a:r>
            <a:endParaRPr b="0" i="1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qstat -n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jobno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          		# show nodes/cores where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jobno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running</a:t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checkjob [-v]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jobno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		# show why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jobno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not running</a:t>
            </a:r>
            <a:endParaRPr/>
          </a:p>
          <a:p>
            <a:pPr indent="-412709" lvl="1" marL="806409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qpeek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jobno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				# peek at script output while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jobno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is running</a:t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36" name="Google Shape;636;p74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781038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Resources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" lvl="0" marL="13112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570" u="sng" cap="none" strike="noStrike">
              <a:solidFill>
                <a:schemeClr val="hlink"/>
              </a:solidFill>
              <a:latin typeface="Candara"/>
              <a:ea typeface="Candara"/>
              <a:cs typeface="Candara"/>
              <a:sym typeface="Candara"/>
              <a:hlinkClick r:id="rId3"/>
            </a:endParaRPr>
          </a:p>
          <a:p>
            <a:pPr indent="-407332" lvl="0" marL="53433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10"/>
              <a:buFont typeface="Candara"/>
              <a:buChar char="•"/>
            </a:pPr>
            <a:r>
              <a:rPr lang="en-US" sz="1800"/>
              <a:t>ARC  User Guide</a:t>
            </a:r>
            <a:r>
              <a:rPr lang="en-US"/>
              <a:t>	</a:t>
            </a:r>
            <a:r>
              <a:rPr b="0" i="0" lang="en-US" sz="171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http://arc-ts.umich.edu/flux-user-guide/</a:t>
            </a:r>
            <a:r>
              <a:rPr b="0" i="0" lang="en-US" sz="1710" u="none" cap="none" strike="noStrik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 		</a:t>
            </a:r>
            <a:endParaRPr b="0" i="0" sz="1710" u="sng" cap="none" strike="noStrike">
              <a:solidFill>
                <a:schemeClr val="hlink"/>
              </a:solidFill>
              <a:latin typeface="Candara"/>
              <a:ea typeface="Candara"/>
              <a:cs typeface="Candara"/>
              <a:sym typeface="Candara"/>
              <a:hlinkClick r:id="rId5"/>
            </a:endParaRPr>
          </a:p>
          <a:p>
            <a:pPr indent="-407332" lvl="0" marL="53433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10"/>
              <a:buFont typeface="Candara"/>
              <a:buChar char="•"/>
            </a:pPr>
            <a:r>
              <a:rPr lang="en-US" sz="1800">
                <a:solidFill>
                  <a:srgbClr val="FFFFFF"/>
                </a:solidFill>
                <a:uFill>
                  <a:noFill/>
                </a:uFill>
                <a:hlinkClick r:id="rId6"/>
              </a:rPr>
              <a:t>ARC Flux pages	</a:t>
            </a:r>
            <a:r>
              <a:rPr b="0" i="0" lang="en-US" sz="171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7"/>
              </a:rPr>
              <a:t>http://arc-ts.umich.edu/flux/</a:t>
            </a:r>
            <a:endParaRPr b="0" i="0" sz="1710" u="none" cap="none" strike="noStrike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7332" lvl="1" marL="53433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Candara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Software Catalog</a:t>
            </a:r>
            <a:r>
              <a:rPr lang="en-US" sz="1710">
                <a:solidFill>
                  <a:schemeClr val="accent2"/>
                </a:solidFill>
              </a:rPr>
              <a:t>	</a:t>
            </a:r>
            <a:r>
              <a:rPr lang="en-US" sz="1710" u="sng">
                <a:solidFill>
                  <a:schemeClr val="hlink"/>
                </a:solidFill>
                <a:hlinkClick r:id="rId8"/>
              </a:rPr>
              <a:t>http://arc-ts.umich.edu/software/</a:t>
            </a:r>
            <a:r>
              <a:rPr lang="en-US" sz="1710">
                <a:solidFill>
                  <a:schemeClr val="accent2"/>
                </a:solidFill>
              </a:rPr>
              <a:t>	</a:t>
            </a:r>
            <a:endParaRPr sz="1710">
              <a:solidFill>
                <a:schemeClr val="accent2"/>
              </a:solidFill>
            </a:endParaRPr>
          </a:p>
          <a:p>
            <a:pPr indent="-407332" lvl="1" marL="53433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10"/>
              <a:buFont typeface="Candara"/>
              <a:buChar char="•"/>
            </a:pPr>
            <a:r>
              <a:rPr lang="en-US" sz="1710">
                <a:solidFill>
                  <a:srgbClr val="FFFFFF"/>
                </a:solidFill>
              </a:rPr>
              <a:t>Quick Start Guide	</a:t>
            </a:r>
            <a:r>
              <a:rPr lang="en-US" sz="1710" u="sng">
                <a:solidFill>
                  <a:schemeClr val="hlink"/>
                </a:solidFill>
                <a:hlinkClick r:id="rId9"/>
              </a:rPr>
              <a:t>http://arc-ts.umich.edu/flux/using-flux/flux-in-10-easy-steps/</a:t>
            </a:r>
            <a:endParaRPr b="0" i="0" sz="171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7332" lvl="0" marL="53433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10"/>
              <a:buFont typeface="Candara"/>
              <a:buChar char="•"/>
            </a:pPr>
            <a:r>
              <a:rPr b="0" i="0" lang="en-US" sz="171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Flux FAQs</a:t>
            </a:r>
            <a:r>
              <a:rPr lang="en-US" sz="1710"/>
              <a:t>		</a:t>
            </a:r>
            <a:r>
              <a:rPr b="0" i="0" lang="en-US" sz="171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10"/>
              </a:rPr>
              <a:t>http://arc-ts.umich.edu/flux/flux-faqs/</a:t>
            </a:r>
            <a:endParaRPr b="0" i="0" sz="1045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7332" lvl="0" marL="534332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710"/>
              <a:buFont typeface="Candara"/>
              <a:buChar char="•"/>
            </a:pPr>
            <a:r>
              <a:rPr b="0" i="0" lang="en-US" sz="171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For assistance</a:t>
            </a:r>
            <a:r>
              <a:rPr lang="en-US" sz="1710"/>
              <a:t>, send email to:	</a:t>
            </a:r>
            <a:r>
              <a:rPr b="0" i="0" lang="en-US" sz="1710" u="sng" cap="none" strike="noStrike">
                <a:solidFill>
                  <a:srgbClr val="00FFFF"/>
                </a:solidFill>
                <a:latin typeface="Candara"/>
                <a:ea typeface="Candara"/>
                <a:cs typeface="Candara"/>
                <a:sym typeface="Candara"/>
                <a:hlinkClick r:id="rId11"/>
              </a:rPr>
              <a:t>hpc-support@umich.edu</a:t>
            </a:r>
            <a:endParaRPr b="0" i="0" sz="1710" u="none" cap="none" strike="noStrike">
              <a:solidFill>
                <a:srgbClr val="00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4135" lvl="1" marL="93753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Candara"/>
              <a:buChar char="•"/>
            </a:pPr>
            <a:r>
              <a:rPr b="0" i="0" lang="en-US" sz="171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Read by a team of people including unit support staff</a:t>
            </a:r>
            <a:endParaRPr/>
          </a:p>
          <a:p>
            <a:pPr indent="-404136" lvl="1" marL="937536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Candara"/>
              <a:buChar char="•"/>
            </a:pPr>
            <a:r>
              <a:rPr b="0" i="0" lang="en-US" sz="171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Can help with Flux operational and usage questions</a:t>
            </a:r>
            <a:endParaRPr/>
          </a:p>
          <a:p>
            <a:pPr indent="-404136" lvl="1" marL="937536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Candara"/>
              <a:buChar char="•"/>
            </a:pPr>
            <a:r>
              <a:rPr b="0" i="0" lang="en-US" sz="171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Programming support available</a:t>
            </a:r>
            <a:endParaRPr/>
          </a:p>
          <a:p>
            <a:pPr indent="-166032" lvl="0" marL="534332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ndara"/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66032" lvl="0" marL="534332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ndara"/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79463" y="76202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Connecting to Flux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2400"/>
              <a:t>(Windows)</a:t>
            </a:r>
            <a:endParaRPr sz="2400"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779463" y="1524000"/>
            <a:ext cx="7581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79"/>
              <a:buFont typeface="Candara"/>
              <a:buAutoNum type="arabicPeriod"/>
            </a:pPr>
            <a:r>
              <a:rPr lang="en-US" sz="1679">
                <a:solidFill>
                  <a:srgbClr val="FFFFFF"/>
                </a:solidFill>
              </a:rPr>
              <a:t>If you don't have PuTTY installed</a:t>
            </a:r>
            <a:br>
              <a:rPr lang="en-US" sz="1679">
                <a:solidFill>
                  <a:srgbClr val="FFFFFF"/>
                </a:solidFill>
              </a:rPr>
            </a:br>
            <a:r>
              <a:rPr lang="en-US" sz="1679">
                <a:solidFill>
                  <a:srgbClr val="FFFFFF"/>
                </a:solidFill>
              </a:rPr>
              <a:t>Install</a:t>
            </a:r>
            <a:r>
              <a:rPr b="0" i="0" lang="en-US" sz="1679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 the PuTTY/WinSCP installer for</a:t>
            </a:r>
            <a:r>
              <a:rPr lang="en-US" sz="1679">
                <a:solidFill>
                  <a:srgbClr val="FFFFFF"/>
                </a:solidFill>
              </a:rPr>
              <a:t> </a:t>
            </a:r>
            <a:r>
              <a:rPr b="0" i="0" lang="en-US" sz="1679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Windows:</a:t>
            </a:r>
            <a:br>
              <a:rPr b="0" i="0" lang="en-US" sz="1679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1470"/>
              <a:t>Compute at the U</a:t>
            </a:r>
            <a:r>
              <a:rPr b="0" i="0" lang="en-US" sz="147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:  </a:t>
            </a:r>
            <a:r>
              <a:rPr lang="en-US" sz="1470" u="sng">
                <a:solidFill>
                  <a:schemeClr val="hlink"/>
                </a:solidFill>
                <a:hlinkClick r:id="rId3"/>
              </a:rPr>
              <a:t>http://its.umich.edu/computing/computers-software/compute</a:t>
            </a:r>
            <a:br>
              <a:rPr lang="en-US" sz="1470"/>
            </a:br>
            <a:r>
              <a:rPr lang="en-US" sz="1470"/>
              <a:t>Select + under Get Going</a:t>
            </a:r>
            <a:br>
              <a:rPr lang="en-US" sz="1470"/>
            </a:br>
            <a:r>
              <a:rPr lang="en-US" sz="1470"/>
              <a:t>Get U-M PuTTY (UM_PuTTY_WinSCP.zip)</a:t>
            </a:r>
            <a:br>
              <a:rPr lang="en-US" sz="1470"/>
            </a:b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Execute  the installe</a:t>
            </a:r>
            <a:r>
              <a:rPr lang="en-US" sz="1679"/>
              <a:t>r (UM_PuTTY_WinSCP.exe)</a:t>
            </a:r>
            <a:b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Accept all defaults</a:t>
            </a:r>
            <a:endParaRPr b="0" i="0" sz="1679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57263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Candara"/>
              <a:buAutoNum type="arabicPeriod"/>
            </a:pPr>
            <a:r>
              <a:rPr lang="en-US" sz="1679"/>
              <a:t>If you don't see this icon in your system tray</a:t>
            </a:r>
            <a:br>
              <a:rPr lang="en-US" sz="1679"/>
            </a:br>
            <a:r>
              <a:rPr lang="en-US" sz="1679"/>
              <a:t>Install the Xming X Server for Windows</a:t>
            </a:r>
            <a:br>
              <a:rPr lang="en-US" sz="1679"/>
            </a:br>
            <a:r>
              <a:rPr lang="en-US" sz="1679" u="sng">
                <a:solidFill>
                  <a:schemeClr val="hlink"/>
                </a:solidFill>
                <a:hlinkClick r:id="rId4"/>
              </a:rPr>
              <a:t>https://sourceforge.net/projects/xming/files/Xming/6.9.0.31/</a:t>
            </a:r>
            <a:br>
              <a:rPr lang="en-US" sz="1679"/>
            </a:br>
            <a:r>
              <a:rPr lang="en-US" sz="1679"/>
              <a:t>Get the Xming installer (Xming-6-9-0-31-setup.exe)</a:t>
            </a:r>
            <a:br>
              <a:rPr lang="en-US" sz="1679"/>
            </a:br>
            <a:r>
              <a:rPr lang="en-US" sz="1679"/>
              <a:t>Execute the installer</a:t>
            </a:r>
            <a:br>
              <a:rPr lang="en-US" sz="1679"/>
            </a:br>
            <a:r>
              <a:rPr lang="en-US" sz="1679"/>
              <a:t>Accept all defaults</a:t>
            </a:r>
            <a:br>
              <a:rPr lang="en-US" sz="1679"/>
            </a:br>
            <a:r>
              <a:rPr lang="en-US" sz="1679" u="sng">
                <a:solidFill>
                  <a:schemeClr val="hlink"/>
                </a:solidFill>
                <a:hlinkClick r:id="rId5"/>
              </a:rPr>
              <a:t>https://sourceforge.net/projects/xming/files/Xming-fonts/7.7.0.10/</a:t>
            </a:r>
            <a:br>
              <a:rPr lang="en-US" sz="1679"/>
            </a:br>
            <a:r>
              <a:rPr lang="en-US" sz="1679"/>
              <a:t>Get the XMing fonts installer (Xming-fonts-7-7-0-10-setup.exe)</a:t>
            </a:r>
            <a:br>
              <a:rPr lang="en-US" sz="1679"/>
            </a:br>
            <a:r>
              <a:rPr lang="en-US" sz="1679"/>
              <a:t>Execute the installer</a:t>
            </a:r>
            <a:br>
              <a:rPr lang="en-US" sz="1679"/>
            </a:br>
            <a:r>
              <a:rPr lang="en-US" sz="1679"/>
              <a:t>Accept all defaults</a:t>
            </a:r>
            <a:br>
              <a:rPr lang="en-US" sz="1679"/>
            </a:br>
            <a:endParaRPr b="0" i="0" sz="1679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Xming.png" id="278" name="Google Shape;27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5771" y="3581400"/>
            <a:ext cx="349643" cy="2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Connecting to Flux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 sz="2400"/>
              <a:t>(Windows)</a:t>
            </a:r>
            <a:endParaRPr sz="2400"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779463" y="1524000"/>
            <a:ext cx="7581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48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Candara"/>
              <a:buAutoNum type="arabicPeriod"/>
            </a:pP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Double-click "UM Internet Access Kit" icon on Desktop</a:t>
            </a:r>
            <a:b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Double-click PuTTY application within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79"/>
              <a:buFont typeface="Candara"/>
              <a:buAutoNum type="arabicPeriod"/>
            </a:pP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 the Putty Application that appears:</a:t>
            </a:r>
            <a:b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Enter "flux-login.arc-ts.umich.edu" in the Host Name box</a:t>
            </a:r>
            <a:b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Under Connection | SSH | X11, ensure Enable X11 Forwarding is checked</a:t>
            </a:r>
            <a:b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Click "Open" at bottom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79"/>
              <a:buFont typeface="Candara"/>
              <a:buAutoNum type="arabicPeriod"/>
            </a:pP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 the terminal window that appears:</a:t>
            </a:r>
            <a:b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Login with uniqname, Kerberos password, and Duo</a:t>
            </a:r>
            <a:endParaRPr b="0" i="0" sz="1679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79"/>
              <a:buFont typeface="Candara"/>
              <a:buAutoNum type="arabicPeriod"/>
            </a:pP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This creates an </a:t>
            </a:r>
            <a:r>
              <a:rPr lang="en-US" sz="1679"/>
              <a:t>ssh session</a:t>
            </a:r>
            <a:r>
              <a:rPr b="0" i="0" lang="en-US" sz="1679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on Flux</a:t>
            </a:r>
            <a:endParaRPr/>
          </a:p>
          <a:p>
            <a:pPr indent="-296524" lvl="0" marL="403204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Candara"/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Connecting to Flux</a:t>
            </a:r>
            <a:br>
              <a:rPr lang="en-US"/>
            </a:br>
            <a:r>
              <a:rPr lang="en-US" sz="2400"/>
              <a:t>(Linux &amp; macOS)</a:t>
            </a:r>
            <a:endParaRPr b="0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/>
              <a:t>Start a terminal window</a:t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/>
              <a:t>In the terminal window that appears, type</a:t>
            </a:r>
            <a:br>
              <a:rPr lang="en-US" sz="1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ssh -X </a:t>
            </a:r>
            <a:r>
              <a:rPr i="1"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uniqname</a:t>
            </a: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@flux-login.arc-ts.umich.edu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1416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79"/>
              <a:buFont typeface="Candara"/>
              <a:buAutoNum type="arabicPeriod"/>
            </a:pPr>
            <a:r>
              <a:rPr lang="en-US" sz="1679"/>
              <a:t>Login to Flux with Kerberos password and Duo</a:t>
            </a:r>
            <a:endParaRPr b="0" i="0" sz="204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4191001" y="6545277"/>
            <a:ext cx="762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Roadmap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Preliminaries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Introduction to Flux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The command line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Flux mechanics</a:t>
            </a:r>
            <a:endParaRPr b="0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Parallel R and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pomp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9" name="Google Shape;299;p46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820738" y="1219014"/>
            <a:ext cx="7542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lang="en-US"/>
              <a:t>Introduction to </a:t>
            </a:r>
            <a:r>
              <a:rPr lang="en-US"/>
              <a:t>Flux</a:t>
            </a:r>
            <a:endParaRPr b="1" i="0" sz="5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820738" y="3224214"/>
            <a:ext cx="7542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779463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Flux</a:t>
            </a:r>
            <a:endParaRPr b="0" i="0" sz="5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779463" y="1882588"/>
            <a:ext cx="75819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ndar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Flux is a university-wide shared computational discovery / high-performance computing  service. </a:t>
            </a:r>
            <a:endParaRPr b="0" i="0" sz="2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12709" lvl="1" marL="806409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Provided by Advanced Research Computing at U-M</a:t>
            </a:r>
            <a:endParaRPr/>
          </a:p>
          <a:p>
            <a:pPr indent="-412709" lvl="1" marL="806409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Procurement, licensing, billing by U-M ITS</a:t>
            </a:r>
            <a:endParaRPr/>
          </a:p>
          <a:p>
            <a:pPr indent="-412709" lvl="1" marL="806409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Interdisciplinary since 2010</a:t>
            </a:r>
            <a:endParaRPr/>
          </a:p>
        </p:txBody>
      </p:sp>
      <p:sp>
        <p:nvSpPr>
          <p:cNvPr id="314" name="Google Shape;314;p48"/>
          <p:cNvSpPr txBox="1"/>
          <p:nvPr/>
        </p:nvSpPr>
        <p:spPr>
          <a:xfrm>
            <a:off x="866594" y="6027003"/>
            <a:ext cx="6001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http://arc-ts.umich.edu/resources/compute-resources/</a:t>
            </a:r>
            <a:endParaRPr sz="20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8482432107_f7d35b6e02_z.jpg" id="315" name="Google Shape;31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3431320"/>
            <a:ext cx="1981200" cy="29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>
            <p:ph idx="12" type="sldNum"/>
          </p:nvPr>
        </p:nvSpPr>
        <p:spPr>
          <a:xfrm>
            <a:off x="4191000" y="6584950"/>
            <a:ext cx="762000" cy="2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bit">
  <a:themeElements>
    <a:clrScheme name="Custom 6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24FF00"/>
      </a:hlink>
      <a:folHlink>
        <a:srgbClr val="0FE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bit">
  <a:themeElements>
    <a:clrScheme name="Custom 6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24FF00"/>
      </a:hlink>
      <a:folHlink>
        <a:srgbClr val="0FE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bit">
  <a:themeElements>
    <a:clrScheme name="Custom 6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24FF00"/>
      </a:hlink>
      <a:folHlink>
        <a:srgbClr val="0FE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