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8" r:id="rId4"/>
    <p:sldId id="261" r:id="rId5"/>
    <p:sldId id="262" r:id="rId6"/>
    <p:sldId id="265" r:id="rId7"/>
    <p:sldId id="267"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BF631-73E7-4523-B3AC-2671E84AB64A}" type="datetimeFigureOut">
              <a:rPr lang="en-IN" smtClean="0"/>
              <a:t>27-10-2023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28E3-7B12-4E60-8B06-EAE87C563CA7}" type="slidenum">
              <a:rPr lang="en-IN" smtClean="0"/>
              <a:t>‹#›</a:t>
            </a:fld>
            <a:endParaRPr lang="en-IN"/>
          </a:p>
        </p:txBody>
      </p:sp>
    </p:spTree>
    <p:extLst>
      <p:ext uri="{BB962C8B-B14F-4D97-AF65-F5344CB8AC3E}">
        <p14:creationId xmlns:p14="http://schemas.microsoft.com/office/powerpoint/2010/main" val="21536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162A5-DCCA-422B-8806-243543DF3A8C}"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93CC0-7880-499C-B15F-47CE49BD0E42}"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3C0CCE-3E86-455F-853C-551D94DC4EF1}"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FF587-8012-4544-B513-4159B6113D30}"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329B3-20B2-4688-9E0F-AF04AAA652F8}" type="datetime1">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274AB4-2468-49AA-9C2A-DE29AAB40E01}" type="datetime1">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1D7844-D28A-4149-9EE4-BFDBFE2E7866}" type="datetime1">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3D470-629C-4B6F-8239-BCD4C68289CB}" type="datetime1">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1940C-0B57-4C24-B85E-34CC80D40E95}" type="datetime1">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C553C-EE12-4408-9A76-5FF7A26F43E5}" type="datetime1">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4B71-A5E1-431D-BEE5-D609443F7062}" type="datetime1">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E383-3C76-4C5E-8762-0E90D81660C5}" type="datetime1">
              <a:rPr lang="en-US" smtClean="0"/>
              <a:t>10/27/2023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995F-EB4C-4C8E-B8A6-8289ACA6C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png">
            <a:extLst>
              <a:ext uri="{FF2B5EF4-FFF2-40B4-BE49-F238E27FC236}">
                <a16:creationId xmlns:a16="http://schemas.microsoft.com/office/drawing/2014/main" id="{D3DF7BFB-1740-44B7-A093-A6E05FD817E4}"/>
              </a:ext>
            </a:extLst>
          </p:cNvPr>
          <p:cNvPicPr/>
          <p:nvPr/>
        </p:nvPicPr>
        <p:blipFill>
          <a:blip r:embed="rId2"/>
          <a:srcRect/>
          <a:stretch>
            <a:fillRect/>
          </a:stretch>
        </p:blipFill>
        <p:spPr>
          <a:xfrm>
            <a:off x="240347" y="215705"/>
            <a:ext cx="978852" cy="1015663"/>
          </a:xfrm>
          <a:prstGeom prst="rect">
            <a:avLst/>
          </a:prstGeom>
          <a:ln/>
        </p:spPr>
      </p:pic>
      <p:sp>
        <p:nvSpPr>
          <p:cNvPr id="7" name="Rectangle 6">
            <a:extLst>
              <a:ext uri="{FF2B5EF4-FFF2-40B4-BE49-F238E27FC236}">
                <a16:creationId xmlns:a16="http://schemas.microsoft.com/office/drawing/2014/main" id="{712DFF54-229F-40CD-BED3-D73578865F82}"/>
              </a:ext>
            </a:extLst>
          </p:cNvPr>
          <p:cNvSpPr/>
          <p:nvPr/>
        </p:nvSpPr>
        <p:spPr>
          <a:xfrm>
            <a:off x="1219199" y="228600"/>
            <a:ext cx="7543801" cy="1682512"/>
          </a:xfrm>
          <a:prstGeom prst="rect">
            <a:avLst/>
          </a:prstGeom>
        </p:spPr>
        <p:txBody>
          <a:bodyPr wrap="square">
            <a:spAutoFit/>
          </a:bodyPr>
          <a:lstStyle/>
          <a:p>
            <a:pPr algn="ctr">
              <a:spcAft>
                <a:spcPts val="800"/>
              </a:spcAft>
            </a:pPr>
            <a:r>
              <a:rPr lang="en-US" sz="2400" b="1" dirty="0">
                <a:solidFill>
                  <a:srgbClr val="0000CC"/>
                </a:solidFill>
                <a:latin typeface="Cambria" panose="02040503050406030204" pitchFamily="18" charset="0"/>
                <a:ea typeface="Cambria" panose="02040503050406030204" pitchFamily="18" charset="0"/>
                <a:cs typeface="Cambria" panose="02040503050406030204" pitchFamily="18" charset="0"/>
              </a:rPr>
              <a:t>Guru Gobind Singh College of Engineering and Research Center, Nashik.</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b="1" dirty="0">
                <a:solidFill>
                  <a:srgbClr val="C00000"/>
                </a:solidFill>
                <a:latin typeface="Cambria" panose="02040503050406030204" pitchFamily="18" charset="0"/>
                <a:ea typeface="Cambria" panose="02040503050406030204" pitchFamily="18" charset="0"/>
                <a:cs typeface="Cambria" panose="02040503050406030204" pitchFamily="18" charset="0"/>
              </a:rPr>
              <a:t>Department of Computer Engineering </a:t>
            </a:r>
            <a:r>
              <a:rPr lang="en-US" sz="2400" b="1" dirty="0">
                <a:latin typeface="Cambria" panose="02040503050406030204" pitchFamily="18" charset="0"/>
                <a:ea typeface="Cambria" panose="02040503050406030204" pitchFamily="18" charset="0"/>
                <a:cs typeface="Cambria" panose="02040503050406030204" pitchFamily="18" charset="0"/>
              </a:rPr>
              <a:t> </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dirty="0">
                <a:latin typeface="Times New Roman" panose="02020603050405020304" pitchFamily="18" charset="0"/>
                <a:ea typeface="Times New Roman" panose="02020603050405020304" pitchFamily="18" charset="0"/>
              </a:rPr>
              <a:t>Academic Year: </a:t>
            </a:r>
            <a:r>
              <a:rPr lang="en-US" b="1" dirty="0">
                <a:solidFill>
                  <a:srgbClr val="0000CC"/>
                </a:solidFill>
                <a:latin typeface="Times New Roman" panose="02020603050405020304" pitchFamily="18" charset="0"/>
                <a:ea typeface="Times New Roman" panose="02020603050405020304" pitchFamily="18" charset="0"/>
              </a:rPr>
              <a:t>2023-24</a:t>
            </a:r>
            <a:endParaRPr lang="en-IN" sz="1050" dirty="0">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27BC9489-F662-4D6D-821B-5B57870C4FCC}"/>
              </a:ext>
            </a:extLst>
          </p:cNvPr>
          <p:cNvGraphicFramePr>
            <a:graphicFrameLocks noGrp="1"/>
          </p:cNvGraphicFramePr>
          <p:nvPr>
            <p:extLst>
              <p:ext uri="{D42A27DB-BD31-4B8C-83A1-F6EECF244321}">
                <p14:modId xmlns:p14="http://schemas.microsoft.com/office/powerpoint/2010/main" val="2902104718"/>
              </p:ext>
            </p:extLst>
          </p:nvPr>
        </p:nvGraphicFramePr>
        <p:xfrm>
          <a:off x="457201" y="3288824"/>
          <a:ext cx="8283525" cy="2668584"/>
        </p:xfrm>
        <a:graphic>
          <a:graphicData uri="http://schemas.openxmlformats.org/drawingml/2006/table">
            <a:tbl>
              <a:tblPr/>
              <a:tblGrid>
                <a:gridCol w="1705432">
                  <a:extLst>
                    <a:ext uri="{9D8B030D-6E8A-4147-A177-3AD203B41FA5}">
                      <a16:colId xmlns:a16="http://schemas.microsoft.com/office/drawing/2014/main" val="84072911"/>
                    </a:ext>
                  </a:extLst>
                </a:gridCol>
                <a:gridCol w="6578093">
                  <a:extLst>
                    <a:ext uri="{9D8B030D-6E8A-4147-A177-3AD203B41FA5}">
                      <a16:colId xmlns:a16="http://schemas.microsoft.com/office/drawing/2014/main" val="3281272621"/>
                    </a:ext>
                  </a:extLst>
                </a:gridCol>
              </a:tblGrid>
              <a:tr h="292576">
                <a:tc>
                  <a:txBody>
                    <a:bodyPr/>
                    <a:lstStyle/>
                    <a:p>
                      <a:pPr>
                        <a:spcAft>
                          <a:spcPts val="800"/>
                        </a:spcAft>
                      </a:pPr>
                      <a:r>
                        <a:rPr lang="en-US" sz="2000" dirty="0">
                          <a:effectLst/>
                        </a:rPr>
                        <a:t>Group ID</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800"/>
                        </a:spcAft>
                      </a:pPr>
                      <a:r>
                        <a:rPr lang="en-US" sz="2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G - 2</a:t>
                      </a:r>
                    </a:p>
                  </a:txBody>
                  <a:tcPr marL="68580" marR="68580" marT="0" marB="0" anchor="ctr"/>
                </a:tc>
                <a:extLst>
                  <a:ext uri="{0D108BD9-81ED-4DB2-BD59-A6C34878D82A}">
                    <a16:rowId xmlns:a16="http://schemas.microsoft.com/office/drawing/2014/main" val="3368908918"/>
                  </a:ext>
                </a:extLst>
              </a:tr>
              <a:tr h="648336">
                <a:tc>
                  <a:txBody>
                    <a:bodyPr/>
                    <a:lstStyle/>
                    <a:p>
                      <a:pPr>
                        <a:spcAft>
                          <a:spcPts val="800"/>
                        </a:spcAft>
                      </a:pPr>
                      <a:r>
                        <a:rPr lang="en-IN" sz="2000" kern="1200" dirty="0">
                          <a:solidFill>
                            <a:schemeClr val="tx1"/>
                          </a:solidFill>
                          <a:effectLst/>
                          <a:latin typeface="+mn-lt"/>
                          <a:ea typeface="+mn-ea"/>
                          <a:cs typeface="+mn-cs"/>
                        </a:rPr>
                        <a:t>Project Title</a:t>
                      </a:r>
                    </a:p>
                  </a:txBody>
                  <a:tcPr marL="68580" marR="68580" marT="0" marB="0" anchor="ctr"/>
                </a:tc>
                <a:tc>
                  <a:txBody>
                    <a:bodyPr/>
                    <a:lstStyle/>
                    <a:p>
                      <a:pPr>
                        <a:spcAft>
                          <a:spcPts val="800"/>
                        </a:spcAft>
                      </a:pPr>
                      <a:r>
                        <a:rPr lang="en-IN" sz="2000" b="0" kern="1200" dirty="0">
                          <a:solidFill>
                            <a:schemeClr val="tx1"/>
                          </a:solidFill>
                          <a:effectLst/>
                          <a:latin typeface="+mn-lt"/>
                          <a:ea typeface="+mn-ea"/>
                          <a:cs typeface="+mn-cs"/>
                        </a:rPr>
                        <a:t>Civil complaints registering application for citizens of Rural/Urban areas.</a:t>
                      </a:r>
                      <a:endParaRPr lang="en-US" sz="2800" b="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165525663"/>
                  </a:ext>
                </a:extLst>
              </a:tr>
              <a:tr h="254785">
                <a:tc rowSpan="3">
                  <a:txBody>
                    <a:bodyPr/>
                    <a:lstStyle/>
                    <a:p>
                      <a:pPr>
                        <a:spcAft>
                          <a:spcPts val="800"/>
                        </a:spcAft>
                      </a:pPr>
                      <a:r>
                        <a:rPr lang="en-US" sz="2000">
                          <a:effectLst/>
                        </a:rPr>
                        <a:t>Team Members</a:t>
                      </a:r>
                      <a:endParaRPr lang="en-IN"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000" dirty="0">
                          <a:effectLst/>
                        </a:rPr>
                        <a:t>1. </a:t>
                      </a:r>
                      <a:r>
                        <a:rPr lang="en-US" sz="2000" dirty="0" err="1">
                          <a:effectLst/>
                        </a:rPr>
                        <a:t>Tejas</a:t>
                      </a:r>
                      <a:r>
                        <a:rPr lang="en-US" sz="2000" dirty="0">
                          <a:effectLst/>
                        </a:rPr>
                        <a:t> Bhandare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99355800"/>
                  </a:ext>
                </a:extLst>
              </a:tr>
              <a:tr h="254785">
                <a:tc vMerge="1">
                  <a:txBody>
                    <a:bodyPr/>
                    <a:lstStyle/>
                    <a:p>
                      <a:endParaRPr lang="en-IN"/>
                    </a:p>
                  </a:txBody>
                  <a:tcPr/>
                </a:tc>
                <a:tc>
                  <a:txBody>
                    <a:bodyPr/>
                    <a:lstStyle/>
                    <a:p>
                      <a:pPr>
                        <a:spcAft>
                          <a:spcPts val="800"/>
                        </a:spcAft>
                      </a:pPr>
                      <a:r>
                        <a:rPr lang="en-US" sz="2000" dirty="0">
                          <a:effectLst/>
                        </a:rPr>
                        <a:t>2. Ishan </a:t>
                      </a:r>
                      <a:r>
                        <a:rPr lang="en-US" sz="2000" dirty="0" err="1">
                          <a:effectLst/>
                        </a:rPr>
                        <a:t>Ahirrao</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3839915"/>
                  </a:ext>
                </a:extLst>
              </a:tr>
              <a:tr h="254785">
                <a:tc vMerge="1">
                  <a:txBody>
                    <a:bodyPr/>
                    <a:lstStyle/>
                    <a:p>
                      <a:endParaRPr lang="en-IN"/>
                    </a:p>
                  </a:txBody>
                  <a:tcPr/>
                </a:tc>
                <a:tc>
                  <a:txBody>
                    <a:bodyPr/>
                    <a:lstStyle/>
                    <a:p>
                      <a:pPr>
                        <a:spcAft>
                          <a:spcPts val="800"/>
                        </a:spcAft>
                      </a:pPr>
                      <a:r>
                        <a:rPr lang="en-US" sz="2000" dirty="0">
                          <a:effectLst/>
                        </a:rPr>
                        <a:t>3. Rohit </a:t>
                      </a:r>
                      <a:r>
                        <a:rPr lang="en-US" sz="2000" dirty="0" err="1">
                          <a:effectLst/>
                        </a:rPr>
                        <a:t>Bava</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41151352"/>
                  </a:ext>
                </a:extLst>
              </a:tr>
              <a:tr h="740088">
                <a:tc>
                  <a:txBody>
                    <a:bodyPr/>
                    <a:lstStyle/>
                    <a:p>
                      <a:pPr>
                        <a:spcAft>
                          <a:spcPts val="800"/>
                        </a:spcAft>
                      </a:pPr>
                      <a:r>
                        <a:rPr lang="en-US" sz="2000" dirty="0">
                          <a:effectLst/>
                        </a:rPr>
                        <a:t>Guide Name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dirty="0">
                          <a:effectLst/>
                        </a:rPr>
                        <a:t> Prof. S. G. Shukla</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87007513"/>
                  </a:ext>
                </a:extLst>
              </a:tr>
            </a:tbl>
          </a:graphicData>
        </a:graphic>
      </p:graphicFrame>
      <p:cxnSp>
        <p:nvCxnSpPr>
          <p:cNvPr id="11" name="Straight Arrow Connector 10">
            <a:extLst>
              <a:ext uri="{FF2B5EF4-FFF2-40B4-BE49-F238E27FC236}">
                <a16:creationId xmlns:a16="http://schemas.microsoft.com/office/drawing/2014/main" id="{D97617D2-AAB9-402B-BF61-BB1B4DF556A6}"/>
              </a:ext>
            </a:extLst>
          </p:cNvPr>
          <p:cNvCxnSpPr>
            <a:cxnSpLocks/>
          </p:cNvCxnSpPr>
          <p:nvPr/>
        </p:nvCxnSpPr>
        <p:spPr>
          <a:xfrm flipV="1">
            <a:off x="4103688" y="8867776"/>
            <a:ext cx="0" cy="4425"/>
          </a:xfrm>
          <a:prstGeom prst="straightConnector1">
            <a:avLst/>
          </a:prstGeom>
          <a:noFill/>
          <a:ln w="9525" cap="flat" cmpd="sng">
            <a:solidFill>
              <a:schemeClr val="dk1"/>
            </a:solidFill>
            <a:prstDash val="dash"/>
            <a:round/>
            <a:headEnd type="none" w="sm" len="sm"/>
            <a:tailEnd type="none" w="sm" len="sm"/>
          </a:ln>
        </p:spPr>
      </p:cxnSp>
      <p:cxnSp>
        <p:nvCxnSpPr>
          <p:cNvPr id="12" name="Straight Arrow Connector 11">
            <a:extLst>
              <a:ext uri="{FF2B5EF4-FFF2-40B4-BE49-F238E27FC236}">
                <a16:creationId xmlns:a16="http://schemas.microsoft.com/office/drawing/2014/main" id="{D8BE679C-8EE8-4ACB-8928-207B6FF49227}"/>
              </a:ext>
            </a:extLst>
          </p:cNvPr>
          <p:cNvCxnSpPr>
            <a:cxnSpLocks/>
          </p:cNvCxnSpPr>
          <p:nvPr/>
        </p:nvCxnSpPr>
        <p:spPr>
          <a:xfrm flipV="1">
            <a:off x="4103688" y="9185276"/>
            <a:ext cx="0" cy="4425"/>
          </a:xfrm>
          <a:prstGeom prst="straightConnector1">
            <a:avLst/>
          </a:prstGeom>
          <a:noFill/>
          <a:ln w="9525" cap="flat" cmpd="sng">
            <a:solidFill>
              <a:schemeClr val="dk1"/>
            </a:solidFill>
            <a:prstDash val="dash"/>
            <a:round/>
            <a:headEnd type="none" w="sm" len="sm"/>
            <a:tailEnd type="none" w="sm" len="sm"/>
          </a:ln>
        </p:spPr>
      </p:cxnSp>
      <p:cxnSp>
        <p:nvCxnSpPr>
          <p:cNvPr id="13" name="Straight Arrow Connector 12">
            <a:extLst>
              <a:ext uri="{FF2B5EF4-FFF2-40B4-BE49-F238E27FC236}">
                <a16:creationId xmlns:a16="http://schemas.microsoft.com/office/drawing/2014/main" id="{D61D34E0-4DA9-421E-9647-1E86A1E5DA04}"/>
              </a:ext>
            </a:extLst>
          </p:cNvPr>
          <p:cNvCxnSpPr>
            <a:cxnSpLocks/>
          </p:cNvCxnSpPr>
          <p:nvPr/>
        </p:nvCxnSpPr>
        <p:spPr>
          <a:xfrm flipV="1">
            <a:off x="4103688" y="9515476"/>
            <a:ext cx="0" cy="4425"/>
          </a:xfrm>
          <a:prstGeom prst="straightConnector1">
            <a:avLst/>
          </a:prstGeom>
          <a:noFill/>
          <a:ln w="9525" cap="flat" cmpd="sng">
            <a:solidFill>
              <a:schemeClr val="dk1"/>
            </a:solidFill>
            <a:prstDash val="dash"/>
            <a:round/>
            <a:headEnd type="none" w="sm" len="sm"/>
            <a:tailEnd type="none" w="sm" len="sm"/>
          </a:ln>
        </p:spPr>
      </p:cxnSp>
      <p:sp>
        <p:nvSpPr>
          <p:cNvPr id="20" name="Rectangle 19">
            <a:extLst>
              <a:ext uri="{FF2B5EF4-FFF2-40B4-BE49-F238E27FC236}">
                <a16:creationId xmlns:a16="http://schemas.microsoft.com/office/drawing/2014/main" id="{7F03B5D2-B9C5-414A-9638-D257BBC6510A}"/>
              </a:ext>
            </a:extLst>
          </p:cNvPr>
          <p:cNvSpPr/>
          <p:nvPr/>
        </p:nvSpPr>
        <p:spPr>
          <a:xfrm>
            <a:off x="1034561" y="2092528"/>
            <a:ext cx="7639930" cy="1015663"/>
          </a:xfrm>
          <a:prstGeom prst="rect">
            <a:avLst/>
          </a:prstGeom>
        </p:spPr>
        <p:txBody>
          <a:bodyPr wrap="square">
            <a:spAutoFit/>
          </a:bodyPr>
          <a:lstStyle/>
          <a:p>
            <a:pPr algn="ctr"/>
            <a:r>
              <a:rPr lang="en-US" sz="2000" b="1" dirty="0">
                <a:latin typeface="Cambria" panose="02040503050406030204" pitchFamily="18" charset="0"/>
                <a:ea typeface="Cambria" panose="02040503050406030204" pitchFamily="18" charset="0"/>
                <a:cs typeface="Cambria" panose="02040503050406030204" pitchFamily="18" charset="0"/>
              </a:rPr>
              <a:t>Final Year Project Work</a:t>
            </a:r>
            <a:endParaRPr lang="en-US" sz="2000" dirty="0">
              <a:solidFill>
                <a:srgbClr val="000000"/>
              </a:solidFill>
              <a:latin typeface="Times New Roman" panose="02020603050405020304" pitchFamily="18" charset="0"/>
              <a:ea typeface="Times New Roman" panose="02020603050405020304" pitchFamily="18" charset="0"/>
            </a:endParaRPr>
          </a:p>
          <a:p>
            <a:pPr algn="ctr"/>
            <a:r>
              <a:rPr lang="en-US" sz="2000" dirty="0">
                <a:solidFill>
                  <a:srgbClr val="000000"/>
                </a:solidFill>
                <a:latin typeface="Cambria" panose="02040503050406030204" pitchFamily="18" charset="0"/>
                <a:ea typeface="Cambria" panose="02040503050406030204" pitchFamily="18" charset="0"/>
              </a:rPr>
              <a:t>Review 3</a:t>
            </a:r>
          </a:p>
          <a:p>
            <a:pPr algn="ctr"/>
            <a:r>
              <a:rPr lang="en-US" sz="2000" dirty="0">
                <a:solidFill>
                  <a:srgbClr val="000000"/>
                </a:solidFill>
                <a:latin typeface="Cambria" panose="02040503050406030204" pitchFamily="18" charset="0"/>
                <a:ea typeface="Cambria" panose="02040503050406030204" pitchFamily="18" charset="0"/>
              </a:rPr>
              <a:t>Date : 12 Oct 2023</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837E4B2D-314E-5AA7-6D57-8D8C5DFBB3FF}"/>
              </a:ext>
            </a:extLst>
          </p:cNvPr>
          <p:cNvSpPr/>
          <p:nvPr/>
        </p:nvSpPr>
        <p:spPr>
          <a:xfrm>
            <a:off x="255967" y="275303"/>
            <a:ext cx="8430833" cy="4467249"/>
          </a:xfrm>
          <a:prstGeom prst="rect">
            <a:avLst/>
          </a:prstGeom>
          <a:noFill/>
        </p:spPr>
        <p:txBody>
          <a:bodyPr wrap="square" lIns="91440" tIns="45720" rIns="91440" bIns="45720">
            <a:spAutoFit/>
          </a:bodyPr>
          <a:lstStyle/>
          <a:p>
            <a:r>
              <a:rPr lang="en-US" sz="2500" b="1" dirty="0">
                <a:ln w="0"/>
                <a:latin typeface="Times New Roman" panose="02020603050405020304" pitchFamily="18" charset="0"/>
                <a:cs typeface="Times New Roman" panose="02020603050405020304" pitchFamily="18" charset="0"/>
              </a:rPr>
              <a:t>Presentation Outline </a:t>
            </a:r>
            <a:r>
              <a:rPr lang="en-US" sz="2500" dirty="0">
                <a:ln w="0"/>
                <a:latin typeface="Times New Roman" panose="02020603050405020304" pitchFamily="18" charset="0"/>
                <a:cs typeface="Times New Roman" panose="02020603050405020304" pitchFamily="18" charset="0"/>
              </a:rPr>
              <a:t>:</a:t>
            </a:r>
          </a:p>
          <a:p>
            <a:endParaRPr lang="en-US" sz="2500" dirty="0">
              <a:ln w="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Feasibility</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Requirement Analysis</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System Architecture </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Class Diagram</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Use Case Diagram</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Object Diagram  </a:t>
            </a:r>
            <a:endParaRPr lang="en-IN" sz="2000" cap="none" spc="0" dirty="0">
              <a:ln w="0"/>
              <a:solidFill>
                <a:schemeClr val="tx1"/>
              </a:solidFill>
            </a:endParaRPr>
          </a:p>
        </p:txBody>
      </p:sp>
    </p:spTree>
    <p:extLst>
      <p:ext uri="{BB962C8B-B14F-4D97-AF65-F5344CB8AC3E}">
        <p14:creationId xmlns:p14="http://schemas.microsoft.com/office/powerpoint/2010/main" val="36979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56251" y="271582"/>
            <a:ext cx="8911549" cy="7832914"/>
          </a:xfrm>
          <a:prstGeom prst="rect">
            <a:avLst/>
          </a:prstGeom>
        </p:spPr>
        <p:txBody>
          <a:bodyPr wrap="square">
            <a:spAutoFit/>
          </a:bodyPr>
          <a:lstStyle/>
          <a:p>
            <a:r>
              <a:rPr lang="en-US" sz="2800" b="1" dirty="0">
                <a:ln w="0"/>
                <a:latin typeface="Times New Roman" panose="02020603050405020304" pitchFamily="18" charset="0"/>
                <a:cs typeface="Times New Roman" panose="02020603050405020304" pitchFamily="18" charset="0"/>
              </a:rPr>
              <a:t>Feasibility</a:t>
            </a:r>
          </a:p>
          <a:p>
            <a:endParaRPr lang="en-US" sz="2800" b="1" dirty="0">
              <a:ln w="0"/>
              <a:latin typeface="Times New Roman" panose="02020603050405020304" pitchFamily="18" charset="0"/>
              <a:cs typeface="Times New Roman" panose="02020603050405020304" pitchFamily="18" charset="0"/>
            </a:endParaRPr>
          </a:p>
          <a:p>
            <a:pPr algn="just"/>
            <a:r>
              <a:rPr lang="en-US" dirty="0">
                <a:ln w="0"/>
                <a:latin typeface="Times New Roman" panose="02020603050405020304" pitchFamily="18" charset="0"/>
                <a:cs typeface="Times New Roman" panose="02020603050405020304" pitchFamily="18" charset="0"/>
              </a:rPr>
              <a:t>The system will leverage automation technology, including Machine Learning (ML), Data Science, Computer Vision and Image Processing, to streamline the process of addressing citizen complaints related to waste materials, road path holes, pipelines, drainage systems, and various other urban and rural issues.</a:t>
            </a:r>
          </a:p>
          <a:p>
            <a:pPr algn="just"/>
            <a:endParaRPr lang="en-US" dirty="0">
              <a:ln w="0"/>
              <a:latin typeface="Times New Roman" panose="02020603050405020304" pitchFamily="18" charset="0"/>
              <a:cs typeface="Times New Roman" panose="02020603050405020304" pitchFamily="18" charset="0"/>
            </a:endParaRPr>
          </a:p>
          <a:p>
            <a:pPr algn="just">
              <a:lnSpc>
                <a:spcPct val="150000"/>
              </a:lnSpc>
            </a:pPr>
            <a:r>
              <a:rPr lang="en-IN" sz="2000" b="1" i="0" dirty="0">
                <a:effectLst/>
                <a:latin typeface="Times New Roman" panose="02020603050405020304" pitchFamily="18" charset="0"/>
                <a:cs typeface="Times New Roman" panose="02020603050405020304" pitchFamily="18" charset="0"/>
              </a:rPr>
              <a:t>Feasibility Aspects:</a:t>
            </a:r>
          </a:p>
          <a:p>
            <a:pPr marL="342900" indent="-342900" algn="just">
              <a:lnSpc>
                <a:spcPct val="150000"/>
              </a:lnSpc>
              <a:buAutoNum type="arabicPeriod"/>
            </a:pPr>
            <a:r>
              <a:rPr lang="en-IN" b="1" i="0" dirty="0">
                <a:effectLst/>
                <a:latin typeface="Söhne"/>
              </a:rPr>
              <a:t>Technical Feasibility : </a:t>
            </a:r>
          </a:p>
          <a:p>
            <a:pPr marL="342900" indent="-342900" algn="just">
              <a:buFont typeface="Arial" panose="020B0604020202020204" pitchFamily="34" charset="0"/>
              <a:buChar char="•"/>
            </a:pPr>
            <a:r>
              <a:rPr lang="en-US" dirty="0">
                <a:latin typeface="Söhne"/>
              </a:rPr>
              <a:t>T</a:t>
            </a:r>
            <a:r>
              <a:rPr lang="en-US" i="0" dirty="0">
                <a:effectLst/>
                <a:latin typeface="Söhne"/>
              </a:rPr>
              <a:t>echnology stack</a:t>
            </a:r>
          </a:p>
          <a:p>
            <a:pPr marL="342900" indent="-342900" algn="just">
              <a:buFont typeface="Arial" panose="020B0604020202020204" pitchFamily="34" charset="0"/>
              <a:buChar char="•"/>
            </a:pPr>
            <a:r>
              <a:rPr lang="en-US" i="0" dirty="0">
                <a:effectLst/>
                <a:latin typeface="Söhne"/>
              </a:rPr>
              <a:t>Image processing capabilities</a:t>
            </a:r>
          </a:p>
          <a:p>
            <a:pPr marL="342900" indent="-342900" algn="just">
              <a:buFont typeface="Arial" panose="020B0604020202020204" pitchFamily="34" charset="0"/>
              <a:buChar char="•"/>
            </a:pPr>
            <a:r>
              <a:rPr lang="en-US" dirty="0">
                <a:latin typeface="Söhne"/>
              </a:rPr>
              <a:t>I</a:t>
            </a:r>
            <a:r>
              <a:rPr lang="en-US" i="0" dirty="0">
                <a:effectLst/>
                <a:latin typeface="Söhne"/>
              </a:rPr>
              <a:t>ntegration with geographic information systems (GIS)</a:t>
            </a:r>
            <a:endParaRPr lang="en-IN" i="0" dirty="0">
              <a:effectLst/>
              <a:latin typeface="Söhne"/>
            </a:endParaRPr>
          </a:p>
          <a:p>
            <a:pPr marL="342900" indent="-342900" algn="just">
              <a:lnSpc>
                <a:spcPct val="150000"/>
              </a:lnSpc>
              <a:buAutoNum type="arabicPeriod" startAt="2"/>
            </a:pPr>
            <a:r>
              <a:rPr lang="en-IN" b="1" i="0" dirty="0">
                <a:effectLst/>
                <a:latin typeface="Söhne"/>
              </a:rPr>
              <a:t>Economic Feasibility </a:t>
            </a:r>
          </a:p>
          <a:p>
            <a:pPr marL="342900" indent="-342900" algn="just">
              <a:lnSpc>
                <a:spcPct val="150000"/>
              </a:lnSpc>
              <a:buAutoNum type="arabicPeriod" startAt="2"/>
            </a:pPr>
            <a:r>
              <a:rPr lang="en-IN" b="1" i="0" dirty="0">
                <a:effectLst/>
                <a:latin typeface="Söhne"/>
              </a:rPr>
              <a:t>Operational Feasibility</a:t>
            </a:r>
            <a:endParaRPr lang="en-IN" i="0" dirty="0">
              <a:effectLst/>
              <a:latin typeface="Times New Roman" panose="02020603050405020304" pitchFamily="18" charset="0"/>
              <a:cs typeface="Times New Roman" panose="02020603050405020304" pitchFamily="18" charset="0"/>
            </a:endParaRPr>
          </a:p>
          <a:p>
            <a:pPr algn="just"/>
            <a:endParaRPr lang="en-IN" i="0" dirty="0">
              <a:effectLst/>
              <a:latin typeface="Times New Roman" panose="02020603050405020304" pitchFamily="18" charset="0"/>
              <a:cs typeface="Times New Roman" panose="02020603050405020304" pitchFamily="18" charset="0"/>
            </a:endParaRPr>
          </a:p>
          <a:p>
            <a:pPr algn="just"/>
            <a:endParaRPr lang="en-IN" b="1" i="0" dirty="0">
              <a:effectLst/>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IN" sz="1600" i="0" dirty="0">
              <a:effectLst/>
              <a:latin typeface="Times New Roman" panose="02020603050405020304" pitchFamily="18" charset="0"/>
              <a:cs typeface="Times New Roman" panose="02020603050405020304" pitchFamily="18" charset="0"/>
            </a:endParaRPr>
          </a:p>
          <a:p>
            <a:pPr algn="just"/>
            <a:r>
              <a:rPr lang="en-US" sz="1600" i="0" dirty="0">
                <a:effectLst/>
                <a:latin typeface="Times New Roman" panose="02020603050405020304" pitchFamily="18" charset="0"/>
                <a:cs typeface="Times New Roman" panose="02020603050405020304" pitchFamily="18" charset="0"/>
              </a:rPr>
              <a:t> </a:t>
            </a:r>
            <a:endParaRPr lang="en-IN" sz="1600" i="0" dirty="0">
              <a:effectLst/>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endParaRPr lang="en-US"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83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DF30800F-9D3C-4F6E-228C-E4A2A1045DBB}"/>
              </a:ext>
            </a:extLst>
          </p:cNvPr>
          <p:cNvSpPr txBox="1"/>
          <p:nvPr/>
        </p:nvSpPr>
        <p:spPr>
          <a:xfrm>
            <a:off x="457200" y="126504"/>
            <a:ext cx="8229600" cy="6535122"/>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Requirement Analysis:</a:t>
            </a:r>
          </a:p>
          <a:p>
            <a:endParaRPr lang="en-US" sz="2400" b="1" dirty="0">
              <a:ln w="0"/>
              <a:latin typeface="Times New Roman" panose="02020603050405020304" pitchFamily="18" charset="0"/>
              <a:cs typeface="Times New Roman" panose="02020603050405020304" pitchFamily="18" charset="0"/>
            </a:endParaRPr>
          </a:p>
          <a:p>
            <a:pPr marL="342900" lvl="0" indent="-342900" algn="just">
              <a:spcAft>
                <a:spcPts val="750"/>
              </a:spcAft>
              <a:buFont typeface="Symbol" panose="05050102010706020507" pitchFamily="18" charset="2"/>
              <a:buChar char=""/>
            </a:pPr>
            <a:r>
              <a:rPr lang="en-IN" sz="16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 </a:t>
            </a: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Laptop/PC with recent hardware and software released stable versions.</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4G/5G Smartphone.</a:t>
            </a:r>
          </a:p>
          <a:p>
            <a:pPr marL="342900" lvl="0" indent="-342900" algn="just">
              <a:spcAft>
                <a:spcPts val="750"/>
              </a:spcAft>
              <a:buFont typeface="+mj-lt"/>
              <a:buAutoNum type="arabicPeriod"/>
            </a:pPr>
            <a:endParaRPr lang="en-IN" sz="1600" dirty="0">
              <a:solidFill>
                <a:srgbClr val="444444"/>
              </a:solidFill>
              <a:effectLst/>
              <a:latin typeface="Roboto" panose="02000000000000000000" pitchFamily="2"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6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 </a:t>
            </a: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Visual Studio Code, Flutter, Dart latest released stable versions.</a:t>
            </a:r>
            <a:endParaRPr lang="en-IN" sz="2000" dirty="0">
              <a:effectLst/>
              <a:latin typeface="Times New Roman" panose="02020603050405020304" pitchFamily="18" charset="0"/>
              <a:ea typeface="Times New Roman" panose="02020603050405020304" pitchFamily="18" charset="0"/>
            </a:endParaRPr>
          </a:p>
          <a:p>
            <a:pPr lvl="0" algn="just">
              <a:spcAft>
                <a:spcPts val="750"/>
              </a:spcAft>
            </a:pPr>
            <a:endParaRPr lang="en-IN" sz="1600" dirty="0">
              <a:solidFill>
                <a:srgbClr val="444444"/>
              </a:solidFill>
              <a:effectLst/>
              <a:latin typeface="Roboto" panose="02000000000000000000" pitchFamily="2" charset="0"/>
              <a:ea typeface="Times New Roman" panose="02020603050405020304" pitchFamily="18" charset="0"/>
            </a:endParaRPr>
          </a:p>
          <a:p>
            <a:pPr marL="342900" indent="-342900" algn="just">
              <a:spcAft>
                <a:spcPts val="750"/>
              </a:spcAft>
              <a:buFont typeface="Arial" panose="020B0604020202020204" pitchFamily="34" charset="0"/>
              <a:buChar char="•"/>
            </a:pPr>
            <a:r>
              <a:rPr lang="en-IN" sz="1600"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Datasets: </a:t>
            </a:r>
            <a:endParaRPr lang="en-IN" sz="16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rgbClr val="444444"/>
                </a:solidFill>
                <a:effectLst/>
                <a:latin typeface="Roboto" panose="02000000000000000000" pitchFamily="2" charset="0"/>
                <a:ea typeface="Times New Roman" panose="02020603050405020304" pitchFamily="18" charset="0"/>
              </a:rPr>
              <a:t>Municipal corporation’s Geofencing dataset.</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Civil complaint Classes dataset.</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Local authorities hierarchy dataset.</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Historical civil complaints dataset.</a:t>
            </a:r>
            <a:endParaRPr lang="en-IN" sz="2000" dirty="0">
              <a:effectLst/>
              <a:latin typeface="Times New Roman" panose="02020603050405020304" pitchFamily="18" charset="0"/>
              <a:ea typeface="Times New Roman" panose="02020603050405020304" pitchFamily="18" charset="0"/>
            </a:endParaRPr>
          </a:p>
          <a:p>
            <a:pPr algn="just">
              <a:spcAft>
                <a:spcPts val="750"/>
              </a:spcAf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b="1" dirty="0">
              <a:ln w="0"/>
              <a:latin typeface="Times New Roman" panose="02020603050405020304" pitchFamily="18" charset="0"/>
              <a:cs typeface="Times New Roman" panose="02020603050405020304" pitchFamily="18" charset="0"/>
            </a:endParaRPr>
          </a:p>
          <a:p>
            <a:r>
              <a:rPr lang="en-US" sz="2400" b="1" dirty="0">
                <a:ln w="0"/>
                <a:latin typeface="Times New Roman" panose="02020603050405020304" pitchFamily="18" charset="0"/>
                <a:cs typeface="Times New Roman" panose="02020603050405020304" pitchFamily="18" charset="0"/>
              </a:rPr>
              <a:t> </a:t>
            </a:r>
          </a:p>
          <a:p>
            <a:endParaRPr lang="en-IN" sz="2400" b="1" dirty="0"/>
          </a:p>
        </p:txBody>
      </p:sp>
    </p:spTree>
    <p:extLst>
      <p:ext uri="{BB962C8B-B14F-4D97-AF65-F5344CB8AC3E}">
        <p14:creationId xmlns:p14="http://schemas.microsoft.com/office/powerpoint/2010/main" val="363169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7DE90B3D-C9EF-1EF3-9386-2838DD20566B}"/>
              </a:ext>
            </a:extLst>
          </p:cNvPr>
          <p:cNvSpPr txBox="1"/>
          <p:nvPr/>
        </p:nvSpPr>
        <p:spPr>
          <a:xfrm>
            <a:off x="22123" y="113298"/>
            <a:ext cx="36576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System Architecture:  </a:t>
            </a:r>
          </a:p>
          <a:p>
            <a:endParaRPr lang="en-IN" sz="2400" b="1" dirty="0"/>
          </a:p>
        </p:txBody>
      </p:sp>
      <p:pic>
        <p:nvPicPr>
          <p:cNvPr id="6" name="Picture 5">
            <a:extLst>
              <a:ext uri="{FF2B5EF4-FFF2-40B4-BE49-F238E27FC236}">
                <a16:creationId xmlns:a16="http://schemas.microsoft.com/office/drawing/2014/main" id="{F1470CFB-84CA-3119-069B-7233C844D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81" y="629599"/>
            <a:ext cx="9052200" cy="5105400"/>
          </a:xfrm>
          <a:prstGeom prst="rect">
            <a:avLst/>
          </a:prstGeom>
        </p:spPr>
      </p:pic>
    </p:spTree>
    <p:extLst>
      <p:ext uri="{BB962C8B-B14F-4D97-AF65-F5344CB8AC3E}">
        <p14:creationId xmlns:p14="http://schemas.microsoft.com/office/powerpoint/2010/main" val="277029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52400" y="109331"/>
            <a:ext cx="6256838" cy="830997"/>
          </a:xfrm>
          <a:prstGeom prst="rect">
            <a:avLst/>
          </a:prstGeom>
        </p:spPr>
        <p:txBody>
          <a:bodyPr wrap="square">
            <a:spAutoFit/>
          </a:bodyPr>
          <a:lstStyle/>
          <a:p>
            <a:r>
              <a:rPr lang="en-US" sz="2400" b="1" dirty="0">
                <a:ln w="0"/>
                <a:latin typeface="Times New Roman" panose="02020603050405020304" pitchFamily="18" charset="0"/>
                <a:cs typeface="Times New Roman" panose="02020603050405020304" pitchFamily="18" charset="0"/>
              </a:rPr>
              <a:t>Class Diagram </a:t>
            </a:r>
          </a:p>
          <a:p>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3AA98224-1521-5F2C-FE4A-2C6B24952877}"/>
              </a:ext>
            </a:extLst>
          </p:cNvPr>
          <p:cNvPicPr>
            <a:picLocks noChangeAspect="1"/>
          </p:cNvPicPr>
          <p:nvPr/>
        </p:nvPicPr>
        <p:blipFill>
          <a:blip r:embed="rId3"/>
          <a:stretch>
            <a:fillRect/>
          </a:stretch>
        </p:blipFill>
        <p:spPr>
          <a:xfrm>
            <a:off x="0" y="533400"/>
            <a:ext cx="9144000" cy="5257799"/>
          </a:xfrm>
          <a:prstGeom prst="rect">
            <a:avLst/>
          </a:prstGeom>
        </p:spPr>
      </p:pic>
    </p:spTree>
    <p:extLst>
      <p:ext uri="{BB962C8B-B14F-4D97-AF65-F5344CB8AC3E}">
        <p14:creationId xmlns:p14="http://schemas.microsoft.com/office/powerpoint/2010/main" val="21638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32004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Use Case Diagram:</a:t>
            </a:r>
          </a:p>
          <a:p>
            <a:endParaRPr lang="en-IN" sz="2400" b="1" dirty="0"/>
          </a:p>
        </p:txBody>
      </p:sp>
      <p:pic>
        <p:nvPicPr>
          <p:cNvPr id="5" name="Picture 4">
            <a:extLst>
              <a:ext uri="{FF2B5EF4-FFF2-40B4-BE49-F238E27FC236}">
                <a16:creationId xmlns:a16="http://schemas.microsoft.com/office/drawing/2014/main" id="{E36BE741-8903-6D62-4B56-673B0D518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7287"/>
            <a:ext cx="9144000" cy="5360482"/>
          </a:xfrm>
          <a:prstGeom prst="rect">
            <a:avLst/>
          </a:prstGeom>
        </p:spPr>
      </p:pic>
    </p:spTree>
    <p:extLst>
      <p:ext uri="{BB962C8B-B14F-4D97-AF65-F5344CB8AC3E}">
        <p14:creationId xmlns:p14="http://schemas.microsoft.com/office/powerpoint/2010/main" val="312257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830997"/>
          </a:xfrm>
          <a:prstGeom prst="rect">
            <a:avLst/>
          </a:prstGeom>
        </p:spPr>
        <p:txBody>
          <a:bodyPr wrap="square">
            <a:spAutoFit/>
          </a:bodyPr>
          <a:lstStyle/>
          <a:p>
            <a:r>
              <a:rPr lang="en-US" sz="2400" b="1" dirty="0">
                <a:ln w="0"/>
                <a:latin typeface="Times New Roman" panose="02020603050405020304" pitchFamily="18" charset="0"/>
                <a:cs typeface="Times New Roman" panose="02020603050405020304" pitchFamily="18" charset="0"/>
              </a:rPr>
              <a:t>Object Diagram: </a:t>
            </a:r>
            <a:endParaRPr lang="en-IN" sz="2400" b="1" cap="none" spc="0" dirty="0">
              <a:ln w="0"/>
              <a:solidFill>
                <a:schemeClr val="tx1"/>
              </a:solidFill>
              <a:latin typeface="Times New Roman" panose="02020603050405020304" pitchFamily="18" charset="0"/>
              <a:cs typeface="Times New Roman" panose="02020603050405020304" pitchFamily="18" charset="0"/>
            </a:endParaRPr>
          </a:p>
          <a:p>
            <a:endParaRPr lang="en-I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D664ABE-72E7-157B-AB65-47A7B6A7E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0"/>
            <a:ext cx="9144000" cy="5010150"/>
          </a:xfrm>
          <a:prstGeom prst="rect">
            <a:avLst/>
          </a:prstGeom>
        </p:spPr>
      </p:pic>
    </p:spTree>
    <p:extLst>
      <p:ext uri="{BB962C8B-B14F-4D97-AF65-F5344CB8AC3E}">
        <p14:creationId xmlns:p14="http://schemas.microsoft.com/office/powerpoint/2010/main" val="3292815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296</Words>
  <Application>Microsoft Office PowerPoint</Application>
  <PresentationFormat>On-screen Show (4:3)</PresentationFormat>
  <Paragraphs>72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Cambria</vt:lpstr>
      <vt:lpstr>Roboto</vt:lpstr>
      <vt:lpstr>Segoe UI Light</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rohit gosavi</cp:lastModifiedBy>
  <cp:revision>73</cp:revision>
  <dcterms:created xsi:type="dcterms:W3CDTF">2019-10-03T11:19:58Z</dcterms:created>
  <dcterms:modified xsi:type="dcterms:W3CDTF">2023-10-27T06:52:16Z</dcterms:modified>
</cp:coreProperties>
</file>