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0" r:id="rId3"/>
    <p:sldId id="270" r:id="rId4"/>
    <p:sldId id="271" r:id="rId5"/>
    <p:sldId id="272" r:id="rId6"/>
    <p:sldId id="273" r:id="rId7"/>
    <p:sldId id="274" r:id="rId8"/>
    <p:sldId id="284" r:id="rId9"/>
    <p:sldId id="286" r:id="rId10"/>
    <p:sldId id="287" r:id="rId11"/>
    <p:sldId id="288" r:id="rId12"/>
    <p:sldId id="289" r:id="rId13"/>
    <p:sldId id="268" r:id="rId14"/>
    <p:sldId id="261" r:id="rId15"/>
    <p:sldId id="262" r:id="rId16"/>
    <p:sldId id="265" r:id="rId17"/>
    <p:sldId id="269" r:id="rId18"/>
    <p:sldId id="267" r:id="rId19"/>
    <p:sldId id="278" r:id="rId20"/>
    <p:sldId id="279" r:id="rId21"/>
    <p:sldId id="280" r:id="rId22"/>
    <p:sldId id="275" r:id="rId23"/>
    <p:sldId id="277" r:id="rId24"/>
    <p:sldId id="276"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p:cViewPr varScale="1">
        <p:scale>
          <a:sx n="81" d="100"/>
          <a:sy n="81" d="100"/>
        </p:scale>
        <p:origin x="1459"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BF631-73E7-4523-B3AC-2671E84AB64A}" type="datetimeFigureOut">
              <a:rPr lang="en-IN" smtClean="0"/>
              <a:t>28-10-2023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D28E3-7B12-4E60-8B06-EAE87C563CA7}" type="slidenum">
              <a:rPr lang="en-IN" smtClean="0"/>
              <a:t>‹#›</a:t>
            </a:fld>
            <a:endParaRPr lang="en-IN"/>
          </a:p>
        </p:txBody>
      </p:sp>
    </p:spTree>
    <p:extLst>
      <p:ext uri="{BB962C8B-B14F-4D97-AF65-F5344CB8AC3E}">
        <p14:creationId xmlns:p14="http://schemas.microsoft.com/office/powerpoint/2010/main" val="2153639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E8162A5-DCCA-422B-8806-243543DF3A8C}" type="datetime1">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593CC0-7880-499C-B15F-47CE49BD0E42}" type="datetime1">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3C0CCE-3E86-455F-853C-551D94DC4EF1}" type="datetime1">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FF587-8012-4544-B513-4159B6113D30}" type="datetime1">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329B3-20B2-4688-9E0F-AF04AAA652F8}" type="datetime1">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274AB4-2468-49AA-9C2A-DE29AAB40E01}" type="datetime1">
              <a:rPr lang="en-US" smtClean="0"/>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1D7844-D28A-4149-9EE4-BFDBFE2E7866}" type="datetime1">
              <a:rPr lang="en-US" smtClean="0"/>
              <a:t>10/28/2023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33D470-629C-4B6F-8239-BCD4C68289CB}" type="datetime1">
              <a:rPr lang="en-US" smtClean="0"/>
              <a:t>10/28/2023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1940C-0B57-4C24-B85E-34CC80D40E95}" type="datetime1">
              <a:rPr lang="en-US" smtClean="0"/>
              <a:t>10/28/2023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BC553C-EE12-4408-9A76-5FF7A26F43E5}" type="datetime1">
              <a:rPr lang="en-US" smtClean="0"/>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1F4B71-A5E1-431D-BEE5-D609443F7062}" type="datetime1">
              <a:rPr lang="en-US" smtClean="0"/>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BE383-3C76-4C5E-8762-0E90D81660C5}" type="datetime1">
              <a:rPr lang="en-US" smtClean="0"/>
              <a:t>10/28/2023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4995F-EB4C-4C8E-B8A6-8289ACA6C34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3.png">
            <a:extLst>
              <a:ext uri="{FF2B5EF4-FFF2-40B4-BE49-F238E27FC236}">
                <a16:creationId xmlns:a16="http://schemas.microsoft.com/office/drawing/2014/main" id="{D3DF7BFB-1740-44B7-A093-A6E05FD817E4}"/>
              </a:ext>
            </a:extLst>
          </p:cNvPr>
          <p:cNvPicPr/>
          <p:nvPr/>
        </p:nvPicPr>
        <p:blipFill>
          <a:blip r:embed="rId2"/>
          <a:srcRect/>
          <a:stretch>
            <a:fillRect/>
          </a:stretch>
        </p:blipFill>
        <p:spPr>
          <a:xfrm>
            <a:off x="240347" y="215705"/>
            <a:ext cx="978852" cy="1015663"/>
          </a:xfrm>
          <a:prstGeom prst="rect">
            <a:avLst/>
          </a:prstGeom>
          <a:ln/>
        </p:spPr>
      </p:pic>
      <p:sp>
        <p:nvSpPr>
          <p:cNvPr id="7" name="Rectangle 6">
            <a:extLst>
              <a:ext uri="{FF2B5EF4-FFF2-40B4-BE49-F238E27FC236}">
                <a16:creationId xmlns:a16="http://schemas.microsoft.com/office/drawing/2014/main" id="{712DFF54-229F-40CD-BED3-D73578865F82}"/>
              </a:ext>
            </a:extLst>
          </p:cNvPr>
          <p:cNvSpPr/>
          <p:nvPr/>
        </p:nvSpPr>
        <p:spPr>
          <a:xfrm>
            <a:off x="1219199" y="228600"/>
            <a:ext cx="7543801" cy="1682512"/>
          </a:xfrm>
          <a:prstGeom prst="rect">
            <a:avLst/>
          </a:prstGeom>
        </p:spPr>
        <p:txBody>
          <a:bodyPr wrap="square">
            <a:spAutoFit/>
          </a:bodyPr>
          <a:lstStyle/>
          <a:p>
            <a:pPr algn="ctr">
              <a:spcAft>
                <a:spcPts val="800"/>
              </a:spcAft>
            </a:pPr>
            <a:r>
              <a:rPr lang="en-US" sz="2400" b="1" dirty="0">
                <a:solidFill>
                  <a:srgbClr val="0000CC"/>
                </a:solidFill>
                <a:latin typeface="Cambria" panose="02040503050406030204" pitchFamily="18" charset="0"/>
                <a:ea typeface="Cambria" panose="02040503050406030204" pitchFamily="18" charset="0"/>
                <a:cs typeface="Cambria" panose="02040503050406030204" pitchFamily="18" charset="0"/>
              </a:rPr>
              <a:t>Guru Gobind Singh College of Engineering and Research Center, Nashik.</a:t>
            </a:r>
            <a:endParaRPr lang="en-IN" sz="1050" dirty="0">
              <a:latin typeface="Times New Roman" panose="02020603050405020304" pitchFamily="18" charset="0"/>
              <a:ea typeface="Times New Roman" panose="02020603050405020304" pitchFamily="18" charset="0"/>
            </a:endParaRPr>
          </a:p>
          <a:p>
            <a:pPr algn="ctr">
              <a:spcAft>
                <a:spcPts val="800"/>
              </a:spcAft>
            </a:pPr>
            <a:r>
              <a:rPr lang="en-US" b="1" dirty="0">
                <a:solidFill>
                  <a:srgbClr val="C00000"/>
                </a:solidFill>
                <a:latin typeface="Cambria" panose="02040503050406030204" pitchFamily="18" charset="0"/>
                <a:ea typeface="Cambria" panose="02040503050406030204" pitchFamily="18" charset="0"/>
                <a:cs typeface="Cambria" panose="02040503050406030204" pitchFamily="18" charset="0"/>
              </a:rPr>
              <a:t>Department of Computer Engineering </a:t>
            </a:r>
            <a:r>
              <a:rPr lang="en-US" sz="2400" b="1" dirty="0">
                <a:latin typeface="Cambria" panose="02040503050406030204" pitchFamily="18" charset="0"/>
                <a:ea typeface="Cambria" panose="02040503050406030204" pitchFamily="18" charset="0"/>
                <a:cs typeface="Cambria" panose="02040503050406030204" pitchFamily="18" charset="0"/>
              </a:rPr>
              <a:t> </a:t>
            </a:r>
            <a:endParaRPr lang="en-IN" sz="1050" dirty="0">
              <a:latin typeface="Times New Roman" panose="02020603050405020304" pitchFamily="18" charset="0"/>
              <a:ea typeface="Times New Roman" panose="02020603050405020304" pitchFamily="18" charset="0"/>
            </a:endParaRPr>
          </a:p>
          <a:p>
            <a:pPr algn="ctr">
              <a:spcAft>
                <a:spcPts val="800"/>
              </a:spcAft>
            </a:pPr>
            <a:r>
              <a:rPr lang="en-US" dirty="0">
                <a:latin typeface="Times New Roman" panose="02020603050405020304" pitchFamily="18" charset="0"/>
                <a:ea typeface="Times New Roman" panose="02020603050405020304" pitchFamily="18" charset="0"/>
              </a:rPr>
              <a:t>Academic Year: </a:t>
            </a:r>
            <a:r>
              <a:rPr lang="en-US" b="1" dirty="0">
                <a:solidFill>
                  <a:srgbClr val="0000CC"/>
                </a:solidFill>
                <a:latin typeface="Times New Roman" panose="02020603050405020304" pitchFamily="18" charset="0"/>
                <a:ea typeface="Times New Roman" panose="02020603050405020304" pitchFamily="18" charset="0"/>
              </a:rPr>
              <a:t>2023-24</a:t>
            </a:r>
            <a:endParaRPr lang="en-IN" sz="1050" dirty="0">
              <a:effectLst/>
              <a:latin typeface="Times New Roman" panose="02020603050405020304" pitchFamily="18" charset="0"/>
              <a:ea typeface="Times New Roman" panose="02020603050405020304" pitchFamily="18" charset="0"/>
            </a:endParaRPr>
          </a:p>
        </p:txBody>
      </p:sp>
      <p:graphicFrame>
        <p:nvGraphicFramePr>
          <p:cNvPr id="10" name="Table 9">
            <a:extLst>
              <a:ext uri="{FF2B5EF4-FFF2-40B4-BE49-F238E27FC236}">
                <a16:creationId xmlns:a16="http://schemas.microsoft.com/office/drawing/2014/main" id="{27BC9489-F662-4D6D-821B-5B57870C4FCC}"/>
              </a:ext>
            </a:extLst>
          </p:cNvPr>
          <p:cNvGraphicFramePr>
            <a:graphicFrameLocks noGrp="1"/>
          </p:cNvGraphicFramePr>
          <p:nvPr>
            <p:extLst>
              <p:ext uri="{D42A27DB-BD31-4B8C-83A1-F6EECF244321}">
                <p14:modId xmlns:p14="http://schemas.microsoft.com/office/powerpoint/2010/main" val="1536720234"/>
              </p:ext>
            </p:extLst>
          </p:nvPr>
        </p:nvGraphicFramePr>
        <p:xfrm>
          <a:off x="457201" y="3288824"/>
          <a:ext cx="8283525" cy="2668584"/>
        </p:xfrm>
        <a:graphic>
          <a:graphicData uri="http://schemas.openxmlformats.org/drawingml/2006/table">
            <a:tbl>
              <a:tblPr/>
              <a:tblGrid>
                <a:gridCol w="1705432">
                  <a:extLst>
                    <a:ext uri="{9D8B030D-6E8A-4147-A177-3AD203B41FA5}">
                      <a16:colId xmlns:a16="http://schemas.microsoft.com/office/drawing/2014/main" val="84072911"/>
                    </a:ext>
                  </a:extLst>
                </a:gridCol>
                <a:gridCol w="6578093">
                  <a:extLst>
                    <a:ext uri="{9D8B030D-6E8A-4147-A177-3AD203B41FA5}">
                      <a16:colId xmlns:a16="http://schemas.microsoft.com/office/drawing/2014/main" val="3281272621"/>
                    </a:ext>
                  </a:extLst>
                </a:gridCol>
              </a:tblGrid>
              <a:tr h="292576">
                <a:tc>
                  <a:txBody>
                    <a:bodyPr/>
                    <a:lstStyle/>
                    <a:p>
                      <a:pPr>
                        <a:spcAft>
                          <a:spcPts val="800"/>
                        </a:spcAft>
                      </a:pPr>
                      <a:r>
                        <a:rPr lang="en-US" sz="2000" dirty="0">
                          <a:effectLst/>
                        </a:rPr>
                        <a:t>Group ID</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a:spcAft>
                          <a:spcPts val="800"/>
                        </a:spcAft>
                      </a:pPr>
                      <a:r>
                        <a:rPr lang="en-US" sz="2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G - 2</a:t>
                      </a:r>
                    </a:p>
                  </a:txBody>
                  <a:tcPr marL="68580" marR="68580" marT="0" marB="0" anchor="ctr"/>
                </a:tc>
                <a:extLst>
                  <a:ext uri="{0D108BD9-81ED-4DB2-BD59-A6C34878D82A}">
                    <a16:rowId xmlns:a16="http://schemas.microsoft.com/office/drawing/2014/main" val="3368908918"/>
                  </a:ext>
                </a:extLst>
              </a:tr>
              <a:tr h="648336">
                <a:tc>
                  <a:txBody>
                    <a:bodyPr/>
                    <a:lstStyle/>
                    <a:p>
                      <a:pPr>
                        <a:spcAft>
                          <a:spcPts val="800"/>
                        </a:spcAft>
                      </a:pPr>
                      <a:r>
                        <a:rPr lang="en-IN" sz="2000" kern="1200" dirty="0">
                          <a:solidFill>
                            <a:schemeClr val="tx1"/>
                          </a:solidFill>
                          <a:effectLst/>
                          <a:latin typeface="+mn-lt"/>
                          <a:ea typeface="+mn-ea"/>
                          <a:cs typeface="+mn-cs"/>
                        </a:rPr>
                        <a:t>Project Title</a:t>
                      </a:r>
                    </a:p>
                  </a:txBody>
                  <a:tcPr marL="68580" marR="68580" marT="0" marB="0" anchor="ctr"/>
                </a:tc>
                <a:tc>
                  <a:txBody>
                    <a:bodyPr/>
                    <a:lstStyle/>
                    <a:p>
                      <a:pPr>
                        <a:spcAft>
                          <a:spcPts val="800"/>
                        </a:spcAft>
                      </a:pPr>
                      <a:r>
                        <a:rPr lang="en-IN" sz="2000" b="0" kern="1200" dirty="0">
                          <a:solidFill>
                            <a:schemeClr val="tx1"/>
                          </a:solidFill>
                          <a:effectLst/>
                          <a:latin typeface="+mn-lt"/>
                          <a:ea typeface="+mn-ea"/>
                          <a:cs typeface="+mn-cs"/>
                        </a:rPr>
                        <a:t>Civic complaints registering application for citizens of Rural/Urban areas.</a:t>
                      </a:r>
                      <a:endParaRPr lang="en-US" sz="2800" b="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tc>
                <a:extLst>
                  <a:ext uri="{0D108BD9-81ED-4DB2-BD59-A6C34878D82A}">
                    <a16:rowId xmlns:a16="http://schemas.microsoft.com/office/drawing/2014/main" val="1165525663"/>
                  </a:ext>
                </a:extLst>
              </a:tr>
              <a:tr h="254785">
                <a:tc rowSpan="3">
                  <a:txBody>
                    <a:bodyPr/>
                    <a:lstStyle/>
                    <a:p>
                      <a:pPr>
                        <a:spcAft>
                          <a:spcPts val="800"/>
                        </a:spcAft>
                      </a:pPr>
                      <a:r>
                        <a:rPr lang="en-US" sz="2000">
                          <a:effectLst/>
                        </a:rPr>
                        <a:t>Team Members</a:t>
                      </a:r>
                      <a:endParaRPr lang="en-IN"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800"/>
                        </a:spcAft>
                      </a:pPr>
                      <a:r>
                        <a:rPr lang="en-US" sz="2000" dirty="0">
                          <a:effectLst/>
                        </a:rPr>
                        <a:t>1. </a:t>
                      </a:r>
                      <a:r>
                        <a:rPr lang="en-US" sz="2000" dirty="0" err="1">
                          <a:effectLst/>
                        </a:rPr>
                        <a:t>Tejas</a:t>
                      </a:r>
                      <a:r>
                        <a:rPr lang="en-US" sz="2000" dirty="0">
                          <a:effectLst/>
                        </a:rPr>
                        <a:t> Bhandare</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399355800"/>
                  </a:ext>
                </a:extLst>
              </a:tr>
              <a:tr h="254785">
                <a:tc vMerge="1">
                  <a:txBody>
                    <a:bodyPr/>
                    <a:lstStyle/>
                    <a:p>
                      <a:endParaRPr lang="en-IN"/>
                    </a:p>
                  </a:txBody>
                  <a:tcPr/>
                </a:tc>
                <a:tc>
                  <a:txBody>
                    <a:bodyPr/>
                    <a:lstStyle/>
                    <a:p>
                      <a:pPr>
                        <a:spcAft>
                          <a:spcPts val="800"/>
                        </a:spcAft>
                      </a:pPr>
                      <a:r>
                        <a:rPr lang="en-US" sz="2000" dirty="0">
                          <a:effectLst/>
                        </a:rPr>
                        <a:t>2. Ishan </a:t>
                      </a:r>
                      <a:r>
                        <a:rPr lang="en-US" sz="2000" dirty="0" err="1">
                          <a:effectLst/>
                        </a:rPr>
                        <a:t>Ahirrao</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23839915"/>
                  </a:ext>
                </a:extLst>
              </a:tr>
              <a:tr h="254785">
                <a:tc vMerge="1">
                  <a:txBody>
                    <a:bodyPr/>
                    <a:lstStyle/>
                    <a:p>
                      <a:endParaRPr lang="en-IN"/>
                    </a:p>
                  </a:txBody>
                  <a:tcPr/>
                </a:tc>
                <a:tc>
                  <a:txBody>
                    <a:bodyPr/>
                    <a:lstStyle/>
                    <a:p>
                      <a:pPr>
                        <a:spcAft>
                          <a:spcPts val="800"/>
                        </a:spcAft>
                      </a:pPr>
                      <a:r>
                        <a:rPr lang="en-US" sz="2000" dirty="0">
                          <a:effectLst/>
                        </a:rPr>
                        <a:t>3. Rohit </a:t>
                      </a:r>
                      <a:r>
                        <a:rPr lang="en-US" sz="2000" dirty="0" err="1">
                          <a:effectLst/>
                        </a:rPr>
                        <a:t>Bava</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541151352"/>
                  </a:ext>
                </a:extLst>
              </a:tr>
              <a:tr h="740088">
                <a:tc>
                  <a:txBody>
                    <a:bodyPr/>
                    <a:lstStyle/>
                    <a:p>
                      <a:pPr>
                        <a:spcAft>
                          <a:spcPts val="800"/>
                        </a:spcAft>
                      </a:pPr>
                      <a:r>
                        <a:rPr lang="en-US" sz="2000" dirty="0">
                          <a:effectLst/>
                        </a:rPr>
                        <a:t>Guide Name</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800"/>
                        </a:spcAft>
                      </a:pPr>
                      <a:r>
                        <a:rPr lang="en-US" sz="2400" dirty="0">
                          <a:effectLst/>
                        </a:rPr>
                        <a:t> Prof. S. G. Shukla</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687007513"/>
                  </a:ext>
                </a:extLst>
              </a:tr>
            </a:tbl>
          </a:graphicData>
        </a:graphic>
      </p:graphicFrame>
      <p:cxnSp>
        <p:nvCxnSpPr>
          <p:cNvPr id="11" name="Straight Arrow Connector 10">
            <a:extLst>
              <a:ext uri="{FF2B5EF4-FFF2-40B4-BE49-F238E27FC236}">
                <a16:creationId xmlns:a16="http://schemas.microsoft.com/office/drawing/2014/main" id="{D97617D2-AAB9-402B-BF61-BB1B4DF556A6}"/>
              </a:ext>
            </a:extLst>
          </p:cNvPr>
          <p:cNvCxnSpPr>
            <a:cxnSpLocks/>
          </p:cNvCxnSpPr>
          <p:nvPr/>
        </p:nvCxnSpPr>
        <p:spPr>
          <a:xfrm flipV="1">
            <a:off x="4103688" y="8867776"/>
            <a:ext cx="0" cy="4425"/>
          </a:xfrm>
          <a:prstGeom prst="straightConnector1">
            <a:avLst/>
          </a:prstGeom>
          <a:noFill/>
          <a:ln w="9525" cap="flat" cmpd="sng">
            <a:solidFill>
              <a:schemeClr val="dk1"/>
            </a:solidFill>
            <a:prstDash val="dash"/>
            <a:round/>
            <a:headEnd type="none" w="sm" len="sm"/>
            <a:tailEnd type="none" w="sm" len="sm"/>
          </a:ln>
        </p:spPr>
      </p:cxnSp>
      <p:cxnSp>
        <p:nvCxnSpPr>
          <p:cNvPr id="12" name="Straight Arrow Connector 11">
            <a:extLst>
              <a:ext uri="{FF2B5EF4-FFF2-40B4-BE49-F238E27FC236}">
                <a16:creationId xmlns:a16="http://schemas.microsoft.com/office/drawing/2014/main" id="{D8BE679C-8EE8-4ACB-8928-207B6FF49227}"/>
              </a:ext>
            </a:extLst>
          </p:cNvPr>
          <p:cNvCxnSpPr>
            <a:cxnSpLocks/>
          </p:cNvCxnSpPr>
          <p:nvPr/>
        </p:nvCxnSpPr>
        <p:spPr>
          <a:xfrm flipV="1">
            <a:off x="4103688" y="9185276"/>
            <a:ext cx="0" cy="4425"/>
          </a:xfrm>
          <a:prstGeom prst="straightConnector1">
            <a:avLst/>
          </a:prstGeom>
          <a:noFill/>
          <a:ln w="9525" cap="flat" cmpd="sng">
            <a:solidFill>
              <a:schemeClr val="dk1"/>
            </a:solidFill>
            <a:prstDash val="dash"/>
            <a:round/>
            <a:headEnd type="none" w="sm" len="sm"/>
            <a:tailEnd type="none" w="sm" len="sm"/>
          </a:ln>
        </p:spPr>
      </p:cxnSp>
      <p:cxnSp>
        <p:nvCxnSpPr>
          <p:cNvPr id="13" name="Straight Arrow Connector 12">
            <a:extLst>
              <a:ext uri="{FF2B5EF4-FFF2-40B4-BE49-F238E27FC236}">
                <a16:creationId xmlns:a16="http://schemas.microsoft.com/office/drawing/2014/main" id="{D61D34E0-4DA9-421E-9647-1E86A1E5DA04}"/>
              </a:ext>
            </a:extLst>
          </p:cNvPr>
          <p:cNvCxnSpPr>
            <a:cxnSpLocks/>
          </p:cNvCxnSpPr>
          <p:nvPr/>
        </p:nvCxnSpPr>
        <p:spPr>
          <a:xfrm flipV="1">
            <a:off x="4103688" y="9515476"/>
            <a:ext cx="0" cy="4425"/>
          </a:xfrm>
          <a:prstGeom prst="straightConnector1">
            <a:avLst/>
          </a:prstGeom>
          <a:noFill/>
          <a:ln w="9525" cap="flat" cmpd="sng">
            <a:solidFill>
              <a:schemeClr val="dk1"/>
            </a:solidFill>
            <a:prstDash val="dash"/>
            <a:round/>
            <a:headEnd type="none" w="sm" len="sm"/>
            <a:tailEnd type="none" w="sm" len="sm"/>
          </a:ln>
        </p:spPr>
      </p:cxnSp>
      <p:sp>
        <p:nvSpPr>
          <p:cNvPr id="20" name="Rectangle 19">
            <a:extLst>
              <a:ext uri="{FF2B5EF4-FFF2-40B4-BE49-F238E27FC236}">
                <a16:creationId xmlns:a16="http://schemas.microsoft.com/office/drawing/2014/main" id="{7F03B5D2-B9C5-414A-9638-D257BBC6510A}"/>
              </a:ext>
            </a:extLst>
          </p:cNvPr>
          <p:cNvSpPr/>
          <p:nvPr/>
        </p:nvSpPr>
        <p:spPr>
          <a:xfrm>
            <a:off x="1034561" y="2092528"/>
            <a:ext cx="7639930" cy="1015663"/>
          </a:xfrm>
          <a:prstGeom prst="rect">
            <a:avLst/>
          </a:prstGeom>
        </p:spPr>
        <p:txBody>
          <a:bodyPr wrap="square">
            <a:spAutoFit/>
          </a:bodyPr>
          <a:lstStyle/>
          <a:p>
            <a:pPr algn="ctr"/>
            <a:r>
              <a:rPr lang="en-US" sz="2000" b="1" dirty="0">
                <a:latin typeface="Cambria" panose="02040503050406030204" pitchFamily="18" charset="0"/>
                <a:ea typeface="Cambria" panose="02040503050406030204" pitchFamily="18" charset="0"/>
                <a:cs typeface="Cambria" panose="02040503050406030204" pitchFamily="18" charset="0"/>
              </a:rPr>
              <a:t>Final Year Project Work</a:t>
            </a:r>
            <a:endParaRPr lang="en-US" sz="2000" dirty="0">
              <a:solidFill>
                <a:srgbClr val="000000"/>
              </a:solidFill>
              <a:latin typeface="Times New Roman" panose="02020603050405020304" pitchFamily="18" charset="0"/>
              <a:ea typeface="Times New Roman" panose="02020603050405020304" pitchFamily="18" charset="0"/>
            </a:endParaRPr>
          </a:p>
          <a:p>
            <a:pPr algn="ctr"/>
            <a:r>
              <a:rPr lang="en-US" sz="2000" dirty="0">
                <a:solidFill>
                  <a:srgbClr val="000000"/>
                </a:solidFill>
                <a:latin typeface="Cambria" panose="02040503050406030204" pitchFamily="18" charset="0"/>
                <a:ea typeface="Cambria" panose="02040503050406030204" pitchFamily="18" charset="0"/>
              </a:rPr>
              <a:t>Review 4</a:t>
            </a:r>
          </a:p>
          <a:p>
            <a:pPr algn="ctr"/>
            <a:r>
              <a:rPr lang="en-US" sz="2000" dirty="0">
                <a:solidFill>
                  <a:srgbClr val="000000"/>
                </a:solidFill>
                <a:latin typeface="Cambria" panose="02040503050406030204" pitchFamily="18" charset="0"/>
                <a:ea typeface="Cambria" panose="02040503050406030204" pitchFamily="18" charset="0"/>
              </a:rPr>
              <a:t>Date : 28 Oct 2023</a:t>
            </a:r>
            <a:endParaRPr lang="en-IN" sz="2000" dirty="0">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a:t>
            </a:r>
            <a:r>
              <a:rPr lang="en-US" sz="1400" b="1" dirty="0" err="1">
                <a:solidFill>
                  <a:srgbClr val="FF0000"/>
                </a:solidFill>
                <a:effectLst>
                  <a:outerShdw blurRad="38100" dist="38100" dir="2700000" algn="tl">
                    <a:srgbClr val="000000">
                      <a:alpha val="43137"/>
                    </a:srgbClr>
                  </a:outerShdw>
                </a:effectLst>
                <a:latin typeface="Cambria" pitchFamily="18" charset="0"/>
              </a:rPr>
              <a:t>Gobind</a:t>
            </a:r>
            <a:r>
              <a:rPr lang="en-US" sz="1400" b="1" dirty="0">
                <a:solidFill>
                  <a:srgbClr val="FF0000"/>
                </a:solidFill>
                <a:effectLst>
                  <a:outerShdw blurRad="38100" dist="38100" dir="2700000" algn="tl">
                    <a:srgbClr val="000000">
                      <a:alpha val="43137"/>
                    </a:srgbClr>
                  </a:outerShdw>
                </a:effectLst>
                <a:latin typeface="Cambria" pitchFamily="18" charset="0"/>
              </a:rPr>
              <a:t>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6146040"/>
            <a:ext cx="533401" cy="60262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066800" y="6329265"/>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8466638" cy="954107"/>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p>
          <a:p>
            <a:pPr marL="457200" indent="-457200">
              <a:buFont typeface="Wingdings" panose="05000000000000000000" pitchFamily="2" charset="2"/>
              <a:buChar char="Ø"/>
            </a:pPr>
            <a:endParaRPr lang="en-US" sz="32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9"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endParaRPr lang="en-US" sz="1100" b="1" dirty="0">
              <a:solidFill>
                <a:schemeClr val="lt1"/>
              </a:solidFill>
              <a:latin typeface="Arial Narrow" pitchFamily="34" charset="0"/>
            </a:endParaRPr>
          </a:p>
        </p:txBody>
      </p:sp>
      <p:sp>
        <p:nvSpPr>
          <p:cNvPr id="11" name="Footer Placeholder 2">
            <a:extLst>
              <a:ext uri="{FF2B5EF4-FFF2-40B4-BE49-F238E27FC236}">
                <a16:creationId xmlns:a16="http://schemas.microsoft.com/office/drawing/2014/main" id="{EE40A6AB-7E05-4DAD-94F1-F671EC8A13A5}"/>
              </a:ext>
            </a:extLst>
          </p:cNvPr>
          <p:cNvSpPr>
            <a:spLocks noGrp="1"/>
          </p:cNvSpPr>
          <p:nvPr>
            <p:ph type="ftr" sz="quarter" idx="11"/>
          </p:nvPr>
        </p:nvSpPr>
        <p:spPr>
          <a:xfrm>
            <a:off x="3238500" y="6527288"/>
            <a:ext cx="5753100" cy="365125"/>
          </a:xfrm>
        </p:spPr>
        <p:txBody>
          <a:bodyPr/>
          <a:lstStyle/>
          <a:p>
            <a:r>
              <a:rPr lang="en-US" dirty="0">
                <a:solidFill>
                  <a:schemeClr val="bg1"/>
                </a:solidFill>
                <a:latin typeface="Cambria" panose="02040503050406030204" pitchFamily="18" charset="0"/>
                <a:ea typeface="Cambria" panose="02040503050406030204" pitchFamily="18" charset="0"/>
              </a:rPr>
              <a:t>GCOERC Nashik,                                             Project Presentation</a:t>
            </a:r>
          </a:p>
        </p:txBody>
      </p:sp>
      <p:graphicFrame>
        <p:nvGraphicFramePr>
          <p:cNvPr id="13" name="Table 12"/>
          <p:cNvGraphicFramePr>
            <a:graphicFrameLocks noGrp="1"/>
          </p:cNvGraphicFramePr>
          <p:nvPr>
            <p:extLst>
              <p:ext uri="{D42A27DB-BD31-4B8C-83A1-F6EECF244321}">
                <p14:modId xmlns:p14="http://schemas.microsoft.com/office/powerpoint/2010/main" val="261411577"/>
              </p:ext>
            </p:extLst>
          </p:nvPr>
        </p:nvGraphicFramePr>
        <p:xfrm>
          <a:off x="143962" y="679244"/>
          <a:ext cx="8830354" cy="5268774"/>
        </p:xfrm>
        <a:graphic>
          <a:graphicData uri="http://schemas.openxmlformats.org/drawingml/2006/table">
            <a:tbl>
              <a:tblPr firstRow="1" bandRow="1">
                <a:tableStyleId>{5940675A-B579-460E-94D1-54222C63F5DA}</a:tableStyleId>
              </a:tblPr>
              <a:tblGrid>
                <a:gridCol w="1598599">
                  <a:extLst>
                    <a:ext uri="{9D8B030D-6E8A-4147-A177-3AD203B41FA5}">
                      <a16:colId xmlns:a16="http://schemas.microsoft.com/office/drawing/2014/main" val="20000"/>
                    </a:ext>
                  </a:extLst>
                </a:gridCol>
                <a:gridCol w="1750846">
                  <a:extLst>
                    <a:ext uri="{9D8B030D-6E8A-4147-A177-3AD203B41FA5}">
                      <a16:colId xmlns:a16="http://schemas.microsoft.com/office/drawing/2014/main" val="20001"/>
                    </a:ext>
                  </a:extLst>
                </a:gridCol>
                <a:gridCol w="2145393">
                  <a:extLst>
                    <a:ext uri="{9D8B030D-6E8A-4147-A177-3AD203B41FA5}">
                      <a16:colId xmlns:a16="http://schemas.microsoft.com/office/drawing/2014/main" val="20002"/>
                    </a:ext>
                  </a:extLst>
                </a:gridCol>
                <a:gridCol w="1584670">
                  <a:extLst>
                    <a:ext uri="{9D8B030D-6E8A-4147-A177-3AD203B41FA5}">
                      <a16:colId xmlns:a16="http://schemas.microsoft.com/office/drawing/2014/main" val="20003"/>
                    </a:ext>
                  </a:extLst>
                </a:gridCol>
                <a:gridCol w="1750846">
                  <a:extLst>
                    <a:ext uri="{9D8B030D-6E8A-4147-A177-3AD203B41FA5}">
                      <a16:colId xmlns:a16="http://schemas.microsoft.com/office/drawing/2014/main" val="20004"/>
                    </a:ext>
                  </a:extLst>
                </a:gridCol>
              </a:tblGrid>
              <a:tr h="1027034">
                <a:tc>
                  <a:txBody>
                    <a:bodyPr/>
                    <a:lstStyle/>
                    <a:p>
                      <a:r>
                        <a:rPr lang="en-US" dirty="0"/>
                        <a:t>Name of paper</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Authors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Working</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Merits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Demerits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val="10000"/>
                  </a:ext>
                </a:extLst>
              </a:tr>
              <a:tr h="4241740">
                <a:tc>
                  <a:txBody>
                    <a:bodyPr/>
                    <a:lstStyle/>
                    <a:p>
                      <a:r>
                        <a:rPr lang="en-US" dirty="0">
                          <a:latin typeface="Cambria" panose="02040503050406030204" pitchFamily="18" charset="0"/>
                          <a:ea typeface="Cambria" panose="02040503050406030204" pitchFamily="18" charset="0"/>
                        </a:rPr>
                        <a:t>A Survey of Scene Graph: Generation and</a:t>
                      </a:r>
                    </a:p>
                    <a:p>
                      <a:r>
                        <a:rPr lang="en-US" dirty="0">
                          <a:latin typeface="Cambria" panose="02040503050406030204" pitchFamily="18" charset="0"/>
                          <a:ea typeface="Cambria" panose="02040503050406030204" pitchFamily="18" charset="0"/>
                        </a:rPr>
                        <a:t>Application</a:t>
                      </a:r>
                    </a:p>
                  </a:txBody>
                  <a:tcPr/>
                </a:tc>
                <a:tc>
                  <a:txBody>
                    <a:bodyPr/>
                    <a:lstStyle/>
                    <a:p>
                      <a:pPr marL="342900" indent="-342900">
                        <a:buFont typeface="+mj-lt"/>
                        <a:buAutoNum type="arabicPeriod"/>
                      </a:pPr>
                      <a:r>
                        <a:rPr lang="en-IN" dirty="0" err="1"/>
                        <a:t>Pengfei</a:t>
                      </a:r>
                      <a:r>
                        <a:rPr lang="en-IN" dirty="0"/>
                        <a:t> Xu</a:t>
                      </a:r>
                    </a:p>
                    <a:p>
                      <a:pPr marL="342900" indent="-342900">
                        <a:buFont typeface="+mj-lt"/>
                        <a:buAutoNum type="arabicPeriod"/>
                      </a:pPr>
                      <a:r>
                        <a:rPr lang="en-IN" dirty="0"/>
                        <a:t> </a:t>
                      </a:r>
                      <a:r>
                        <a:rPr lang="en-IN" dirty="0" err="1"/>
                        <a:t>Xiaojun</a:t>
                      </a:r>
                      <a:r>
                        <a:rPr lang="en-IN" dirty="0"/>
                        <a:t> Chang</a:t>
                      </a:r>
                    </a:p>
                    <a:p>
                      <a:pPr marL="342900" indent="-342900">
                        <a:buFont typeface="+mj-lt"/>
                        <a:buAutoNum type="arabicPeriod"/>
                      </a:pPr>
                      <a:r>
                        <a:rPr lang="en-IN" dirty="0"/>
                        <a:t>Ling Guo</a:t>
                      </a:r>
                    </a:p>
                    <a:p>
                      <a:pPr marL="342900" indent="-342900">
                        <a:buFont typeface="+mj-lt"/>
                        <a:buAutoNum type="arabicPeriod"/>
                      </a:pPr>
                      <a:r>
                        <a:rPr lang="en-US" dirty="0" err="1">
                          <a:latin typeface="Cambria" panose="02040503050406030204" pitchFamily="18" charset="0"/>
                          <a:ea typeface="Cambria" panose="02040503050406030204" pitchFamily="18" charset="0"/>
                        </a:rPr>
                        <a:t>Poyao</a:t>
                      </a:r>
                      <a:r>
                        <a:rPr lang="en-US" dirty="0">
                          <a:latin typeface="Cambria" panose="02040503050406030204" pitchFamily="18" charset="0"/>
                          <a:ea typeface="Cambria" panose="02040503050406030204" pitchFamily="18" charset="0"/>
                        </a:rPr>
                        <a:t> Huang</a:t>
                      </a:r>
                    </a:p>
                    <a:p>
                      <a:pPr marL="342900" indent="-342900">
                        <a:buFont typeface="+mj-lt"/>
                        <a:buAutoNum type="arabicPeriod"/>
                      </a:pPr>
                      <a:r>
                        <a:rPr lang="en-US" dirty="0" err="1">
                          <a:latin typeface="Cambria" panose="02040503050406030204" pitchFamily="18" charset="0"/>
                          <a:ea typeface="Cambria" panose="02040503050406030204" pitchFamily="18" charset="0"/>
                        </a:rPr>
                        <a:t>Xiaojiang</a:t>
                      </a:r>
                      <a:r>
                        <a:rPr lang="en-US" dirty="0">
                          <a:latin typeface="Cambria" panose="02040503050406030204" pitchFamily="18" charset="0"/>
                          <a:ea typeface="Cambria" panose="02040503050406030204" pitchFamily="18" charset="0"/>
                        </a:rPr>
                        <a:t> Chen</a:t>
                      </a:r>
                    </a:p>
                    <a:p>
                      <a:pPr marL="342900" indent="-342900">
                        <a:buFont typeface="+mj-lt"/>
                        <a:buAutoNum type="arabicPeriod"/>
                      </a:pPr>
                      <a:r>
                        <a:rPr lang="en-US" dirty="0">
                          <a:latin typeface="Cambria" panose="02040503050406030204" pitchFamily="18" charset="0"/>
                          <a:ea typeface="Cambria" panose="02040503050406030204" pitchFamily="18" charset="0"/>
                        </a:rPr>
                        <a:t>Alexander G. Hauptmann</a:t>
                      </a:r>
                    </a:p>
                    <a:p>
                      <a:pPr marL="342900" indent="-342900">
                        <a:buFont typeface="+mj-lt"/>
                        <a:buAutoNum type="arabicPeriod"/>
                      </a:pPr>
                      <a:endParaRPr lang="en-US" dirty="0">
                        <a:latin typeface="Cambria" panose="02040503050406030204" pitchFamily="18" charset="0"/>
                        <a:ea typeface="Cambria" panose="02040503050406030204" pitchFamily="18" charset="0"/>
                      </a:endParaRPr>
                    </a:p>
                  </a:txBody>
                  <a:tcPr/>
                </a:tc>
                <a:tc>
                  <a:txBody>
                    <a:bodyPr/>
                    <a:lstStyle/>
                    <a:p>
                      <a:pPr marL="0" indent="0" algn="l" defTabSz="914400" rtl="0" eaLnBrk="1" latinLnBrk="0" hangingPunct="1">
                        <a:buNone/>
                      </a:pPr>
                      <a:r>
                        <a:rPr lang="en-US" sz="1800" kern="1200" dirty="0">
                          <a:solidFill>
                            <a:schemeClr val="dk1"/>
                          </a:solidFill>
                          <a:latin typeface="Cambria" panose="02040503050406030204" pitchFamily="18" charset="0"/>
                          <a:ea typeface="Cambria" panose="02040503050406030204" pitchFamily="18" charset="0"/>
                          <a:cs typeface="+mn-cs"/>
                        </a:rPr>
                        <a:t>Scene graph generation methods</a:t>
                      </a:r>
                    </a:p>
                    <a:p>
                      <a:pPr marL="0" indent="0" algn="l" defTabSz="914400" rtl="0" eaLnBrk="1" latinLnBrk="0" hangingPunct="1">
                        <a:buNone/>
                      </a:pPr>
                      <a:r>
                        <a:rPr lang="en-US" sz="1800" kern="1200" dirty="0">
                          <a:solidFill>
                            <a:schemeClr val="dk1"/>
                          </a:solidFill>
                          <a:latin typeface="Cambria" panose="02040503050406030204" pitchFamily="18" charset="0"/>
                          <a:ea typeface="Cambria" panose="02040503050406030204" pitchFamily="18" charset="0"/>
                          <a:cs typeface="+mn-cs"/>
                        </a:rPr>
                        <a:t>are proposed to build a more complete scene graph by a variety</a:t>
                      </a:r>
                    </a:p>
                    <a:p>
                      <a:pPr marL="0" indent="0" algn="l" defTabSz="914400" rtl="0" eaLnBrk="1" latinLnBrk="0" hangingPunct="1">
                        <a:buNone/>
                      </a:pPr>
                      <a:r>
                        <a:rPr lang="en-US" sz="1800" kern="1200" dirty="0">
                          <a:solidFill>
                            <a:schemeClr val="dk1"/>
                          </a:solidFill>
                          <a:latin typeface="Cambria" panose="02040503050406030204" pitchFamily="18" charset="0"/>
                          <a:ea typeface="Cambria" panose="02040503050406030204" pitchFamily="18" charset="0"/>
                          <a:cs typeface="+mn-cs"/>
                        </a:rPr>
                        <a:t>of network models, feature extraction methods, and even by</a:t>
                      </a:r>
                    </a:p>
                    <a:p>
                      <a:pPr marL="0" indent="0" algn="l" defTabSz="914400" rtl="0" eaLnBrk="1" latinLnBrk="0" hangingPunct="1">
                        <a:buNone/>
                      </a:pPr>
                      <a:r>
                        <a:rPr lang="en-US" sz="1800" kern="1200" dirty="0">
                          <a:solidFill>
                            <a:schemeClr val="dk1"/>
                          </a:solidFill>
                          <a:latin typeface="Cambria" panose="02040503050406030204" pitchFamily="18" charset="0"/>
                          <a:ea typeface="Cambria" panose="02040503050406030204" pitchFamily="18" charset="0"/>
                          <a:cs typeface="+mn-cs"/>
                        </a:rPr>
                        <a:t>introducing the prior knowledge. </a:t>
                      </a:r>
                    </a:p>
                  </a:txBody>
                  <a:tcPr/>
                </a:tc>
                <a:tc>
                  <a:txBody>
                    <a:bodyPr/>
                    <a:lstStyle/>
                    <a:p>
                      <a:pPr marL="342900" indent="-342900" algn="l" defTabSz="914400" rtl="0" eaLnBrk="1" latinLnBrk="0" hangingPunct="1">
                        <a:buFont typeface="+mj-lt"/>
                        <a:buAutoNum type="arabicPeriod"/>
                      </a:pPr>
                      <a:r>
                        <a:rPr lang="en-US" sz="1800" kern="1200" dirty="0">
                          <a:solidFill>
                            <a:schemeClr val="dk1"/>
                          </a:solidFill>
                          <a:latin typeface="Cambria" panose="02040503050406030204" pitchFamily="18" charset="0"/>
                          <a:ea typeface="Cambria" panose="02040503050406030204" pitchFamily="18" charset="0"/>
                          <a:cs typeface="+mn-cs"/>
                        </a:rPr>
                        <a:t>More accurate object detection in Images.</a:t>
                      </a:r>
                    </a:p>
                  </a:txBody>
                  <a:tcPr/>
                </a:tc>
                <a:tc>
                  <a:txBody>
                    <a:bodyPr/>
                    <a:lstStyle/>
                    <a:p>
                      <a:pPr marL="342900" indent="-342900">
                        <a:buFont typeface="+mj-lt"/>
                        <a:buAutoNum type="arabicPeriod"/>
                      </a:pPr>
                      <a:endParaRPr lang="en-US"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1"/>
                  </a:ext>
                </a:extLst>
              </a:tr>
            </a:tbl>
          </a:graphicData>
        </a:graphic>
      </p:graphicFrame>
      <p:sp>
        <p:nvSpPr>
          <p:cNvPr id="14" name="TextBox 13"/>
          <p:cNvSpPr txBox="1"/>
          <p:nvPr/>
        </p:nvSpPr>
        <p:spPr>
          <a:xfrm>
            <a:off x="143962" y="84489"/>
            <a:ext cx="883919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5. Literature Survey</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47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a:t>
            </a:r>
            <a:r>
              <a:rPr lang="en-US" sz="1400" b="1" dirty="0" err="1">
                <a:solidFill>
                  <a:srgbClr val="FF0000"/>
                </a:solidFill>
                <a:effectLst>
                  <a:outerShdw blurRad="38100" dist="38100" dir="2700000" algn="tl">
                    <a:srgbClr val="000000">
                      <a:alpha val="43137"/>
                    </a:srgbClr>
                  </a:outerShdw>
                </a:effectLst>
                <a:latin typeface="Cambria" pitchFamily="18" charset="0"/>
              </a:rPr>
              <a:t>Gobind</a:t>
            </a:r>
            <a:r>
              <a:rPr lang="en-US" sz="1400" b="1" dirty="0">
                <a:solidFill>
                  <a:srgbClr val="FF0000"/>
                </a:solidFill>
                <a:effectLst>
                  <a:outerShdw blurRad="38100" dist="38100" dir="2700000" algn="tl">
                    <a:srgbClr val="000000">
                      <a:alpha val="43137"/>
                    </a:srgbClr>
                  </a:outerShdw>
                </a:effectLst>
                <a:latin typeface="Cambria" pitchFamily="18" charset="0"/>
              </a:rPr>
              <a:t>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6146040"/>
            <a:ext cx="533401" cy="60262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066800" y="6329265"/>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8466638" cy="954107"/>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p>
          <a:p>
            <a:pPr marL="457200" indent="-457200">
              <a:buFont typeface="Wingdings" panose="05000000000000000000" pitchFamily="2" charset="2"/>
              <a:buChar char="Ø"/>
            </a:pPr>
            <a:endParaRPr lang="en-US" sz="32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9"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endParaRPr lang="en-US" sz="1100" b="1" dirty="0">
              <a:solidFill>
                <a:schemeClr val="lt1"/>
              </a:solidFill>
              <a:latin typeface="Arial Narrow" pitchFamily="34" charset="0"/>
            </a:endParaRPr>
          </a:p>
        </p:txBody>
      </p:sp>
      <p:sp>
        <p:nvSpPr>
          <p:cNvPr id="11" name="Footer Placeholder 2">
            <a:extLst>
              <a:ext uri="{FF2B5EF4-FFF2-40B4-BE49-F238E27FC236}">
                <a16:creationId xmlns:a16="http://schemas.microsoft.com/office/drawing/2014/main" id="{EE40A6AB-7E05-4DAD-94F1-F671EC8A13A5}"/>
              </a:ext>
            </a:extLst>
          </p:cNvPr>
          <p:cNvSpPr>
            <a:spLocks noGrp="1"/>
          </p:cNvSpPr>
          <p:nvPr>
            <p:ph type="ftr" sz="quarter" idx="11"/>
          </p:nvPr>
        </p:nvSpPr>
        <p:spPr>
          <a:xfrm>
            <a:off x="3238500" y="6527288"/>
            <a:ext cx="5753100" cy="365125"/>
          </a:xfrm>
        </p:spPr>
        <p:txBody>
          <a:bodyPr/>
          <a:lstStyle/>
          <a:p>
            <a:r>
              <a:rPr lang="en-US" dirty="0">
                <a:solidFill>
                  <a:schemeClr val="bg1"/>
                </a:solidFill>
                <a:latin typeface="Cambria" panose="02040503050406030204" pitchFamily="18" charset="0"/>
                <a:ea typeface="Cambria" panose="02040503050406030204" pitchFamily="18" charset="0"/>
              </a:rPr>
              <a:t>GCOERC Nashik,                                             Project Presentation</a:t>
            </a:r>
          </a:p>
        </p:txBody>
      </p:sp>
      <p:graphicFrame>
        <p:nvGraphicFramePr>
          <p:cNvPr id="13" name="Table 12"/>
          <p:cNvGraphicFramePr>
            <a:graphicFrameLocks noGrp="1"/>
          </p:cNvGraphicFramePr>
          <p:nvPr>
            <p:extLst>
              <p:ext uri="{D42A27DB-BD31-4B8C-83A1-F6EECF244321}">
                <p14:modId xmlns:p14="http://schemas.microsoft.com/office/powerpoint/2010/main" val="3664668143"/>
              </p:ext>
            </p:extLst>
          </p:nvPr>
        </p:nvGraphicFramePr>
        <p:xfrm>
          <a:off x="143962" y="679244"/>
          <a:ext cx="8830354" cy="5268774"/>
        </p:xfrm>
        <a:graphic>
          <a:graphicData uri="http://schemas.openxmlformats.org/drawingml/2006/table">
            <a:tbl>
              <a:tblPr firstRow="1" bandRow="1">
                <a:tableStyleId>{5940675A-B579-460E-94D1-54222C63F5DA}</a:tableStyleId>
              </a:tblPr>
              <a:tblGrid>
                <a:gridCol w="1598599">
                  <a:extLst>
                    <a:ext uri="{9D8B030D-6E8A-4147-A177-3AD203B41FA5}">
                      <a16:colId xmlns:a16="http://schemas.microsoft.com/office/drawing/2014/main" val="20000"/>
                    </a:ext>
                  </a:extLst>
                </a:gridCol>
                <a:gridCol w="1534039">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811516">
                  <a:extLst>
                    <a:ext uri="{9D8B030D-6E8A-4147-A177-3AD203B41FA5}">
                      <a16:colId xmlns:a16="http://schemas.microsoft.com/office/drawing/2014/main" val="20004"/>
                    </a:ext>
                  </a:extLst>
                </a:gridCol>
              </a:tblGrid>
              <a:tr h="1027034">
                <a:tc>
                  <a:txBody>
                    <a:bodyPr/>
                    <a:lstStyle/>
                    <a:p>
                      <a:r>
                        <a:rPr lang="en-US" dirty="0"/>
                        <a:t>Name of paper</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Authors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Working</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Merits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Demerits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val="10000"/>
                  </a:ext>
                </a:extLst>
              </a:tr>
              <a:tr h="4241740">
                <a:tc>
                  <a:txBody>
                    <a:bodyPr/>
                    <a:lstStyle/>
                    <a:p>
                      <a:r>
                        <a:rPr lang="en-US" dirty="0">
                          <a:latin typeface="Cambria" panose="02040503050406030204" pitchFamily="18" charset="0"/>
                          <a:ea typeface="Cambria" panose="02040503050406030204" pitchFamily="18" charset="0"/>
                        </a:rPr>
                        <a:t>Civic Complaint Reporting Using</a:t>
                      </a:r>
                    </a:p>
                    <a:p>
                      <a:r>
                        <a:rPr lang="en-US" dirty="0">
                          <a:latin typeface="Cambria" panose="02040503050406030204" pitchFamily="18" charset="0"/>
                          <a:ea typeface="Cambria" panose="02040503050406030204" pitchFamily="18" charset="0"/>
                        </a:rPr>
                        <a:t>Image Processing.</a:t>
                      </a:r>
                    </a:p>
                  </a:txBody>
                  <a:tcPr/>
                </a:tc>
                <a:tc>
                  <a:txBody>
                    <a:bodyPr/>
                    <a:lstStyle/>
                    <a:p>
                      <a:pPr marL="342900" indent="-342900">
                        <a:buFont typeface="+mj-lt"/>
                        <a:buAutoNum type="arabicPeriod"/>
                      </a:pPr>
                      <a:r>
                        <a:rPr lang="en-IN" dirty="0"/>
                        <a:t>Anjaly Antony</a:t>
                      </a:r>
                    </a:p>
                    <a:p>
                      <a:pPr marL="342900" indent="-342900">
                        <a:buFont typeface="+mj-lt"/>
                        <a:buAutoNum type="arabicPeriod"/>
                      </a:pPr>
                      <a:r>
                        <a:rPr lang="en-IN" dirty="0"/>
                        <a:t> </a:t>
                      </a:r>
                      <a:r>
                        <a:rPr lang="en-IN" dirty="0" err="1"/>
                        <a:t>Minla</a:t>
                      </a:r>
                      <a:r>
                        <a:rPr lang="en-IN" dirty="0"/>
                        <a:t> K.S</a:t>
                      </a:r>
                    </a:p>
                    <a:p>
                      <a:pPr marL="0" indent="0">
                        <a:buFont typeface="+mj-lt"/>
                        <a:buNone/>
                      </a:pPr>
                      <a:endParaRPr lang="en-US" dirty="0">
                        <a:latin typeface="Cambria" panose="02040503050406030204" pitchFamily="18" charset="0"/>
                        <a:ea typeface="Cambria" panose="02040503050406030204" pitchFamily="18" charset="0"/>
                      </a:endParaRPr>
                    </a:p>
                  </a:txBody>
                  <a:tcPr/>
                </a:tc>
                <a:tc>
                  <a:txBody>
                    <a:bodyPr/>
                    <a:lstStyle/>
                    <a:p>
                      <a:pPr marL="0" indent="0" algn="l" defTabSz="914400" rtl="0" eaLnBrk="1" latinLnBrk="0" hangingPunct="1">
                        <a:buNone/>
                      </a:pPr>
                      <a:r>
                        <a:rPr lang="en-US" sz="1800" kern="1200" dirty="0">
                          <a:solidFill>
                            <a:schemeClr val="dk1"/>
                          </a:solidFill>
                          <a:latin typeface="Cambria" panose="02040503050406030204" pitchFamily="18" charset="0"/>
                          <a:ea typeface="Cambria" panose="02040503050406030204" pitchFamily="18" charset="0"/>
                          <a:cs typeface="+mn-cs"/>
                        </a:rPr>
                        <a:t>Online Web Application that let Citizens report there problems with infrastructure in their City to relevant authority.</a:t>
                      </a: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latin typeface="Cambria" panose="02040503050406030204" pitchFamily="18" charset="0"/>
                          <a:ea typeface="Cambria" panose="02040503050406030204" pitchFamily="18" charset="0"/>
                          <a:cs typeface="+mn-cs"/>
                        </a:rPr>
                        <a:t>Used tools and technologies to replace conventional manual complaint registration.</a:t>
                      </a:r>
                    </a:p>
                    <a:p>
                      <a:pPr marL="342900" indent="-342900" algn="l" defTabSz="914400" rtl="0" eaLnBrk="1" latinLnBrk="0" hangingPunct="1">
                        <a:buFont typeface="+mj-lt"/>
                        <a:buAutoNum type="arabicPeriod"/>
                      </a:pPr>
                      <a:endParaRPr lang="en-US" sz="1800" kern="1200" dirty="0">
                        <a:solidFill>
                          <a:schemeClr val="dk1"/>
                        </a:solidFill>
                        <a:latin typeface="Cambria" panose="02040503050406030204" pitchFamily="18" charset="0"/>
                        <a:ea typeface="Cambria" panose="02040503050406030204" pitchFamily="18" charset="0"/>
                        <a:cs typeface="+mn-cs"/>
                      </a:endParaRPr>
                    </a:p>
                  </a:txBody>
                  <a:tcPr/>
                </a:tc>
                <a:tc>
                  <a:txBody>
                    <a:bodyPr/>
                    <a:lstStyle/>
                    <a:p>
                      <a:pPr marL="342900" indent="-342900">
                        <a:buFont typeface="+mj-lt"/>
                        <a:buAutoNum type="arabicPeriod"/>
                      </a:pPr>
                      <a:r>
                        <a:rPr lang="en-US" dirty="0">
                          <a:latin typeface="Cambria" panose="02040503050406030204" pitchFamily="18" charset="0"/>
                          <a:ea typeface="Cambria" panose="02040503050406030204" pitchFamily="18" charset="0"/>
                        </a:rPr>
                        <a:t>Citizens Voting based priority assignment for complaints. </a:t>
                      </a:r>
                    </a:p>
                  </a:txBody>
                  <a:tcPr/>
                </a:tc>
                <a:extLst>
                  <a:ext uri="{0D108BD9-81ED-4DB2-BD59-A6C34878D82A}">
                    <a16:rowId xmlns:a16="http://schemas.microsoft.com/office/drawing/2014/main" val="10001"/>
                  </a:ext>
                </a:extLst>
              </a:tr>
            </a:tbl>
          </a:graphicData>
        </a:graphic>
      </p:graphicFrame>
      <p:sp>
        <p:nvSpPr>
          <p:cNvPr id="14" name="TextBox 13"/>
          <p:cNvSpPr txBox="1"/>
          <p:nvPr/>
        </p:nvSpPr>
        <p:spPr>
          <a:xfrm>
            <a:off x="143962" y="84489"/>
            <a:ext cx="883919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5. Literature Survey</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352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a:t>
            </a:r>
            <a:r>
              <a:rPr lang="en-US" sz="1400" b="1" dirty="0" err="1">
                <a:solidFill>
                  <a:srgbClr val="FF0000"/>
                </a:solidFill>
                <a:effectLst>
                  <a:outerShdw blurRad="38100" dist="38100" dir="2700000" algn="tl">
                    <a:srgbClr val="000000">
                      <a:alpha val="43137"/>
                    </a:srgbClr>
                  </a:outerShdw>
                </a:effectLst>
                <a:latin typeface="Cambria" pitchFamily="18" charset="0"/>
              </a:rPr>
              <a:t>Gobind</a:t>
            </a:r>
            <a:r>
              <a:rPr lang="en-US" sz="1400" b="1" dirty="0">
                <a:solidFill>
                  <a:srgbClr val="FF0000"/>
                </a:solidFill>
                <a:effectLst>
                  <a:outerShdw blurRad="38100" dist="38100" dir="2700000" algn="tl">
                    <a:srgbClr val="000000">
                      <a:alpha val="43137"/>
                    </a:srgbClr>
                  </a:outerShdw>
                </a:effectLst>
                <a:latin typeface="Cambria" pitchFamily="18" charset="0"/>
              </a:rPr>
              <a:t>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6146040"/>
            <a:ext cx="533401" cy="60262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066800" y="6329265"/>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8466638" cy="954107"/>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p>
          <a:p>
            <a:pPr marL="457200" indent="-457200">
              <a:buFont typeface="Wingdings" panose="05000000000000000000" pitchFamily="2" charset="2"/>
              <a:buChar char="Ø"/>
            </a:pPr>
            <a:endParaRPr lang="en-US" sz="32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9"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endParaRPr lang="en-US" sz="1100" b="1" dirty="0">
              <a:solidFill>
                <a:schemeClr val="lt1"/>
              </a:solidFill>
              <a:latin typeface="Arial Narrow" pitchFamily="34" charset="0"/>
            </a:endParaRPr>
          </a:p>
        </p:txBody>
      </p:sp>
      <p:sp>
        <p:nvSpPr>
          <p:cNvPr id="11" name="Footer Placeholder 2">
            <a:extLst>
              <a:ext uri="{FF2B5EF4-FFF2-40B4-BE49-F238E27FC236}">
                <a16:creationId xmlns:a16="http://schemas.microsoft.com/office/drawing/2014/main" id="{EE40A6AB-7E05-4DAD-94F1-F671EC8A13A5}"/>
              </a:ext>
            </a:extLst>
          </p:cNvPr>
          <p:cNvSpPr>
            <a:spLocks noGrp="1"/>
          </p:cNvSpPr>
          <p:nvPr>
            <p:ph type="ftr" sz="quarter" idx="11"/>
          </p:nvPr>
        </p:nvSpPr>
        <p:spPr>
          <a:xfrm>
            <a:off x="3238500" y="6527288"/>
            <a:ext cx="5753100" cy="365125"/>
          </a:xfrm>
        </p:spPr>
        <p:txBody>
          <a:bodyPr/>
          <a:lstStyle/>
          <a:p>
            <a:r>
              <a:rPr lang="en-US" dirty="0">
                <a:solidFill>
                  <a:schemeClr val="bg1"/>
                </a:solidFill>
                <a:latin typeface="Cambria" panose="02040503050406030204" pitchFamily="18" charset="0"/>
                <a:ea typeface="Cambria" panose="02040503050406030204" pitchFamily="18" charset="0"/>
              </a:rPr>
              <a:t>GCOERC Nashik,                                             Project Presentation</a:t>
            </a:r>
          </a:p>
        </p:txBody>
      </p:sp>
      <p:graphicFrame>
        <p:nvGraphicFramePr>
          <p:cNvPr id="13" name="Table 12"/>
          <p:cNvGraphicFramePr>
            <a:graphicFrameLocks noGrp="1"/>
          </p:cNvGraphicFramePr>
          <p:nvPr>
            <p:extLst>
              <p:ext uri="{D42A27DB-BD31-4B8C-83A1-F6EECF244321}">
                <p14:modId xmlns:p14="http://schemas.microsoft.com/office/powerpoint/2010/main" val="1484197691"/>
              </p:ext>
            </p:extLst>
          </p:nvPr>
        </p:nvGraphicFramePr>
        <p:xfrm>
          <a:off x="143962" y="679244"/>
          <a:ext cx="8830354" cy="5268774"/>
        </p:xfrm>
        <a:graphic>
          <a:graphicData uri="http://schemas.openxmlformats.org/drawingml/2006/table">
            <a:tbl>
              <a:tblPr firstRow="1" bandRow="1">
                <a:tableStyleId>{5940675A-B579-460E-94D1-54222C63F5DA}</a:tableStyleId>
              </a:tblPr>
              <a:tblGrid>
                <a:gridCol w="1598599">
                  <a:extLst>
                    <a:ext uri="{9D8B030D-6E8A-4147-A177-3AD203B41FA5}">
                      <a16:colId xmlns:a16="http://schemas.microsoft.com/office/drawing/2014/main" val="20000"/>
                    </a:ext>
                  </a:extLst>
                </a:gridCol>
                <a:gridCol w="1750846">
                  <a:extLst>
                    <a:ext uri="{9D8B030D-6E8A-4147-A177-3AD203B41FA5}">
                      <a16:colId xmlns:a16="http://schemas.microsoft.com/office/drawing/2014/main" val="20001"/>
                    </a:ext>
                  </a:extLst>
                </a:gridCol>
                <a:gridCol w="1992993">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659116">
                  <a:extLst>
                    <a:ext uri="{9D8B030D-6E8A-4147-A177-3AD203B41FA5}">
                      <a16:colId xmlns:a16="http://schemas.microsoft.com/office/drawing/2014/main" val="20004"/>
                    </a:ext>
                  </a:extLst>
                </a:gridCol>
              </a:tblGrid>
              <a:tr h="1027034">
                <a:tc>
                  <a:txBody>
                    <a:bodyPr/>
                    <a:lstStyle/>
                    <a:p>
                      <a:r>
                        <a:rPr lang="en-US" dirty="0"/>
                        <a:t>Name of paper</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Authors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Working</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Merits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Demerits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val="10000"/>
                  </a:ext>
                </a:extLst>
              </a:tr>
              <a:tr h="4241740">
                <a:tc>
                  <a:txBody>
                    <a:bodyPr/>
                    <a:lstStyle/>
                    <a:p>
                      <a:r>
                        <a:rPr lang="en-US" dirty="0">
                          <a:latin typeface="Cambria" panose="02040503050406030204" pitchFamily="18" charset="0"/>
                          <a:ea typeface="Cambria" panose="02040503050406030204" pitchFamily="18" charset="0"/>
                        </a:rPr>
                        <a:t>Smart Civic Issue Reporting System.</a:t>
                      </a:r>
                    </a:p>
                  </a:txBody>
                  <a:tcPr/>
                </a:tc>
                <a:tc>
                  <a:txBody>
                    <a:bodyPr/>
                    <a:lstStyle/>
                    <a:p>
                      <a:pPr marL="342900" indent="-342900">
                        <a:buFont typeface="+mj-lt"/>
                        <a:buAutoNum type="arabicPeriod"/>
                      </a:pPr>
                      <a:r>
                        <a:rPr lang="en-IN" dirty="0" err="1"/>
                        <a:t>Dnyanesh</a:t>
                      </a:r>
                      <a:r>
                        <a:rPr lang="en-IN" dirty="0"/>
                        <a:t> </a:t>
                      </a:r>
                      <a:r>
                        <a:rPr lang="en-IN" dirty="0" err="1"/>
                        <a:t>Walwadkar</a:t>
                      </a:r>
                      <a:endParaRPr lang="en-IN" dirty="0"/>
                    </a:p>
                    <a:p>
                      <a:pPr marL="342900" indent="-342900">
                        <a:buFont typeface="+mj-lt"/>
                        <a:buAutoNum type="arabicPeriod"/>
                      </a:pPr>
                      <a:r>
                        <a:rPr lang="en-IN" dirty="0"/>
                        <a:t> Saurav Yadav</a:t>
                      </a:r>
                    </a:p>
                    <a:p>
                      <a:pPr marL="0" indent="0">
                        <a:buFont typeface="+mj-lt"/>
                        <a:buNone/>
                      </a:pPr>
                      <a:endParaRPr lang="en-US" dirty="0">
                        <a:latin typeface="Cambria" panose="02040503050406030204" pitchFamily="18" charset="0"/>
                        <a:ea typeface="Cambria" panose="02040503050406030204" pitchFamily="18" charset="0"/>
                      </a:endParaRPr>
                    </a:p>
                  </a:txBody>
                  <a:tcPr/>
                </a:tc>
                <a:tc>
                  <a:txBody>
                    <a:bodyPr/>
                    <a:lstStyle/>
                    <a:p>
                      <a:pPr marL="0" indent="0" algn="l" defTabSz="914400" rtl="0" eaLnBrk="1" latinLnBrk="0" hangingPunct="1">
                        <a:buNone/>
                      </a:pPr>
                      <a:r>
                        <a:rPr lang="en-US" sz="1800" kern="1200" dirty="0">
                          <a:solidFill>
                            <a:schemeClr val="dk1"/>
                          </a:solidFill>
                          <a:latin typeface="Cambria" panose="02040503050406030204" pitchFamily="18" charset="0"/>
                          <a:ea typeface="Cambria" panose="02040503050406030204" pitchFamily="18" charset="0"/>
                          <a:cs typeface="+mn-cs"/>
                        </a:rPr>
                        <a:t>Research on using social middleware for Civic issue reporting</a:t>
                      </a:r>
                    </a:p>
                  </a:txBody>
                  <a:tcPr/>
                </a:tc>
                <a:tc>
                  <a:txBody>
                    <a:bodyPr/>
                    <a:lstStyle/>
                    <a:p>
                      <a:pPr marL="342900" indent="-342900" algn="l" defTabSz="914400" rtl="0" eaLnBrk="1" latinLnBrk="0" hangingPunct="1">
                        <a:buFont typeface="+mj-lt"/>
                        <a:buAutoNum type="arabicPeriod"/>
                      </a:pPr>
                      <a:r>
                        <a:rPr lang="en-US" sz="1800" kern="1200" dirty="0">
                          <a:solidFill>
                            <a:schemeClr val="dk1"/>
                          </a:solidFill>
                          <a:latin typeface="Cambria" panose="02040503050406030204" pitchFamily="18" charset="0"/>
                          <a:ea typeface="Cambria" panose="02040503050406030204" pitchFamily="18" charset="0"/>
                          <a:cs typeface="+mn-cs"/>
                        </a:rPr>
                        <a:t>Leveraging Civic tech as well as enhancing its capabilities to foster the engagement of people.</a:t>
                      </a:r>
                    </a:p>
                  </a:txBody>
                  <a:tcPr/>
                </a:tc>
                <a:tc>
                  <a:txBody>
                    <a:bodyPr/>
                    <a:lstStyle/>
                    <a:p>
                      <a:pPr marL="342900" indent="-342900">
                        <a:buFont typeface="+mj-lt"/>
                        <a:buAutoNum type="arabicPeriod"/>
                      </a:pPr>
                      <a:endParaRPr lang="en-US"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1"/>
                  </a:ext>
                </a:extLst>
              </a:tr>
            </a:tbl>
          </a:graphicData>
        </a:graphic>
      </p:graphicFrame>
      <p:sp>
        <p:nvSpPr>
          <p:cNvPr id="14" name="TextBox 13"/>
          <p:cNvSpPr txBox="1"/>
          <p:nvPr/>
        </p:nvSpPr>
        <p:spPr>
          <a:xfrm>
            <a:off x="143962" y="84489"/>
            <a:ext cx="883919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5. Literature Survey</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2991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56251" y="271582"/>
            <a:ext cx="8911549" cy="8787021"/>
          </a:xfrm>
          <a:prstGeom prst="rect">
            <a:avLst/>
          </a:prstGeom>
        </p:spPr>
        <p:txBody>
          <a:bodyPr wrap="square">
            <a:spAutoFit/>
          </a:bodyPr>
          <a:lstStyle/>
          <a:p>
            <a:r>
              <a:rPr lang="en-US" sz="2800" b="1" dirty="0">
                <a:ln w="0"/>
                <a:latin typeface="Times New Roman" panose="02020603050405020304" pitchFamily="18" charset="0"/>
                <a:cs typeface="Times New Roman" panose="02020603050405020304" pitchFamily="18" charset="0"/>
              </a:rPr>
              <a:t>Feasibility</a:t>
            </a:r>
          </a:p>
          <a:p>
            <a:pPr algn="just"/>
            <a:r>
              <a:rPr lang="en-US" dirty="0">
                <a:ln w="0"/>
                <a:latin typeface="Times New Roman" panose="02020603050405020304" pitchFamily="18" charset="0"/>
                <a:cs typeface="Times New Roman" panose="02020603050405020304" pitchFamily="18" charset="0"/>
              </a:rPr>
              <a:t>The system will leverage automation technology, including Machine Learning (ML), Data Science, Computer Vision and Image Processing.</a:t>
            </a:r>
          </a:p>
          <a:p>
            <a:pPr algn="just">
              <a:lnSpc>
                <a:spcPct val="150000"/>
              </a:lnSpc>
            </a:pPr>
            <a:r>
              <a:rPr lang="en-IN" sz="2000" b="1" i="0" dirty="0">
                <a:effectLst/>
                <a:latin typeface="Times New Roman" panose="02020603050405020304" pitchFamily="18" charset="0"/>
                <a:cs typeface="Times New Roman" panose="02020603050405020304" pitchFamily="18" charset="0"/>
              </a:rPr>
              <a:t>Feasibility Aspects:</a:t>
            </a:r>
          </a:p>
          <a:p>
            <a:pPr marL="342900" indent="-342900" algn="just">
              <a:lnSpc>
                <a:spcPct val="150000"/>
              </a:lnSpc>
              <a:buAutoNum type="arabicPeriod"/>
            </a:pPr>
            <a:r>
              <a:rPr lang="en-IN" b="1" i="0" dirty="0">
                <a:effectLst/>
                <a:latin typeface="Times New Roman" panose="02020603050405020304" pitchFamily="18" charset="0"/>
                <a:cs typeface="Times New Roman" panose="02020603050405020304" pitchFamily="18" charset="0"/>
              </a:rPr>
              <a:t>Technical Feasibility : </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t>
            </a:r>
            <a:r>
              <a:rPr lang="en-US" i="0" dirty="0">
                <a:effectLst/>
                <a:latin typeface="Times New Roman" panose="02020603050405020304" pitchFamily="18" charset="0"/>
                <a:cs typeface="Times New Roman" panose="02020603050405020304" pitchFamily="18" charset="0"/>
              </a:rPr>
              <a:t>echnology stack</a:t>
            </a:r>
          </a:p>
          <a:p>
            <a:pPr marL="800100" lvl="1" indent="-342900" algn="just">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Image processing capabilities</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a:t>
            </a:r>
            <a:r>
              <a:rPr lang="en-US" i="0" dirty="0">
                <a:effectLst/>
                <a:latin typeface="Times New Roman" panose="02020603050405020304" pitchFamily="18" charset="0"/>
                <a:cs typeface="Times New Roman" panose="02020603050405020304" pitchFamily="18" charset="0"/>
              </a:rPr>
              <a:t>ntegration with geographic information systems (GIS)</a:t>
            </a:r>
            <a:endParaRPr lang="en-IN" i="0" dirty="0">
              <a:effectLst/>
              <a:latin typeface="Times New Roman" panose="02020603050405020304" pitchFamily="18" charset="0"/>
              <a:cs typeface="Times New Roman" panose="02020603050405020304" pitchFamily="18" charset="0"/>
            </a:endParaRPr>
          </a:p>
          <a:p>
            <a:pPr marL="342900" indent="-342900" algn="just">
              <a:buAutoNum type="arabicPeriod" startAt="2"/>
            </a:pPr>
            <a:r>
              <a:rPr lang="en-IN" b="1" i="0" dirty="0">
                <a:effectLst/>
                <a:latin typeface="Times New Roman" panose="02020603050405020304" pitchFamily="18" charset="0"/>
                <a:cs typeface="Times New Roman" panose="02020603050405020304" pitchFamily="18" charset="0"/>
              </a:rPr>
              <a:t>Economic Feasibility :</a:t>
            </a:r>
          </a:p>
          <a:p>
            <a:pPr marL="800100" lvl="1" indent="-342900" algn="just">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Initial Investment : </a:t>
            </a:r>
            <a:r>
              <a:rPr lang="en-US" dirty="0">
                <a:latin typeface="Times New Roman" panose="02020603050405020304" pitchFamily="18" charset="0"/>
                <a:cs typeface="Times New Roman" panose="02020603050405020304" pitchFamily="18" charset="0"/>
              </a:rPr>
              <a:t>E</a:t>
            </a:r>
            <a:r>
              <a:rPr lang="en-US" i="0" dirty="0">
                <a:effectLst/>
                <a:latin typeface="Times New Roman" panose="02020603050405020304" pitchFamily="18" charset="0"/>
                <a:cs typeface="Times New Roman" panose="02020603050405020304" pitchFamily="18" charset="0"/>
              </a:rPr>
              <a:t>xpenses related to software development, hardware, licensing, training, and any other startup costs.</a:t>
            </a:r>
          </a:p>
          <a:p>
            <a:pPr marL="800100" lvl="1" indent="-342900" algn="just">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Operational Costs</a:t>
            </a:r>
            <a:r>
              <a:rPr lang="en-US" dirty="0">
                <a:latin typeface="Times New Roman" panose="02020603050405020304" pitchFamily="18" charset="0"/>
                <a:cs typeface="Times New Roman" panose="02020603050405020304" pitchFamily="18" charset="0"/>
              </a:rPr>
              <a:t> : Expenses such as server hosting, maintenance, staff salaries, and any third-party services or software licenses.</a:t>
            </a:r>
            <a:endParaRPr lang="en-IN" b="1" i="0" dirty="0">
              <a:effectLst/>
              <a:latin typeface="Times New Roman" panose="02020603050405020304" pitchFamily="18" charset="0"/>
              <a:cs typeface="Times New Roman" panose="02020603050405020304" pitchFamily="18" charset="0"/>
            </a:endParaRPr>
          </a:p>
          <a:p>
            <a:pPr marL="342900" indent="-342900" algn="just">
              <a:lnSpc>
                <a:spcPct val="150000"/>
              </a:lnSpc>
              <a:buAutoNum type="arabicPeriod" startAt="2"/>
            </a:pPr>
            <a:r>
              <a:rPr lang="en-IN" b="1" i="0" dirty="0">
                <a:effectLst/>
                <a:latin typeface="Times New Roman" panose="02020603050405020304" pitchFamily="18" charset="0"/>
                <a:cs typeface="Times New Roman" panose="02020603050405020304" pitchFamily="18" charset="0"/>
              </a:rPr>
              <a:t>Operational Feasibility :</a:t>
            </a:r>
          </a:p>
          <a:p>
            <a:pPr marL="800100" lvl="1" indent="-342900" algn="just">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Support and Maintenance</a:t>
            </a:r>
          </a:p>
          <a:p>
            <a:pPr marL="800100" lvl="1" indent="-342900" algn="just">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Compatibility</a:t>
            </a:r>
            <a:endParaRPr lang="en-IN"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Timeframe</a:t>
            </a:r>
          </a:p>
          <a:p>
            <a:pPr marL="342900" indent="-342900" algn="just">
              <a:lnSpc>
                <a:spcPct val="150000"/>
              </a:lnSpc>
              <a:buFont typeface="Arial" panose="020B0604020202020204" pitchFamily="34" charset="0"/>
              <a:buChar char="•"/>
            </a:pPr>
            <a:endParaRPr lang="en-IN" i="0" dirty="0">
              <a:effectLst/>
              <a:latin typeface="Times New Roman" panose="02020603050405020304" pitchFamily="18" charset="0"/>
              <a:cs typeface="Times New Roman" panose="02020603050405020304" pitchFamily="18" charset="0"/>
            </a:endParaRPr>
          </a:p>
          <a:p>
            <a:pPr algn="just"/>
            <a:endParaRPr lang="en-IN" i="0" dirty="0">
              <a:effectLst/>
              <a:latin typeface="Times New Roman" panose="02020603050405020304" pitchFamily="18" charset="0"/>
              <a:cs typeface="Times New Roman" panose="02020603050405020304" pitchFamily="18" charset="0"/>
            </a:endParaRPr>
          </a:p>
          <a:p>
            <a:pPr algn="just"/>
            <a:endParaRPr lang="en-IN" b="1" i="0" dirty="0">
              <a:effectLst/>
              <a:latin typeface="Times New Roman" panose="02020603050405020304" pitchFamily="18" charset="0"/>
              <a:cs typeface="Times New Roman" panose="02020603050405020304" pitchFamily="18" charset="0"/>
            </a:endParaRPr>
          </a:p>
          <a:p>
            <a:pPr algn="just"/>
            <a:endParaRPr lang="en-US" dirty="0">
              <a:ln w="0"/>
              <a:latin typeface="Times New Roman" panose="02020603050405020304" pitchFamily="18" charset="0"/>
              <a:cs typeface="Times New Roman" panose="02020603050405020304" pitchFamily="18" charset="0"/>
            </a:endParaRPr>
          </a:p>
          <a:p>
            <a:pPr algn="just"/>
            <a:endParaRPr lang="en-US" dirty="0">
              <a:ln w="0"/>
              <a:latin typeface="Times New Roman" panose="02020603050405020304" pitchFamily="18" charset="0"/>
              <a:cs typeface="Times New Roman" panose="02020603050405020304" pitchFamily="18" charset="0"/>
            </a:endParaRPr>
          </a:p>
          <a:p>
            <a:pPr algn="just"/>
            <a:endParaRPr lang="en-US" dirty="0">
              <a:ln w="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IN" sz="1600" i="0" dirty="0">
              <a:effectLst/>
              <a:latin typeface="Times New Roman" panose="02020603050405020304" pitchFamily="18" charset="0"/>
              <a:cs typeface="Times New Roman" panose="02020603050405020304" pitchFamily="18" charset="0"/>
            </a:endParaRPr>
          </a:p>
          <a:p>
            <a:pPr algn="just"/>
            <a:r>
              <a:rPr lang="en-US" sz="1600" i="0" dirty="0">
                <a:effectLst/>
                <a:latin typeface="Times New Roman" panose="02020603050405020304" pitchFamily="18" charset="0"/>
                <a:cs typeface="Times New Roman" panose="02020603050405020304" pitchFamily="18" charset="0"/>
              </a:rPr>
              <a:t> </a:t>
            </a:r>
            <a:endParaRPr lang="en-IN" sz="1600" i="0" dirty="0">
              <a:effectLst/>
              <a:latin typeface="Times New Roman" panose="02020603050405020304" pitchFamily="18" charset="0"/>
              <a:cs typeface="Times New Roman" panose="02020603050405020304" pitchFamily="18" charset="0"/>
            </a:endParaRPr>
          </a:p>
          <a:p>
            <a:pPr algn="just"/>
            <a:endParaRPr lang="en-US" dirty="0">
              <a:ln w="0"/>
              <a:latin typeface="Times New Roman" panose="02020603050405020304" pitchFamily="18" charset="0"/>
              <a:cs typeface="Times New Roman" panose="02020603050405020304" pitchFamily="18" charset="0"/>
            </a:endParaRPr>
          </a:p>
          <a:p>
            <a:pPr algn="just"/>
            <a:endParaRPr lang="en-US" dirty="0">
              <a:ln w="0"/>
              <a:latin typeface="Times New Roman" panose="02020603050405020304" pitchFamily="18" charset="0"/>
              <a:cs typeface="Times New Roman" panose="02020603050405020304" pitchFamily="18" charset="0"/>
            </a:endParaRPr>
          </a:p>
          <a:p>
            <a:endParaRPr lang="en-US" dirty="0">
              <a:ln w="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837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DF30800F-9D3C-4F6E-228C-E4A2A1045DBB}"/>
              </a:ext>
            </a:extLst>
          </p:cNvPr>
          <p:cNvSpPr txBox="1"/>
          <p:nvPr/>
        </p:nvSpPr>
        <p:spPr>
          <a:xfrm>
            <a:off x="457200" y="126504"/>
            <a:ext cx="8229600" cy="4729500"/>
          </a:xfrm>
          <a:prstGeom prst="rect">
            <a:avLst/>
          </a:prstGeom>
          <a:noFill/>
        </p:spPr>
        <p:txBody>
          <a:bodyPr wrap="square" rtlCol="0">
            <a:spAutoFit/>
          </a:bodyPr>
          <a:lstStyle/>
          <a:p>
            <a:r>
              <a:rPr lang="en-US" sz="2400" b="1" dirty="0">
                <a:ln w="0"/>
                <a:latin typeface="Times New Roman" panose="02020603050405020304" pitchFamily="18" charset="0"/>
                <a:cs typeface="Times New Roman" panose="02020603050405020304" pitchFamily="18" charset="0"/>
              </a:rPr>
              <a:t>Requirement Analysis:</a:t>
            </a:r>
          </a:p>
          <a:p>
            <a:endParaRPr lang="en-IN" sz="16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750"/>
              </a:spcAft>
              <a:buFont typeface="Arial" panose="020B0604020202020204" pitchFamily="34" charset="0"/>
              <a:buChar char="•"/>
            </a:pPr>
            <a:r>
              <a:rPr lang="en-IN" sz="1600" b="1"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Datasets: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750"/>
              </a:spcAft>
              <a:buFont typeface="+mj-lt"/>
              <a:buAutoNum type="arabicPeriod"/>
            </a:pPr>
            <a:r>
              <a:rPr lang="en-IN" sz="16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Municipal corporation’s Geofencing dataset.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750"/>
              </a:spcAft>
              <a:buFont typeface="+mj-lt"/>
              <a:buAutoNum type="arabicPeriod"/>
            </a:pPr>
            <a:r>
              <a:rPr lang="en-IN" sz="16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Civil complaint Classes dataset.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750"/>
              </a:spcAft>
              <a:buFont typeface="+mj-lt"/>
              <a:buAutoNum type="arabicPeriod"/>
            </a:pPr>
            <a:r>
              <a:rPr lang="en-IN" sz="16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Local authorities hierarchy dataset.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750"/>
              </a:spcAft>
              <a:buFont typeface="+mj-lt"/>
              <a:buAutoNum type="arabicPeriod"/>
            </a:pPr>
            <a:r>
              <a:rPr lang="en-IN" sz="16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Historical civil complaints dataset.</a:t>
            </a:r>
            <a:endParaRPr lang="en-IN" sz="1600"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750"/>
              </a:spcAft>
              <a:buFont typeface="Arial" panose="020B0604020202020204" pitchFamily="34" charset="0"/>
              <a:buChar char="•"/>
            </a:pPr>
            <a:endParaRPr lang="en-IN" sz="2000"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750"/>
              </a:spcAft>
              <a:buFont typeface="Arial" panose="020B0604020202020204" pitchFamily="34" charset="0"/>
              <a:buChar char="•"/>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1" algn="just">
              <a:spcAft>
                <a:spcPts val="750"/>
              </a:spcAft>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400" b="1" dirty="0">
              <a:ln w="0"/>
              <a:latin typeface="Times New Roman" panose="02020603050405020304" pitchFamily="18" charset="0"/>
              <a:cs typeface="Times New Roman" panose="02020603050405020304" pitchFamily="18" charset="0"/>
            </a:endParaRPr>
          </a:p>
          <a:p>
            <a:r>
              <a:rPr lang="en-US" sz="2400" b="1" dirty="0">
                <a:ln w="0"/>
                <a:latin typeface="Times New Roman" panose="02020603050405020304" pitchFamily="18" charset="0"/>
                <a:cs typeface="Times New Roman" panose="02020603050405020304" pitchFamily="18" charset="0"/>
              </a:rPr>
              <a:t> </a:t>
            </a: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1695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7DE90B3D-C9EF-1EF3-9386-2838DD20566B}"/>
              </a:ext>
            </a:extLst>
          </p:cNvPr>
          <p:cNvSpPr txBox="1"/>
          <p:nvPr/>
        </p:nvSpPr>
        <p:spPr>
          <a:xfrm>
            <a:off x="22123" y="113298"/>
            <a:ext cx="3657600" cy="830997"/>
          </a:xfrm>
          <a:prstGeom prst="rect">
            <a:avLst/>
          </a:prstGeom>
          <a:noFill/>
        </p:spPr>
        <p:txBody>
          <a:bodyPr wrap="square" rtlCol="0">
            <a:spAutoFit/>
          </a:bodyPr>
          <a:lstStyle/>
          <a:p>
            <a:r>
              <a:rPr lang="en-US" sz="2400" b="1" dirty="0">
                <a:ln w="0"/>
                <a:latin typeface="Times New Roman" panose="02020603050405020304" pitchFamily="18" charset="0"/>
                <a:cs typeface="Times New Roman" panose="02020603050405020304" pitchFamily="18" charset="0"/>
              </a:rPr>
              <a:t>System Architecture:  </a:t>
            </a:r>
          </a:p>
          <a:p>
            <a:endParaRPr lang="en-IN" sz="2400" b="1" dirty="0"/>
          </a:p>
        </p:txBody>
      </p:sp>
      <p:pic>
        <p:nvPicPr>
          <p:cNvPr id="6" name="Picture 5">
            <a:extLst>
              <a:ext uri="{FF2B5EF4-FFF2-40B4-BE49-F238E27FC236}">
                <a16:creationId xmlns:a16="http://schemas.microsoft.com/office/drawing/2014/main" id="{F1470CFB-84CA-3119-069B-7233C844DC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81" y="629599"/>
            <a:ext cx="9052200" cy="5105400"/>
          </a:xfrm>
          <a:prstGeom prst="rect">
            <a:avLst/>
          </a:prstGeom>
        </p:spPr>
      </p:pic>
    </p:spTree>
    <p:extLst>
      <p:ext uri="{BB962C8B-B14F-4D97-AF65-F5344CB8AC3E}">
        <p14:creationId xmlns:p14="http://schemas.microsoft.com/office/powerpoint/2010/main" val="2770295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52400" y="109331"/>
            <a:ext cx="6256838" cy="830997"/>
          </a:xfrm>
          <a:prstGeom prst="rect">
            <a:avLst/>
          </a:prstGeom>
        </p:spPr>
        <p:txBody>
          <a:bodyPr wrap="square">
            <a:spAutoFit/>
          </a:bodyPr>
          <a:lstStyle/>
          <a:p>
            <a:r>
              <a:rPr lang="en-US" sz="2400" b="1" dirty="0">
                <a:ln w="0"/>
                <a:latin typeface="Times New Roman" panose="02020603050405020304" pitchFamily="18" charset="0"/>
                <a:cs typeface="Times New Roman" panose="02020603050405020304" pitchFamily="18" charset="0"/>
              </a:rPr>
              <a:t>Class Diagram </a:t>
            </a:r>
          </a:p>
          <a:p>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pic>
        <p:nvPicPr>
          <p:cNvPr id="10" name="Picture 9">
            <a:extLst>
              <a:ext uri="{FF2B5EF4-FFF2-40B4-BE49-F238E27FC236}">
                <a16:creationId xmlns:a16="http://schemas.microsoft.com/office/drawing/2014/main" id="{77332695-BC21-6243-37F8-91FF8D955667}"/>
              </a:ext>
            </a:extLst>
          </p:cNvPr>
          <p:cNvPicPr>
            <a:picLocks noChangeAspect="1"/>
          </p:cNvPicPr>
          <p:nvPr/>
        </p:nvPicPr>
        <p:blipFill>
          <a:blip r:embed="rId3"/>
          <a:stretch>
            <a:fillRect/>
          </a:stretch>
        </p:blipFill>
        <p:spPr>
          <a:xfrm>
            <a:off x="0" y="524829"/>
            <a:ext cx="9144000" cy="5266371"/>
          </a:xfrm>
          <a:prstGeom prst="rect">
            <a:avLst/>
          </a:prstGeom>
        </p:spPr>
      </p:pic>
    </p:spTree>
    <p:extLst>
      <p:ext uri="{BB962C8B-B14F-4D97-AF65-F5344CB8AC3E}">
        <p14:creationId xmlns:p14="http://schemas.microsoft.com/office/powerpoint/2010/main" val="216381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830997"/>
          </a:xfrm>
          <a:prstGeom prst="rect">
            <a:avLst/>
          </a:prstGeom>
        </p:spPr>
        <p:txBody>
          <a:bodyPr wrap="square">
            <a:spAutoFit/>
          </a:bodyPr>
          <a:lstStyle/>
          <a:p>
            <a:r>
              <a:rPr lang="en-US" sz="2400" b="1" dirty="0">
                <a:ln w="0"/>
                <a:latin typeface="Times New Roman" panose="02020603050405020304" pitchFamily="18" charset="0"/>
                <a:cs typeface="Times New Roman" panose="02020603050405020304" pitchFamily="18" charset="0"/>
              </a:rPr>
              <a:t>Object Diagram: </a:t>
            </a:r>
            <a:endParaRPr lang="en-IN" sz="2400" b="1" cap="none" spc="0" dirty="0">
              <a:ln w="0"/>
              <a:solidFill>
                <a:schemeClr val="tx1"/>
              </a:solidFill>
              <a:latin typeface="Times New Roman" panose="02020603050405020304" pitchFamily="18" charset="0"/>
              <a:cs typeface="Times New Roman" panose="02020603050405020304" pitchFamily="18" charset="0"/>
            </a:endParaRPr>
          </a:p>
          <a:p>
            <a:endParaRPr lang="en-IN" sz="24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1D664ABE-72E7-157B-AB65-47A7B6A7E9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2000"/>
            <a:ext cx="9144000" cy="5010150"/>
          </a:xfrm>
          <a:prstGeom prst="rect">
            <a:avLst/>
          </a:prstGeom>
        </p:spPr>
      </p:pic>
    </p:spTree>
    <p:extLst>
      <p:ext uri="{BB962C8B-B14F-4D97-AF65-F5344CB8AC3E}">
        <p14:creationId xmlns:p14="http://schemas.microsoft.com/office/powerpoint/2010/main" val="3292815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D1CA9E1D-4DE2-AD8E-1EC3-F885530207F5}"/>
              </a:ext>
            </a:extLst>
          </p:cNvPr>
          <p:cNvSpPr txBox="1"/>
          <p:nvPr/>
        </p:nvSpPr>
        <p:spPr>
          <a:xfrm>
            <a:off x="152400" y="111789"/>
            <a:ext cx="3200400" cy="830997"/>
          </a:xfrm>
          <a:prstGeom prst="rect">
            <a:avLst/>
          </a:prstGeom>
          <a:noFill/>
        </p:spPr>
        <p:txBody>
          <a:bodyPr wrap="square" rtlCol="0">
            <a:spAutoFit/>
          </a:bodyPr>
          <a:lstStyle/>
          <a:p>
            <a:r>
              <a:rPr lang="en-US" sz="2400" b="1" dirty="0">
                <a:ln w="0"/>
                <a:latin typeface="Times New Roman" panose="02020603050405020304" pitchFamily="18" charset="0"/>
                <a:cs typeface="Times New Roman" panose="02020603050405020304" pitchFamily="18" charset="0"/>
              </a:rPr>
              <a:t>Use Case Diagram:</a:t>
            </a:r>
          </a:p>
          <a:p>
            <a:endParaRPr lang="en-IN" sz="2400" b="1" dirty="0"/>
          </a:p>
        </p:txBody>
      </p:sp>
      <p:pic>
        <p:nvPicPr>
          <p:cNvPr id="5" name="Picture 4">
            <a:extLst>
              <a:ext uri="{FF2B5EF4-FFF2-40B4-BE49-F238E27FC236}">
                <a16:creationId xmlns:a16="http://schemas.microsoft.com/office/drawing/2014/main" id="{E36BE741-8903-6D62-4B56-673B0D5184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7287"/>
            <a:ext cx="9144000" cy="5360482"/>
          </a:xfrm>
          <a:prstGeom prst="rect">
            <a:avLst/>
          </a:prstGeom>
        </p:spPr>
      </p:pic>
    </p:spTree>
    <p:extLst>
      <p:ext uri="{BB962C8B-B14F-4D97-AF65-F5344CB8AC3E}">
        <p14:creationId xmlns:p14="http://schemas.microsoft.com/office/powerpoint/2010/main" val="3122571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D1CA9E1D-4DE2-AD8E-1EC3-F885530207F5}"/>
              </a:ext>
            </a:extLst>
          </p:cNvPr>
          <p:cNvSpPr txBox="1"/>
          <p:nvPr/>
        </p:nvSpPr>
        <p:spPr>
          <a:xfrm>
            <a:off x="152400" y="111789"/>
            <a:ext cx="3200400" cy="830997"/>
          </a:xfrm>
          <a:prstGeom prst="rect">
            <a:avLst/>
          </a:prstGeom>
          <a:noFill/>
        </p:spPr>
        <p:txBody>
          <a:bodyPr wrap="square" rtlCol="0">
            <a:spAutoFit/>
          </a:bodyPr>
          <a:lstStyle/>
          <a:p>
            <a:r>
              <a:rPr lang="en-US" sz="2400" b="1" dirty="0">
                <a:ln w="0"/>
                <a:latin typeface="Times New Roman" panose="02020603050405020304" pitchFamily="18" charset="0"/>
                <a:cs typeface="Times New Roman" panose="02020603050405020304" pitchFamily="18" charset="0"/>
              </a:rPr>
              <a:t>DFD Level 0:</a:t>
            </a:r>
          </a:p>
          <a:p>
            <a:endParaRPr lang="en-IN" sz="2400" b="1" dirty="0"/>
          </a:p>
        </p:txBody>
      </p:sp>
      <p:pic>
        <p:nvPicPr>
          <p:cNvPr id="10" name="Picture 9">
            <a:extLst>
              <a:ext uri="{FF2B5EF4-FFF2-40B4-BE49-F238E27FC236}">
                <a16:creationId xmlns:a16="http://schemas.microsoft.com/office/drawing/2014/main" id="{0AEAD8D5-33FD-BE37-2B36-B365C04439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95401"/>
            <a:ext cx="9144000" cy="3790646"/>
          </a:xfrm>
          <a:prstGeom prst="rect">
            <a:avLst/>
          </a:prstGeom>
        </p:spPr>
      </p:pic>
    </p:spTree>
    <p:extLst>
      <p:ext uri="{BB962C8B-B14F-4D97-AF65-F5344CB8AC3E}">
        <p14:creationId xmlns:p14="http://schemas.microsoft.com/office/powerpoint/2010/main" val="2877333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2" name="Rectangle 1">
            <a:extLst>
              <a:ext uri="{FF2B5EF4-FFF2-40B4-BE49-F238E27FC236}">
                <a16:creationId xmlns:a16="http://schemas.microsoft.com/office/drawing/2014/main" id="{837E4B2D-314E-5AA7-6D57-8D8C5DFBB3FF}"/>
              </a:ext>
            </a:extLst>
          </p:cNvPr>
          <p:cNvSpPr/>
          <p:nvPr/>
        </p:nvSpPr>
        <p:spPr>
          <a:xfrm>
            <a:off x="228599" y="0"/>
            <a:ext cx="9144000" cy="7539052"/>
          </a:xfrm>
          <a:prstGeom prst="rect">
            <a:avLst/>
          </a:prstGeom>
          <a:noFill/>
        </p:spPr>
        <p:txBody>
          <a:bodyPr wrap="square" lIns="91440" tIns="45720" rIns="91440" bIns="45720">
            <a:spAutoFit/>
          </a:bodyPr>
          <a:lstStyle/>
          <a:p>
            <a:pPr>
              <a:lnSpc>
                <a:spcPct val="150000"/>
              </a:lnSpc>
            </a:pPr>
            <a:r>
              <a:rPr lang="en-US" sz="2500" b="1" dirty="0">
                <a:ln w="0"/>
                <a:latin typeface="Times New Roman" panose="02020603050405020304" pitchFamily="18" charset="0"/>
                <a:cs typeface="Times New Roman" panose="02020603050405020304" pitchFamily="18" charset="0"/>
              </a:rPr>
              <a:t>Presentation Outline </a:t>
            </a:r>
            <a:r>
              <a:rPr lang="en-US" sz="2500" dirty="0">
                <a:ln w="0"/>
                <a:latin typeface="Times New Roman" panose="02020603050405020304" pitchFamily="18" charset="0"/>
                <a:cs typeface="Times New Roman" panose="02020603050405020304" pitchFamily="18" charset="0"/>
              </a:rPr>
              <a:t>:</a:t>
            </a:r>
          </a:p>
          <a:p>
            <a:pPr marL="514350" indent="-514350">
              <a:lnSpc>
                <a:spcPct val="150000"/>
              </a:lnSpc>
              <a:buFont typeface="Wingdings" panose="05000000000000000000" pitchFamily="2" charset="2"/>
              <a:buChar char="§"/>
            </a:pPr>
            <a:r>
              <a:rPr lang="en-US" sz="1900" dirty="0">
                <a:ln w="0"/>
                <a:latin typeface="Times New Roman" panose="02020603050405020304" pitchFamily="18" charset="0"/>
                <a:cs typeface="Times New Roman" panose="02020603050405020304" pitchFamily="18" charset="0"/>
              </a:rPr>
              <a:t>Introduction : </a:t>
            </a:r>
          </a:p>
          <a:p>
            <a:pPr marL="914400" lvl="1" indent="-457200">
              <a:lnSpc>
                <a:spcPct val="150000"/>
              </a:lnSpc>
              <a:buFont typeface="+mj-lt"/>
              <a:buAutoNum type="arabicPeriod"/>
            </a:pPr>
            <a:r>
              <a:rPr lang="en-US" sz="1900" dirty="0">
                <a:ln w="0"/>
                <a:latin typeface="Times New Roman" panose="02020603050405020304" pitchFamily="18" charset="0"/>
                <a:cs typeface="Times New Roman" panose="02020603050405020304" pitchFamily="18" charset="0"/>
              </a:rPr>
              <a:t>Problem Statement</a:t>
            </a:r>
          </a:p>
          <a:p>
            <a:pPr marL="914400" lvl="1" indent="-457200">
              <a:lnSpc>
                <a:spcPct val="150000"/>
              </a:lnSpc>
              <a:buFont typeface="+mj-lt"/>
              <a:buAutoNum type="arabicPeriod"/>
            </a:pPr>
            <a:r>
              <a:rPr lang="en-US" sz="1900" dirty="0">
                <a:ln w="0"/>
                <a:latin typeface="Times New Roman" panose="02020603050405020304" pitchFamily="18" charset="0"/>
                <a:cs typeface="Times New Roman" panose="02020603050405020304" pitchFamily="18" charset="0"/>
              </a:rPr>
              <a:t>Motivation</a:t>
            </a:r>
          </a:p>
          <a:p>
            <a:pPr marL="914400" lvl="1" indent="-457200">
              <a:lnSpc>
                <a:spcPct val="150000"/>
              </a:lnSpc>
              <a:buFont typeface="+mj-lt"/>
              <a:buAutoNum type="arabicPeriod"/>
            </a:pPr>
            <a:r>
              <a:rPr lang="en-US" sz="1900" dirty="0">
                <a:ln w="0"/>
                <a:latin typeface="Times New Roman" panose="02020603050405020304" pitchFamily="18" charset="0"/>
                <a:cs typeface="Times New Roman" panose="02020603050405020304" pitchFamily="18" charset="0"/>
              </a:rPr>
              <a:t>Objectives</a:t>
            </a:r>
          </a:p>
          <a:p>
            <a:pPr marL="914400" lvl="1" indent="-457200">
              <a:lnSpc>
                <a:spcPct val="150000"/>
              </a:lnSpc>
              <a:buFont typeface="+mj-lt"/>
              <a:buAutoNum type="arabicPeriod"/>
            </a:pPr>
            <a:r>
              <a:rPr lang="en-US" sz="1900" dirty="0">
                <a:ln w="0"/>
                <a:latin typeface="Times New Roman" panose="02020603050405020304" pitchFamily="18" charset="0"/>
                <a:cs typeface="Times New Roman" panose="02020603050405020304" pitchFamily="18" charset="0"/>
              </a:rPr>
              <a:t>Scope</a:t>
            </a:r>
          </a:p>
          <a:p>
            <a:pPr marL="342900" indent="-342900">
              <a:lnSpc>
                <a:spcPct val="150000"/>
              </a:lnSpc>
              <a:buFont typeface="Wingdings" panose="05000000000000000000" pitchFamily="2" charset="2"/>
              <a:buChar char="§"/>
            </a:pPr>
            <a:r>
              <a:rPr lang="en-US" sz="1900" dirty="0">
                <a:ln w="0"/>
                <a:latin typeface="Times New Roman" panose="02020603050405020304" pitchFamily="18" charset="0"/>
                <a:cs typeface="Times New Roman" panose="02020603050405020304" pitchFamily="18" charset="0"/>
              </a:rPr>
              <a:t>Software &amp; Hardware Requirements</a:t>
            </a:r>
          </a:p>
          <a:p>
            <a:pPr marL="342900" indent="-342900">
              <a:lnSpc>
                <a:spcPct val="150000"/>
              </a:lnSpc>
              <a:buFont typeface="Wingdings" panose="05000000000000000000" pitchFamily="2" charset="2"/>
              <a:buChar char="§"/>
            </a:pPr>
            <a:r>
              <a:rPr lang="en-US" sz="1900" dirty="0">
                <a:ln w="0"/>
                <a:latin typeface="Times New Roman" panose="02020603050405020304" pitchFamily="18" charset="0"/>
                <a:cs typeface="Times New Roman" panose="02020603050405020304" pitchFamily="18" charset="0"/>
              </a:rPr>
              <a:t>Literature Survey</a:t>
            </a:r>
          </a:p>
          <a:p>
            <a:pPr marL="342900" indent="-342900">
              <a:lnSpc>
                <a:spcPct val="150000"/>
              </a:lnSpc>
              <a:buFont typeface="Wingdings" panose="05000000000000000000" pitchFamily="2" charset="2"/>
              <a:buChar char="§"/>
            </a:pPr>
            <a:r>
              <a:rPr lang="en-US" sz="1900" dirty="0">
                <a:ln w="0"/>
                <a:latin typeface="Times New Roman" panose="02020603050405020304" pitchFamily="18" charset="0"/>
                <a:cs typeface="Times New Roman" panose="02020603050405020304" pitchFamily="18" charset="0"/>
              </a:rPr>
              <a:t>Feasibility Study</a:t>
            </a:r>
          </a:p>
          <a:p>
            <a:pPr marL="342900" indent="-342900">
              <a:lnSpc>
                <a:spcPct val="150000"/>
              </a:lnSpc>
              <a:buFont typeface="Wingdings" panose="05000000000000000000" pitchFamily="2" charset="2"/>
              <a:buChar char="§"/>
            </a:pPr>
            <a:r>
              <a:rPr lang="en-US" sz="1900" dirty="0">
                <a:ln w="0"/>
                <a:latin typeface="Times New Roman" panose="02020603050405020304" pitchFamily="18" charset="0"/>
                <a:cs typeface="Times New Roman" panose="02020603050405020304" pitchFamily="18" charset="0"/>
              </a:rPr>
              <a:t>Requirement Analysis</a:t>
            </a:r>
          </a:p>
          <a:p>
            <a:pPr marL="342900" indent="-342900">
              <a:lnSpc>
                <a:spcPct val="150000"/>
              </a:lnSpc>
              <a:buFont typeface="Wingdings" panose="05000000000000000000" pitchFamily="2" charset="2"/>
              <a:buChar char="§"/>
            </a:pPr>
            <a:r>
              <a:rPr lang="en-US" sz="1900" dirty="0">
                <a:ln w="0"/>
                <a:latin typeface="Times New Roman" panose="02020603050405020304" pitchFamily="18" charset="0"/>
                <a:cs typeface="Times New Roman" panose="02020603050405020304" pitchFamily="18" charset="0"/>
              </a:rPr>
              <a:t>System Architecture</a:t>
            </a:r>
          </a:p>
          <a:p>
            <a:pPr marL="342900" indent="-342900">
              <a:lnSpc>
                <a:spcPct val="150000"/>
              </a:lnSpc>
              <a:buFont typeface="Wingdings" panose="05000000000000000000" pitchFamily="2" charset="2"/>
              <a:buChar char="§"/>
            </a:pPr>
            <a:r>
              <a:rPr lang="en-US" sz="1900" dirty="0">
                <a:ln w="0"/>
                <a:latin typeface="Times New Roman" panose="02020603050405020304" pitchFamily="18" charset="0"/>
                <a:cs typeface="Times New Roman" panose="02020603050405020304" pitchFamily="18" charset="0"/>
              </a:rPr>
              <a:t>UML Diagrams : Class, Object, Use Case, </a:t>
            </a:r>
            <a:r>
              <a:rPr lang="en-US" sz="1900" cap="none" spc="0" dirty="0">
                <a:ln w="0"/>
                <a:solidFill>
                  <a:schemeClr val="tx1"/>
                </a:solidFill>
                <a:latin typeface="Times New Roman" panose="02020603050405020304" pitchFamily="18" charset="0"/>
                <a:cs typeface="Times New Roman" panose="02020603050405020304" pitchFamily="18" charset="0"/>
              </a:rPr>
              <a:t>Data Flow,</a:t>
            </a:r>
            <a:r>
              <a:rPr lang="en-US" sz="1900" dirty="0">
                <a:ln w="0"/>
                <a:latin typeface="Times New Roman" panose="02020603050405020304" pitchFamily="18" charset="0"/>
                <a:cs typeface="Times New Roman" panose="02020603050405020304" pitchFamily="18" charset="0"/>
              </a:rPr>
              <a:t> </a:t>
            </a:r>
            <a:r>
              <a:rPr lang="en-US" sz="1900" cap="none" spc="0" dirty="0">
                <a:ln w="0"/>
                <a:solidFill>
                  <a:schemeClr val="tx1"/>
                </a:solidFill>
                <a:latin typeface="Times New Roman" panose="02020603050405020304" pitchFamily="18" charset="0"/>
                <a:cs typeface="Times New Roman" panose="02020603050405020304" pitchFamily="18" charset="0"/>
              </a:rPr>
              <a:t>Sequence, </a:t>
            </a:r>
            <a:r>
              <a:rPr lang="en-US" sz="1900" dirty="0">
                <a:ln w="0"/>
                <a:latin typeface="Times New Roman" panose="02020603050405020304" pitchFamily="18" charset="0"/>
                <a:cs typeface="Times New Roman" panose="02020603050405020304" pitchFamily="18" charset="0"/>
              </a:rPr>
              <a:t>Activity</a:t>
            </a:r>
          </a:p>
          <a:p>
            <a:pPr marL="342900" indent="-342900">
              <a:lnSpc>
                <a:spcPct val="150000"/>
              </a:lnSpc>
              <a:buFont typeface="Wingdings" panose="05000000000000000000" pitchFamily="2" charset="2"/>
              <a:buChar char="§"/>
            </a:pPr>
            <a:r>
              <a:rPr lang="en-US" sz="1900" dirty="0">
                <a:ln w="0"/>
                <a:latin typeface="Times New Roman" panose="02020603050405020304" pitchFamily="18" charset="0"/>
                <a:cs typeface="Times New Roman" panose="02020603050405020304" pitchFamily="18" charset="0"/>
              </a:rPr>
              <a:t>Conclusion.</a:t>
            </a:r>
          </a:p>
          <a:p>
            <a:pPr marL="971550" lvl="1" indent="-514350">
              <a:lnSpc>
                <a:spcPct val="150000"/>
              </a:lnSpc>
              <a:buFont typeface="+mj-lt"/>
              <a:buAutoNum type="romanLcPeriod"/>
            </a:pPr>
            <a:endParaRPr lang="en-IN" sz="2000" cap="none" spc="0" dirty="0">
              <a:ln w="0"/>
              <a:solidFill>
                <a:schemeClr val="tx1"/>
              </a:solidFill>
            </a:endParaRPr>
          </a:p>
          <a:p>
            <a:pPr marL="971550" lvl="1" indent="-514350">
              <a:lnSpc>
                <a:spcPct val="150000"/>
              </a:lnSpc>
              <a:buFont typeface="+mj-lt"/>
              <a:buAutoNum type="romanLcPeriod"/>
            </a:pPr>
            <a:endParaRPr lang="en-US" sz="2000" dirty="0">
              <a:ln w="0"/>
              <a:latin typeface="Times New Roman" panose="02020603050405020304" pitchFamily="18" charset="0"/>
              <a:cs typeface="Times New Roman" panose="02020603050405020304" pitchFamily="18" charset="0"/>
            </a:endParaRPr>
          </a:p>
          <a:p>
            <a:pPr marL="971550" lvl="1" indent="-514350">
              <a:lnSpc>
                <a:spcPct val="150000"/>
              </a:lnSpc>
              <a:buFont typeface="+mj-lt"/>
              <a:buAutoNum type="romanLcPeriod"/>
            </a:pPr>
            <a:endParaRPr lang="en-US" sz="2000" dirty="0">
              <a:ln w="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7991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D1CA9E1D-4DE2-AD8E-1EC3-F885530207F5}"/>
              </a:ext>
            </a:extLst>
          </p:cNvPr>
          <p:cNvSpPr txBox="1"/>
          <p:nvPr/>
        </p:nvSpPr>
        <p:spPr>
          <a:xfrm>
            <a:off x="152400" y="111789"/>
            <a:ext cx="3200400" cy="830997"/>
          </a:xfrm>
          <a:prstGeom prst="rect">
            <a:avLst/>
          </a:prstGeom>
          <a:noFill/>
        </p:spPr>
        <p:txBody>
          <a:bodyPr wrap="square" rtlCol="0">
            <a:spAutoFit/>
          </a:bodyPr>
          <a:lstStyle/>
          <a:p>
            <a:r>
              <a:rPr lang="en-US" sz="2400" b="1" dirty="0">
                <a:ln w="0"/>
                <a:latin typeface="Times New Roman" panose="02020603050405020304" pitchFamily="18" charset="0"/>
                <a:cs typeface="Times New Roman" panose="02020603050405020304" pitchFamily="18" charset="0"/>
              </a:rPr>
              <a:t>DFD Level 1:</a:t>
            </a:r>
          </a:p>
          <a:p>
            <a:endParaRPr lang="en-IN" sz="2400" b="1" dirty="0"/>
          </a:p>
        </p:txBody>
      </p:sp>
      <p:pic>
        <p:nvPicPr>
          <p:cNvPr id="5" name="Picture 4">
            <a:extLst>
              <a:ext uri="{FF2B5EF4-FFF2-40B4-BE49-F238E27FC236}">
                <a16:creationId xmlns:a16="http://schemas.microsoft.com/office/drawing/2014/main" id="{22E000E3-3D91-2899-0F6F-984C206DD2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0600"/>
            <a:ext cx="9144000" cy="4358808"/>
          </a:xfrm>
          <a:prstGeom prst="rect">
            <a:avLst/>
          </a:prstGeom>
        </p:spPr>
      </p:pic>
    </p:spTree>
    <p:extLst>
      <p:ext uri="{BB962C8B-B14F-4D97-AF65-F5344CB8AC3E}">
        <p14:creationId xmlns:p14="http://schemas.microsoft.com/office/powerpoint/2010/main" val="393417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D1CA9E1D-4DE2-AD8E-1EC3-F885530207F5}"/>
              </a:ext>
            </a:extLst>
          </p:cNvPr>
          <p:cNvSpPr txBox="1"/>
          <p:nvPr/>
        </p:nvSpPr>
        <p:spPr>
          <a:xfrm>
            <a:off x="152400" y="111789"/>
            <a:ext cx="4419600" cy="830997"/>
          </a:xfrm>
          <a:prstGeom prst="rect">
            <a:avLst/>
          </a:prstGeom>
          <a:noFill/>
        </p:spPr>
        <p:txBody>
          <a:bodyPr wrap="square" rtlCol="0">
            <a:spAutoFit/>
          </a:bodyPr>
          <a:lstStyle/>
          <a:p>
            <a:r>
              <a:rPr lang="en-US" sz="2300" b="1" dirty="0">
                <a:ln w="0"/>
                <a:latin typeface="Times New Roman" panose="02020603050405020304" pitchFamily="18" charset="0"/>
                <a:cs typeface="Times New Roman" panose="02020603050405020304" pitchFamily="18" charset="0"/>
              </a:rPr>
              <a:t>Sequence Diagram </a:t>
            </a:r>
            <a:r>
              <a:rPr lang="en-US" sz="2400" b="1" dirty="0">
                <a:ln w="0"/>
                <a:latin typeface="Times New Roman" panose="02020603050405020304" pitchFamily="18" charset="0"/>
                <a:cs typeface="Times New Roman" panose="02020603050405020304" pitchFamily="18" charset="0"/>
              </a:rPr>
              <a:t>:</a:t>
            </a:r>
            <a:endParaRPr lang="en-US" b="1" dirty="0">
              <a:ln w="0"/>
              <a:latin typeface="Times New Roman" panose="02020603050405020304" pitchFamily="18" charset="0"/>
              <a:cs typeface="Times New Roman" panose="02020603050405020304" pitchFamily="18" charset="0"/>
            </a:endParaRPr>
          </a:p>
          <a:p>
            <a:endParaRPr lang="en-IN" sz="2400" b="1" dirty="0"/>
          </a:p>
        </p:txBody>
      </p:sp>
      <p:pic>
        <p:nvPicPr>
          <p:cNvPr id="6" name="Picture 5">
            <a:extLst>
              <a:ext uri="{FF2B5EF4-FFF2-40B4-BE49-F238E27FC236}">
                <a16:creationId xmlns:a16="http://schemas.microsoft.com/office/drawing/2014/main" id="{7075270F-1461-DF5B-7AAB-E5E3A5EF03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747" y="547542"/>
            <a:ext cx="7315199" cy="5354368"/>
          </a:xfrm>
          <a:prstGeom prst="rect">
            <a:avLst/>
          </a:prstGeom>
        </p:spPr>
      </p:pic>
    </p:spTree>
    <p:extLst>
      <p:ext uri="{BB962C8B-B14F-4D97-AF65-F5344CB8AC3E}">
        <p14:creationId xmlns:p14="http://schemas.microsoft.com/office/powerpoint/2010/main" val="3449738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D1CA9E1D-4DE2-AD8E-1EC3-F885530207F5}"/>
              </a:ext>
            </a:extLst>
          </p:cNvPr>
          <p:cNvSpPr txBox="1"/>
          <p:nvPr/>
        </p:nvSpPr>
        <p:spPr>
          <a:xfrm>
            <a:off x="152400" y="111789"/>
            <a:ext cx="4419600" cy="830997"/>
          </a:xfrm>
          <a:prstGeom prst="rect">
            <a:avLst/>
          </a:prstGeom>
          <a:noFill/>
        </p:spPr>
        <p:txBody>
          <a:bodyPr wrap="square" rtlCol="0">
            <a:spAutoFit/>
          </a:bodyPr>
          <a:lstStyle/>
          <a:p>
            <a:r>
              <a:rPr lang="en-US" sz="2300" b="1" dirty="0">
                <a:ln w="0"/>
                <a:latin typeface="Times New Roman" panose="02020603050405020304" pitchFamily="18" charset="0"/>
                <a:cs typeface="Times New Roman" panose="02020603050405020304" pitchFamily="18" charset="0"/>
              </a:rPr>
              <a:t>Activity Diagram </a:t>
            </a:r>
            <a:r>
              <a:rPr lang="en-US" sz="2400" b="1" dirty="0">
                <a:ln w="0"/>
                <a:latin typeface="Times New Roman" panose="02020603050405020304" pitchFamily="18" charset="0"/>
                <a:cs typeface="Times New Roman" panose="02020603050405020304" pitchFamily="18" charset="0"/>
              </a:rPr>
              <a:t>: User/Citizen</a:t>
            </a:r>
            <a:endParaRPr lang="en-US" b="1" dirty="0">
              <a:ln w="0"/>
              <a:latin typeface="Times New Roman" panose="02020603050405020304" pitchFamily="18" charset="0"/>
              <a:cs typeface="Times New Roman" panose="02020603050405020304" pitchFamily="18" charset="0"/>
            </a:endParaRPr>
          </a:p>
          <a:p>
            <a:endParaRPr lang="en-IN" sz="2400" b="1" dirty="0"/>
          </a:p>
        </p:txBody>
      </p:sp>
      <p:pic>
        <p:nvPicPr>
          <p:cNvPr id="6" name="Picture 5">
            <a:extLst>
              <a:ext uri="{FF2B5EF4-FFF2-40B4-BE49-F238E27FC236}">
                <a16:creationId xmlns:a16="http://schemas.microsoft.com/office/drawing/2014/main" id="{1F47FF99-7866-845E-6E73-4B27613BEB0A}"/>
              </a:ext>
            </a:extLst>
          </p:cNvPr>
          <p:cNvPicPr>
            <a:picLocks noChangeAspect="1"/>
          </p:cNvPicPr>
          <p:nvPr/>
        </p:nvPicPr>
        <p:blipFill>
          <a:blip r:embed="rId3"/>
          <a:stretch>
            <a:fillRect/>
          </a:stretch>
        </p:blipFill>
        <p:spPr>
          <a:xfrm>
            <a:off x="0" y="556410"/>
            <a:ext cx="9144000" cy="5331358"/>
          </a:xfrm>
          <a:prstGeom prst="rect">
            <a:avLst/>
          </a:prstGeom>
        </p:spPr>
      </p:pic>
    </p:spTree>
    <p:extLst>
      <p:ext uri="{BB962C8B-B14F-4D97-AF65-F5344CB8AC3E}">
        <p14:creationId xmlns:p14="http://schemas.microsoft.com/office/powerpoint/2010/main" val="2832382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D1CA9E1D-4DE2-AD8E-1EC3-F885530207F5}"/>
              </a:ext>
            </a:extLst>
          </p:cNvPr>
          <p:cNvSpPr txBox="1"/>
          <p:nvPr/>
        </p:nvSpPr>
        <p:spPr>
          <a:xfrm>
            <a:off x="152400" y="111789"/>
            <a:ext cx="4419600" cy="830997"/>
          </a:xfrm>
          <a:prstGeom prst="rect">
            <a:avLst/>
          </a:prstGeom>
          <a:noFill/>
        </p:spPr>
        <p:txBody>
          <a:bodyPr wrap="square" rtlCol="0">
            <a:spAutoFit/>
          </a:bodyPr>
          <a:lstStyle/>
          <a:p>
            <a:r>
              <a:rPr lang="en-US" sz="2300" b="1" dirty="0">
                <a:ln w="0"/>
                <a:latin typeface="Times New Roman" panose="02020603050405020304" pitchFamily="18" charset="0"/>
                <a:cs typeface="Times New Roman" panose="02020603050405020304" pitchFamily="18" charset="0"/>
              </a:rPr>
              <a:t>Activity Diagram </a:t>
            </a:r>
            <a:r>
              <a:rPr lang="en-US" sz="2400" b="1" dirty="0">
                <a:ln w="0"/>
                <a:latin typeface="Times New Roman" panose="02020603050405020304" pitchFamily="18" charset="0"/>
                <a:cs typeface="Times New Roman" panose="02020603050405020304" pitchFamily="18" charset="0"/>
              </a:rPr>
              <a:t>:Admin</a:t>
            </a:r>
            <a:endParaRPr lang="en-US" b="1" dirty="0">
              <a:ln w="0"/>
              <a:latin typeface="Times New Roman" panose="02020603050405020304" pitchFamily="18" charset="0"/>
              <a:cs typeface="Times New Roman" panose="02020603050405020304" pitchFamily="18" charset="0"/>
            </a:endParaRPr>
          </a:p>
          <a:p>
            <a:endParaRPr lang="en-IN" sz="2400" b="1" dirty="0"/>
          </a:p>
        </p:txBody>
      </p:sp>
      <p:pic>
        <p:nvPicPr>
          <p:cNvPr id="10" name="Picture 9">
            <a:extLst>
              <a:ext uri="{FF2B5EF4-FFF2-40B4-BE49-F238E27FC236}">
                <a16:creationId xmlns:a16="http://schemas.microsoft.com/office/drawing/2014/main" id="{938F9B90-7586-B422-0D0E-356822D31F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8079" y="533400"/>
            <a:ext cx="5047842" cy="5867399"/>
          </a:xfrm>
          <a:prstGeom prst="rect">
            <a:avLst/>
          </a:prstGeom>
        </p:spPr>
      </p:pic>
    </p:spTree>
    <p:extLst>
      <p:ext uri="{BB962C8B-B14F-4D97-AF65-F5344CB8AC3E}">
        <p14:creationId xmlns:p14="http://schemas.microsoft.com/office/powerpoint/2010/main" val="3708816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D1CA9E1D-4DE2-AD8E-1EC3-F885530207F5}"/>
              </a:ext>
            </a:extLst>
          </p:cNvPr>
          <p:cNvSpPr txBox="1"/>
          <p:nvPr/>
        </p:nvSpPr>
        <p:spPr>
          <a:xfrm>
            <a:off x="152400" y="111789"/>
            <a:ext cx="4419600" cy="830997"/>
          </a:xfrm>
          <a:prstGeom prst="rect">
            <a:avLst/>
          </a:prstGeom>
          <a:noFill/>
        </p:spPr>
        <p:txBody>
          <a:bodyPr wrap="square" rtlCol="0">
            <a:spAutoFit/>
          </a:bodyPr>
          <a:lstStyle/>
          <a:p>
            <a:r>
              <a:rPr lang="en-US" sz="2300" b="1" dirty="0">
                <a:ln w="0"/>
                <a:latin typeface="Times New Roman" panose="02020603050405020304" pitchFamily="18" charset="0"/>
                <a:cs typeface="Times New Roman" panose="02020603050405020304" pitchFamily="18" charset="0"/>
              </a:rPr>
              <a:t>Activity Diagram </a:t>
            </a:r>
            <a:r>
              <a:rPr lang="en-US" sz="2400" b="1" dirty="0">
                <a:ln w="0"/>
                <a:latin typeface="Times New Roman" panose="02020603050405020304" pitchFamily="18" charset="0"/>
                <a:cs typeface="Times New Roman" panose="02020603050405020304" pitchFamily="18" charset="0"/>
              </a:rPr>
              <a:t>: Super Admin</a:t>
            </a:r>
            <a:endParaRPr lang="en-US" b="1" dirty="0">
              <a:ln w="0"/>
              <a:latin typeface="Times New Roman" panose="02020603050405020304" pitchFamily="18" charset="0"/>
              <a:cs typeface="Times New Roman" panose="02020603050405020304" pitchFamily="18" charset="0"/>
            </a:endParaRPr>
          </a:p>
          <a:p>
            <a:endParaRPr lang="en-IN" sz="2400" b="1" dirty="0"/>
          </a:p>
        </p:txBody>
      </p:sp>
      <p:pic>
        <p:nvPicPr>
          <p:cNvPr id="5" name="Picture 4">
            <a:extLst>
              <a:ext uri="{FF2B5EF4-FFF2-40B4-BE49-F238E27FC236}">
                <a16:creationId xmlns:a16="http://schemas.microsoft.com/office/drawing/2014/main" id="{BD998ABA-8A88-0F68-F7E0-218DC6ACA943}"/>
              </a:ext>
            </a:extLst>
          </p:cNvPr>
          <p:cNvPicPr>
            <a:picLocks noChangeAspect="1"/>
          </p:cNvPicPr>
          <p:nvPr/>
        </p:nvPicPr>
        <p:blipFill>
          <a:blip r:embed="rId3"/>
          <a:stretch>
            <a:fillRect/>
          </a:stretch>
        </p:blipFill>
        <p:spPr>
          <a:xfrm>
            <a:off x="0" y="533405"/>
            <a:ext cx="9144000" cy="5257792"/>
          </a:xfrm>
          <a:prstGeom prst="rect">
            <a:avLst/>
          </a:prstGeom>
        </p:spPr>
      </p:pic>
    </p:spTree>
    <p:extLst>
      <p:ext uri="{BB962C8B-B14F-4D97-AF65-F5344CB8AC3E}">
        <p14:creationId xmlns:p14="http://schemas.microsoft.com/office/powerpoint/2010/main" val="2876920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D1CA9E1D-4DE2-AD8E-1EC3-F885530207F5}"/>
              </a:ext>
            </a:extLst>
          </p:cNvPr>
          <p:cNvSpPr txBox="1"/>
          <p:nvPr/>
        </p:nvSpPr>
        <p:spPr>
          <a:xfrm>
            <a:off x="152400" y="111789"/>
            <a:ext cx="4419600" cy="830997"/>
          </a:xfrm>
          <a:prstGeom prst="rect">
            <a:avLst/>
          </a:prstGeom>
          <a:noFill/>
        </p:spPr>
        <p:txBody>
          <a:bodyPr wrap="square" rtlCol="0">
            <a:spAutoFit/>
          </a:bodyPr>
          <a:lstStyle/>
          <a:p>
            <a:r>
              <a:rPr lang="en-US" sz="2400" b="1" dirty="0">
                <a:ln w="0"/>
                <a:latin typeface="Times New Roman" panose="02020603050405020304" pitchFamily="18" charset="0"/>
                <a:cs typeface="Times New Roman" panose="02020603050405020304" pitchFamily="18" charset="0"/>
              </a:rPr>
              <a:t>Conclusion</a:t>
            </a:r>
          </a:p>
          <a:p>
            <a:endParaRPr lang="en-IN" sz="2400" b="1" dirty="0"/>
          </a:p>
        </p:txBody>
      </p:sp>
      <p:sp>
        <p:nvSpPr>
          <p:cNvPr id="10" name="TextBox 9">
            <a:extLst>
              <a:ext uri="{FF2B5EF4-FFF2-40B4-BE49-F238E27FC236}">
                <a16:creationId xmlns:a16="http://schemas.microsoft.com/office/drawing/2014/main" id="{277609EA-D072-232B-9190-EB6596F0D191}"/>
              </a:ext>
            </a:extLst>
          </p:cNvPr>
          <p:cNvSpPr txBox="1"/>
          <p:nvPr/>
        </p:nvSpPr>
        <p:spPr>
          <a:xfrm>
            <a:off x="186965" y="762000"/>
            <a:ext cx="8423635" cy="120032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Our proposed "Civic Complaint Registering Application" leverages advanced technology to empower citizens, streamline complaint resolution, and enhance community engagement. It has the potential to revolutionize the way urban and rural areas address critical issues and foster transparency in local governance.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8675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7323638" cy="461665"/>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cs typeface="Times New Roman" panose="02020603050405020304" pitchFamily="18" charset="0"/>
              </a:rPr>
              <a:t>1. Problem Statement</a:t>
            </a:r>
            <a:endParaRPr lang="en-IN"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E3DBAF7-508F-6C96-FAEE-693913C86BAD}"/>
              </a:ext>
            </a:extLst>
          </p:cNvPr>
          <p:cNvSpPr txBox="1"/>
          <p:nvPr/>
        </p:nvSpPr>
        <p:spPr>
          <a:xfrm>
            <a:off x="228599" y="944566"/>
            <a:ext cx="8808099" cy="1754326"/>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Civic Complaint Registration Application for Urban/Rural Areas. </a:t>
            </a:r>
          </a:p>
          <a:p>
            <a:endParaRPr lang="en-IN" sz="18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solidFill>
                  <a:srgbClr val="15213F"/>
                </a:solidFill>
                <a:latin typeface="Times New Roman" panose="02020603050405020304" pitchFamily="18" charset="0"/>
                <a:ea typeface="Roboto" pitchFamily="34" charset="-122"/>
                <a:cs typeface="Times New Roman" panose="02020603050405020304" pitchFamily="18" charset="0"/>
              </a:rPr>
              <a:t>The Civic Complaint Registration Application for Urban/Rural Areas is a solution to address complaints related to waste material, streetlight issues, sewer line blockages, road repairs, and more in both urban and rural regions.</a:t>
            </a:r>
            <a:endParaRPr lang="en-US" sz="1800" dirty="0">
              <a:latin typeface="Times New Roman" panose="02020603050405020304" pitchFamily="18" charset="0"/>
              <a:cs typeface="Times New Roman" panose="02020603050405020304" pitchFamily="18" charset="0"/>
            </a:endParaRPr>
          </a:p>
          <a:p>
            <a:endParaRPr lang="en-IN" sz="18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0BC30313-9E84-3948-6641-9984E16288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262" y="2390678"/>
            <a:ext cx="7229475" cy="3497091"/>
          </a:xfrm>
          <a:prstGeom prst="rect">
            <a:avLst/>
          </a:prstGeom>
        </p:spPr>
      </p:pic>
    </p:spTree>
    <p:extLst>
      <p:ext uri="{BB962C8B-B14F-4D97-AF65-F5344CB8AC3E}">
        <p14:creationId xmlns:p14="http://schemas.microsoft.com/office/powerpoint/2010/main" val="63380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2. Motivation</a:t>
            </a:r>
            <a:endParaRPr lang="en-IN"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E251FDA-2DBC-211F-F32E-FB16B3A5415C}"/>
              </a:ext>
            </a:extLst>
          </p:cNvPr>
          <p:cNvSpPr txBox="1"/>
          <p:nvPr/>
        </p:nvSpPr>
        <p:spPr>
          <a:xfrm>
            <a:off x="182842" y="943029"/>
            <a:ext cx="8266922" cy="2236510"/>
          </a:xfrm>
          <a:prstGeom prst="rect">
            <a:avLst/>
          </a:prstGeom>
          <a:noFill/>
        </p:spPr>
        <p:txBody>
          <a:bodyPr wrap="square">
            <a:spAutoFit/>
          </a:bodyPr>
          <a:lstStyle/>
          <a:p>
            <a:pPr marL="342900" lvl="0" indent="-342900" algn="just">
              <a:spcAft>
                <a:spcPts val="750"/>
              </a:spcAft>
              <a:buFont typeface="+mj-lt"/>
              <a:buAutoNum type="arabicPeriod"/>
            </a:pPr>
            <a:r>
              <a:rPr lang="en-IN" sz="18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Addressing Civic Needs:</a:t>
            </a:r>
            <a:r>
              <a:rPr lang="en-IN"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Civil Complaint Registration Application that directly addresses civic needs by resolving issues in both rural and urban areas. </a:t>
            </a:r>
          </a:p>
          <a:p>
            <a:pPr marL="342900" lvl="0" indent="-342900" algn="just">
              <a:spcAft>
                <a:spcPts val="750"/>
              </a:spcAft>
              <a:buFont typeface="+mj-lt"/>
              <a:buAutoNum type="arabicPeriod"/>
            </a:pPr>
            <a:r>
              <a:rPr lang="en-IN" sz="18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Positive Impact:</a:t>
            </a:r>
            <a:r>
              <a:rPr lang="en-IN"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It promises to have a positive and lasting impact on both rural and urban areas, improving the quality of life for citizens and enhancing the efficiency of municipal services.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IN" sz="18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Community Engagement:</a:t>
            </a:r>
            <a:r>
              <a:rPr lang="en-IN"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By facilitating citizen engagement and feedback, the project fosters a sense of community involvement and ownership.</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7966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3. Objective</a:t>
            </a:r>
            <a:endParaRPr lang="en-IN"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58299AA-9177-E530-5BE8-07D909BBAC06}"/>
              </a:ext>
            </a:extLst>
          </p:cNvPr>
          <p:cNvSpPr txBox="1"/>
          <p:nvPr/>
        </p:nvSpPr>
        <p:spPr>
          <a:xfrm>
            <a:off x="132964" y="325784"/>
            <a:ext cx="8923838" cy="3026470"/>
          </a:xfrm>
          <a:prstGeom prst="rect">
            <a:avLst/>
          </a:prstGeom>
          <a:noFill/>
        </p:spPr>
        <p:txBody>
          <a:bodyPr wrap="square">
            <a:spAutoFit/>
          </a:bodyPr>
          <a:lstStyle/>
          <a:p>
            <a:pPr algn="just">
              <a:spcAft>
                <a:spcPts val="750"/>
              </a:spcAft>
            </a:pPr>
            <a:endParaRPr lang="en-IN"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750"/>
              </a:spcAft>
            </a:pPr>
            <a:endParaRPr lang="en-IN" b="1"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750"/>
              </a:spcAft>
              <a:buFont typeface="+mj-lt"/>
              <a:buAutoNum type="arabicPeriod"/>
            </a:pPr>
            <a:r>
              <a:rPr lang="en-IN" b="1"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18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o enhance civic engagement</a:t>
            </a:r>
          </a:p>
          <a:p>
            <a:pPr marL="342900" indent="-342900" algn="just">
              <a:spcAft>
                <a:spcPts val="750"/>
              </a:spcAft>
              <a:buFont typeface="+mj-lt"/>
              <a:buAutoNum type="arabicPeriod"/>
            </a:pPr>
            <a:r>
              <a:rPr lang="en-IN" b="1"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18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mprove administrative efficiency</a:t>
            </a:r>
          </a:p>
          <a:p>
            <a:pPr marL="342900" indent="-342900" algn="just">
              <a:spcAft>
                <a:spcPts val="750"/>
              </a:spcAft>
              <a:buFont typeface="+mj-lt"/>
              <a:buAutoNum type="arabicPeriod"/>
            </a:pPr>
            <a:r>
              <a:rPr lang="en-IN" b="1"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18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ontribute to the overall betterment of communities </a:t>
            </a:r>
            <a:endParaRPr lang="en-IN" b="1"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Streamline Complaint Reporting</a:t>
            </a:r>
            <a:endParaRPr lang="en-IN"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Automated Complaint Evaluation</a:t>
            </a:r>
          </a:p>
          <a:p>
            <a:pPr marL="342900" lvl="0" indent="-342900" algn="just">
              <a:spcAft>
                <a:spcPts val="750"/>
              </a:spcAft>
              <a:buFont typeface="+mj-lt"/>
              <a:buAutoNum type="arabicPeriod"/>
            </a:pPr>
            <a:r>
              <a:rPr lang="en-IN" sz="18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Priority Assignment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8486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4. Scope</a:t>
            </a:r>
            <a:endParaRPr lang="en-IN"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138D008-CF41-C4F8-F581-C75C6E13D6E6}"/>
              </a:ext>
            </a:extLst>
          </p:cNvPr>
          <p:cNvSpPr txBox="1"/>
          <p:nvPr/>
        </p:nvSpPr>
        <p:spPr>
          <a:xfrm>
            <a:off x="143962" y="1143000"/>
            <a:ext cx="8763001" cy="2893100"/>
          </a:xfrm>
          <a:prstGeom prst="rect">
            <a:avLst/>
          </a:prstGeom>
          <a:noFill/>
        </p:spPr>
        <p:txBody>
          <a:bodyPr wrap="square">
            <a:spAutoFit/>
          </a:bodyPr>
          <a:lstStyle/>
          <a:p>
            <a:pPr marL="342900" lvl="0" indent="-342900" algn="just">
              <a:spcAft>
                <a:spcPts val="750"/>
              </a:spcAft>
              <a:buFont typeface="+mj-lt"/>
              <a:buAutoNum type="arabicPeriod"/>
            </a:pPr>
            <a:r>
              <a:rPr lang="en-IN" sz="18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Data-Driven Decision Making:</a:t>
            </a:r>
            <a:r>
              <a:rPr lang="en-IN"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Collect, </a:t>
            </a:r>
            <a:r>
              <a:rPr lang="en-IN" sz="1800" dirty="0" err="1">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and Visualize complaint data to provide local authorities with valuable insights for better resource allocation, urban planning, and evidence-based decision-making.</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Transparency and Accountability:</a:t>
            </a:r>
            <a:r>
              <a:rPr lang="en-IN"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ransparency in local governance by providing real-time updates to citizens on the status of their complaints, ensuring they remain informed throughout the resolution process.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Collaboration with Local Authorities:</a:t>
            </a:r>
            <a:r>
              <a:rPr lang="en-IN"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Collaborate closely with municipal authorities,.</a:t>
            </a:r>
          </a:p>
          <a:p>
            <a:pPr marL="342900" lvl="0" indent="-342900" algn="just">
              <a:spcAft>
                <a:spcPts val="750"/>
              </a:spcAft>
              <a:buFont typeface="+mj-lt"/>
              <a:buAutoNum type="arabicPeriod"/>
            </a:pPr>
            <a:r>
              <a:rPr lang="en-IN" sz="18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User Adoption and Community Impact: </a:t>
            </a:r>
            <a:r>
              <a:rPr lang="en-IN" b="1"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W</a:t>
            </a:r>
            <a:r>
              <a:rPr lang="en-IN"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ith a focus on reaching underserved areas, to empower citizens and create a positive impact on their communities.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 Software- Hardware requirement</a:t>
            </a:r>
            <a:endParaRPr lang="en-IN"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B7BA10C-B78C-3337-F8D5-98BDFFDE1051}"/>
              </a:ext>
            </a:extLst>
          </p:cNvPr>
          <p:cNvSpPr txBox="1"/>
          <p:nvPr/>
        </p:nvSpPr>
        <p:spPr>
          <a:xfrm>
            <a:off x="228598" y="990598"/>
            <a:ext cx="8458201" cy="2441694"/>
          </a:xfrm>
          <a:prstGeom prst="rect">
            <a:avLst/>
          </a:prstGeom>
          <a:noFill/>
        </p:spPr>
        <p:txBody>
          <a:bodyPr wrap="square">
            <a:spAutoFit/>
          </a:bodyPr>
          <a:lstStyle/>
          <a:p>
            <a:pPr algn="just">
              <a:spcAft>
                <a:spcPts val="750"/>
              </a:spcAft>
            </a:pPr>
            <a:r>
              <a:rPr lang="en-IN" sz="18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Resources:</a:t>
            </a:r>
            <a:r>
              <a:rPr lang="en-IN"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The requirement of the resources for designing and developing the proposed system are as mentioned below:</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Aft>
                <a:spcPts val="750"/>
              </a:spcAft>
              <a:buFont typeface="Symbol" panose="05050102010706020507" pitchFamily="18" charset="2"/>
              <a:buChar char=""/>
            </a:pPr>
            <a:r>
              <a:rPr lang="en-IN"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Hardware / Software Requirement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spcAft>
                <a:spcPts val="750"/>
              </a:spcAft>
              <a:buFont typeface="+mj-lt"/>
              <a:buAutoNum type="arabicPeriod"/>
            </a:pPr>
            <a:r>
              <a:rPr lang="en-IN"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Laptop/PC with minimum hardware and software versions(2GB Ram, 256SSD &amp; OS: Windows 7 and above).</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750"/>
              </a:spcAft>
              <a:buFont typeface="+mj-lt"/>
              <a:buAutoNum type="arabicPeriod"/>
            </a:pPr>
            <a:r>
              <a:rPr lang="en-IN"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Visual Studio Code, Flutter, Dart.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750"/>
              </a:spcAft>
              <a:buFont typeface="+mj-lt"/>
              <a:buAutoNum type="arabicPeriod"/>
            </a:pPr>
            <a:r>
              <a:rPr lang="en-IN"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3G/4G/5G Smartphone</a:t>
            </a:r>
            <a:r>
              <a:rPr lang="en-IN"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1104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a:t>
            </a:r>
            <a:r>
              <a:rPr lang="en-US" sz="1400" b="1" dirty="0" err="1">
                <a:solidFill>
                  <a:srgbClr val="FF0000"/>
                </a:solidFill>
                <a:effectLst>
                  <a:outerShdw blurRad="38100" dist="38100" dir="2700000" algn="tl">
                    <a:srgbClr val="000000">
                      <a:alpha val="43137"/>
                    </a:srgbClr>
                  </a:outerShdw>
                </a:effectLst>
                <a:latin typeface="Cambria" pitchFamily="18" charset="0"/>
              </a:rPr>
              <a:t>Gobind</a:t>
            </a:r>
            <a:r>
              <a:rPr lang="en-US" sz="1400" b="1" dirty="0">
                <a:solidFill>
                  <a:srgbClr val="FF0000"/>
                </a:solidFill>
                <a:effectLst>
                  <a:outerShdw blurRad="38100" dist="38100" dir="2700000" algn="tl">
                    <a:srgbClr val="000000">
                      <a:alpha val="43137"/>
                    </a:srgbClr>
                  </a:outerShdw>
                </a:effectLst>
                <a:latin typeface="Cambria" pitchFamily="18" charset="0"/>
              </a:rPr>
              <a:t>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6146040"/>
            <a:ext cx="533401" cy="60262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066800" y="6329265"/>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8466638" cy="954107"/>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p>
          <a:p>
            <a:pPr marL="457200" indent="-457200">
              <a:buFont typeface="Wingdings" panose="05000000000000000000" pitchFamily="2" charset="2"/>
              <a:buChar char="Ø"/>
            </a:pPr>
            <a:endParaRPr lang="en-US" sz="32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9"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endParaRPr lang="en-US" sz="1100" b="1" dirty="0">
              <a:solidFill>
                <a:schemeClr val="lt1"/>
              </a:solidFill>
              <a:latin typeface="Arial Narrow" pitchFamily="34" charset="0"/>
            </a:endParaRPr>
          </a:p>
        </p:txBody>
      </p:sp>
      <p:sp>
        <p:nvSpPr>
          <p:cNvPr id="11" name="Footer Placeholder 2">
            <a:extLst>
              <a:ext uri="{FF2B5EF4-FFF2-40B4-BE49-F238E27FC236}">
                <a16:creationId xmlns:a16="http://schemas.microsoft.com/office/drawing/2014/main" id="{EE40A6AB-7E05-4DAD-94F1-F671EC8A13A5}"/>
              </a:ext>
            </a:extLst>
          </p:cNvPr>
          <p:cNvSpPr>
            <a:spLocks noGrp="1"/>
          </p:cNvSpPr>
          <p:nvPr>
            <p:ph type="ftr" sz="quarter" idx="11"/>
          </p:nvPr>
        </p:nvSpPr>
        <p:spPr>
          <a:xfrm>
            <a:off x="3238500" y="6527288"/>
            <a:ext cx="5753100" cy="365125"/>
          </a:xfrm>
        </p:spPr>
        <p:txBody>
          <a:bodyPr/>
          <a:lstStyle/>
          <a:p>
            <a:r>
              <a:rPr lang="en-US" dirty="0">
                <a:solidFill>
                  <a:schemeClr val="bg1"/>
                </a:solidFill>
                <a:latin typeface="Cambria" panose="02040503050406030204" pitchFamily="18" charset="0"/>
                <a:ea typeface="Cambria" panose="02040503050406030204" pitchFamily="18" charset="0"/>
              </a:rPr>
              <a:t>GCOERC Nashik,                                             Project Presentation</a:t>
            </a:r>
          </a:p>
        </p:txBody>
      </p:sp>
      <p:graphicFrame>
        <p:nvGraphicFramePr>
          <p:cNvPr id="13" name="Table 12"/>
          <p:cNvGraphicFramePr>
            <a:graphicFrameLocks noGrp="1"/>
          </p:cNvGraphicFramePr>
          <p:nvPr>
            <p:extLst>
              <p:ext uri="{D42A27DB-BD31-4B8C-83A1-F6EECF244321}">
                <p14:modId xmlns:p14="http://schemas.microsoft.com/office/powerpoint/2010/main" val="4046075305"/>
              </p:ext>
            </p:extLst>
          </p:nvPr>
        </p:nvGraphicFramePr>
        <p:xfrm>
          <a:off x="143962" y="679244"/>
          <a:ext cx="8830354" cy="9510514"/>
        </p:xfrm>
        <a:graphic>
          <a:graphicData uri="http://schemas.openxmlformats.org/drawingml/2006/table">
            <a:tbl>
              <a:tblPr firstRow="1" bandRow="1">
                <a:tableStyleId>{5940675A-B579-460E-94D1-54222C63F5DA}</a:tableStyleId>
              </a:tblPr>
              <a:tblGrid>
                <a:gridCol w="1598599">
                  <a:extLst>
                    <a:ext uri="{9D8B030D-6E8A-4147-A177-3AD203B41FA5}">
                      <a16:colId xmlns:a16="http://schemas.microsoft.com/office/drawing/2014/main" val="20000"/>
                    </a:ext>
                  </a:extLst>
                </a:gridCol>
                <a:gridCol w="1686439">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gridCol w="1506716">
                  <a:extLst>
                    <a:ext uri="{9D8B030D-6E8A-4147-A177-3AD203B41FA5}">
                      <a16:colId xmlns:a16="http://schemas.microsoft.com/office/drawing/2014/main" val="20004"/>
                    </a:ext>
                  </a:extLst>
                </a:gridCol>
              </a:tblGrid>
              <a:tr h="1027034">
                <a:tc>
                  <a:txBody>
                    <a:bodyPr/>
                    <a:lstStyle/>
                    <a:p>
                      <a:r>
                        <a:rPr lang="en-US" dirty="0"/>
                        <a:t>Name of paper</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Authors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Working</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Merits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Demerits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val="10000"/>
                  </a:ext>
                </a:extLst>
              </a:tr>
              <a:tr h="4241740">
                <a:tc>
                  <a:txBody>
                    <a:bodyPr/>
                    <a:lstStyle/>
                    <a:p>
                      <a:r>
                        <a:rPr lang="en-US" dirty="0"/>
                        <a:t>Civic Complaint Application under Smart City</a:t>
                      </a:r>
                    </a:p>
                    <a:p>
                      <a:r>
                        <a:rPr lang="en-US" dirty="0"/>
                        <a:t>Project</a:t>
                      </a:r>
                      <a:endParaRPr lang="en-US" dirty="0">
                        <a:latin typeface="Cambria" panose="02040503050406030204" pitchFamily="18" charset="0"/>
                        <a:ea typeface="Cambria" panose="02040503050406030204" pitchFamily="18" charset="0"/>
                      </a:endParaRPr>
                    </a:p>
                  </a:txBody>
                  <a:tcPr/>
                </a:tc>
                <a:tc>
                  <a:txBody>
                    <a:bodyPr/>
                    <a:lstStyle/>
                    <a:p>
                      <a:pPr marL="342900" indent="-342900">
                        <a:buFont typeface="+mj-lt"/>
                        <a:buAutoNum type="arabicPeriod"/>
                      </a:pPr>
                      <a:r>
                        <a:rPr lang="en-IN" dirty="0"/>
                        <a:t>Satish Kumar Prasad</a:t>
                      </a:r>
                    </a:p>
                    <a:p>
                      <a:pPr marL="342900" indent="-342900">
                        <a:buFont typeface="+mj-lt"/>
                        <a:buAutoNum type="arabicPeriod"/>
                      </a:pPr>
                      <a:r>
                        <a:rPr lang="en-IN" dirty="0"/>
                        <a:t>Ritesh Patil</a:t>
                      </a:r>
                    </a:p>
                    <a:p>
                      <a:pPr marL="342900" indent="-342900">
                        <a:buFont typeface="+mj-lt"/>
                        <a:buAutoNum type="arabicPeriod"/>
                      </a:pPr>
                      <a:r>
                        <a:rPr lang="en-IN" dirty="0"/>
                        <a:t>Sagar </a:t>
                      </a:r>
                      <a:r>
                        <a:rPr lang="en-IN" dirty="0" err="1"/>
                        <a:t>Beldare</a:t>
                      </a:r>
                      <a:endParaRPr lang="en-IN" dirty="0"/>
                    </a:p>
                    <a:p>
                      <a:pPr marL="342900" indent="-342900">
                        <a:buFont typeface="+mj-lt"/>
                        <a:buAutoNum type="arabicPeriod"/>
                      </a:pPr>
                      <a:r>
                        <a:rPr lang="en-IN" dirty="0"/>
                        <a:t>Prof. Anita Shinde</a:t>
                      </a:r>
                      <a:endParaRPr lang="en-US" dirty="0">
                        <a:latin typeface="Cambria" panose="02040503050406030204" pitchFamily="18" charset="0"/>
                        <a:ea typeface="Cambria" panose="02040503050406030204" pitchFamily="18" charset="0"/>
                      </a:endParaRPr>
                    </a:p>
                  </a:txBody>
                  <a:tcPr/>
                </a:tc>
                <a:tc>
                  <a:txBody>
                    <a:bodyPr/>
                    <a:lstStyle/>
                    <a:p>
                      <a:pPr marL="0" indent="0" algn="l" defTabSz="914400" rtl="0" eaLnBrk="1" latinLnBrk="0" hangingPunct="1">
                        <a:buNone/>
                      </a:pPr>
                      <a:r>
                        <a:rPr lang="en-US" sz="1800" kern="1200" dirty="0">
                          <a:solidFill>
                            <a:schemeClr val="dk1"/>
                          </a:solidFill>
                          <a:latin typeface="Cambria" panose="02040503050406030204" pitchFamily="18" charset="0"/>
                          <a:ea typeface="Cambria" panose="02040503050406030204" pitchFamily="18" charset="0"/>
                          <a:cs typeface="+mn-cs"/>
                        </a:rPr>
                        <a:t>Web application to reporting civic issues via mobile</a:t>
                      </a:r>
                    </a:p>
                  </a:txBody>
                  <a:tcPr/>
                </a:tc>
                <a:tc>
                  <a:txBody>
                    <a:bodyPr/>
                    <a:lstStyle/>
                    <a:p>
                      <a:pPr marL="342900" indent="-342900" algn="l" defTabSz="914400" rtl="0" eaLnBrk="1" latinLnBrk="0" hangingPunct="1">
                        <a:buFont typeface="+mj-lt"/>
                        <a:buAutoNum type="arabicPeriod"/>
                      </a:pPr>
                      <a:r>
                        <a:rPr lang="en-US" sz="1800" kern="1200" dirty="0">
                          <a:solidFill>
                            <a:schemeClr val="dk1"/>
                          </a:solidFill>
                          <a:latin typeface="Cambria" panose="02040503050406030204" pitchFamily="18" charset="0"/>
                          <a:ea typeface="Cambria" panose="02040503050406030204" pitchFamily="18" charset="0"/>
                          <a:cs typeface="+mn-cs"/>
                        </a:rPr>
                        <a:t>Used tools and technologies to replace conventional manual complaint registration.</a:t>
                      </a:r>
                    </a:p>
                    <a:p>
                      <a:pPr marL="342900" indent="-342900" algn="l" defTabSz="914400" rtl="0" eaLnBrk="1" latinLnBrk="0" hangingPunct="1">
                        <a:buFont typeface="+mj-lt"/>
                        <a:buAutoNum type="arabicPeriod"/>
                      </a:pPr>
                      <a:endParaRPr lang="en-US" sz="1800" kern="1200" dirty="0">
                        <a:solidFill>
                          <a:schemeClr val="dk1"/>
                        </a:solidFill>
                        <a:latin typeface="Cambria" panose="02040503050406030204" pitchFamily="18" charset="0"/>
                        <a:ea typeface="Cambria" panose="02040503050406030204" pitchFamily="18" charset="0"/>
                        <a:cs typeface="+mn-cs"/>
                      </a:endParaRPr>
                    </a:p>
                  </a:txBody>
                  <a:tcPr/>
                </a:tc>
                <a:tc>
                  <a:txBody>
                    <a:bodyPr/>
                    <a:lstStyle/>
                    <a:p>
                      <a:pPr marL="342900" indent="-342900">
                        <a:buFont typeface="+mj-lt"/>
                        <a:buAutoNum type="arabicPeriod"/>
                      </a:pPr>
                      <a:r>
                        <a:rPr lang="en-US" dirty="0">
                          <a:latin typeface="Cambria" panose="02040503050406030204" pitchFamily="18" charset="0"/>
                          <a:ea typeface="Cambria" panose="02040503050406030204" pitchFamily="18" charset="0"/>
                        </a:rPr>
                        <a:t>Manual Entry of Civic Issue details.</a:t>
                      </a:r>
                    </a:p>
                    <a:p>
                      <a:pPr marL="0" indent="0">
                        <a:buFont typeface="+mj-lt"/>
                        <a:buNone/>
                      </a:pPr>
                      <a:endParaRPr lang="en-US" dirty="0">
                        <a:latin typeface="Cambria" panose="02040503050406030204" pitchFamily="18" charset="0"/>
                        <a:ea typeface="Cambria" panose="02040503050406030204" pitchFamily="18" charset="0"/>
                      </a:endParaRPr>
                    </a:p>
                    <a:p>
                      <a:pPr marL="342900" indent="-342900">
                        <a:buFont typeface="+mj-lt"/>
                        <a:buAutoNum type="arabicPeriod"/>
                      </a:pPr>
                      <a:endParaRPr lang="en-US"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1"/>
                  </a:ext>
                </a:extLst>
              </a:tr>
              <a:tr h="4241740">
                <a:tc>
                  <a:txBody>
                    <a:bodyPr/>
                    <a:lstStyle/>
                    <a:p>
                      <a:endParaRPr lang="en-US" dirty="0">
                        <a:latin typeface="Cambria" panose="02040503050406030204" pitchFamily="18" charset="0"/>
                        <a:ea typeface="Cambria" panose="02040503050406030204" pitchFamily="18" charset="0"/>
                      </a:endParaRPr>
                    </a:p>
                  </a:txBody>
                  <a:tcPr/>
                </a:tc>
                <a:tc>
                  <a:txBody>
                    <a:bodyPr/>
                    <a:lstStyle/>
                    <a:p>
                      <a:pPr marL="342900" indent="-342900">
                        <a:buFont typeface="+mj-lt"/>
                        <a:buAutoNum type="arabicPeriod"/>
                      </a:pPr>
                      <a:endParaRPr lang="en-US" dirty="0">
                        <a:latin typeface="Cambria" panose="02040503050406030204" pitchFamily="18" charset="0"/>
                        <a:ea typeface="Cambria" panose="02040503050406030204" pitchFamily="18" charset="0"/>
                      </a:endParaRPr>
                    </a:p>
                  </a:txBody>
                  <a:tcPr/>
                </a:tc>
                <a:tc>
                  <a:txBody>
                    <a:bodyPr/>
                    <a:lstStyle/>
                    <a:p>
                      <a:pPr marL="0" indent="0" algn="l" defTabSz="914400" rtl="0" eaLnBrk="1" latinLnBrk="0" hangingPunct="1">
                        <a:buNone/>
                      </a:pPr>
                      <a:endParaRPr lang="en-US" sz="1800" kern="1200" dirty="0">
                        <a:solidFill>
                          <a:schemeClr val="dk1"/>
                        </a:solidFill>
                        <a:latin typeface="Cambria" panose="02040503050406030204" pitchFamily="18" charset="0"/>
                        <a:ea typeface="Cambria" panose="02040503050406030204" pitchFamily="18" charset="0"/>
                        <a:cs typeface="+mn-cs"/>
                      </a:endParaRPr>
                    </a:p>
                  </a:txBody>
                  <a:tcPr/>
                </a:tc>
                <a:tc>
                  <a:txBody>
                    <a:bodyPr/>
                    <a:lstStyle/>
                    <a:p>
                      <a:pPr marL="342900" indent="-342900" algn="l" defTabSz="914400" rtl="0" eaLnBrk="1" latinLnBrk="0" hangingPunct="1">
                        <a:buFont typeface="+mj-lt"/>
                        <a:buAutoNum type="arabicPeriod"/>
                      </a:pPr>
                      <a:endParaRPr lang="en-US" sz="1800" kern="1200" dirty="0">
                        <a:solidFill>
                          <a:schemeClr val="dk1"/>
                        </a:solidFill>
                        <a:latin typeface="Cambria" panose="02040503050406030204" pitchFamily="18" charset="0"/>
                        <a:ea typeface="Cambria" panose="02040503050406030204" pitchFamily="18" charset="0"/>
                        <a:cs typeface="+mn-cs"/>
                      </a:endParaRPr>
                    </a:p>
                  </a:txBody>
                  <a:tcPr/>
                </a:tc>
                <a:tc>
                  <a:txBody>
                    <a:bodyPr/>
                    <a:lstStyle/>
                    <a:p>
                      <a:pPr marL="342900" indent="-342900">
                        <a:buFont typeface="+mj-lt"/>
                        <a:buAutoNum type="arabicPeriod"/>
                      </a:pPr>
                      <a:endParaRPr lang="en-US"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951134014"/>
                  </a:ext>
                </a:extLst>
              </a:tr>
            </a:tbl>
          </a:graphicData>
        </a:graphic>
      </p:graphicFrame>
      <p:sp>
        <p:nvSpPr>
          <p:cNvPr id="14" name="TextBox 13"/>
          <p:cNvSpPr txBox="1"/>
          <p:nvPr/>
        </p:nvSpPr>
        <p:spPr>
          <a:xfrm>
            <a:off x="143962" y="84489"/>
            <a:ext cx="883919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5. Literature Survey</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5329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a:t>
            </a:r>
            <a:r>
              <a:rPr lang="en-US" sz="1400" b="1" dirty="0" err="1">
                <a:solidFill>
                  <a:srgbClr val="FF0000"/>
                </a:solidFill>
                <a:effectLst>
                  <a:outerShdw blurRad="38100" dist="38100" dir="2700000" algn="tl">
                    <a:srgbClr val="000000">
                      <a:alpha val="43137"/>
                    </a:srgbClr>
                  </a:outerShdw>
                </a:effectLst>
                <a:latin typeface="Cambria" pitchFamily="18" charset="0"/>
              </a:rPr>
              <a:t>Gobind</a:t>
            </a:r>
            <a:r>
              <a:rPr lang="en-US" sz="1400" b="1" dirty="0">
                <a:solidFill>
                  <a:srgbClr val="FF0000"/>
                </a:solidFill>
                <a:effectLst>
                  <a:outerShdw blurRad="38100" dist="38100" dir="2700000" algn="tl">
                    <a:srgbClr val="000000">
                      <a:alpha val="43137"/>
                    </a:srgbClr>
                  </a:outerShdw>
                </a:effectLst>
                <a:latin typeface="Cambria" pitchFamily="18" charset="0"/>
              </a:rPr>
              <a:t>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6146040"/>
            <a:ext cx="533401" cy="60262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066800" y="6329265"/>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8466638" cy="954107"/>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p>
          <a:p>
            <a:pPr marL="457200" indent="-457200">
              <a:buFont typeface="Wingdings" panose="05000000000000000000" pitchFamily="2" charset="2"/>
              <a:buChar char="Ø"/>
            </a:pPr>
            <a:endParaRPr lang="en-US" sz="32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9"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endParaRPr lang="en-US" sz="1100" b="1" dirty="0">
              <a:solidFill>
                <a:schemeClr val="lt1"/>
              </a:solidFill>
              <a:latin typeface="Arial Narrow" pitchFamily="34" charset="0"/>
            </a:endParaRPr>
          </a:p>
        </p:txBody>
      </p:sp>
      <p:sp>
        <p:nvSpPr>
          <p:cNvPr id="11" name="Footer Placeholder 2">
            <a:extLst>
              <a:ext uri="{FF2B5EF4-FFF2-40B4-BE49-F238E27FC236}">
                <a16:creationId xmlns:a16="http://schemas.microsoft.com/office/drawing/2014/main" id="{EE40A6AB-7E05-4DAD-94F1-F671EC8A13A5}"/>
              </a:ext>
            </a:extLst>
          </p:cNvPr>
          <p:cNvSpPr>
            <a:spLocks noGrp="1"/>
          </p:cNvSpPr>
          <p:nvPr>
            <p:ph type="ftr" sz="quarter" idx="11"/>
          </p:nvPr>
        </p:nvSpPr>
        <p:spPr>
          <a:xfrm>
            <a:off x="3238500" y="6527288"/>
            <a:ext cx="5753100" cy="365125"/>
          </a:xfrm>
        </p:spPr>
        <p:txBody>
          <a:bodyPr/>
          <a:lstStyle/>
          <a:p>
            <a:r>
              <a:rPr lang="en-US" dirty="0">
                <a:solidFill>
                  <a:schemeClr val="bg1"/>
                </a:solidFill>
                <a:latin typeface="Cambria" panose="02040503050406030204" pitchFamily="18" charset="0"/>
                <a:ea typeface="Cambria" panose="02040503050406030204" pitchFamily="18" charset="0"/>
              </a:rPr>
              <a:t>GCOERC Nashik,                                             Project Presentation</a:t>
            </a:r>
          </a:p>
        </p:txBody>
      </p:sp>
      <p:graphicFrame>
        <p:nvGraphicFramePr>
          <p:cNvPr id="13" name="Table 12"/>
          <p:cNvGraphicFramePr>
            <a:graphicFrameLocks noGrp="1"/>
          </p:cNvGraphicFramePr>
          <p:nvPr>
            <p:extLst>
              <p:ext uri="{D42A27DB-BD31-4B8C-83A1-F6EECF244321}">
                <p14:modId xmlns:p14="http://schemas.microsoft.com/office/powerpoint/2010/main" val="2786962016"/>
              </p:ext>
            </p:extLst>
          </p:nvPr>
        </p:nvGraphicFramePr>
        <p:xfrm>
          <a:off x="143962" y="679244"/>
          <a:ext cx="8830354" cy="5268774"/>
        </p:xfrm>
        <a:graphic>
          <a:graphicData uri="http://schemas.openxmlformats.org/drawingml/2006/table">
            <a:tbl>
              <a:tblPr firstRow="1" bandRow="1">
                <a:tableStyleId>{5940675A-B579-460E-94D1-54222C63F5DA}</a:tableStyleId>
              </a:tblPr>
              <a:tblGrid>
                <a:gridCol w="1598599">
                  <a:extLst>
                    <a:ext uri="{9D8B030D-6E8A-4147-A177-3AD203B41FA5}">
                      <a16:colId xmlns:a16="http://schemas.microsoft.com/office/drawing/2014/main" val="20000"/>
                    </a:ext>
                  </a:extLst>
                </a:gridCol>
                <a:gridCol w="1750846">
                  <a:extLst>
                    <a:ext uri="{9D8B030D-6E8A-4147-A177-3AD203B41FA5}">
                      <a16:colId xmlns:a16="http://schemas.microsoft.com/office/drawing/2014/main" val="20001"/>
                    </a:ext>
                  </a:extLst>
                </a:gridCol>
                <a:gridCol w="2207589">
                  <a:extLst>
                    <a:ext uri="{9D8B030D-6E8A-4147-A177-3AD203B41FA5}">
                      <a16:colId xmlns:a16="http://schemas.microsoft.com/office/drawing/2014/main" val="20002"/>
                    </a:ext>
                  </a:extLst>
                </a:gridCol>
                <a:gridCol w="1766604">
                  <a:extLst>
                    <a:ext uri="{9D8B030D-6E8A-4147-A177-3AD203B41FA5}">
                      <a16:colId xmlns:a16="http://schemas.microsoft.com/office/drawing/2014/main" val="20003"/>
                    </a:ext>
                  </a:extLst>
                </a:gridCol>
                <a:gridCol w="1506716">
                  <a:extLst>
                    <a:ext uri="{9D8B030D-6E8A-4147-A177-3AD203B41FA5}">
                      <a16:colId xmlns:a16="http://schemas.microsoft.com/office/drawing/2014/main" val="20004"/>
                    </a:ext>
                  </a:extLst>
                </a:gridCol>
              </a:tblGrid>
              <a:tr h="1027034">
                <a:tc>
                  <a:txBody>
                    <a:bodyPr/>
                    <a:lstStyle/>
                    <a:p>
                      <a:r>
                        <a:rPr lang="en-US" dirty="0"/>
                        <a:t>Name of paper</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Authors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Working</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Merits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Demerits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val="10000"/>
                  </a:ext>
                </a:extLst>
              </a:tr>
              <a:tr h="4241740">
                <a:tc>
                  <a:txBody>
                    <a:bodyPr/>
                    <a:lstStyle/>
                    <a:p>
                      <a:r>
                        <a:rPr lang="en-US" dirty="0">
                          <a:latin typeface="Cambria" panose="02040503050406030204" pitchFamily="18" charset="0"/>
                          <a:ea typeface="Cambria" panose="02040503050406030204" pitchFamily="18" charset="0"/>
                        </a:rPr>
                        <a:t>Adversarial Adaptation of Scene Graph Models for Understanding Civic Issues</a:t>
                      </a:r>
                    </a:p>
                  </a:txBody>
                  <a:tcPr/>
                </a:tc>
                <a:tc>
                  <a:txBody>
                    <a:bodyPr/>
                    <a:lstStyle/>
                    <a:p>
                      <a:pPr marL="342900" indent="-342900">
                        <a:buFont typeface="+mj-lt"/>
                        <a:buAutoNum type="arabicPeriod"/>
                      </a:pPr>
                      <a:r>
                        <a:rPr lang="en-IN" dirty="0" err="1"/>
                        <a:t>Shanu</a:t>
                      </a:r>
                      <a:r>
                        <a:rPr lang="en-IN" dirty="0"/>
                        <a:t> Kumar</a:t>
                      </a:r>
                    </a:p>
                    <a:p>
                      <a:pPr marL="342900" indent="-342900">
                        <a:buFont typeface="+mj-lt"/>
                        <a:buAutoNum type="arabicPeriod"/>
                      </a:pPr>
                      <a:r>
                        <a:rPr lang="en-IN" dirty="0"/>
                        <a:t>Anjali Singh</a:t>
                      </a:r>
                    </a:p>
                    <a:p>
                      <a:pPr marL="342900" indent="-342900">
                        <a:buFont typeface="+mj-lt"/>
                        <a:buAutoNum type="arabicPeriod"/>
                      </a:pPr>
                      <a:r>
                        <a:rPr lang="en-IN" dirty="0"/>
                        <a:t>Mohit Jain</a:t>
                      </a:r>
                      <a:endParaRPr lang="en-US" dirty="0">
                        <a:latin typeface="Cambria" panose="02040503050406030204" pitchFamily="18" charset="0"/>
                        <a:ea typeface="Cambria" panose="02040503050406030204" pitchFamily="18" charset="0"/>
                      </a:endParaRPr>
                    </a:p>
                  </a:txBody>
                  <a:tcPr/>
                </a:tc>
                <a:tc>
                  <a:txBody>
                    <a:bodyPr/>
                    <a:lstStyle/>
                    <a:p>
                      <a:pPr marL="0" indent="0" algn="l" defTabSz="914400" rtl="0" eaLnBrk="1" latinLnBrk="0" hangingPunct="1">
                        <a:buNone/>
                      </a:pPr>
                      <a:r>
                        <a:rPr lang="en-US" sz="1800" kern="1200" dirty="0">
                          <a:solidFill>
                            <a:schemeClr val="dk1"/>
                          </a:solidFill>
                          <a:latin typeface="Cambria" panose="02040503050406030204" pitchFamily="18" charset="0"/>
                          <a:ea typeface="Cambria" panose="02040503050406030204" pitchFamily="18" charset="0"/>
                          <a:cs typeface="+mn-cs"/>
                        </a:rPr>
                        <a:t>Used Scene Graph Model to address Civic issues via Image Processing.</a:t>
                      </a:r>
                    </a:p>
                  </a:txBody>
                  <a:tcPr/>
                </a:tc>
                <a:tc>
                  <a:txBody>
                    <a:bodyPr/>
                    <a:lstStyle/>
                    <a:p>
                      <a:pPr marL="342900" indent="-342900" algn="l" defTabSz="914400" rtl="0" eaLnBrk="1" latinLnBrk="0" hangingPunct="1">
                        <a:buFont typeface="+mj-lt"/>
                        <a:buAutoNum type="arabicPeriod"/>
                      </a:pPr>
                      <a:r>
                        <a:rPr lang="en-US" sz="1800" kern="1200" dirty="0">
                          <a:solidFill>
                            <a:schemeClr val="dk1"/>
                          </a:solidFill>
                          <a:latin typeface="Cambria" panose="02040503050406030204" pitchFamily="18" charset="0"/>
                          <a:ea typeface="Cambria" panose="02040503050406030204" pitchFamily="18" charset="0"/>
                          <a:cs typeface="+mn-cs"/>
                        </a:rPr>
                        <a:t>Complete representation of all objects and relationship.</a:t>
                      </a:r>
                    </a:p>
                    <a:p>
                      <a:pPr marL="0" indent="0" algn="l" defTabSz="914400" rtl="0" eaLnBrk="1" latinLnBrk="0" hangingPunct="1">
                        <a:buFont typeface="+mj-lt"/>
                        <a:buNone/>
                      </a:pPr>
                      <a:r>
                        <a:rPr lang="en-US" sz="1800" kern="1200" dirty="0">
                          <a:solidFill>
                            <a:schemeClr val="dk1"/>
                          </a:solidFill>
                          <a:latin typeface="Cambria" panose="02040503050406030204" pitchFamily="18" charset="0"/>
                          <a:ea typeface="Cambria" panose="02040503050406030204" pitchFamily="18" charset="0"/>
                          <a:cs typeface="+mn-cs"/>
                        </a:rPr>
                        <a:t> </a:t>
                      </a:r>
                    </a:p>
                  </a:txBody>
                  <a:tcPr/>
                </a:tc>
                <a:tc>
                  <a:txBody>
                    <a:bodyPr/>
                    <a:lstStyle/>
                    <a:p>
                      <a:pPr marL="342900" indent="-342900">
                        <a:buFont typeface="+mj-lt"/>
                        <a:buAutoNum type="arabicPeriod"/>
                      </a:pPr>
                      <a:endParaRPr lang="en-US"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1"/>
                  </a:ext>
                </a:extLst>
              </a:tr>
            </a:tbl>
          </a:graphicData>
        </a:graphic>
      </p:graphicFrame>
      <p:sp>
        <p:nvSpPr>
          <p:cNvPr id="14" name="TextBox 13"/>
          <p:cNvSpPr txBox="1"/>
          <p:nvPr/>
        </p:nvSpPr>
        <p:spPr>
          <a:xfrm>
            <a:off x="143962" y="84489"/>
            <a:ext cx="883919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5. Literature Survey</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081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1658</TotalTime>
  <Words>1161</Words>
  <Application>Microsoft Office PowerPoint</Application>
  <PresentationFormat>On-screen Show (4:3)</PresentationFormat>
  <Paragraphs>211</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Arial Narrow</vt:lpstr>
      <vt:lpstr>Calibri</vt:lpstr>
      <vt:lpstr>Cambria</vt:lpstr>
      <vt:lpstr>Segoe UI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rohit gosavi</cp:lastModifiedBy>
  <cp:revision>308</cp:revision>
  <dcterms:created xsi:type="dcterms:W3CDTF">2019-10-03T11:19:58Z</dcterms:created>
  <dcterms:modified xsi:type="dcterms:W3CDTF">2023-10-28T06:15:43Z</dcterms:modified>
</cp:coreProperties>
</file>