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8" r:id="rId4"/>
    <p:sldId id="261" r:id="rId5"/>
    <p:sldId id="267" r:id="rId6"/>
    <p:sldId id="262" r:id="rId7"/>
    <p:sldId id="265" r:id="rId8"/>
    <p:sldId id="269" r:id="rId9"/>
    <p:sldId id="270" r:id="rId10"/>
    <p:sldId id="266"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mc.gov.in/"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pmc.gov.in/en/complaints-grievance" TargetMode="External"/><Relationship Id="rId4" Type="http://schemas.openxmlformats.org/officeDocument/2006/relationships/hyperlink" Target="https://www.mcgm.gov.in/irj/portal/anonymou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igma.com/proto/sRNXm1OmUZ3MdSecSksdDw/Complaint-Management-System?type=design&amp;node-id=706-722&amp;t=PaM9fY6G0TT9h59F-0&amp;scaling=scale-down&amp;page-id=0%3A1&amp;starting-point-node-id=706%3A722&amp;show-proto-sidebar=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figma.com/proto/sRNXm1OmUZ3MdSecSksdDw/Complaint-Management-System?type=design&amp;node-id=347-737&amp;t=PaM9fY6G0TT9h59F-0&amp;scaling=scale-down&amp;page-id=0%3A1&amp;starting-point-node-id=347%3A737&amp;show-proto-sidebar=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207711174"/>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1800" b="0" kern="1200" dirty="0">
                          <a:solidFill>
                            <a:schemeClr val="tx1"/>
                          </a:solidFill>
                          <a:effectLst/>
                          <a:latin typeface="+mn-lt"/>
                          <a:ea typeface="+mn-ea"/>
                          <a:cs typeface="+mn-cs"/>
                        </a:rPr>
                        <a:t>Civil complaints registering application for citizens of Rural/Urban areas.</a:t>
                      </a:r>
                      <a:endParaRPr lang="en-US" sz="24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b="0" dirty="0">
                          <a:effectLst/>
                        </a:rPr>
                        <a:t>1.</a:t>
                      </a:r>
                      <a:r>
                        <a:rPr lang="en-IN" sz="1800" b="0" kern="1200" dirty="0">
                          <a:solidFill>
                            <a:schemeClr val="tx1"/>
                          </a:solidFill>
                          <a:effectLst/>
                          <a:latin typeface="+mn-lt"/>
                          <a:ea typeface="+mn-ea"/>
                          <a:cs typeface="+mn-cs"/>
                        </a:rPr>
                        <a:t> Tejas Bhandare</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b="0" dirty="0">
                          <a:effectLst/>
                        </a:rPr>
                        <a:t>2.</a:t>
                      </a:r>
                      <a:r>
                        <a:rPr lang="en-IN" sz="1800" b="0" kern="1200" dirty="0">
                          <a:solidFill>
                            <a:schemeClr val="tx1"/>
                          </a:solidFill>
                          <a:effectLst/>
                          <a:latin typeface="+mn-lt"/>
                          <a:ea typeface="+mn-ea"/>
                          <a:cs typeface="+mn-cs"/>
                        </a:rPr>
                        <a:t> Rohit </a:t>
                      </a:r>
                      <a:r>
                        <a:rPr lang="en-IN" sz="1800" b="0" kern="1200" dirty="0" err="1">
                          <a:solidFill>
                            <a:schemeClr val="tx1"/>
                          </a:solidFill>
                          <a:effectLst/>
                          <a:latin typeface="+mn-lt"/>
                          <a:ea typeface="+mn-ea"/>
                          <a:cs typeface="+mn-cs"/>
                        </a:rPr>
                        <a:t>Bava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b="0" dirty="0">
                          <a:effectLst/>
                        </a:rPr>
                        <a:t>3.</a:t>
                      </a:r>
                      <a:r>
                        <a:rPr lang="en-IN" sz="1800" b="0" kern="1200" dirty="0">
                          <a:solidFill>
                            <a:schemeClr val="tx1"/>
                          </a:solidFill>
                          <a:effectLst/>
                          <a:latin typeface="+mn-lt"/>
                          <a:ea typeface="+mn-ea"/>
                          <a:cs typeface="+mn-cs"/>
                        </a:rPr>
                        <a:t> Ishan </a:t>
                      </a:r>
                      <a:r>
                        <a:rPr lang="en-IN" sz="1800" b="0" kern="1200" dirty="0" err="1">
                          <a:solidFill>
                            <a:schemeClr val="tx1"/>
                          </a:solidFill>
                          <a:effectLst/>
                          <a:latin typeface="+mn-lt"/>
                          <a:ea typeface="+mn-ea"/>
                          <a:cs typeface="+mn-cs"/>
                        </a:rPr>
                        <a:t>Ahirrao</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b="0" dirty="0">
                          <a:effectLst/>
                        </a:rPr>
                        <a:t> </a:t>
                      </a:r>
                      <a:r>
                        <a:rPr lang="en-IN" sz="1800" b="0" kern="1200" dirty="0">
                          <a:solidFill>
                            <a:schemeClr val="tx1"/>
                          </a:solidFill>
                          <a:effectLst/>
                          <a:latin typeface="+mn-lt"/>
                          <a:ea typeface="+mn-ea"/>
                          <a:cs typeface="+mn-cs"/>
                        </a:rPr>
                        <a:t>Prof. S. G. Shukla</a:t>
                      </a:r>
                      <a:endParaRPr lang="en-IN" sz="16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1</a:t>
            </a:r>
          </a:p>
          <a:p>
            <a:pPr algn="ctr"/>
            <a:r>
              <a:rPr lang="en-US" sz="2000" dirty="0">
                <a:solidFill>
                  <a:srgbClr val="000000"/>
                </a:solidFill>
                <a:latin typeface="Cambria" panose="02040503050406030204" pitchFamily="18" charset="0"/>
                <a:ea typeface="Cambria" panose="02040503050406030204" pitchFamily="18" charset="0"/>
              </a:rPr>
              <a:t>Date : 14 Sept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1200329"/>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9. References</a:t>
            </a:r>
          </a:p>
          <a:p>
            <a:endPar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A5F05F5-91CC-0DB5-18A9-FE256C1FEDC8}"/>
              </a:ext>
            </a:extLst>
          </p:cNvPr>
          <p:cNvSpPr txBox="1"/>
          <p:nvPr/>
        </p:nvSpPr>
        <p:spPr>
          <a:xfrm>
            <a:off x="228598" y="995647"/>
            <a:ext cx="8771439" cy="2031325"/>
          </a:xfrm>
          <a:prstGeom prst="rect">
            <a:avLst/>
          </a:prstGeom>
          <a:noFill/>
        </p:spPr>
        <p:txBody>
          <a:bodyPr wrap="square">
            <a:spAutoFit/>
          </a:bodyPr>
          <a:lstStyle/>
          <a:p>
            <a:r>
              <a:rPr lang="en-IN" dirty="0"/>
              <a:t>Links: </a:t>
            </a:r>
          </a:p>
          <a:p>
            <a:endParaRPr lang="en-IN" dirty="0"/>
          </a:p>
          <a:p>
            <a:pPr marL="285750" indent="-285750">
              <a:buFont typeface="Arial" panose="020B0604020202020204" pitchFamily="34" charset="0"/>
              <a:buChar char="•"/>
            </a:pPr>
            <a:r>
              <a:rPr lang="en-IN" dirty="0">
                <a:hlinkClick r:id="rId3"/>
              </a:rPr>
              <a:t>https://nmc.gov.in/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https://www.mcgm.gov.in/irj/portal/anonymous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https://www.pmc.gov.in/en/complaints-grievance</a:t>
            </a:r>
            <a:endParaRPr lang="en-IN" dirty="0"/>
          </a:p>
        </p:txBody>
      </p:sp>
    </p:spTree>
    <p:extLst>
      <p:ext uri="{BB962C8B-B14F-4D97-AF65-F5344CB8AC3E}">
        <p14:creationId xmlns:p14="http://schemas.microsoft.com/office/powerpoint/2010/main" val="65304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FC70D8-75AA-94A3-55BD-FA1FA69662BD}"/>
              </a:ext>
            </a:extLst>
          </p:cNvPr>
          <p:cNvSpPr>
            <a:spLocks noGrp="1"/>
          </p:cNvSpPr>
          <p:nvPr>
            <p:ph type="title"/>
          </p:nvPr>
        </p:nvSpPr>
        <p:spPr>
          <a:xfrm>
            <a:off x="457200" y="2857500"/>
            <a:ext cx="8229600" cy="1143000"/>
          </a:xfrm>
        </p:spPr>
        <p:txBody>
          <a:bodyPr>
            <a:normAutofit fontScale="90000"/>
          </a:bodyPr>
          <a:lstStyle/>
          <a:p>
            <a:r>
              <a:rPr lang="en-US" b="1" dirty="0">
                <a:solidFill>
                  <a:schemeClr val="accent1"/>
                </a:solidFill>
                <a:effectLst>
                  <a:outerShdw blurRad="38100" dist="38100" dir="2700000" algn="tl">
                    <a:srgbClr val="000000">
                      <a:alpha val="43137"/>
                    </a:srgbClr>
                  </a:outerShdw>
                </a:effectLst>
              </a:rPr>
              <a:t>Any Questions </a:t>
            </a:r>
            <a:br>
              <a:rPr lang="en-US" b="1" dirty="0">
                <a:solidFill>
                  <a:schemeClr val="accent1"/>
                </a:solidFill>
                <a:effectLst>
                  <a:outerShdw blurRad="38100" dist="38100" dir="2700000" algn="tl">
                    <a:srgbClr val="000000">
                      <a:alpha val="43137"/>
                    </a:srgbClr>
                  </a:outerShdw>
                </a:effectLst>
              </a:rPr>
            </a:br>
            <a:r>
              <a:rPr lang="en-US" b="1" dirty="0">
                <a:solidFill>
                  <a:schemeClr val="accent1"/>
                </a:solidFill>
                <a:effectLst>
                  <a:outerShdw blurRad="38100" dist="38100" dir="2700000" algn="tl">
                    <a:srgbClr val="000000">
                      <a:alpha val="43137"/>
                    </a:srgbClr>
                  </a:outerShdw>
                </a:effectLst>
              </a:rPr>
              <a:t>?</a:t>
            </a:r>
            <a:endParaRPr lang="en-IN"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34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73236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1. Problem Definition</a:t>
            </a:r>
            <a:endParaRPr lang="en-IN" sz="2400"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5E3DBAF7-508F-6C96-FAEE-693913C86BAD}"/>
              </a:ext>
            </a:extLst>
          </p:cNvPr>
          <p:cNvSpPr txBox="1"/>
          <p:nvPr/>
        </p:nvSpPr>
        <p:spPr>
          <a:xfrm>
            <a:off x="228599" y="944566"/>
            <a:ext cx="8808099" cy="2585323"/>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Civil Complaint Registration Application streamlines the process of reporting and resolving civic issues, such as potholes, broken streetlights, and illegal dumping. This means quicker response times and more efficient problem-solving, leading to safer and more pleasant living environments for citizens in both rural and urban areas.</a:t>
            </a:r>
          </a:p>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By providing an easy-to-use platform for reporting issues and tracking their resolution, it fosters a sense of ownership and collective responsibility for local issues.</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2. Motivation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EE251FDA-2DBC-211F-F32E-FB16B3A5415C}"/>
              </a:ext>
            </a:extLst>
          </p:cNvPr>
          <p:cNvSpPr txBox="1"/>
          <p:nvPr/>
        </p:nvSpPr>
        <p:spPr>
          <a:xfrm>
            <a:off x="182842" y="943029"/>
            <a:ext cx="8266922" cy="4217040"/>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Addressing Civic Needs:</a:t>
            </a:r>
            <a:r>
              <a:rPr lang="en-IN" sz="1800" dirty="0">
                <a:solidFill>
                  <a:srgbClr val="444444"/>
                </a:solidFill>
                <a:effectLst/>
                <a:latin typeface="Roboto" panose="02000000000000000000" pitchFamily="2" charset="0"/>
                <a:ea typeface="Times New Roman" panose="02020603050405020304" pitchFamily="18" charset="0"/>
              </a:rPr>
              <a:t> The project aims to create a Civil Complaint Registration Application that directly addresses pressing civic needs by streamlining the process of reporting and resolving issues in both rural and urban areas. It empowers citizens to actively participate in community improvement, which aligns with the department's mission of enhancing public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Positive Impact:</a:t>
            </a:r>
            <a:r>
              <a:rPr lang="en-IN" sz="1800" dirty="0">
                <a:solidFill>
                  <a:srgbClr val="444444"/>
                </a:solidFill>
                <a:effectLst/>
                <a:latin typeface="Roboto" panose="02000000000000000000" pitchFamily="2" charset="0"/>
                <a:ea typeface="Times New Roman" panose="02020603050405020304" pitchFamily="18" charset="0"/>
              </a:rPr>
              <a:t> Ultimately, the Civil Complaint Registration Application promises to have a positive and lasting impact on both rural and urban areas, improving the quality of life for citizens and enhancing the efficiency of municipal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Community Engagement:</a:t>
            </a:r>
            <a:r>
              <a:rPr lang="en-IN" sz="1800" dirty="0">
                <a:solidFill>
                  <a:srgbClr val="444444"/>
                </a:solidFill>
                <a:effectLst/>
                <a:latin typeface="Roboto" panose="02000000000000000000" pitchFamily="2" charset="0"/>
                <a:ea typeface="Times New Roman" panose="02020603050405020304" pitchFamily="18" charset="0"/>
              </a:rPr>
              <a:t> By facilitating citizen engagement and feedback, the project fosters a sense of community involvement and ownership. This aligns with the department's goal of promoting active participation in local affairs.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3. Objective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58299AA-9177-E530-5BE8-07D909BBAC06}"/>
              </a:ext>
            </a:extLst>
          </p:cNvPr>
          <p:cNvSpPr txBox="1"/>
          <p:nvPr/>
        </p:nvSpPr>
        <p:spPr>
          <a:xfrm>
            <a:off x="143962" y="838201"/>
            <a:ext cx="8923838" cy="4278094"/>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The primary objective of the Civil Complaint Registration Application for Rural and Urban Areas is to leverage cutting-edge technology, including Machine Learning, Image Processing, and Data Science, to enhance civic engagement, improve administrative efficiency, and contribute to the overall betterment of communities. </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Streamline Complaint Reporting:</a:t>
            </a:r>
            <a:r>
              <a:rPr lang="en-IN" sz="1800" dirty="0">
                <a:solidFill>
                  <a:srgbClr val="444444"/>
                </a:solidFill>
                <a:effectLst/>
                <a:latin typeface="Roboto" panose="02000000000000000000" pitchFamily="2" charset="0"/>
                <a:ea typeface="Times New Roman" panose="02020603050405020304" pitchFamily="18" charset="0"/>
              </a:rPr>
              <a:t> Develop a user-friendly platform that simplifies the process of reporting civic issues, enabling citizens from all backgrounds, including those in rural areas, to submit complaints effortlessly.</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Automated Complaint Evaluation: </a:t>
            </a:r>
            <a:r>
              <a:rPr lang="en-IN" sz="1800" dirty="0">
                <a:solidFill>
                  <a:srgbClr val="444444"/>
                </a:solidFill>
                <a:effectLst/>
                <a:latin typeface="Roboto" panose="02000000000000000000" pitchFamily="2" charset="0"/>
                <a:ea typeface="Times New Roman" panose="02020603050405020304" pitchFamily="18" charset="0"/>
              </a:rPr>
              <a:t>Implement image processing and machine learning algorithms to automatically categorize and assess the severity of complaints based on uploaded images, allowing for faster and more accurate issue identification.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Priority Assignment:</a:t>
            </a:r>
            <a:r>
              <a:rPr lang="en-IN" sz="1800" dirty="0">
                <a:solidFill>
                  <a:srgbClr val="444444"/>
                </a:solidFill>
                <a:effectLst/>
                <a:latin typeface="Roboto" panose="02000000000000000000" pitchFamily="2" charset="0"/>
                <a:ea typeface="Times New Roman" panose="02020603050405020304" pitchFamily="18" charset="0"/>
              </a:rPr>
              <a:t> Utilize machine learning models to prioritize complaints based on factors such as severity, location, historical data, and potential safety hazards, ensuring that critical issues receive immediate attention.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4. Scope</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2138D008-CF41-C4F8-F581-C75C6E13D6E6}"/>
              </a:ext>
            </a:extLst>
          </p:cNvPr>
          <p:cNvSpPr txBox="1"/>
          <p:nvPr/>
        </p:nvSpPr>
        <p:spPr>
          <a:xfrm>
            <a:off x="143962" y="1143000"/>
            <a:ext cx="8763001" cy="3724096"/>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Data-Driven Decision Making:</a:t>
            </a:r>
            <a:r>
              <a:rPr lang="en-IN" sz="1800" dirty="0">
                <a:solidFill>
                  <a:srgbClr val="444444"/>
                </a:solidFill>
                <a:effectLst/>
                <a:latin typeface="Roboto" panose="02000000000000000000" pitchFamily="2" charset="0"/>
                <a:ea typeface="Times New Roman" panose="02020603050405020304" pitchFamily="18" charset="0"/>
              </a:rPr>
              <a:t> Collect, </a:t>
            </a:r>
            <a:r>
              <a:rPr lang="en-IN" sz="1800" dirty="0" err="1">
                <a:solidFill>
                  <a:srgbClr val="444444"/>
                </a:solidFill>
                <a:effectLst/>
                <a:latin typeface="Roboto" panose="02000000000000000000" pitchFamily="2" charset="0"/>
                <a:ea typeface="Times New Roman" panose="02020603050405020304" pitchFamily="18" charset="0"/>
              </a:rPr>
              <a:t>Analyze</a:t>
            </a:r>
            <a:r>
              <a:rPr lang="en-IN" sz="1800" dirty="0">
                <a:solidFill>
                  <a:srgbClr val="444444"/>
                </a:solidFill>
                <a:effectLst/>
                <a:latin typeface="Roboto" panose="02000000000000000000" pitchFamily="2" charset="0"/>
                <a:ea typeface="Times New Roman" panose="02020603050405020304" pitchFamily="18" charset="0"/>
              </a:rPr>
              <a:t>, and Visualize complaint data to provide local authorities with valuable insights for better resource allocation, urban planning, and evidence-based decision-making.</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Foster transparency in local governance by providing real-time updates to citizens on the status of their complaints, ensuring they remain informed throughout the resolution process.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Collaboration with Local Authorities:</a:t>
            </a:r>
            <a:r>
              <a:rPr lang="en-IN" sz="1800" dirty="0">
                <a:solidFill>
                  <a:srgbClr val="444444"/>
                </a:solidFill>
                <a:effectLst/>
                <a:latin typeface="Roboto" panose="02000000000000000000" pitchFamily="2" charset="0"/>
                <a:ea typeface="Times New Roman" panose="02020603050405020304" pitchFamily="18" charset="0"/>
              </a:rPr>
              <a:t> Collaborate closely with municipal authorities, fostering cooperation and integration with existing systems for seamless complaint resolution.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 and Community Impact: </a:t>
            </a:r>
            <a:r>
              <a:rPr lang="en-IN" sz="1800" dirty="0">
                <a:solidFill>
                  <a:srgbClr val="444444"/>
                </a:solidFill>
                <a:effectLst/>
                <a:latin typeface="Roboto" panose="02000000000000000000" pitchFamily="2" charset="0"/>
                <a:ea typeface="Times New Roman" panose="02020603050405020304" pitchFamily="18" charset="0"/>
              </a:rPr>
              <a:t>Promote widespread adoption of the application, with a focus on reaching underserved areas, to empower citizens and create a positive impact on their communities.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25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5. Process Description: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4CCF5A44-10F9-0522-28CD-B64535676B4C}"/>
              </a:ext>
            </a:extLst>
          </p:cNvPr>
          <p:cNvSpPr txBox="1"/>
          <p:nvPr/>
        </p:nvSpPr>
        <p:spPr>
          <a:xfrm>
            <a:off x="228598" y="922013"/>
            <a:ext cx="8305801" cy="923330"/>
          </a:xfrm>
          <a:prstGeom prst="rect">
            <a:avLst/>
          </a:prstGeom>
          <a:noFill/>
        </p:spPr>
        <p:txBody>
          <a:bodyPr wrap="square">
            <a:spAutoFit/>
          </a:bodyPr>
          <a:lstStyle/>
          <a:p>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The process of the whole software system proposed, to be developed, is supported by Prototype</a:t>
            </a:r>
            <a:r>
              <a:rPr lang="en-IN" sz="1800" b="1" i="1"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to explain the flow of the </a:t>
            </a:r>
            <a:r>
              <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rPr>
              <a:t>Proposed</a:t>
            </a:r>
            <a:r>
              <a:rPr lang="en-IN" sz="18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rPr>
              <a:t> control and UI design in the project</a:t>
            </a:r>
            <a:endParaRPr lang="en-IN" dirty="0"/>
          </a:p>
        </p:txBody>
      </p:sp>
      <p:sp>
        <p:nvSpPr>
          <p:cNvPr id="9" name="TextBox 8">
            <a:extLst>
              <a:ext uri="{FF2B5EF4-FFF2-40B4-BE49-F238E27FC236}">
                <a16:creationId xmlns:a16="http://schemas.microsoft.com/office/drawing/2014/main" id="{D3983E2E-A999-AD0D-8B16-C957EBE5E8B2}"/>
              </a:ext>
            </a:extLst>
          </p:cNvPr>
          <p:cNvSpPr txBox="1"/>
          <p:nvPr/>
        </p:nvSpPr>
        <p:spPr>
          <a:xfrm>
            <a:off x="304800" y="2088595"/>
            <a:ext cx="7848600" cy="1508105"/>
          </a:xfrm>
          <a:prstGeom prst="rect">
            <a:avLst/>
          </a:prstGeom>
          <a:noFill/>
        </p:spPr>
        <p:txBody>
          <a:bodyPr wrap="square">
            <a:spAutoFit/>
          </a:bodyPr>
          <a:lstStyle/>
          <a:p>
            <a:pPr algn="just">
              <a:spcAft>
                <a:spcPts val="750"/>
              </a:spcAft>
            </a:pPr>
            <a:r>
              <a:rPr lang="en-IN" sz="1800" dirty="0">
                <a:solidFill>
                  <a:srgbClr val="444444"/>
                </a:solidFill>
                <a:effectLst/>
                <a:latin typeface="Roboto" panose="02000000000000000000" pitchFamily="2" charset="0"/>
                <a:ea typeface="Times New Roman" panose="02020603050405020304" pitchFamily="18" charset="0"/>
              </a:rPr>
              <a:t>Here the prototype designed which conclude the</a:t>
            </a:r>
            <a:r>
              <a:rPr lang="en-IN" dirty="0">
                <a:solidFill>
                  <a:srgbClr val="444444"/>
                </a:solidFill>
                <a:latin typeface="Roboto" panose="02000000000000000000" pitchFamily="2" charset="0"/>
                <a:ea typeface="Times New Roman" panose="02020603050405020304" pitchFamily="18" charset="0"/>
              </a:rPr>
              <a:t> different</a:t>
            </a:r>
            <a:r>
              <a:rPr lang="en-IN" sz="1800" dirty="0">
                <a:solidFill>
                  <a:srgbClr val="444444"/>
                </a:solidFill>
                <a:effectLst/>
                <a:latin typeface="Roboto" panose="02000000000000000000" pitchFamily="2" charset="0"/>
                <a:ea typeface="Times New Roman" panose="02020603050405020304" pitchFamily="18" charset="0"/>
              </a:rPr>
              <a:t> point views:</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3"/>
              </a:rPr>
              <a:t>User/Citizen</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dirty="0">
                <a:solidFill>
                  <a:srgbClr val="444444"/>
                </a:solidFill>
                <a:latin typeface="Roboto" panose="02000000000000000000" pitchFamily="2" charset="0"/>
                <a:ea typeface="Times New Roman" panose="02020603050405020304" pitchFamily="18" charset="0"/>
                <a:hlinkClick r:id="rId4"/>
              </a:rPr>
              <a:t>Divisional Officer</a:t>
            </a:r>
            <a:r>
              <a:rPr lang="en-IN" dirty="0">
                <a:solidFill>
                  <a:srgbClr val="444444"/>
                </a:solidFill>
                <a:latin typeface="Roboto" panose="02000000000000000000" pitchFamily="2" charset="0"/>
                <a:ea typeface="Times New Roman" panose="02020603050405020304" pitchFamily="18" charset="0"/>
              </a:rPr>
              <a:t>.</a:t>
            </a:r>
          </a:p>
          <a:p>
            <a:pPr marL="342900" indent="-342900" algn="just">
              <a:spcAft>
                <a:spcPts val="750"/>
              </a:spcAft>
              <a:buFont typeface="+mj-lt"/>
              <a:buAutoNum type="arabicPeriod"/>
            </a:pPr>
            <a:r>
              <a:rPr lang="en-IN">
                <a:solidFill>
                  <a:srgbClr val="444444"/>
                </a:solidFill>
                <a:latin typeface="Roboto" panose="02000000000000000000" pitchFamily="2" charset="0"/>
                <a:ea typeface="Times New Roman" panose="02020603050405020304" pitchFamily="18" charset="0"/>
                <a:hlinkClick r:id="rId4"/>
              </a:rPr>
              <a:t>Upper Divisional Officer</a:t>
            </a:r>
            <a:r>
              <a:rPr lang="en-IN">
                <a:solidFill>
                  <a:srgbClr val="444444"/>
                </a:solidFill>
                <a:latin typeface="Roboto" panose="02000000000000000000" pitchFamily="2" charset="0"/>
                <a:ea typeface="Times New Roman" panose="02020603050405020304" pitchFamily="18" charset="0"/>
              </a:rPr>
              <a:t>.</a:t>
            </a:r>
            <a:endParaRPr lang="en-IN" dirty="0">
              <a:solidFill>
                <a:srgbClr val="444444"/>
              </a:solidFill>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27702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6. Software- Hardware requirement</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DB7BA10C-B78C-3337-F8D5-98BDFFDE1051}"/>
              </a:ext>
            </a:extLst>
          </p:cNvPr>
          <p:cNvSpPr txBox="1"/>
          <p:nvPr/>
        </p:nvSpPr>
        <p:spPr>
          <a:xfrm>
            <a:off x="228598" y="990598"/>
            <a:ext cx="8458201" cy="4062651"/>
          </a:xfrm>
          <a:prstGeom prst="rect">
            <a:avLst/>
          </a:prstGeom>
          <a:noFill/>
        </p:spPr>
        <p:txBody>
          <a:bodyPr wrap="square">
            <a:spAutoFit/>
          </a:bodyPr>
          <a:lstStyle/>
          <a:p>
            <a:pPr algn="just">
              <a:spcAft>
                <a:spcPts val="750"/>
              </a:spcAft>
            </a:pPr>
            <a:r>
              <a:rPr lang="en-IN" sz="1800" b="1" dirty="0">
                <a:solidFill>
                  <a:srgbClr val="444444"/>
                </a:solidFill>
                <a:effectLst/>
                <a:latin typeface="Roboto" panose="02000000000000000000" pitchFamily="2" charset="0"/>
                <a:ea typeface="Times New Roman" panose="02020603050405020304" pitchFamily="18" charset="0"/>
              </a:rPr>
              <a:t>Resources:</a:t>
            </a:r>
            <a:r>
              <a:rPr lang="en-IN" sz="1800" dirty="0">
                <a:solidFill>
                  <a:srgbClr val="444444"/>
                </a:solidFill>
                <a:effectLst/>
                <a:latin typeface="Roboto" panose="02000000000000000000" pitchFamily="2" charset="0"/>
                <a:ea typeface="Times New Roman" panose="02020603050405020304" pitchFamily="18" charset="0"/>
              </a:rPr>
              <a:t> The requirement of the resources for designing and developing the proposed system are as mentioned below:</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Hardware / Software Requirement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4G/5G Smartphone.</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800" dirty="0">
                <a:solidFill>
                  <a:srgbClr val="444444"/>
                </a:solidFill>
                <a:effectLst/>
                <a:latin typeface="Roboto" panose="02000000000000000000" pitchFamily="2" charset="0"/>
                <a:ea typeface="Times New Roman" panose="02020603050405020304" pitchFamily="18" charset="0"/>
              </a:rPr>
              <a:t>Datasets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Civil complaint Classes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3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7. Strength</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34B96F70-6C87-1AE7-A18F-2C7DA394093D}"/>
              </a:ext>
            </a:extLst>
          </p:cNvPr>
          <p:cNvSpPr txBox="1"/>
          <p:nvPr/>
        </p:nvSpPr>
        <p:spPr>
          <a:xfrm>
            <a:off x="143962" y="1066800"/>
            <a:ext cx="8305801" cy="3344505"/>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Efficiency and Automation:</a:t>
            </a:r>
            <a:r>
              <a:rPr lang="en-IN" sz="1800" dirty="0">
                <a:solidFill>
                  <a:srgbClr val="444444"/>
                </a:solidFill>
                <a:effectLst/>
                <a:latin typeface="Roboto" panose="02000000000000000000" pitchFamily="2" charset="0"/>
                <a:ea typeface="Times New Roman" panose="02020603050405020304" pitchFamily="18" charset="0"/>
              </a:rPr>
              <a:t> The application automates the complaint categorization and priority assignment process through machine learning and image processing. This leads to faster issue resolution, improved resource allocation, and enhanced civic services.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Transparency and Accountability:</a:t>
            </a:r>
            <a:r>
              <a:rPr lang="en-IN" sz="1800" dirty="0">
                <a:solidFill>
                  <a:srgbClr val="444444"/>
                </a:solidFill>
                <a:effectLst/>
                <a:latin typeface="Roboto" panose="02000000000000000000" pitchFamily="2" charset="0"/>
                <a:ea typeface="Times New Roman" panose="02020603050405020304" pitchFamily="18" charset="0"/>
              </a:rPr>
              <a:t> Real-time updates and feedback mechanisms enhance transparency in local governance, holding authorities accountable for their actions and decisions. This can lead to increased trust in the administration.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Scalability: </a:t>
            </a:r>
            <a:r>
              <a:rPr lang="en-IN" sz="1800" dirty="0">
                <a:solidFill>
                  <a:srgbClr val="444444"/>
                </a:solidFill>
                <a:effectLst/>
                <a:latin typeface="Roboto" panose="02000000000000000000" pitchFamily="2" charset="0"/>
                <a:ea typeface="Times New Roman" panose="02020603050405020304" pitchFamily="18" charset="0"/>
              </a:rPr>
              <a:t>The application can be scaled to accommodate a growing user base and increasing complaint volume, making it adaptable to various community sizes and needs.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281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461665"/>
          </a:xfrm>
          <a:prstGeom prst="rect">
            <a:avLst/>
          </a:prstGeom>
        </p:spPr>
        <p:txBody>
          <a:bodyPr wrap="square">
            <a:spAutoFit/>
          </a:bodyPr>
          <a:lstStyle/>
          <a:p>
            <a:r>
              <a:rPr lang="en-US"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8. Limitation</a:t>
            </a:r>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91B5E467-3F69-4B2C-199E-739498BBEC31}"/>
              </a:ext>
            </a:extLst>
          </p:cNvPr>
          <p:cNvSpPr txBox="1"/>
          <p:nvPr/>
        </p:nvSpPr>
        <p:spPr>
          <a:xfrm>
            <a:off x="143962" y="1066799"/>
            <a:ext cx="8390438" cy="3581399"/>
          </a:xfrm>
          <a:prstGeom prst="rect">
            <a:avLst/>
          </a:prstGeom>
          <a:noFill/>
        </p:spPr>
        <p:txBody>
          <a:bodyPr wrap="square">
            <a:spAutoFit/>
          </a:bodyPr>
          <a:lstStyle/>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ML Model Accuracy:</a:t>
            </a:r>
            <a:r>
              <a:rPr lang="en-IN" sz="1800" dirty="0">
                <a:solidFill>
                  <a:srgbClr val="444444"/>
                </a:solidFill>
                <a:effectLst/>
                <a:latin typeface="Roboto" panose="02000000000000000000" pitchFamily="2" charset="0"/>
                <a:ea typeface="Times New Roman" panose="02020603050405020304" pitchFamily="18" charset="0"/>
              </a:rPr>
              <a:t> The accuracy of machine learning models for image categorization and priority assignment may vary depending on the quality and diversity of training data. Continuous model refinement is essential.</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Infrastructure Requirements:</a:t>
            </a:r>
            <a:r>
              <a:rPr lang="en-IN" sz="1800" dirty="0">
                <a:solidFill>
                  <a:srgbClr val="444444"/>
                </a:solidFill>
                <a:effectLst/>
                <a:latin typeface="Roboto" panose="02000000000000000000" pitchFamily="2" charset="0"/>
                <a:ea typeface="Times New Roman" panose="02020603050405020304" pitchFamily="18" charset="0"/>
              </a:rPr>
              <a:t> The application relies on the availability of mobile devices, internet access, and GPS functionality, which might not be uniformly accessible in all areas.</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User Adoption:</a:t>
            </a:r>
            <a:r>
              <a:rPr lang="en-IN" sz="1800" dirty="0">
                <a:solidFill>
                  <a:srgbClr val="444444"/>
                </a:solidFill>
                <a:effectLst/>
                <a:latin typeface="Roboto" panose="02000000000000000000" pitchFamily="2" charset="0"/>
                <a:ea typeface="Times New Roman" panose="02020603050405020304" pitchFamily="18" charset="0"/>
              </a:rPr>
              <a:t> Encouraging citizens to actively use the application and report issues may require a concerted awareness and education campaign.</a:t>
            </a:r>
            <a:endParaRPr lang="en-IN" sz="24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800" b="1" dirty="0">
                <a:solidFill>
                  <a:srgbClr val="444444"/>
                </a:solidFill>
                <a:effectLst/>
                <a:latin typeface="Roboto" panose="02000000000000000000" pitchFamily="2" charset="0"/>
                <a:ea typeface="Times New Roman" panose="02020603050405020304" pitchFamily="18" charset="0"/>
              </a:rPr>
              <a:t>Dependency on Authorities:</a:t>
            </a:r>
            <a:r>
              <a:rPr lang="en-IN" sz="1800" dirty="0">
                <a:solidFill>
                  <a:srgbClr val="444444"/>
                </a:solidFill>
                <a:effectLst/>
                <a:latin typeface="Roboto" panose="02000000000000000000" pitchFamily="2" charset="0"/>
                <a:ea typeface="Times New Roman" panose="02020603050405020304" pitchFamily="18" charset="0"/>
              </a:rPr>
              <a:t> The success of the project relies on the willingness and ability of municipal authorities to address reported complaints promptly and effectively.</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0425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1037</Words>
  <Application>Microsoft Office PowerPoint</Application>
  <PresentationFormat>On-screen Show (4:3)</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Roboto</vt:lpstr>
      <vt:lpstr>Segoe UI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59</cp:revision>
  <dcterms:created xsi:type="dcterms:W3CDTF">2019-10-03T11:19:58Z</dcterms:created>
  <dcterms:modified xsi:type="dcterms:W3CDTF">2023-10-28T02:38:59Z</dcterms:modified>
</cp:coreProperties>
</file>