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88" r:id="rId4"/>
    <p:sldId id="287" r:id="rId5"/>
    <p:sldId id="289" r:id="rId6"/>
    <p:sldId id="276" r:id="rId7"/>
    <p:sldId id="28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81" d="100"/>
          <a:sy n="81" d="100"/>
        </p:scale>
        <p:origin x="148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6A91DB-FFDE-4465-B834-58D24B67D8CE}" type="datetimeFigureOut">
              <a:rPr lang="en-US" smtClean="0"/>
              <a:pPr/>
              <a:t>7/28/2023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9D5E9-700F-480B-B892-860B2B290507}" type="slidenum">
              <a:rPr lang="en-US" smtClean="0"/>
              <a:pPr/>
              <a:t>‹#›</a:t>
            </a:fld>
            <a:endParaRPr lang="en-US"/>
          </a:p>
        </p:txBody>
      </p:sp>
    </p:spTree>
    <p:extLst>
      <p:ext uri="{BB962C8B-B14F-4D97-AF65-F5344CB8AC3E}">
        <p14:creationId xmlns:p14="http://schemas.microsoft.com/office/powerpoint/2010/main" val="343239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99D5E9-700F-480B-B892-860B2B290507}" type="slidenum">
              <a:rPr lang="en-US" smtClean="0"/>
              <a:pPr/>
              <a:t>1</a:t>
            </a:fld>
            <a:endParaRPr lang="en-US"/>
          </a:p>
        </p:txBody>
      </p:sp>
    </p:spTree>
    <p:extLst>
      <p:ext uri="{BB962C8B-B14F-4D97-AF65-F5344CB8AC3E}">
        <p14:creationId xmlns:p14="http://schemas.microsoft.com/office/powerpoint/2010/main" val="134627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1E7C08-ADF1-4C31-B1C4-036A92DB6ADC}" type="datetime3">
              <a:rPr lang="en-US" smtClean="0"/>
              <a:t>28 July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C0CA9-F43B-4292-A1F2-1E6B80ABEF1A}" type="datetime3">
              <a:rPr lang="en-US" smtClean="0"/>
              <a:t>28 July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6E133C-4EB4-4018-A687-E444DBEDA2C8}" type="datetime3">
              <a:rPr lang="en-US" smtClean="0"/>
              <a:t>28 July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8E397-F117-4FA0-9CAA-30676671957B}" type="datetime3">
              <a:rPr lang="en-US" smtClean="0"/>
              <a:t>28 July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29DA2-F7AE-4F3B-A5AB-20CB794859DE}" type="datetime3">
              <a:rPr lang="en-US" smtClean="0"/>
              <a:t>28 July 2023</a:t>
            </a:fld>
            <a:endParaRPr lang="en-US"/>
          </a:p>
        </p:txBody>
      </p:sp>
      <p:sp>
        <p:nvSpPr>
          <p:cNvPr id="5" name="Footer Placeholder 4"/>
          <p:cNvSpPr>
            <a:spLocks noGrp="1"/>
          </p:cNvSpPr>
          <p:nvPr>
            <p:ph type="ftr" sz="quarter" idx="11"/>
          </p:nvPr>
        </p:nvSpPr>
        <p:spPr/>
        <p:txBody>
          <a:bodyPr/>
          <a:lstStyle/>
          <a:p>
            <a:r>
              <a:rPr lang="en-US"/>
              <a:t>GCOERC Nashik,                                             Seminar Presentation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471844-BC21-49C3-8714-AB23BF48C212}" type="datetime3">
              <a:rPr lang="en-US" smtClean="0"/>
              <a:t>28 July 2023</a:t>
            </a:fld>
            <a:endParaRPr lang="en-US"/>
          </a:p>
        </p:txBody>
      </p:sp>
      <p:sp>
        <p:nvSpPr>
          <p:cNvPr id="6" name="Footer Placeholder 5"/>
          <p:cNvSpPr>
            <a:spLocks noGrp="1"/>
          </p:cNvSpPr>
          <p:nvPr>
            <p:ph type="ftr" sz="quarter" idx="11"/>
          </p:nvPr>
        </p:nvSpPr>
        <p:spPr/>
        <p:txBody>
          <a:bodyPr/>
          <a:lstStyle/>
          <a:p>
            <a:r>
              <a:rPr lang="en-US"/>
              <a:t>GCOERC Nashik,                                             Seminar Presentation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35F5D1-2136-4A5B-99B2-7357FF7AB05B}" type="datetime3">
              <a:rPr lang="en-US" smtClean="0"/>
              <a:t>28 July 2023</a:t>
            </a:fld>
            <a:endParaRPr lang="en-US"/>
          </a:p>
        </p:txBody>
      </p:sp>
      <p:sp>
        <p:nvSpPr>
          <p:cNvPr id="8" name="Footer Placeholder 7"/>
          <p:cNvSpPr>
            <a:spLocks noGrp="1"/>
          </p:cNvSpPr>
          <p:nvPr>
            <p:ph type="ftr" sz="quarter" idx="11"/>
          </p:nvPr>
        </p:nvSpPr>
        <p:spPr/>
        <p:txBody>
          <a:bodyPr/>
          <a:lstStyle/>
          <a:p>
            <a:r>
              <a:rPr lang="en-US"/>
              <a:t>GCOERC Nashik,                                             Seminar Presentation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C062D8-B5D9-4426-922D-8E71AFB20465}" type="datetime3">
              <a:rPr lang="en-US" smtClean="0"/>
              <a:t>28 July 2023</a:t>
            </a:fld>
            <a:endParaRPr lang="en-US"/>
          </a:p>
        </p:txBody>
      </p:sp>
      <p:sp>
        <p:nvSpPr>
          <p:cNvPr id="4" name="Footer Placeholder 3"/>
          <p:cNvSpPr>
            <a:spLocks noGrp="1"/>
          </p:cNvSpPr>
          <p:nvPr>
            <p:ph type="ftr" sz="quarter" idx="11"/>
          </p:nvPr>
        </p:nvSpPr>
        <p:spPr/>
        <p:txBody>
          <a:bodyPr/>
          <a:lstStyle/>
          <a:p>
            <a:r>
              <a:rPr lang="en-US"/>
              <a:t>GCOERC Nashik,                                             Seminar Presentation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9A725-BA32-40E2-88D2-660C263CEFFD}" type="datetime3">
              <a:rPr lang="en-US" smtClean="0"/>
              <a:t>28 July 2023</a:t>
            </a:fld>
            <a:endParaRPr lang="en-US"/>
          </a:p>
        </p:txBody>
      </p:sp>
      <p:sp>
        <p:nvSpPr>
          <p:cNvPr id="3" name="Footer Placeholder 2"/>
          <p:cNvSpPr>
            <a:spLocks noGrp="1"/>
          </p:cNvSpPr>
          <p:nvPr>
            <p:ph type="ftr" sz="quarter" idx="11"/>
          </p:nvPr>
        </p:nvSpPr>
        <p:spPr/>
        <p:txBody>
          <a:bodyPr/>
          <a:lstStyle/>
          <a:p>
            <a:r>
              <a:rPr lang="en-US"/>
              <a:t>GCOERC Nashik,                                             Seminar Presentation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4A9E9-2082-4CF9-B105-322C6F9E019D}" type="datetime3">
              <a:rPr lang="en-US" smtClean="0"/>
              <a:t>28 July 2023</a:t>
            </a:fld>
            <a:endParaRPr lang="en-US"/>
          </a:p>
        </p:txBody>
      </p:sp>
      <p:sp>
        <p:nvSpPr>
          <p:cNvPr id="6" name="Footer Placeholder 5"/>
          <p:cNvSpPr>
            <a:spLocks noGrp="1"/>
          </p:cNvSpPr>
          <p:nvPr>
            <p:ph type="ftr" sz="quarter" idx="11"/>
          </p:nvPr>
        </p:nvSpPr>
        <p:spPr/>
        <p:txBody>
          <a:bodyPr/>
          <a:lstStyle/>
          <a:p>
            <a:r>
              <a:rPr lang="en-US"/>
              <a:t>GCOERC Nashik,                                             Seminar Presentation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7B204-4FDC-4FEB-B951-C08B75AC08BA}" type="datetime3">
              <a:rPr lang="en-US" smtClean="0"/>
              <a:t>28 July 2023</a:t>
            </a:fld>
            <a:endParaRPr lang="en-US"/>
          </a:p>
        </p:txBody>
      </p:sp>
      <p:sp>
        <p:nvSpPr>
          <p:cNvPr id="6" name="Footer Placeholder 5"/>
          <p:cNvSpPr>
            <a:spLocks noGrp="1"/>
          </p:cNvSpPr>
          <p:nvPr>
            <p:ph type="ftr" sz="quarter" idx="11"/>
          </p:nvPr>
        </p:nvSpPr>
        <p:spPr/>
        <p:txBody>
          <a:bodyPr/>
          <a:lstStyle/>
          <a:p>
            <a:r>
              <a:rPr lang="en-US"/>
              <a:t>GCOERC Nashik,                                             Seminar Presentation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02B33-CB11-43E8-9804-1E29F196C2C0}" type="datetime3">
              <a:rPr lang="en-US" smtClean="0"/>
              <a:t>28 July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GCOERC Nashik,                                             Seminar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ievance.nmcutilities.in/login"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complaint.pmc.gov.in/logout?user=citizen"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portal.mcgm.gov.in/irj/portal/anonymous/qlcomplaintreg?guest_user=english"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p:spPr>
        <p:style>
          <a:lnRef idx="0">
            <a:schemeClr val="accent5"/>
          </a:lnRef>
          <a:fillRef idx="3">
            <a:schemeClr val="accent5"/>
          </a:fillRef>
          <a:effectRef idx="3">
            <a:schemeClr val="accent5"/>
          </a:effectRef>
          <a:fontRef idx="minor">
            <a:schemeClr val="lt1"/>
          </a:fontRef>
        </p:style>
        <p:txBody>
          <a:bodyPr>
            <a:normAutofit/>
          </a:bodyPr>
          <a:lstStyle/>
          <a:p>
            <a:r>
              <a:rPr lang="en-US" sz="2400" b="1" dirty="0">
                <a:latin typeface="Cambria" pitchFamily="18" charset="0"/>
                <a:ea typeface="Cambria" pitchFamily="18" charset="0"/>
              </a:rPr>
              <a:t>B.E  Project Presentation </a:t>
            </a:r>
          </a:p>
        </p:txBody>
      </p:sp>
      <p:sp>
        <p:nvSpPr>
          <p:cNvPr id="4"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endParaRPr lang="en-US" sz="11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2049" name="Rectangle 1"/>
          <p:cNvSpPr>
            <a:spLocks noChangeArrowheads="1"/>
          </p:cNvSpPr>
          <p:nvPr/>
        </p:nvSpPr>
        <p:spPr bwMode="auto">
          <a:xfrm>
            <a:off x="495300" y="2133600"/>
            <a:ext cx="8153400" cy="578882"/>
          </a:xfrm>
          <a:prstGeom prst="round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800" b="1" dirty="0">
                <a:latin typeface="Cambria" panose="02040503050406030204" pitchFamily="18" charset="0"/>
                <a:ea typeface="Cambria" panose="02040503050406030204" pitchFamily="18" charset="0"/>
              </a:rPr>
              <a:t>Domain : Image Processing , ML , Data Science</a:t>
            </a:r>
          </a:p>
        </p:txBody>
      </p:sp>
      <p:sp>
        <p:nvSpPr>
          <p:cNvPr id="15361" name="Rectangle 1"/>
          <p:cNvSpPr>
            <a:spLocks noChangeArrowheads="1"/>
          </p:cNvSpPr>
          <p:nvPr/>
        </p:nvSpPr>
        <p:spPr bwMode="auto">
          <a:xfrm>
            <a:off x="3113420" y="4267200"/>
            <a:ext cx="3048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US" b="1" i="0" u="none" strike="noStrike" cap="none" normalizeH="0" baseline="0" dirty="0">
                <a:ln>
                  <a:noFill/>
                </a:ln>
                <a:effectLst/>
                <a:latin typeface="Cambria" panose="02040503050406030204" pitchFamily="18" charset="0"/>
                <a:ea typeface="Cambria" panose="02040503050406030204" pitchFamily="18" charset="0"/>
                <a:cs typeface="Arial" pitchFamily="34" charset="0"/>
              </a:rPr>
              <a:t>Mr.</a:t>
            </a:r>
            <a:r>
              <a:rPr lang="en-US" b="1" baseline="0" dirty="0">
                <a:latin typeface="Cambria" panose="02040503050406030204" pitchFamily="18" charset="0"/>
                <a:ea typeface="Cambria" panose="02040503050406030204" pitchFamily="18" charset="0"/>
                <a:cs typeface="Arial" pitchFamily="34" charset="0"/>
              </a:rPr>
              <a:t> </a:t>
            </a:r>
            <a:r>
              <a:rPr lang="en-US" b="1" dirty="0" err="1">
                <a:latin typeface="Cambria" panose="02040503050406030204" pitchFamily="18" charset="0"/>
                <a:ea typeface="Cambria" panose="02040503050406030204" pitchFamily="18" charset="0"/>
                <a:cs typeface="Arial" pitchFamily="34" charset="0"/>
              </a:rPr>
              <a:t>Tejas</a:t>
            </a:r>
            <a:r>
              <a:rPr lang="en-US" b="1" dirty="0">
                <a:latin typeface="Cambria" panose="02040503050406030204" pitchFamily="18" charset="0"/>
                <a:ea typeface="Cambria" panose="02040503050406030204" pitchFamily="18" charset="0"/>
                <a:cs typeface="Arial" pitchFamily="34" charset="0"/>
              </a:rPr>
              <a:t> </a:t>
            </a:r>
            <a:r>
              <a:rPr lang="en-US" b="1" dirty="0" err="1">
                <a:latin typeface="Cambria" panose="02040503050406030204" pitchFamily="18" charset="0"/>
                <a:ea typeface="Cambria" panose="02040503050406030204" pitchFamily="18" charset="0"/>
                <a:cs typeface="Arial" pitchFamily="34" charset="0"/>
              </a:rPr>
              <a:t>Bhandare</a:t>
            </a:r>
            <a:r>
              <a:rPr lang="en-US" b="1" dirty="0">
                <a:latin typeface="Cambria" panose="02040503050406030204" pitchFamily="18" charset="0"/>
                <a:ea typeface="Cambria" panose="02040503050406030204" pitchFamily="18" charset="0"/>
                <a:cs typeface="Arial" pitchFamily="34" charset="0"/>
              </a:rPr>
              <a:t> </a:t>
            </a:r>
            <a:r>
              <a:rPr kumimoji="0" lang="en-US" b="1" i="0" u="none" strike="noStrike" cap="none" normalizeH="0" dirty="0">
                <a:ln>
                  <a:noFill/>
                </a:ln>
                <a:effectLst/>
                <a:latin typeface="Cambria" panose="02040503050406030204" pitchFamily="18" charset="0"/>
                <a:ea typeface="Cambria" panose="02040503050406030204" pitchFamily="18" charset="0"/>
                <a:cs typeface="Arial" pitchFamily="34" charset="0"/>
              </a:rPr>
              <a:t>(17)</a:t>
            </a:r>
          </a:p>
          <a:p>
            <a:pPr lvl="0" algn="just" eaLnBrk="0" fontAlgn="base" hangingPunct="0">
              <a:spcBef>
                <a:spcPct val="0"/>
              </a:spcBef>
              <a:spcAft>
                <a:spcPct val="0"/>
              </a:spcAft>
            </a:pPr>
            <a:r>
              <a:rPr lang="en-US" b="1" baseline="0" dirty="0">
                <a:latin typeface="Cambria" panose="02040503050406030204" pitchFamily="18" charset="0"/>
                <a:ea typeface="Cambria" panose="02040503050406030204" pitchFamily="18" charset="0"/>
                <a:cs typeface="Arial" pitchFamily="34" charset="0"/>
              </a:rPr>
              <a:t>Mr. </a:t>
            </a:r>
            <a:r>
              <a:rPr lang="en-US" b="1" dirty="0">
                <a:latin typeface="Cambria" panose="02040503050406030204" pitchFamily="18" charset="0"/>
                <a:ea typeface="Cambria" panose="02040503050406030204" pitchFamily="18" charset="0"/>
                <a:cs typeface="Arial" pitchFamily="34" charset="0"/>
              </a:rPr>
              <a:t>Rohit </a:t>
            </a:r>
            <a:r>
              <a:rPr lang="en-US" b="1" dirty="0" err="1">
                <a:latin typeface="Cambria" panose="02040503050406030204" pitchFamily="18" charset="0"/>
                <a:ea typeface="Cambria" panose="02040503050406030204" pitchFamily="18" charset="0"/>
                <a:cs typeface="Arial" pitchFamily="34" charset="0"/>
              </a:rPr>
              <a:t>Bava</a:t>
            </a:r>
            <a:r>
              <a:rPr lang="en-US" b="1" dirty="0">
                <a:latin typeface="Cambria" panose="02040503050406030204" pitchFamily="18" charset="0"/>
                <a:ea typeface="Cambria" panose="02040503050406030204" pitchFamily="18" charset="0"/>
                <a:cs typeface="Arial" pitchFamily="34" charset="0"/>
              </a:rPr>
              <a:t> </a:t>
            </a:r>
            <a:r>
              <a:rPr lang="en-US" b="1" baseline="0" dirty="0">
                <a:latin typeface="Cambria" panose="02040503050406030204" pitchFamily="18" charset="0"/>
                <a:ea typeface="Cambria" panose="02040503050406030204" pitchFamily="18" charset="0"/>
                <a:cs typeface="Arial" pitchFamily="34" charset="0"/>
              </a:rPr>
              <a:t>(16)</a:t>
            </a:r>
          </a:p>
          <a:p>
            <a:pPr lvl="0" algn="just" eaLnBrk="0" fontAlgn="base" hangingPunct="0">
              <a:spcBef>
                <a:spcPct val="0"/>
              </a:spcBef>
              <a:spcAft>
                <a:spcPct val="0"/>
              </a:spcAft>
            </a:pPr>
            <a:r>
              <a:rPr kumimoji="0" lang="en-US" b="1" i="0" u="none" strike="noStrike" cap="none" normalizeH="0" dirty="0">
                <a:ln>
                  <a:noFill/>
                </a:ln>
                <a:effectLst/>
                <a:latin typeface="Cambria" panose="02040503050406030204" pitchFamily="18" charset="0"/>
                <a:ea typeface="Cambria" panose="02040503050406030204" pitchFamily="18" charset="0"/>
                <a:cs typeface="Arial" pitchFamily="34" charset="0"/>
              </a:rPr>
              <a:t>Mr. Ishan </a:t>
            </a:r>
            <a:r>
              <a:rPr kumimoji="0" lang="en-US" b="1" i="0" u="none" strike="noStrike" cap="none" normalizeH="0" dirty="0" err="1">
                <a:ln>
                  <a:noFill/>
                </a:ln>
                <a:effectLst/>
                <a:latin typeface="Cambria" panose="02040503050406030204" pitchFamily="18" charset="0"/>
                <a:ea typeface="Cambria" panose="02040503050406030204" pitchFamily="18" charset="0"/>
                <a:cs typeface="Arial" pitchFamily="34" charset="0"/>
              </a:rPr>
              <a:t>Ahirrao</a:t>
            </a:r>
            <a:r>
              <a:rPr kumimoji="0" lang="en-US" b="1" i="0" u="none" strike="noStrike" cap="none" normalizeH="0" dirty="0">
                <a:ln>
                  <a:noFill/>
                </a:ln>
                <a:effectLst/>
                <a:latin typeface="Cambria" panose="02040503050406030204" pitchFamily="18" charset="0"/>
                <a:ea typeface="Cambria" panose="02040503050406030204" pitchFamily="18" charset="0"/>
                <a:cs typeface="Arial" pitchFamily="34" charset="0"/>
              </a:rPr>
              <a:t> (04)</a:t>
            </a:r>
          </a:p>
          <a:p>
            <a:pPr lvl="0" algn="just" eaLnBrk="0" fontAlgn="base" hangingPunct="0">
              <a:spcBef>
                <a:spcPct val="0"/>
              </a:spcBef>
              <a:spcAft>
                <a:spcPct val="0"/>
              </a:spcAft>
            </a:pPr>
            <a:r>
              <a:rPr lang="en-US" b="1" baseline="0" dirty="0">
                <a:latin typeface="Cambria" panose="02040503050406030204" pitchFamily="18" charset="0"/>
                <a:ea typeface="Cambria" panose="02040503050406030204" pitchFamily="18" charset="0"/>
                <a:cs typeface="Arial" pitchFamily="34" charset="0"/>
              </a:rPr>
              <a:t>Mr.</a:t>
            </a:r>
            <a:r>
              <a:rPr lang="en-US" b="1" dirty="0">
                <a:latin typeface="Cambria" panose="02040503050406030204" pitchFamily="18" charset="0"/>
                <a:ea typeface="Cambria" panose="02040503050406030204" pitchFamily="18" charset="0"/>
                <a:cs typeface="Arial" pitchFamily="34" charset="0"/>
              </a:rPr>
              <a:t> Namrata </a:t>
            </a:r>
            <a:r>
              <a:rPr lang="en-US" b="1" dirty="0" err="1">
                <a:latin typeface="Cambria" panose="02040503050406030204" pitchFamily="18" charset="0"/>
                <a:ea typeface="Cambria" panose="02040503050406030204" pitchFamily="18" charset="0"/>
                <a:cs typeface="Arial" pitchFamily="34" charset="0"/>
              </a:rPr>
              <a:t>Ahire</a:t>
            </a:r>
            <a:r>
              <a:rPr lang="en-US" b="1" dirty="0">
                <a:latin typeface="Cambria" panose="02040503050406030204" pitchFamily="18" charset="0"/>
                <a:ea typeface="Cambria" panose="02040503050406030204" pitchFamily="18" charset="0"/>
                <a:cs typeface="Arial" pitchFamily="34" charset="0"/>
              </a:rPr>
              <a:t> (02)</a:t>
            </a:r>
            <a:endParaRPr kumimoji="0" lang="en-US" b="1" i="0" u="none" strike="noStrike" cap="none" normalizeH="0" baseline="0" dirty="0">
              <a:ln>
                <a:noFill/>
              </a:ln>
              <a:effectLst/>
              <a:latin typeface="Cambria" panose="02040503050406030204" pitchFamily="18" charset="0"/>
              <a:ea typeface="Cambria" panose="02040503050406030204" pitchFamily="18" charset="0"/>
              <a:cs typeface="Arial" pitchFamily="34" charset="0"/>
            </a:endParaRPr>
          </a:p>
        </p:txBody>
      </p:sp>
      <p:sp>
        <p:nvSpPr>
          <p:cNvPr id="3" name="Footer Placeholder 2">
            <a:extLst>
              <a:ext uri="{FF2B5EF4-FFF2-40B4-BE49-F238E27FC236}">
                <a16:creationId xmlns:a16="http://schemas.microsoft.com/office/drawing/2014/main" id="{E4D26503-8FA9-427A-8033-AD751421DC8F}"/>
              </a:ext>
            </a:extLst>
          </p:cNvPr>
          <p:cNvSpPr>
            <a:spLocks noGrp="1"/>
          </p:cNvSpPr>
          <p:nvPr>
            <p:ph type="ftr" sz="quarter" idx="11"/>
          </p:nvPr>
        </p:nvSpPr>
        <p:spPr>
          <a:xfrm>
            <a:off x="3200400" y="6495710"/>
            <a:ext cx="5346700" cy="365125"/>
          </a:xfrm>
        </p:spPr>
        <p:txBody>
          <a:bodyPr/>
          <a:lstStyle/>
          <a:p>
            <a:r>
              <a:rPr lang="en-US" dirty="0">
                <a:solidFill>
                  <a:schemeClr val="bg1"/>
                </a:solidFill>
                <a:latin typeface="Cambria" panose="02040503050406030204" pitchFamily="18" charset="0"/>
                <a:ea typeface="Cambria" panose="02040503050406030204" pitchFamily="18" charset="0"/>
              </a:rPr>
              <a:t>GCOERC Nashik,                                             Seminar Presentation</a:t>
            </a:r>
          </a:p>
        </p:txBody>
      </p:sp>
      <p:pic>
        <p:nvPicPr>
          <p:cNvPr id="11" name="Picture 3">
            <a:extLst>
              <a:ext uri="{FF2B5EF4-FFF2-40B4-BE49-F238E27FC236}">
                <a16:creationId xmlns:a16="http://schemas.microsoft.com/office/drawing/2014/main" id="{772A1DCC-526F-4FCA-A365-E8FEC18AF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09800" y="1177508"/>
            <a:ext cx="4855240" cy="769441"/>
          </a:xfrm>
          <a:prstGeom prst="rect">
            <a:avLst/>
          </a:prstGeom>
          <a:noFill/>
        </p:spPr>
        <p:txBody>
          <a:bodyPr wrap="none" rtlCol="0">
            <a:spAutoFit/>
          </a:bodyPr>
          <a:lstStyle/>
          <a:p>
            <a:pPr algn="ctr"/>
            <a:r>
              <a:rPr lang="en-US" sz="2000" b="1" dirty="0"/>
              <a:t>Department of Computer Engineering</a:t>
            </a:r>
          </a:p>
          <a:p>
            <a:pPr algn="ctr"/>
            <a:r>
              <a:rPr lang="en-US" sz="2400" b="1" dirty="0"/>
              <a:t>A Final Year Project Presentation On </a:t>
            </a:r>
          </a:p>
        </p:txBody>
      </p:sp>
      <p:sp>
        <p:nvSpPr>
          <p:cNvPr id="6" name="TextBox 5"/>
          <p:cNvSpPr txBox="1"/>
          <p:nvPr/>
        </p:nvSpPr>
        <p:spPr>
          <a:xfrm>
            <a:off x="3630734" y="3475190"/>
            <a:ext cx="2013372" cy="461665"/>
          </a:xfrm>
          <a:prstGeom prst="rect">
            <a:avLst/>
          </a:prstGeom>
          <a:noFill/>
        </p:spPr>
        <p:txBody>
          <a:bodyPr wrap="none" rtlCol="0">
            <a:spAutoFit/>
          </a:bodyPr>
          <a:lstStyle/>
          <a:p>
            <a:r>
              <a:rPr lang="en-US" sz="2400" b="1" dirty="0"/>
              <a:t>Presented By :</a:t>
            </a:r>
          </a:p>
        </p:txBody>
      </p:sp>
      <p:sp>
        <p:nvSpPr>
          <p:cNvPr id="9" name="TextBox 8"/>
          <p:cNvSpPr txBox="1"/>
          <p:nvPr/>
        </p:nvSpPr>
        <p:spPr>
          <a:xfrm>
            <a:off x="2653838" y="5943745"/>
            <a:ext cx="3823162"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Final Year Engineering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Project </a:t>
            </a:r>
            <a:r>
              <a:rPr lang="en-US" b="1" dirty="0" err="1">
                <a:latin typeface="Cambria" pitchFamily="18" charset="0"/>
                <a:ea typeface="Cambria" pitchFamily="18" charset="0"/>
              </a:rPr>
              <a:t>Intorduction</a:t>
            </a:r>
            <a:endParaRPr lang="en-US" b="1" dirty="0">
              <a:latin typeface="Cambria" pitchFamily="18" charset="0"/>
              <a:ea typeface="Cambria" pitchFamily="18"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28 July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7440" y="1306588"/>
            <a:ext cx="7924800" cy="954107"/>
          </a:xfrm>
          <a:prstGeom prst="rect">
            <a:avLst/>
          </a:prstGeom>
          <a:noFill/>
        </p:spPr>
        <p:txBody>
          <a:bodyPr wrap="square" rtlCol="0">
            <a:spAutoFit/>
          </a:bodyPr>
          <a:lstStyle/>
          <a:p>
            <a:pPr algn="ctr"/>
            <a:r>
              <a:rPr lang="en-US" sz="2800" b="1" dirty="0"/>
              <a:t>Complaint Registration Application for Urban/Rural Areas. </a:t>
            </a:r>
          </a:p>
        </p:txBody>
      </p:sp>
      <p:sp>
        <p:nvSpPr>
          <p:cNvPr id="5" name="TextBox 4"/>
          <p:cNvSpPr txBox="1"/>
          <p:nvPr/>
        </p:nvSpPr>
        <p:spPr>
          <a:xfrm>
            <a:off x="1133345" y="2685831"/>
            <a:ext cx="7543800" cy="2585323"/>
          </a:xfrm>
          <a:prstGeom prst="rect">
            <a:avLst/>
          </a:prstGeom>
          <a:noFill/>
        </p:spPr>
        <p:txBody>
          <a:bodyPr wrap="square" rtlCol="0">
            <a:spAutoFit/>
          </a:bodyPr>
          <a:lstStyle/>
          <a:p>
            <a:r>
              <a:rPr lang="en-US" b="1" dirty="0"/>
              <a:t>Overview:</a:t>
            </a:r>
          </a:p>
          <a:p>
            <a:endParaRPr lang="en-US" dirty="0"/>
          </a:p>
          <a:p>
            <a:pPr marL="742950" lvl="1" indent="-285750">
              <a:buFont typeface="Wingdings" panose="05000000000000000000" pitchFamily="2" charset="2"/>
              <a:buChar char="Ø"/>
            </a:pPr>
            <a:r>
              <a:rPr lang="en-US" dirty="0"/>
              <a:t>The Complaint Registration Application for Urban/Rural Areas, powered by automation technology such as Machine Learning (ML), Data Science, and Image Processing, is an innovative digital platform designed to revolutionize the process of gathering and addressing complaints related to waste material, road path holes, pipelines, drainage systems, and other issues in both urban and rural regions.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Objectives</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28 July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1120676"/>
            <a:ext cx="8077200" cy="3277820"/>
          </a:xfrm>
          <a:prstGeom prst="rect">
            <a:avLst/>
          </a:prstGeom>
          <a:noFill/>
        </p:spPr>
        <p:txBody>
          <a:bodyPr wrap="square" rtlCol="0">
            <a:spAutoFit/>
          </a:bodyPr>
          <a:lstStyle/>
          <a:p>
            <a:r>
              <a:rPr lang="en-US" b="1" dirty="0"/>
              <a:t>Objectives:</a:t>
            </a:r>
          </a:p>
          <a:p>
            <a:endParaRPr lang="en-US" b="1" dirty="0"/>
          </a:p>
          <a:p>
            <a:pPr marL="285750" indent="-285750">
              <a:lnSpc>
                <a:spcPct val="150000"/>
              </a:lnSpc>
              <a:buFont typeface="Wingdings" panose="05000000000000000000" pitchFamily="2" charset="2"/>
              <a:buChar char="Ø"/>
            </a:pPr>
            <a:r>
              <a:rPr lang="en-US" b="1" dirty="0"/>
              <a:t>User-friendly Interface.</a:t>
            </a:r>
          </a:p>
          <a:p>
            <a:pPr marL="285750" indent="-285750">
              <a:lnSpc>
                <a:spcPct val="150000"/>
              </a:lnSpc>
              <a:buFont typeface="Wingdings" panose="05000000000000000000" pitchFamily="2" charset="2"/>
              <a:buChar char="Ø"/>
            </a:pPr>
            <a:r>
              <a:rPr lang="en-US" b="1" dirty="0"/>
              <a:t>Automated Issue Detection.</a:t>
            </a:r>
          </a:p>
          <a:p>
            <a:pPr marL="285750" indent="-285750">
              <a:lnSpc>
                <a:spcPct val="150000"/>
              </a:lnSpc>
              <a:buFont typeface="Wingdings" panose="05000000000000000000" pitchFamily="2" charset="2"/>
              <a:buChar char="Ø"/>
            </a:pPr>
            <a:r>
              <a:rPr lang="en-US" b="1" dirty="0"/>
              <a:t>Accurate Geolocation.</a:t>
            </a:r>
          </a:p>
          <a:p>
            <a:pPr marL="285750" indent="-285750">
              <a:lnSpc>
                <a:spcPct val="150000"/>
              </a:lnSpc>
              <a:buFont typeface="Wingdings" panose="05000000000000000000" pitchFamily="2" charset="2"/>
              <a:buChar char="Ø"/>
            </a:pPr>
            <a:r>
              <a:rPr lang="en-US" b="1" dirty="0"/>
              <a:t>Increase Public Engagement.</a:t>
            </a:r>
          </a:p>
          <a:p>
            <a:pPr marL="285750" indent="-285750">
              <a:lnSpc>
                <a:spcPct val="150000"/>
              </a:lnSpc>
              <a:buFont typeface="Wingdings" panose="05000000000000000000" pitchFamily="2" charset="2"/>
              <a:buChar char="Ø"/>
            </a:pPr>
            <a:r>
              <a:rPr lang="en-US" b="1" dirty="0"/>
              <a:t>Real-time Updates.</a:t>
            </a:r>
          </a:p>
          <a:p>
            <a:pPr marL="285750" indent="-285750">
              <a:buFont typeface="Wingdings" panose="05000000000000000000" pitchFamily="2" charset="2"/>
              <a:buChar char="Ø"/>
            </a:pPr>
            <a:endParaRPr lang="en-US" b="1" dirty="0"/>
          </a:p>
          <a:p>
            <a:endParaRPr lang="en-US" dirty="0"/>
          </a:p>
        </p:txBody>
      </p:sp>
    </p:spTree>
    <p:extLst>
      <p:ext uri="{BB962C8B-B14F-4D97-AF65-F5344CB8AC3E}">
        <p14:creationId xmlns:p14="http://schemas.microsoft.com/office/powerpoint/2010/main" val="371597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Existing System</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28 July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4</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990600"/>
            <a:ext cx="7543800" cy="1200329"/>
          </a:xfrm>
          <a:prstGeom prst="rect">
            <a:avLst/>
          </a:prstGeom>
          <a:noFill/>
        </p:spPr>
        <p:txBody>
          <a:bodyPr wrap="square" rtlCol="0">
            <a:spAutoFit/>
          </a:bodyPr>
          <a:lstStyle/>
          <a:p>
            <a:r>
              <a:rPr lang="en-US" b="1" dirty="0"/>
              <a:t>1.Nashik Municipal Corporation:</a:t>
            </a:r>
          </a:p>
          <a:p>
            <a:pPr marL="285750" indent="-285750">
              <a:buFont typeface="Wingdings" panose="05000000000000000000" pitchFamily="2" charset="2"/>
              <a:buChar char="Ø"/>
            </a:pPr>
            <a:r>
              <a:rPr lang="en-US" dirty="0">
                <a:hlinkClick r:id="rId3"/>
              </a:rPr>
              <a:t>https://grievance.nmcutilities.in/login</a:t>
            </a:r>
            <a:endParaRPr lang="en-US" dirty="0"/>
          </a:p>
          <a:p>
            <a:pPr marL="285750" indent="-285750">
              <a:buFont typeface="Arial" panose="020B060402020202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E2BD8DB0-9503-E464-A47F-3DA9DE58A6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81200"/>
            <a:ext cx="4648200" cy="2586096"/>
          </a:xfrm>
          <a:prstGeom prst="rect">
            <a:avLst/>
          </a:prstGeom>
        </p:spPr>
      </p:pic>
      <p:pic>
        <p:nvPicPr>
          <p:cNvPr id="10" name="Picture 9">
            <a:extLst>
              <a:ext uri="{FF2B5EF4-FFF2-40B4-BE49-F238E27FC236}">
                <a16:creationId xmlns:a16="http://schemas.microsoft.com/office/drawing/2014/main" id="{431CE104-FDAC-9646-9EAA-7557D90265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3649" y="3701737"/>
            <a:ext cx="4910351" cy="2762072"/>
          </a:xfrm>
          <a:prstGeom prst="rect">
            <a:avLst/>
          </a:prstGeom>
        </p:spPr>
      </p:pic>
    </p:spTree>
    <p:extLst>
      <p:ext uri="{BB962C8B-B14F-4D97-AF65-F5344CB8AC3E}">
        <p14:creationId xmlns:p14="http://schemas.microsoft.com/office/powerpoint/2010/main" val="389644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Existing System</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F34BE3B2-D71B-4E3C-8CF8-29DFFF2D776F}" type="datetime3">
              <a:rPr lang="en-US" sz="1100" b="1" smtClean="0">
                <a:solidFill>
                  <a:schemeClr val="lt1"/>
                </a:solidFill>
                <a:latin typeface="Arial Narrow" pitchFamily="34" charset="0"/>
              </a:rPr>
              <a:t>28 July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5</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a:solidFill>
                  <a:schemeClr val="bg1"/>
                </a:solidFill>
                <a:latin typeface="Cambria" panose="02040503050406030204" pitchFamily="18" charset="0"/>
                <a:ea typeface="Cambria" panose="02040503050406030204" pitchFamily="18" charset="0"/>
              </a:rPr>
              <a:t>GCOERC Nashik,                                             Seminar Presentation</a:t>
            </a:r>
            <a:endParaRPr lang="en-US" dirty="0">
              <a:solidFill>
                <a:schemeClr val="bg1"/>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990600"/>
            <a:ext cx="7543800" cy="2308324"/>
          </a:xfrm>
          <a:prstGeom prst="rect">
            <a:avLst/>
          </a:prstGeom>
          <a:noFill/>
        </p:spPr>
        <p:txBody>
          <a:bodyPr wrap="square" rtlCol="0">
            <a:spAutoFit/>
          </a:bodyPr>
          <a:lstStyle/>
          <a:p>
            <a:r>
              <a:rPr lang="en-US" b="1" dirty="0"/>
              <a:t>1.</a:t>
            </a:r>
            <a:r>
              <a:rPr lang="en-US" dirty="0"/>
              <a:t> </a:t>
            </a:r>
            <a:r>
              <a:rPr lang="en-US" b="1" dirty="0"/>
              <a:t>Pune Municipal Corporation :</a:t>
            </a:r>
          </a:p>
          <a:p>
            <a:pPr marL="285750" indent="-285750">
              <a:buFont typeface="Wingdings" panose="05000000000000000000" pitchFamily="2" charset="2"/>
              <a:buChar char="Ø"/>
            </a:pPr>
            <a:r>
              <a:rPr lang="en-US" dirty="0">
                <a:hlinkClick r:id="rId3"/>
              </a:rPr>
              <a:t>https://complaint.pmc.gov.in/logout?user=citizen</a:t>
            </a:r>
            <a:endParaRPr lang="en-US" dirty="0"/>
          </a:p>
          <a:p>
            <a:r>
              <a:rPr lang="en-US" b="1" dirty="0"/>
              <a:t>2. Mumbai Municipal </a:t>
            </a:r>
            <a:r>
              <a:rPr lang="en-US" b="1" dirty="0" err="1"/>
              <a:t>Corportion</a:t>
            </a:r>
            <a:r>
              <a:rPr lang="en-US" b="1" dirty="0"/>
              <a:t>:</a:t>
            </a:r>
          </a:p>
          <a:p>
            <a:r>
              <a:rPr lang="en-US" dirty="0">
                <a:hlinkClick r:id="rId4"/>
              </a:rPr>
              <a:t>https://portal.mcgm.gov.in/irj/portal/anonymous/qlcomplaintreg?guest_user=english</a:t>
            </a:r>
            <a:endParaRPr lang="en-US" dirty="0"/>
          </a:p>
          <a:p>
            <a:endParaRPr lang="en-US" b="1" dirty="0"/>
          </a:p>
          <a:p>
            <a:endParaRPr lang="en-US" dirty="0"/>
          </a:p>
          <a:p>
            <a:endParaRPr lang="en-US" dirty="0"/>
          </a:p>
        </p:txBody>
      </p:sp>
      <p:pic>
        <p:nvPicPr>
          <p:cNvPr id="4" name="Picture 3">
            <a:extLst>
              <a:ext uri="{FF2B5EF4-FFF2-40B4-BE49-F238E27FC236}">
                <a16:creationId xmlns:a16="http://schemas.microsoft.com/office/drawing/2014/main" id="{14701F3B-D4C7-AF87-D140-AB1ABFBD52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440" y="2590800"/>
            <a:ext cx="7753141" cy="3902075"/>
          </a:xfrm>
          <a:prstGeom prst="rect">
            <a:avLst/>
          </a:prstGeom>
        </p:spPr>
      </p:pic>
    </p:spTree>
    <p:extLst>
      <p:ext uri="{BB962C8B-B14F-4D97-AF65-F5344CB8AC3E}">
        <p14:creationId xmlns:p14="http://schemas.microsoft.com/office/powerpoint/2010/main" val="284070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r>
              <a:rPr lang="en-US" b="1" dirty="0">
                <a:latin typeface="Cambria" pitchFamily="18" charset="0"/>
                <a:ea typeface="Cambria" pitchFamily="18" charset="0"/>
              </a:rPr>
              <a:t>Proposed Architecture</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E1218F1C-4957-4272-89E9-99826264426A}" type="datetime3">
              <a:rPr lang="en-US" sz="1100" b="1" smtClean="0">
                <a:solidFill>
                  <a:schemeClr val="lt1"/>
                </a:solidFill>
                <a:latin typeface="Arial Narrow" pitchFamily="34" charset="0"/>
              </a:rPr>
              <a:t>28 July 2023</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6</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11" name="Footer Placeholder 2">
            <a:extLst>
              <a:ext uri="{FF2B5EF4-FFF2-40B4-BE49-F238E27FC236}">
                <a16:creationId xmlns:a16="http://schemas.microsoft.com/office/drawing/2014/main" id="{2FDB834E-3B69-45D6-82BD-BEB0EDEE1E7A}"/>
              </a:ext>
            </a:extLst>
          </p:cNvPr>
          <p:cNvSpPr>
            <a:spLocks noGrp="1"/>
          </p:cNvSpPr>
          <p:nvPr>
            <p:ph type="ftr" sz="quarter" idx="11"/>
          </p:nvPr>
        </p:nvSpPr>
        <p:spPr>
          <a:xfrm>
            <a:off x="3238500" y="6527288"/>
            <a:ext cx="5753100" cy="365125"/>
          </a:xfrm>
        </p:spPr>
        <p:txBody>
          <a:bodyPr/>
          <a:lstStyle/>
          <a:p>
            <a:r>
              <a:rPr lang="en-US" dirty="0">
                <a:solidFill>
                  <a:schemeClr val="bg1"/>
                </a:solidFill>
                <a:latin typeface="Cambria" panose="02040503050406030204" pitchFamily="18" charset="0"/>
                <a:ea typeface="Cambria" panose="02040503050406030204" pitchFamily="18" charset="0"/>
              </a:rPr>
              <a:t>GCOERC </a:t>
            </a:r>
            <a:r>
              <a:rPr lang="en-US" dirty="0" err="1">
                <a:solidFill>
                  <a:schemeClr val="bg1"/>
                </a:solidFill>
                <a:latin typeface="Cambria" panose="02040503050406030204" pitchFamily="18" charset="0"/>
                <a:ea typeface="Cambria" panose="02040503050406030204" pitchFamily="18" charset="0"/>
              </a:rPr>
              <a:t>Nashik</a:t>
            </a:r>
            <a:r>
              <a:rPr lang="en-US" dirty="0">
                <a:solidFill>
                  <a:schemeClr val="bg1"/>
                </a:solidFill>
                <a:latin typeface="Cambria" panose="02040503050406030204" pitchFamily="18" charset="0"/>
                <a:ea typeface="Cambria" panose="02040503050406030204" pitchFamily="18" charset="0"/>
              </a:rPr>
              <a:t>,                                             Seminar Presentation</a:t>
            </a:r>
          </a:p>
        </p:txBody>
      </p:sp>
      <p:pic>
        <p:nvPicPr>
          <p:cNvPr id="13" name="Picture 3">
            <a:extLst>
              <a:ext uri="{FF2B5EF4-FFF2-40B4-BE49-F238E27FC236}">
                <a16:creationId xmlns:a16="http://schemas.microsoft.com/office/drawing/2014/main" id="{866F5698-C72D-4CC2-BDC1-B6708D41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34E7A18-5F34-D9FF-DD81-A8DE3EBDB4B4}"/>
              </a:ext>
            </a:extLst>
          </p:cNvPr>
          <p:cNvPicPr>
            <a:picLocks noChangeAspect="1"/>
          </p:cNvPicPr>
          <p:nvPr/>
        </p:nvPicPr>
        <p:blipFill>
          <a:blip r:embed="rId3"/>
          <a:stretch>
            <a:fillRect/>
          </a:stretch>
        </p:blipFill>
        <p:spPr>
          <a:xfrm>
            <a:off x="0" y="1481614"/>
            <a:ext cx="9144000" cy="4309586"/>
          </a:xfrm>
          <a:prstGeom prst="rect">
            <a:avLst/>
          </a:prstGeom>
        </p:spPr>
      </p:pic>
    </p:spTree>
    <p:extLst>
      <p:ext uri="{BB962C8B-B14F-4D97-AF65-F5344CB8AC3E}">
        <p14:creationId xmlns:p14="http://schemas.microsoft.com/office/powerpoint/2010/main" val="228733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solidFill>
                  <a:prstClr val="white"/>
                </a:solidFill>
                <a:latin typeface="Arial Narrow" pitchFamily="34" charset="0"/>
              </a:rPr>
              <a:t>                                                                  </a:t>
            </a:r>
          </a:p>
        </p:txBody>
      </p:sp>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fontScale="90000"/>
          </a:bodyPr>
          <a:lstStyle/>
          <a:p>
            <a:pPr indent="1198563"/>
            <a:br>
              <a:rPr lang="en-US" sz="4000" b="1" dirty="0">
                <a:latin typeface="Arial Narrow" pitchFamily="34" charset="0"/>
              </a:rPr>
            </a:br>
            <a:r>
              <a:rPr lang="en-US" sz="4000" b="1" dirty="0">
                <a:latin typeface="Arial Narrow" pitchFamily="34" charset="0"/>
              </a:rPr>
              <a:t>	   </a:t>
            </a:r>
            <a:r>
              <a:rPr lang="en-US" sz="4000" b="1" dirty="0">
                <a:latin typeface="Cambria" pitchFamily="18" charset="0"/>
                <a:ea typeface="Cambria" pitchFamily="18" charset="0"/>
              </a:rPr>
              <a:t> </a:t>
            </a:r>
            <a:br>
              <a:rPr lang="en-US" sz="3600" b="1" dirty="0">
                <a:latin typeface="Arial Narrow" pitchFamily="34" charset="0"/>
              </a:rPr>
            </a:br>
            <a:endParaRPr lang="en-US" sz="2800" b="1" dirty="0">
              <a:latin typeface="Arial Narrow" pitchFamily="34" charset="0"/>
            </a:endParaRP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44B04684-D35D-42CB-AADD-4BEB62BCF2F6}" type="datetime3">
              <a:rPr lang="en-US" sz="1100" b="1" smtClean="0">
                <a:solidFill>
                  <a:prstClr val="white"/>
                </a:solidFill>
                <a:latin typeface="Arial Narrow" pitchFamily="34" charset="0"/>
              </a:rPr>
              <a:pPr algn="ctr">
                <a:lnSpc>
                  <a:spcPct val="80000"/>
                </a:lnSpc>
                <a:spcBef>
                  <a:spcPct val="0"/>
                </a:spcBef>
              </a:pPr>
              <a:t>28 July 2023</a:t>
            </a:fld>
            <a:endParaRPr lang="en-US" sz="1100" b="1" dirty="0">
              <a:solidFill>
                <a:prstClr val="white"/>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defRPr/>
            </a:pPr>
            <a:fld id="{772B190A-0C60-4487-B603-FD9846E6E3B5}" type="slidenum">
              <a:rPr lang="en-US" sz="1200" b="1" smtClean="0">
                <a:solidFill>
                  <a:prstClr val="white"/>
                </a:solidFill>
                <a:latin typeface="Arial Narrow" pitchFamily="34" charset="0"/>
              </a:rPr>
              <a:pPr algn="ctr">
                <a:lnSpc>
                  <a:spcPct val="80000"/>
                </a:lnSpc>
                <a:spcBef>
                  <a:spcPct val="0"/>
                </a:spcBef>
                <a:defRPr/>
              </a:pPr>
              <a:t>7</a:t>
            </a:fld>
            <a:endParaRPr lang="en-US" sz="1200" b="1" dirty="0">
              <a:solidFill>
                <a:prstClr val="white"/>
              </a:solidFill>
              <a:latin typeface="Arial Narrow" pitchFamily="34" charset="0"/>
            </a:endParaRPr>
          </a:p>
        </p:txBody>
      </p:sp>
      <p:sp>
        <p:nvSpPr>
          <p:cNvPr id="11" name="Footer Placeholder 2">
            <a:extLst>
              <a:ext uri="{FF2B5EF4-FFF2-40B4-BE49-F238E27FC236}">
                <a16:creationId xmlns:a16="http://schemas.microsoft.com/office/drawing/2014/main" id="{EE40A6AB-7E05-4DAD-94F1-F671EC8A13A5}"/>
              </a:ext>
            </a:extLst>
          </p:cNvPr>
          <p:cNvSpPr>
            <a:spLocks noGrp="1"/>
          </p:cNvSpPr>
          <p:nvPr>
            <p:ph type="ftr" sz="quarter" idx="11"/>
          </p:nvPr>
        </p:nvSpPr>
        <p:spPr>
          <a:xfrm>
            <a:off x="3238500" y="6527288"/>
            <a:ext cx="5753100" cy="365125"/>
          </a:xfrm>
        </p:spPr>
        <p:txBody>
          <a:bodyPr/>
          <a:lstStyle/>
          <a:p>
            <a:r>
              <a:rPr lang="en-US">
                <a:solidFill>
                  <a:prstClr val="white"/>
                </a:solidFill>
                <a:latin typeface="Cambria" panose="02040503050406030204" pitchFamily="18" charset="0"/>
                <a:ea typeface="Cambria" panose="02040503050406030204" pitchFamily="18" charset="0"/>
              </a:rPr>
              <a:t>GCOERC Nashik,                                             Seminar Presentation</a:t>
            </a:r>
            <a:endParaRPr lang="en-US" dirty="0">
              <a:solidFill>
                <a:prstClr val="white"/>
              </a:solidFill>
              <a:latin typeface="Cambria" panose="02040503050406030204" pitchFamily="18" charset="0"/>
              <a:ea typeface="Cambria" panose="02040503050406030204" pitchFamily="18" charset="0"/>
            </a:endParaRPr>
          </a:p>
        </p:txBody>
      </p:sp>
      <p:pic>
        <p:nvPicPr>
          <p:cNvPr id="13" name="Picture 3">
            <a:extLst>
              <a:ext uri="{FF2B5EF4-FFF2-40B4-BE49-F238E27FC236}">
                <a16:creationId xmlns:a16="http://schemas.microsoft.com/office/drawing/2014/main" id="{B20720C2-8C5C-4EFE-8D11-23FC4DA11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488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2F2A9900-3FD9-4607-9620-B4D16AC4A843}"/>
              </a:ext>
            </a:extLst>
          </p:cNvPr>
          <p:cNvSpPr txBox="1"/>
          <p:nvPr/>
        </p:nvSpPr>
        <p:spPr>
          <a:xfrm>
            <a:off x="1752600" y="2767280"/>
            <a:ext cx="8458200" cy="1323439"/>
          </a:xfrm>
          <a:prstGeom prst="rect">
            <a:avLst/>
          </a:prstGeom>
          <a:noFill/>
        </p:spPr>
        <p:txBody>
          <a:bodyPr wrap="square">
            <a:spAutoFit/>
          </a:bodyPr>
          <a:lstStyle/>
          <a:p>
            <a:r>
              <a:rPr lang="en-I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panose="02040503050406030204" pitchFamily="18" charset="0"/>
                <a:ea typeface="Cambria" panose="02040503050406030204" pitchFamily="18" charset="0"/>
                <a:cs typeface="Cambria" panose="02040503050406030204" pitchFamily="18" charset="0"/>
              </a:rPr>
              <a:t>Thank You</a:t>
            </a:r>
          </a:p>
        </p:txBody>
      </p:sp>
      <p:sp>
        <p:nvSpPr>
          <p:cNvPr id="4" name="TextBox 3">
            <a:extLst>
              <a:ext uri="{FF2B5EF4-FFF2-40B4-BE49-F238E27FC236}">
                <a16:creationId xmlns:a16="http://schemas.microsoft.com/office/drawing/2014/main" id="{44CC45DC-4DD2-4372-994F-8A95DC51FC98}"/>
              </a:ext>
            </a:extLst>
          </p:cNvPr>
          <p:cNvSpPr txBox="1"/>
          <p:nvPr/>
        </p:nvSpPr>
        <p:spPr>
          <a:xfrm>
            <a:off x="5410200" y="3962400"/>
            <a:ext cx="1685077" cy="646331"/>
          </a:xfrm>
          <a:prstGeom prst="rect">
            <a:avLst/>
          </a:prstGeom>
          <a:noFill/>
        </p:spPr>
        <p:txBody>
          <a:bodyPr wrap="none" rtlCol="0">
            <a:spAutoFit/>
          </a:bodyPr>
          <a:lstStyle/>
          <a:p>
            <a:r>
              <a:rPr lang="en-IN" dirty="0">
                <a:latin typeface="Berlin Sans FB" panose="020E0602020502020306" pitchFamily="34" charset="0"/>
              </a:rPr>
              <a:t>Any Questions ?</a:t>
            </a:r>
          </a:p>
          <a:p>
            <a:endParaRPr lang="en-IN" dirty="0"/>
          </a:p>
        </p:txBody>
      </p:sp>
    </p:spTree>
    <p:extLst>
      <p:ext uri="{BB962C8B-B14F-4D97-AF65-F5344CB8AC3E}">
        <p14:creationId xmlns:p14="http://schemas.microsoft.com/office/powerpoint/2010/main" val="225708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1885</TotalTime>
  <Words>293</Words>
  <Application>Microsoft Office PowerPoint</Application>
  <PresentationFormat>On-screen Show (4:3)</PresentationFormat>
  <Paragraphs>63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Narrow</vt:lpstr>
      <vt:lpstr>Berlin Sans FB</vt:lpstr>
      <vt:lpstr>Calibri</vt:lpstr>
      <vt:lpstr>Cambria</vt:lpstr>
      <vt:lpstr>Times New Roman</vt:lpstr>
      <vt:lpstr>Wingdings</vt:lpstr>
      <vt:lpstr>Office Theme</vt:lpstr>
      <vt:lpstr>B.E  Project Presentation </vt:lpstr>
      <vt:lpstr>Project Intorduction</vt:lpstr>
      <vt:lpstr>Objectives</vt:lpstr>
      <vt:lpstr>Existing System</vt:lpstr>
      <vt:lpstr>Existing System</vt:lpstr>
      <vt:lpstr>Proposed Architecture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PPT for UG and PG students</dc:title>
  <dc:subject>Presentation Template</dc:subject>
  <dc:creator>Dept of CSE</dc:creator>
  <cp:lastModifiedBy>rohit gosavi</cp:lastModifiedBy>
  <cp:revision>311</cp:revision>
  <dcterms:created xsi:type="dcterms:W3CDTF">2006-08-16T00:00:00Z</dcterms:created>
  <dcterms:modified xsi:type="dcterms:W3CDTF">2023-07-28T09:19:53Z</dcterms:modified>
  <cp:category>Educational</cp:category>
</cp:coreProperties>
</file>