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49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igma.com/proto/sRNXm1OmUZ3MdSecSksdDw/Complaint-Management-System?type=design&amp;node-id=706-722&amp;t=1id1J6RDv9sC8nRW-0&amp;scaling=scale-down&amp;page-id=0%3A1&amp;starting-point-node-id=706%3A722&amp;show-proto-sidebar=1"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figma.com/proto/sRNXm1OmUZ3MdSecSksdDw/Complaint-Management-System?type=design&amp;node-id=347-737&amp;t=1id1J6RDv9sC8nRW-0&amp;scaling=scale-down&amp;page-id=0%3A1&amp;starting-point-node-id=347%3A737&amp;show-proto-sidebar=1" TargetMode="External"/><Relationship Id="rId4" Type="http://schemas.openxmlformats.org/officeDocument/2006/relationships/hyperlink" Target="https://www.figma.com/proto/sRNXm1OmUZ3MdSecSksdDw/Complaint-Management-System?type=design&amp;node-id=347-1011&amp;t=1id1J6RDv9sC8nRW-0&amp;scaling=scale-down&amp;page-id=0%3A1&amp;starting-point-node-id=347%3A1011&amp;show-proto-sidebar=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txBody>
          <a:bodyPr/>
          <a:lstStyle/>
          <a:p>
            <a:endParaRPr lang="en-IN"/>
          </a:p>
        </p:txBody>
      </p:sp>
      <p:sp>
        <p:nvSpPr>
          <p:cNvPr id="3" name="Shape 1"/>
          <p:cNvSpPr/>
          <p:nvPr/>
        </p:nvSpPr>
        <p:spPr>
          <a:xfrm>
            <a:off x="0" y="0"/>
            <a:ext cx="14630400" cy="8229600"/>
          </a:xfrm>
          <a:prstGeom prst="rect">
            <a:avLst/>
          </a:prstGeom>
          <a:solidFill>
            <a:srgbClr val="FBFCFE"/>
          </a:solidFill>
          <a:ln/>
        </p:spPr>
        <p:txBody>
          <a:bodyPr/>
          <a:lstStyle/>
          <a:p>
            <a:endParaRPr lang="en-IN" dirty="0"/>
          </a:p>
        </p:txBody>
      </p:sp>
      <p:sp>
        <p:nvSpPr>
          <p:cNvPr id="4" name="Text 2"/>
          <p:cNvSpPr/>
          <p:nvPr/>
        </p:nvSpPr>
        <p:spPr>
          <a:xfrm>
            <a:off x="6319599" y="1490424"/>
            <a:ext cx="7477601" cy="2499598"/>
          </a:xfrm>
          <a:prstGeom prst="rect">
            <a:avLst/>
          </a:prstGeom>
          <a:noFill/>
          <a:ln/>
        </p:spPr>
        <p:txBody>
          <a:bodyPr wrap="squar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Complaint Registration Application for Urban/Rural Areas</a:t>
            </a:r>
            <a:endParaRPr lang="en-US" sz="5249" dirty="0"/>
          </a:p>
        </p:txBody>
      </p:sp>
      <p:sp>
        <p:nvSpPr>
          <p:cNvPr id="5" name="Text 3"/>
          <p:cNvSpPr/>
          <p:nvPr/>
        </p:nvSpPr>
        <p:spPr>
          <a:xfrm>
            <a:off x="6319598" y="4889213"/>
            <a:ext cx="7477601"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Complaint Registration Application for Urban/Rural Areas is a revolutionary solution that utilizes automation technologies such as Machine Learning, Data Science, and Image Processing to address complaints related to waste material, streetlight issues, sewer line blockages, road repairs, and more in both urban and rural regions.</a:t>
            </a:r>
            <a:endParaRPr lang="en-US" sz="1750" dirty="0"/>
          </a:p>
        </p:txBody>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txBody>
          <a:bodyPr/>
          <a:lstStyle/>
          <a:p>
            <a:endParaRPr lang="en-IN"/>
          </a:p>
        </p:txBody>
      </p:sp>
      <p:sp>
        <p:nvSpPr>
          <p:cNvPr id="3" name="Shape 1"/>
          <p:cNvSpPr/>
          <p:nvPr/>
        </p:nvSpPr>
        <p:spPr>
          <a:xfrm>
            <a:off x="0" y="0"/>
            <a:ext cx="14630400" cy="8229600"/>
          </a:xfrm>
          <a:prstGeom prst="rect">
            <a:avLst/>
          </a:prstGeom>
          <a:solidFill>
            <a:srgbClr val="FBFCFE"/>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2037993" y="1255276"/>
            <a:ext cx="3295888" cy="2036921"/>
          </a:xfrm>
          <a:prstGeom prst="rect">
            <a:avLst/>
          </a:prstGeom>
        </p:spPr>
      </p:pic>
      <p:sp>
        <p:nvSpPr>
          <p:cNvPr id="5" name="Text 2"/>
          <p:cNvSpPr/>
          <p:nvPr/>
        </p:nvSpPr>
        <p:spPr>
          <a:xfrm>
            <a:off x="2037993" y="3569851"/>
            <a:ext cx="271272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Application Features</a:t>
            </a:r>
            <a:endParaRPr lang="en-US" sz="2187" dirty="0"/>
          </a:p>
        </p:txBody>
      </p:sp>
      <p:sp>
        <p:nvSpPr>
          <p:cNvPr id="6" name="Text 3"/>
          <p:cNvSpPr/>
          <p:nvPr/>
        </p:nvSpPr>
        <p:spPr>
          <a:xfrm>
            <a:off x="2037993" y="4139208"/>
            <a:ext cx="3295888" cy="2132409"/>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Experience the benefits of automation technologies such as Machine Learning, Data Science, and Image Processing. Powered by Flutter for efficient and user-friendly app development.</a:t>
            </a:r>
            <a:endParaRPr lang="en-US" sz="1750" dirty="0"/>
          </a:p>
        </p:txBody>
      </p:sp>
      <p:pic>
        <p:nvPicPr>
          <p:cNvPr id="7" name="Image 1" descr="preencoded.png"/>
          <p:cNvPicPr>
            <a:picLocks noChangeAspect="1"/>
          </p:cNvPicPr>
          <p:nvPr/>
        </p:nvPicPr>
        <p:blipFill>
          <a:blip r:embed="rId4"/>
          <a:stretch>
            <a:fillRect/>
          </a:stretch>
        </p:blipFill>
        <p:spPr>
          <a:xfrm>
            <a:off x="5667137" y="1255276"/>
            <a:ext cx="3296007" cy="2037040"/>
          </a:xfrm>
          <a:prstGeom prst="rect">
            <a:avLst/>
          </a:prstGeom>
        </p:spPr>
      </p:pic>
      <p:sp>
        <p:nvSpPr>
          <p:cNvPr id="8" name="Text 4"/>
          <p:cNvSpPr/>
          <p:nvPr/>
        </p:nvSpPr>
        <p:spPr>
          <a:xfrm>
            <a:off x="5667137" y="3569970"/>
            <a:ext cx="222504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Complaint Types</a:t>
            </a:r>
            <a:endParaRPr lang="en-US" sz="2187" dirty="0"/>
          </a:p>
        </p:txBody>
      </p:sp>
      <p:sp>
        <p:nvSpPr>
          <p:cNvPr id="9" name="Text 5"/>
          <p:cNvSpPr/>
          <p:nvPr/>
        </p:nvSpPr>
        <p:spPr>
          <a:xfrm>
            <a:off x="5667137" y="4139327"/>
            <a:ext cx="3296007" cy="2487811"/>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From waste material management to streetlight maintenance and sewer line blockages, the application addresses common issues plaguing urban and rural areas. Say goodbye to long delays.</a:t>
            </a:r>
            <a:endParaRPr lang="en-US" sz="1750" dirty="0"/>
          </a:p>
        </p:txBody>
      </p:sp>
      <p:pic>
        <p:nvPicPr>
          <p:cNvPr id="10" name="Image 2" descr="preencoded.png"/>
          <p:cNvPicPr>
            <a:picLocks noChangeAspect="1"/>
          </p:cNvPicPr>
          <p:nvPr/>
        </p:nvPicPr>
        <p:blipFill>
          <a:blip r:embed="rId5"/>
          <a:stretch>
            <a:fillRect/>
          </a:stretch>
        </p:blipFill>
        <p:spPr>
          <a:xfrm>
            <a:off x="9296400" y="1255276"/>
            <a:ext cx="3296007" cy="2037040"/>
          </a:xfrm>
          <a:prstGeom prst="rect">
            <a:avLst/>
          </a:prstGeom>
        </p:spPr>
      </p:pic>
      <p:sp>
        <p:nvSpPr>
          <p:cNvPr id="11" name="Text 6"/>
          <p:cNvSpPr/>
          <p:nvPr/>
        </p:nvSpPr>
        <p:spPr>
          <a:xfrm>
            <a:off x="9296400" y="3569970"/>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Benefits of the Application</a:t>
            </a:r>
            <a:endParaRPr lang="en-US" sz="2187" dirty="0"/>
          </a:p>
        </p:txBody>
      </p:sp>
      <p:sp>
        <p:nvSpPr>
          <p:cNvPr id="12" name="Text 7"/>
          <p:cNvSpPr/>
          <p:nvPr/>
        </p:nvSpPr>
        <p:spPr>
          <a:xfrm>
            <a:off x="9296400" y="4486513"/>
            <a:ext cx="3296007" cy="2487811"/>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Witness a significant improvement in complaint reporting and response time, enhanced transparency, and greater accountability. Transforming urban and rural regions one complaint at a time.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txBody>
          <a:bodyPr/>
          <a:lstStyle/>
          <a:p>
            <a:endParaRPr lang="en-IN"/>
          </a:p>
        </p:txBody>
      </p:sp>
      <p:sp>
        <p:nvSpPr>
          <p:cNvPr id="3" name="Shape 1"/>
          <p:cNvSpPr/>
          <p:nvPr/>
        </p:nvSpPr>
        <p:spPr>
          <a:xfrm>
            <a:off x="0" y="0"/>
            <a:ext cx="14630400" cy="8229957"/>
          </a:xfrm>
          <a:prstGeom prst="rect">
            <a:avLst/>
          </a:prstGeom>
          <a:solidFill>
            <a:srgbClr val="FBFCFE"/>
          </a:solidFill>
          <a:ln/>
        </p:spPr>
        <p:txBody>
          <a:bodyPr/>
          <a:lstStyle/>
          <a:p>
            <a:endParaRPr lang="en-IN"/>
          </a:p>
        </p:txBody>
      </p:sp>
      <p:sp>
        <p:nvSpPr>
          <p:cNvPr id="4" name="Shape 2"/>
          <p:cNvSpPr/>
          <p:nvPr/>
        </p:nvSpPr>
        <p:spPr>
          <a:xfrm>
            <a:off x="2354937" y="574238"/>
            <a:ext cx="4855845" cy="2354342"/>
          </a:xfrm>
          <a:prstGeom prst="roundRect">
            <a:avLst>
              <a:gd name="adj" fmla="val 5323"/>
            </a:avLst>
          </a:prstGeom>
          <a:solidFill>
            <a:srgbClr val="E7EDF9"/>
          </a:solidFill>
          <a:ln/>
        </p:spPr>
        <p:txBody>
          <a:bodyPr/>
          <a:lstStyle/>
          <a:p>
            <a:endParaRPr lang="en-IN"/>
          </a:p>
        </p:txBody>
      </p:sp>
      <p:sp>
        <p:nvSpPr>
          <p:cNvPr id="5" name="Text 3"/>
          <p:cNvSpPr/>
          <p:nvPr/>
        </p:nvSpPr>
        <p:spPr>
          <a:xfrm>
            <a:off x="2563773" y="783074"/>
            <a:ext cx="2811780" cy="391478"/>
          </a:xfrm>
          <a:prstGeom prst="rect">
            <a:avLst/>
          </a:prstGeom>
          <a:noFill/>
          <a:ln/>
        </p:spPr>
        <p:txBody>
          <a:bodyPr wrap="none" rtlCol="0" anchor="t"/>
          <a:lstStyle/>
          <a:p>
            <a:pPr marL="0" indent="0">
              <a:lnSpc>
                <a:spcPts val="3083"/>
              </a:lnSpc>
              <a:buNone/>
            </a:pPr>
            <a:r>
              <a:rPr lang="en-US" sz="2467" dirty="0">
                <a:solidFill>
                  <a:srgbClr val="476FD6"/>
                </a:solidFill>
                <a:latin typeface="Roboto Slab" pitchFamily="34" charset="0"/>
                <a:ea typeface="Roboto Slab" pitchFamily="34" charset="-122"/>
                <a:cs typeface="Roboto Slab" pitchFamily="34" charset="-120"/>
              </a:rPr>
              <a:t>Flutter Framework</a:t>
            </a:r>
            <a:endParaRPr lang="en-US" sz="2467" dirty="0"/>
          </a:p>
        </p:txBody>
      </p:sp>
      <p:sp>
        <p:nvSpPr>
          <p:cNvPr id="6" name="Text 4"/>
          <p:cNvSpPr/>
          <p:nvPr/>
        </p:nvSpPr>
        <p:spPr>
          <a:xfrm>
            <a:off x="2563773" y="1383387"/>
            <a:ext cx="4438174" cy="1336358"/>
          </a:xfrm>
          <a:prstGeom prst="rect">
            <a:avLst/>
          </a:prstGeom>
          <a:noFill/>
          <a:ln/>
        </p:spPr>
        <p:txBody>
          <a:bodyPr wrap="square" rtlCol="0" anchor="t"/>
          <a:lstStyle/>
          <a:p>
            <a:pPr marL="0" indent="0">
              <a:lnSpc>
                <a:spcPts val="2631"/>
              </a:lnSpc>
              <a:buNone/>
            </a:pPr>
            <a:r>
              <a:rPr lang="en-US" sz="1645" dirty="0">
                <a:solidFill>
                  <a:srgbClr val="15213F"/>
                </a:solidFill>
                <a:latin typeface="Roboto" pitchFamily="34" charset="0"/>
                <a:ea typeface="Roboto" pitchFamily="34" charset="-122"/>
                <a:cs typeface="Roboto" pitchFamily="34" charset="-120"/>
              </a:rPr>
              <a:t>A powerful cross-platform development framework that ensures consistent performance and a seamless user experience across different devices.</a:t>
            </a:r>
            <a:endParaRPr lang="en-US" sz="1645" dirty="0"/>
          </a:p>
        </p:txBody>
      </p:sp>
      <p:sp>
        <p:nvSpPr>
          <p:cNvPr id="7" name="Shape 5"/>
          <p:cNvSpPr/>
          <p:nvPr/>
        </p:nvSpPr>
        <p:spPr>
          <a:xfrm>
            <a:off x="7419618" y="574238"/>
            <a:ext cx="4855845" cy="2354342"/>
          </a:xfrm>
          <a:prstGeom prst="roundRect">
            <a:avLst>
              <a:gd name="adj" fmla="val 5323"/>
            </a:avLst>
          </a:prstGeom>
          <a:solidFill>
            <a:srgbClr val="E7EDF9"/>
          </a:solidFill>
          <a:ln/>
        </p:spPr>
        <p:txBody>
          <a:bodyPr/>
          <a:lstStyle/>
          <a:p>
            <a:endParaRPr lang="en-IN"/>
          </a:p>
        </p:txBody>
      </p:sp>
      <p:sp>
        <p:nvSpPr>
          <p:cNvPr id="8" name="Text 6"/>
          <p:cNvSpPr/>
          <p:nvPr/>
        </p:nvSpPr>
        <p:spPr>
          <a:xfrm>
            <a:off x="7628453" y="783074"/>
            <a:ext cx="2712720" cy="391478"/>
          </a:xfrm>
          <a:prstGeom prst="rect">
            <a:avLst/>
          </a:prstGeom>
          <a:noFill/>
          <a:ln/>
        </p:spPr>
        <p:txBody>
          <a:bodyPr wrap="none" rtlCol="0" anchor="t"/>
          <a:lstStyle/>
          <a:p>
            <a:pPr marL="0" indent="0">
              <a:lnSpc>
                <a:spcPts val="3083"/>
              </a:lnSpc>
              <a:buNone/>
            </a:pPr>
            <a:r>
              <a:rPr lang="en-US" sz="2467" dirty="0">
                <a:solidFill>
                  <a:srgbClr val="476FD6"/>
                </a:solidFill>
                <a:latin typeface="Roboto Slab" pitchFamily="34" charset="0"/>
                <a:ea typeface="Roboto Slab" pitchFamily="34" charset="-122"/>
                <a:cs typeface="Roboto Slab" pitchFamily="34" charset="-120"/>
              </a:rPr>
              <a:t>Machine Learning</a:t>
            </a:r>
            <a:endParaRPr lang="en-US" sz="2467" dirty="0"/>
          </a:p>
        </p:txBody>
      </p:sp>
      <p:sp>
        <p:nvSpPr>
          <p:cNvPr id="9" name="Text 7"/>
          <p:cNvSpPr/>
          <p:nvPr/>
        </p:nvSpPr>
        <p:spPr>
          <a:xfrm>
            <a:off x="7628453" y="1383387"/>
            <a:ext cx="4438174" cy="1002268"/>
          </a:xfrm>
          <a:prstGeom prst="rect">
            <a:avLst/>
          </a:prstGeom>
          <a:noFill/>
          <a:ln/>
        </p:spPr>
        <p:txBody>
          <a:bodyPr wrap="square" rtlCol="0" anchor="t"/>
          <a:lstStyle/>
          <a:p>
            <a:pPr marL="0" indent="0">
              <a:lnSpc>
                <a:spcPts val="2631"/>
              </a:lnSpc>
              <a:buNone/>
            </a:pPr>
            <a:r>
              <a:rPr lang="en-US" sz="1645" dirty="0">
                <a:solidFill>
                  <a:srgbClr val="15213F"/>
                </a:solidFill>
                <a:latin typeface="Roboto" pitchFamily="34" charset="0"/>
                <a:ea typeface="Roboto" pitchFamily="34" charset="-122"/>
                <a:cs typeface="Roboto" pitchFamily="34" charset="-120"/>
              </a:rPr>
              <a:t>Intelligent algorithms analyze complaint data and patterns, enabling faster and more accurate resolutions.</a:t>
            </a:r>
            <a:endParaRPr lang="en-US" sz="1645" dirty="0"/>
          </a:p>
        </p:txBody>
      </p:sp>
      <p:sp>
        <p:nvSpPr>
          <p:cNvPr id="10" name="Shape 8"/>
          <p:cNvSpPr/>
          <p:nvPr/>
        </p:nvSpPr>
        <p:spPr>
          <a:xfrm>
            <a:off x="2354937" y="3137416"/>
            <a:ext cx="4855845" cy="2020253"/>
          </a:xfrm>
          <a:prstGeom prst="roundRect">
            <a:avLst>
              <a:gd name="adj" fmla="val 6203"/>
            </a:avLst>
          </a:prstGeom>
          <a:solidFill>
            <a:srgbClr val="E7EDF9"/>
          </a:solidFill>
          <a:ln/>
        </p:spPr>
        <p:txBody>
          <a:bodyPr/>
          <a:lstStyle/>
          <a:p>
            <a:endParaRPr lang="en-IN"/>
          </a:p>
        </p:txBody>
      </p:sp>
      <p:sp>
        <p:nvSpPr>
          <p:cNvPr id="11" name="Text 9"/>
          <p:cNvSpPr/>
          <p:nvPr/>
        </p:nvSpPr>
        <p:spPr>
          <a:xfrm>
            <a:off x="2563773" y="3346252"/>
            <a:ext cx="2506266" cy="391478"/>
          </a:xfrm>
          <a:prstGeom prst="rect">
            <a:avLst/>
          </a:prstGeom>
          <a:noFill/>
          <a:ln/>
        </p:spPr>
        <p:txBody>
          <a:bodyPr wrap="none" rtlCol="0" anchor="t"/>
          <a:lstStyle/>
          <a:p>
            <a:pPr marL="0" indent="0">
              <a:lnSpc>
                <a:spcPts val="3083"/>
              </a:lnSpc>
              <a:buNone/>
            </a:pPr>
            <a:r>
              <a:rPr lang="en-US" sz="2467" dirty="0">
                <a:solidFill>
                  <a:srgbClr val="476FD6"/>
                </a:solidFill>
                <a:latin typeface="Roboto Slab" pitchFamily="34" charset="0"/>
                <a:ea typeface="Roboto Slab" pitchFamily="34" charset="-122"/>
                <a:cs typeface="Roboto Slab" pitchFamily="34" charset="-120"/>
              </a:rPr>
              <a:t>Data Science</a:t>
            </a:r>
            <a:endParaRPr lang="en-US" sz="2467" dirty="0"/>
          </a:p>
        </p:txBody>
      </p:sp>
      <p:sp>
        <p:nvSpPr>
          <p:cNvPr id="12" name="Text 10"/>
          <p:cNvSpPr/>
          <p:nvPr/>
        </p:nvSpPr>
        <p:spPr>
          <a:xfrm>
            <a:off x="2563773" y="3946565"/>
            <a:ext cx="4438174" cy="1002268"/>
          </a:xfrm>
          <a:prstGeom prst="rect">
            <a:avLst/>
          </a:prstGeom>
          <a:noFill/>
          <a:ln/>
        </p:spPr>
        <p:txBody>
          <a:bodyPr wrap="square" rtlCol="0" anchor="t"/>
          <a:lstStyle/>
          <a:p>
            <a:pPr marL="0" indent="0">
              <a:lnSpc>
                <a:spcPts val="2631"/>
              </a:lnSpc>
              <a:buNone/>
            </a:pPr>
            <a:r>
              <a:rPr lang="en-US" sz="1645" dirty="0">
                <a:solidFill>
                  <a:srgbClr val="15213F"/>
                </a:solidFill>
                <a:latin typeface="Roboto" pitchFamily="34" charset="0"/>
                <a:ea typeface="Roboto" pitchFamily="34" charset="-122"/>
                <a:cs typeface="Roboto" pitchFamily="34" charset="-120"/>
              </a:rPr>
              <a:t>Extracting insights from vast amounts of data to drive informed decision-making and optimize complaint management processes.</a:t>
            </a:r>
            <a:endParaRPr lang="en-US" sz="1645" dirty="0"/>
          </a:p>
        </p:txBody>
      </p:sp>
      <p:sp>
        <p:nvSpPr>
          <p:cNvPr id="13" name="Shape 11"/>
          <p:cNvSpPr/>
          <p:nvPr/>
        </p:nvSpPr>
        <p:spPr>
          <a:xfrm>
            <a:off x="7419618" y="3137416"/>
            <a:ext cx="4855845" cy="2020253"/>
          </a:xfrm>
          <a:prstGeom prst="roundRect">
            <a:avLst>
              <a:gd name="adj" fmla="val 6203"/>
            </a:avLst>
          </a:prstGeom>
          <a:solidFill>
            <a:srgbClr val="E7EDF9"/>
          </a:solidFill>
          <a:ln/>
        </p:spPr>
        <p:txBody>
          <a:bodyPr/>
          <a:lstStyle/>
          <a:p>
            <a:endParaRPr lang="en-IN"/>
          </a:p>
        </p:txBody>
      </p:sp>
      <p:sp>
        <p:nvSpPr>
          <p:cNvPr id="14" name="Text 12"/>
          <p:cNvSpPr/>
          <p:nvPr/>
        </p:nvSpPr>
        <p:spPr>
          <a:xfrm>
            <a:off x="7628453" y="3346252"/>
            <a:ext cx="2636520" cy="391478"/>
          </a:xfrm>
          <a:prstGeom prst="rect">
            <a:avLst/>
          </a:prstGeom>
          <a:noFill/>
          <a:ln/>
        </p:spPr>
        <p:txBody>
          <a:bodyPr wrap="none" rtlCol="0" anchor="t"/>
          <a:lstStyle/>
          <a:p>
            <a:pPr marL="0" indent="0">
              <a:lnSpc>
                <a:spcPts val="3083"/>
              </a:lnSpc>
              <a:buNone/>
            </a:pPr>
            <a:r>
              <a:rPr lang="en-US" sz="2467" dirty="0">
                <a:solidFill>
                  <a:srgbClr val="476FD6"/>
                </a:solidFill>
                <a:latin typeface="Roboto Slab" pitchFamily="34" charset="0"/>
                <a:ea typeface="Roboto Slab" pitchFamily="34" charset="-122"/>
                <a:cs typeface="Roboto Slab" pitchFamily="34" charset="-120"/>
              </a:rPr>
              <a:t>Image Processing</a:t>
            </a:r>
            <a:endParaRPr lang="en-US" sz="2467" dirty="0"/>
          </a:p>
        </p:txBody>
      </p:sp>
      <p:sp>
        <p:nvSpPr>
          <p:cNvPr id="15" name="Text 13"/>
          <p:cNvSpPr/>
          <p:nvPr/>
        </p:nvSpPr>
        <p:spPr>
          <a:xfrm>
            <a:off x="7628453" y="3946565"/>
            <a:ext cx="4438174" cy="1002268"/>
          </a:xfrm>
          <a:prstGeom prst="rect">
            <a:avLst/>
          </a:prstGeom>
          <a:noFill/>
          <a:ln/>
        </p:spPr>
        <p:txBody>
          <a:bodyPr wrap="square" rtlCol="0" anchor="t"/>
          <a:lstStyle/>
          <a:p>
            <a:pPr marL="0" indent="0">
              <a:lnSpc>
                <a:spcPts val="2631"/>
              </a:lnSpc>
              <a:buNone/>
            </a:pPr>
            <a:r>
              <a:rPr lang="en-US" sz="1645" dirty="0">
                <a:solidFill>
                  <a:srgbClr val="15213F"/>
                </a:solidFill>
                <a:latin typeface="Roboto" pitchFamily="34" charset="0"/>
                <a:ea typeface="Roboto" pitchFamily="34" charset="-122"/>
                <a:cs typeface="Roboto" pitchFamily="34" charset="-120"/>
              </a:rPr>
              <a:t>Analyzing images to identify visual evidence of complaints, enabling quicker identification and appropriate responses.</a:t>
            </a:r>
            <a:endParaRPr lang="en-US" sz="1645" dirty="0"/>
          </a:p>
        </p:txBody>
      </p:sp>
      <p:sp>
        <p:nvSpPr>
          <p:cNvPr id="16" name="Shape 14"/>
          <p:cNvSpPr/>
          <p:nvPr/>
        </p:nvSpPr>
        <p:spPr>
          <a:xfrm>
            <a:off x="2354937" y="5366504"/>
            <a:ext cx="9920526" cy="2289215"/>
          </a:xfrm>
          <a:prstGeom prst="roundRect">
            <a:avLst>
              <a:gd name="adj" fmla="val 5474"/>
            </a:avLst>
          </a:prstGeom>
          <a:solidFill>
            <a:srgbClr val="E7EDF9"/>
          </a:solidFill>
          <a:ln/>
        </p:spPr>
        <p:txBody>
          <a:bodyPr/>
          <a:lstStyle/>
          <a:p>
            <a:endParaRPr lang="en-IN"/>
          </a:p>
        </p:txBody>
      </p:sp>
      <p:sp>
        <p:nvSpPr>
          <p:cNvPr id="17" name="Text 15"/>
          <p:cNvSpPr/>
          <p:nvPr/>
        </p:nvSpPr>
        <p:spPr>
          <a:xfrm>
            <a:off x="2563773" y="5575340"/>
            <a:ext cx="2088475" cy="326350"/>
          </a:xfrm>
          <a:prstGeom prst="rect">
            <a:avLst/>
          </a:prstGeom>
          <a:noFill/>
          <a:ln/>
        </p:spPr>
        <p:txBody>
          <a:bodyPr wrap="none" rtlCol="0" anchor="t"/>
          <a:lstStyle/>
          <a:p>
            <a:pPr marL="0" indent="0">
              <a:lnSpc>
                <a:spcPts val="2570"/>
              </a:lnSpc>
              <a:buNone/>
            </a:pPr>
            <a:r>
              <a:rPr lang="en-US" sz="2056" dirty="0">
                <a:solidFill>
                  <a:srgbClr val="476FD6"/>
                </a:solidFill>
                <a:latin typeface="Roboto Slab" pitchFamily="34" charset="0"/>
                <a:ea typeface="Roboto Slab" pitchFamily="34" charset="-122"/>
                <a:cs typeface="Roboto Slab" pitchFamily="34" charset="-120"/>
              </a:rPr>
              <a:t>Computer Vision</a:t>
            </a:r>
            <a:endParaRPr lang="en-US" sz="2056" dirty="0"/>
          </a:p>
        </p:txBody>
      </p:sp>
      <p:sp>
        <p:nvSpPr>
          <p:cNvPr id="18" name="Text 16"/>
          <p:cNvSpPr/>
          <p:nvPr/>
        </p:nvSpPr>
        <p:spPr>
          <a:xfrm>
            <a:off x="2563773" y="6110526"/>
            <a:ext cx="9502854" cy="1336358"/>
          </a:xfrm>
          <a:prstGeom prst="rect">
            <a:avLst/>
          </a:prstGeom>
          <a:noFill/>
          <a:ln/>
        </p:spPr>
        <p:txBody>
          <a:bodyPr wrap="square" rtlCol="0" anchor="t"/>
          <a:lstStyle/>
          <a:p>
            <a:pPr marL="0" indent="0">
              <a:lnSpc>
                <a:spcPts val="2631"/>
              </a:lnSpc>
              <a:buNone/>
            </a:pPr>
            <a:r>
              <a:rPr lang="en-US" sz="1645" dirty="0">
                <a:solidFill>
                  <a:srgbClr val="15213F"/>
                </a:solidFill>
                <a:latin typeface="Roboto" pitchFamily="34" charset="0"/>
                <a:ea typeface="Roboto" pitchFamily="34" charset="-122"/>
                <a:cs typeface="Roboto" pitchFamily="34" charset="-120"/>
              </a:rPr>
              <a:t>Computer vision is a multidisciplinary field of artificial intelligence (AI) and computer science that focuses on enabling computers to interpret and understand visual information from the world, much like the human visual system. It involves the development of algorithms and techniques to analyze and process images and videos to extract meaningful insights and make decisions.</a:t>
            </a:r>
            <a:endParaRPr lang="en-US" sz="164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txBody>
          <a:bodyPr/>
          <a:lstStyle/>
          <a:p>
            <a:endParaRPr lang="en-IN"/>
          </a:p>
        </p:txBody>
      </p:sp>
      <p:sp>
        <p:nvSpPr>
          <p:cNvPr id="3" name="Shape 1"/>
          <p:cNvSpPr/>
          <p:nvPr/>
        </p:nvSpPr>
        <p:spPr>
          <a:xfrm>
            <a:off x="0" y="0"/>
            <a:ext cx="14630400" cy="8229600"/>
          </a:xfrm>
          <a:prstGeom prst="rect">
            <a:avLst/>
          </a:prstGeom>
          <a:solidFill>
            <a:srgbClr val="FBFCFE"/>
          </a:solidFill>
          <a:ln/>
        </p:spPr>
        <p:txBody>
          <a:bodyPr/>
          <a:lstStyle/>
          <a:p>
            <a:endParaRPr lang="en-IN"/>
          </a:p>
        </p:txBody>
      </p:sp>
      <p:sp>
        <p:nvSpPr>
          <p:cNvPr id="4" name="Text 2"/>
          <p:cNvSpPr/>
          <p:nvPr/>
        </p:nvSpPr>
        <p:spPr>
          <a:xfrm>
            <a:off x="2037993" y="1358622"/>
            <a:ext cx="459486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Figma Prototypes</a:t>
            </a:r>
            <a:endParaRPr lang="en-US" sz="4374" dirty="0"/>
          </a:p>
        </p:txBody>
      </p:sp>
      <p:sp>
        <p:nvSpPr>
          <p:cNvPr id="5" name="Text 3"/>
          <p:cNvSpPr/>
          <p:nvPr/>
        </p:nvSpPr>
        <p:spPr>
          <a:xfrm>
            <a:off x="2037993" y="2386251"/>
            <a:ext cx="10554414"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Explore our interactive Figma prototypes to visualize the Complaint Registration Application for Urban/Rural Areas. These prototypes provide a user-friendly interface and showcase the various features and functionalities of our application.</a:t>
            </a:r>
            <a:endParaRPr lang="en-US" sz="1750" dirty="0"/>
          </a:p>
        </p:txBody>
      </p:sp>
      <p:sp>
        <p:nvSpPr>
          <p:cNvPr id="6" name="Text 4"/>
          <p:cNvSpPr/>
          <p:nvPr/>
        </p:nvSpPr>
        <p:spPr>
          <a:xfrm>
            <a:off x="2037993" y="3702368"/>
            <a:ext cx="10554414"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Click the links below to access the prototypes:</a:t>
            </a:r>
            <a:endParaRPr lang="en-US" sz="1750" dirty="0"/>
          </a:p>
        </p:txBody>
      </p:sp>
      <p:sp>
        <p:nvSpPr>
          <p:cNvPr id="7" name="Shape 5"/>
          <p:cNvSpPr/>
          <p:nvPr/>
        </p:nvSpPr>
        <p:spPr>
          <a:xfrm>
            <a:off x="2037993" y="4481274"/>
            <a:ext cx="499943" cy="499943"/>
          </a:xfrm>
          <a:prstGeom prst="roundRect">
            <a:avLst>
              <a:gd name="adj" fmla="val 26667"/>
            </a:avLst>
          </a:prstGeom>
          <a:solidFill>
            <a:srgbClr val="E7EDF9"/>
          </a:solidFill>
          <a:ln/>
        </p:spPr>
        <p:txBody>
          <a:bodyPr/>
          <a:lstStyle/>
          <a:p>
            <a:endParaRPr lang="en-IN"/>
          </a:p>
        </p:txBody>
      </p:sp>
      <p:sp>
        <p:nvSpPr>
          <p:cNvPr id="8" name="Text 6"/>
          <p:cNvSpPr/>
          <p:nvPr/>
        </p:nvSpPr>
        <p:spPr>
          <a:xfrm>
            <a:off x="2219325" y="4522946"/>
            <a:ext cx="13716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9" name="Text 7"/>
          <p:cNvSpPr/>
          <p:nvPr/>
        </p:nvSpPr>
        <p:spPr>
          <a:xfrm>
            <a:off x="2760107" y="4557593"/>
            <a:ext cx="222194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User/Citizen</a:t>
            </a:r>
            <a:endParaRPr lang="en-US" sz="2187" dirty="0"/>
          </a:p>
        </p:txBody>
      </p:sp>
      <p:sp>
        <p:nvSpPr>
          <p:cNvPr id="10" name="Text 8"/>
          <p:cNvSpPr/>
          <p:nvPr/>
        </p:nvSpPr>
        <p:spPr>
          <a:xfrm>
            <a:off x="2760107" y="5126950"/>
            <a:ext cx="2221944" cy="347186"/>
          </a:xfrm>
          <a:prstGeom prst="rect">
            <a:avLst/>
          </a:prstGeom>
          <a:noFill/>
          <a:ln/>
        </p:spPr>
        <p:txBody>
          <a:bodyPr wrap="none" rtlCol="0" anchor="t"/>
          <a:lstStyle/>
          <a:p>
            <a:pPr marL="0" indent="0">
              <a:lnSpc>
                <a:spcPts val="2734"/>
              </a:lnSpc>
              <a:buNone/>
            </a:pPr>
            <a:r>
              <a:rPr lang="en-US" sz="2187" u="sng" dirty="0">
                <a:solidFill>
                  <a:srgbClr val="476FD6"/>
                </a:solidFill>
                <a:latin typeface="Roboto Slab" pitchFamily="34" charset="0"/>
                <a:ea typeface="Roboto Slab" pitchFamily="34" charset="-122"/>
                <a:cs typeface="Roboto Slab" pitchFamily="34" charset="-120"/>
                <a:hlinkClick r:id="rId3">
                  <a:extLst>
                    <a:ext uri="{A12FA001-AC4F-418D-AE19-62706E023703}">
                      <ahyp:hlinkClr xmlns:ahyp="http://schemas.microsoft.com/office/drawing/2018/hyperlinkcolor" val="tx"/>
                    </a:ext>
                  </a:extLst>
                </a:hlinkClick>
              </a:rPr>
              <a:t>Figma Link</a:t>
            </a:r>
            <a:endParaRPr lang="en-US" sz="2187" dirty="0"/>
          </a:p>
        </p:txBody>
      </p:sp>
      <p:sp>
        <p:nvSpPr>
          <p:cNvPr id="11" name="Shape 9"/>
          <p:cNvSpPr/>
          <p:nvPr/>
        </p:nvSpPr>
        <p:spPr>
          <a:xfrm>
            <a:off x="7426285" y="4481274"/>
            <a:ext cx="499943" cy="499943"/>
          </a:xfrm>
          <a:prstGeom prst="roundRect">
            <a:avLst>
              <a:gd name="adj" fmla="val 26667"/>
            </a:avLst>
          </a:prstGeom>
          <a:solidFill>
            <a:srgbClr val="E7EDF9"/>
          </a:solidFill>
          <a:ln/>
        </p:spPr>
        <p:txBody>
          <a:bodyPr/>
          <a:lstStyle/>
          <a:p>
            <a:endParaRPr lang="en-IN"/>
          </a:p>
        </p:txBody>
      </p:sp>
      <p:sp>
        <p:nvSpPr>
          <p:cNvPr id="12" name="Text 10"/>
          <p:cNvSpPr/>
          <p:nvPr/>
        </p:nvSpPr>
        <p:spPr>
          <a:xfrm>
            <a:off x="7584758" y="4522946"/>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3" name="Text 11"/>
          <p:cNvSpPr/>
          <p:nvPr/>
        </p:nvSpPr>
        <p:spPr>
          <a:xfrm>
            <a:off x="8148399" y="4557593"/>
            <a:ext cx="302514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Upper Divisional Office</a:t>
            </a:r>
            <a:endParaRPr lang="en-US" sz="2187" dirty="0"/>
          </a:p>
        </p:txBody>
      </p:sp>
      <p:sp>
        <p:nvSpPr>
          <p:cNvPr id="14" name="Text 12"/>
          <p:cNvSpPr/>
          <p:nvPr/>
        </p:nvSpPr>
        <p:spPr>
          <a:xfrm>
            <a:off x="8148399" y="5126950"/>
            <a:ext cx="4444008" cy="355402"/>
          </a:xfrm>
          <a:prstGeom prst="rect">
            <a:avLst/>
          </a:prstGeom>
          <a:noFill/>
          <a:ln/>
        </p:spPr>
        <p:txBody>
          <a:bodyPr wrap="none" rtlCol="0" anchor="t"/>
          <a:lstStyle/>
          <a:p>
            <a:pPr marL="0" indent="0">
              <a:lnSpc>
                <a:spcPts val="2799"/>
              </a:lnSpc>
              <a:buNone/>
            </a:pPr>
            <a:r>
              <a:rPr lang="en-US" sz="1750" u="sng" dirty="0">
                <a:solidFill>
                  <a:srgbClr val="476FD6"/>
                </a:solidFill>
                <a:latin typeface="Roboto" pitchFamily="34" charset="0"/>
                <a:ea typeface="Roboto" pitchFamily="34" charset="-122"/>
                <a:cs typeface="Roboto" pitchFamily="34" charset="-120"/>
                <a:hlinkClick r:id="rId4">
                  <a:extLst>
                    <a:ext uri="{A12FA001-AC4F-418D-AE19-62706E023703}">
                      <ahyp:hlinkClr xmlns:ahyp="http://schemas.microsoft.com/office/drawing/2018/hyperlinkcolor" val="tx"/>
                    </a:ext>
                  </a:extLst>
                </a:hlinkClick>
              </a:rPr>
              <a:t>Figma Link</a:t>
            </a:r>
            <a:endParaRPr lang="en-US" sz="1750" dirty="0"/>
          </a:p>
        </p:txBody>
      </p:sp>
      <p:sp>
        <p:nvSpPr>
          <p:cNvPr id="15" name="Shape 13"/>
          <p:cNvSpPr/>
          <p:nvPr/>
        </p:nvSpPr>
        <p:spPr>
          <a:xfrm>
            <a:off x="2037993" y="5878116"/>
            <a:ext cx="499943" cy="499943"/>
          </a:xfrm>
          <a:prstGeom prst="roundRect">
            <a:avLst>
              <a:gd name="adj" fmla="val 26667"/>
            </a:avLst>
          </a:prstGeom>
          <a:solidFill>
            <a:srgbClr val="E7EDF9"/>
          </a:solidFill>
          <a:ln/>
        </p:spPr>
        <p:txBody>
          <a:bodyPr/>
          <a:lstStyle/>
          <a:p>
            <a:endParaRPr lang="en-IN"/>
          </a:p>
        </p:txBody>
      </p:sp>
      <p:sp>
        <p:nvSpPr>
          <p:cNvPr id="16" name="Text 14"/>
          <p:cNvSpPr/>
          <p:nvPr/>
        </p:nvSpPr>
        <p:spPr>
          <a:xfrm>
            <a:off x="2196465" y="5919788"/>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7" name="Text 15"/>
          <p:cNvSpPr/>
          <p:nvPr/>
        </p:nvSpPr>
        <p:spPr>
          <a:xfrm>
            <a:off x="2760107" y="5954435"/>
            <a:ext cx="224790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Divisional officer</a:t>
            </a:r>
            <a:endParaRPr lang="en-US" sz="2187" dirty="0"/>
          </a:p>
        </p:txBody>
      </p:sp>
      <p:sp>
        <p:nvSpPr>
          <p:cNvPr id="18" name="Text 16"/>
          <p:cNvSpPr/>
          <p:nvPr/>
        </p:nvSpPr>
        <p:spPr>
          <a:xfrm>
            <a:off x="2760107" y="6523792"/>
            <a:ext cx="2221944" cy="347186"/>
          </a:xfrm>
          <a:prstGeom prst="rect">
            <a:avLst/>
          </a:prstGeom>
          <a:noFill/>
          <a:ln/>
        </p:spPr>
        <p:txBody>
          <a:bodyPr wrap="none" rtlCol="0" anchor="t"/>
          <a:lstStyle/>
          <a:p>
            <a:pPr marL="0" indent="0">
              <a:lnSpc>
                <a:spcPts val="2734"/>
              </a:lnSpc>
              <a:buNone/>
            </a:pPr>
            <a:r>
              <a:rPr lang="en-US" sz="2187" u="sng" dirty="0">
                <a:solidFill>
                  <a:srgbClr val="476FD6"/>
                </a:solidFill>
                <a:latin typeface="Roboto Slab" pitchFamily="34" charset="0"/>
                <a:ea typeface="Roboto Slab" pitchFamily="34" charset="-122"/>
                <a:cs typeface="Roboto Slab" pitchFamily="34" charset="-120"/>
                <a:hlinkClick r:id="rId5">
                  <a:extLst>
                    <a:ext uri="{A12FA001-AC4F-418D-AE19-62706E023703}">
                      <ahyp:hlinkClr xmlns:ahyp="http://schemas.microsoft.com/office/drawing/2018/hyperlinkcolor" val="tx"/>
                    </a:ext>
                  </a:extLst>
                </a:hlinkClick>
              </a:rPr>
              <a:t>Figma Link</a:t>
            </a:r>
            <a:endParaRPr lang="en-US" sz="218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txBody>
          <a:bodyPr/>
          <a:lstStyle/>
          <a:p>
            <a:endParaRPr lang="en-IN"/>
          </a:p>
        </p:txBody>
      </p:sp>
      <p:sp>
        <p:nvSpPr>
          <p:cNvPr id="3" name="Shape 1"/>
          <p:cNvSpPr/>
          <p:nvPr/>
        </p:nvSpPr>
        <p:spPr>
          <a:xfrm>
            <a:off x="0" y="0"/>
            <a:ext cx="14630400" cy="8229600"/>
          </a:xfrm>
          <a:prstGeom prst="rect">
            <a:avLst/>
          </a:prstGeom>
          <a:solidFill>
            <a:srgbClr val="FBFCFE"/>
          </a:solidFill>
          <a:ln/>
        </p:spPr>
        <p:txBody>
          <a:bodyPr/>
          <a:lstStyle/>
          <a:p>
            <a:endParaRPr lang="en-IN"/>
          </a:p>
        </p:txBody>
      </p:sp>
      <p:sp>
        <p:nvSpPr>
          <p:cNvPr id="4" name="Text 2"/>
          <p:cNvSpPr/>
          <p:nvPr/>
        </p:nvSpPr>
        <p:spPr>
          <a:xfrm>
            <a:off x="2037993" y="2065258"/>
            <a:ext cx="468630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Required Datasets</a:t>
            </a:r>
            <a:endParaRPr lang="en-US" sz="4374" dirty="0"/>
          </a:p>
        </p:txBody>
      </p:sp>
      <p:sp>
        <p:nvSpPr>
          <p:cNvPr id="5" name="Text 3"/>
          <p:cNvSpPr/>
          <p:nvPr/>
        </p:nvSpPr>
        <p:spPr>
          <a:xfrm>
            <a:off x="2037993" y="3092887"/>
            <a:ext cx="10554414"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To successfully develop the Complaint Registration Application for Urban/Rural Areas, we need access to the following datasets:</a:t>
            </a:r>
            <a:endParaRPr lang="en-US" sz="1750" dirty="0"/>
          </a:p>
        </p:txBody>
      </p:sp>
      <p:sp>
        <p:nvSpPr>
          <p:cNvPr id="6" name="Shape 4"/>
          <p:cNvSpPr/>
          <p:nvPr/>
        </p:nvSpPr>
        <p:spPr>
          <a:xfrm>
            <a:off x="2037993" y="4227195"/>
            <a:ext cx="499943" cy="499943"/>
          </a:xfrm>
          <a:prstGeom prst="roundRect">
            <a:avLst>
              <a:gd name="adj" fmla="val 26667"/>
            </a:avLst>
          </a:prstGeom>
          <a:solidFill>
            <a:srgbClr val="E7EDF9"/>
          </a:solidFill>
          <a:ln/>
        </p:spPr>
        <p:txBody>
          <a:bodyPr/>
          <a:lstStyle/>
          <a:p>
            <a:endParaRPr lang="en-IN"/>
          </a:p>
        </p:txBody>
      </p:sp>
      <p:sp>
        <p:nvSpPr>
          <p:cNvPr id="7" name="Text 5"/>
          <p:cNvSpPr/>
          <p:nvPr/>
        </p:nvSpPr>
        <p:spPr>
          <a:xfrm>
            <a:off x="2219325" y="4268867"/>
            <a:ext cx="13716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8" name="Text 6"/>
          <p:cNvSpPr/>
          <p:nvPr/>
        </p:nvSpPr>
        <p:spPr>
          <a:xfrm>
            <a:off x="2760107" y="4303514"/>
            <a:ext cx="4444008"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Municipal corporation’s Geofencing dataset</a:t>
            </a:r>
            <a:endParaRPr lang="en-US" sz="2187" dirty="0"/>
          </a:p>
        </p:txBody>
      </p:sp>
      <p:sp>
        <p:nvSpPr>
          <p:cNvPr id="9" name="Shape 7"/>
          <p:cNvSpPr/>
          <p:nvPr/>
        </p:nvSpPr>
        <p:spPr>
          <a:xfrm>
            <a:off x="7426285" y="4227195"/>
            <a:ext cx="499943" cy="499943"/>
          </a:xfrm>
          <a:prstGeom prst="roundRect">
            <a:avLst>
              <a:gd name="adj" fmla="val 26667"/>
            </a:avLst>
          </a:prstGeom>
          <a:solidFill>
            <a:srgbClr val="E7EDF9"/>
          </a:solidFill>
          <a:ln/>
        </p:spPr>
        <p:txBody>
          <a:bodyPr/>
          <a:lstStyle/>
          <a:p>
            <a:endParaRPr lang="en-IN"/>
          </a:p>
        </p:txBody>
      </p:sp>
      <p:sp>
        <p:nvSpPr>
          <p:cNvPr id="10" name="Text 8"/>
          <p:cNvSpPr/>
          <p:nvPr/>
        </p:nvSpPr>
        <p:spPr>
          <a:xfrm>
            <a:off x="7584758" y="4268867"/>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8148399" y="4303514"/>
            <a:ext cx="407670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Civil complaint Classes dataset</a:t>
            </a:r>
            <a:endParaRPr lang="en-US" sz="2187" dirty="0"/>
          </a:p>
        </p:txBody>
      </p:sp>
      <p:sp>
        <p:nvSpPr>
          <p:cNvPr id="12" name="Shape 10"/>
          <p:cNvSpPr/>
          <p:nvPr/>
        </p:nvSpPr>
        <p:spPr>
          <a:xfrm>
            <a:off x="2037993" y="5393650"/>
            <a:ext cx="499943" cy="499943"/>
          </a:xfrm>
          <a:prstGeom prst="roundRect">
            <a:avLst>
              <a:gd name="adj" fmla="val 26667"/>
            </a:avLst>
          </a:prstGeom>
          <a:solidFill>
            <a:srgbClr val="E7EDF9"/>
          </a:solidFill>
          <a:ln/>
        </p:spPr>
        <p:txBody>
          <a:bodyPr/>
          <a:lstStyle/>
          <a:p>
            <a:endParaRPr lang="en-IN"/>
          </a:p>
        </p:txBody>
      </p:sp>
      <p:sp>
        <p:nvSpPr>
          <p:cNvPr id="13" name="Text 11"/>
          <p:cNvSpPr/>
          <p:nvPr/>
        </p:nvSpPr>
        <p:spPr>
          <a:xfrm>
            <a:off x="2196465" y="5435322"/>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4" name="Text 12"/>
          <p:cNvSpPr/>
          <p:nvPr/>
        </p:nvSpPr>
        <p:spPr>
          <a:xfrm>
            <a:off x="2760107" y="5469969"/>
            <a:ext cx="4444008"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Local authorities hierarchy dataset</a:t>
            </a:r>
            <a:endParaRPr lang="en-US" sz="2187" dirty="0"/>
          </a:p>
        </p:txBody>
      </p:sp>
      <p:sp>
        <p:nvSpPr>
          <p:cNvPr id="15" name="Shape 13"/>
          <p:cNvSpPr/>
          <p:nvPr/>
        </p:nvSpPr>
        <p:spPr>
          <a:xfrm>
            <a:off x="7426285" y="5393650"/>
            <a:ext cx="499943" cy="499943"/>
          </a:xfrm>
          <a:prstGeom prst="roundRect">
            <a:avLst>
              <a:gd name="adj" fmla="val 26667"/>
            </a:avLst>
          </a:prstGeom>
          <a:solidFill>
            <a:srgbClr val="E7EDF9"/>
          </a:solidFill>
          <a:ln/>
        </p:spPr>
        <p:txBody>
          <a:bodyPr/>
          <a:lstStyle/>
          <a:p>
            <a:endParaRPr lang="en-IN"/>
          </a:p>
        </p:txBody>
      </p:sp>
      <p:sp>
        <p:nvSpPr>
          <p:cNvPr id="16" name="Text 14"/>
          <p:cNvSpPr/>
          <p:nvPr/>
        </p:nvSpPr>
        <p:spPr>
          <a:xfrm>
            <a:off x="7580948" y="5435322"/>
            <a:ext cx="19050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4</a:t>
            </a:r>
            <a:endParaRPr lang="en-US" sz="2624" dirty="0"/>
          </a:p>
        </p:txBody>
      </p:sp>
      <p:sp>
        <p:nvSpPr>
          <p:cNvPr id="17" name="Text 15"/>
          <p:cNvSpPr/>
          <p:nvPr/>
        </p:nvSpPr>
        <p:spPr>
          <a:xfrm>
            <a:off x="8148399" y="5469969"/>
            <a:ext cx="4444008"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Historical civil complaints dataset</a:t>
            </a:r>
            <a:endParaRPr lang="en-US" sz="218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403</Words>
  <Application>Microsoft Office PowerPoint</Application>
  <PresentationFormat>Custom</PresentationFormat>
  <Paragraphs>45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Roboto</vt:lpstr>
      <vt:lpstr>Roboto Slab</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rohit gosavi</cp:lastModifiedBy>
  <cp:revision>3</cp:revision>
  <dcterms:created xsi:type="dcterms:W3CDTF">2023-10-06T09:20:23Z</dcterms:created>
  <dcterms:modified xsi:type="dcterms:W3CDTF">2023-10-06T09:23:48Z</dcterms:modified>
</cp:coreProperties>
</file>