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49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sRNXm1OmUZ3MdSecSksdDw/Complaint-Management-System?type=design&amp;node-id=706-722&amp;t=1id1J6RDv9sC8nRW-0&amp;scaling=scale-down&amp;page-id=0%3A1&amp;starting-point-node-id=706%3A722&amp;show-proto-sidebar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igma.com/proto/sRNXm1OmUZ3MdSecSksdDw/Complaint-Management-System?type=design&amp;node-id=347-737&amp;t=1id1J6RDv9sC8nRW-0&amp;scaling=scale-down&amp;page-id=0%3A1&amp;starting-point-node-id=347%3A737&amp;show-proto-sidebar=1" TargetMode="External"/><Relationship Id="rId4" Type="http://schemas.openxmlformats.org/officeDocument/2006/relationships/hyperlink" Target="https://www.figma.com/proto/sRNXm1OmUZ3MdSecSksdDw/Complaint-Management-System?type=design&amp;node-id=347-1011&amp;t=1id1J6RDv9sC8nRW-0&amp;scaling=scale-down&amp;page-id=0%3A1&amp;starting-point-node-id=347%3A1011&amp;show-proto-sidebar=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6319599" y="1490424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Complaint Registration Application for Urban/Rural Areas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8" y="4988925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Complaint Registration Application for Urban/Rural Areas is a revolutionary solution to address complaints related to waste material, streetlight issues, sewer line blockages, road repairs, and more in both urban and rural regions.</a:t>
            </a:r>
            <a:endParaRPr lang="en-US" sz="17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255276"/>
            <a:ext cx="3295888" cy="20369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569851"/>
            <a:ext cx="2712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Application Features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139208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Wingdings" panose="05000000000000000000" pitchFamily="2" charset="2"/>
              <a:buChar char="v"/>
            </a:pPr>
            <a:endParaRPr lang="en-US" sz="175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 algn="l">
              <a:lnSpc>
                <a:spcPts val="2799"/>
              </a:lnSpc>
              <a:buFont typeface="Wingdings" panose="05000000000000000000" pitchFamily="2" charset="2"/>
              <a:buChar char="v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Automation technologies such as Machine Learning</a:t>
            </a:r>
          </a:p>
          <a:p>
            <a:pPr marL="285750" indent="-285750" algn="l">
              <a:lnSpc>
                <a:spcPts val="2799"/>
              </a:lnSpc>
              <a:buFont typeface="Wingdings" panose="05000000000000000000" pitchFamily="2" charset="2"/>
              <a:buChar char="v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Science </a:t>
            </a:r>
          </a:p>
          <a:p>
            <a:pPr marL="285750" indent="-285750" algn="l">
              <a:lnSpc>
                <a:spcPts val="2799"/>
              </a:lnSpc>
              <a:buFont typeface="Wingdings" panose="05000000000000000000" pitchFamily="2" charset="2"/>
              <a:buChar char="v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Image Processing</a:t>
            </a:r>
          </a:p>
          <a:p>
            <a:pPr marL="285750" indent="-285750" algn="l">
              <a:lnSpc>
                <a:spcPts val="2799"/>
              </a:lnSpc>
              <a:buFont typeface="Wingdings" panose="05000000000000000000" pitchFamily="2" charset="2"/>
              <a:buChar char="v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Powered by Flutter for efficient and user-friendly app development.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1255276"/>
            <a:ext cx="3296007" cy="20370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667137" y="3569970"/>
            <a:ext cx="2225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Complaint Types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667137" y="4139327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Wingdings" panose="05000000000000000000" pitchFamily="2" charset="2"/>
              <a:buChar char="v"/>
            </a:pPr>
            <a:endParaRPr lang="en-US" sz="175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 algn="l">
              <a:lnSpc>
                <a:spcPts val="2799"/>
              </a:lnSpc>
              <a:buFont typeface="Wingdings" panose="05000000000000000000" pitchFamily="2" charset="2"/>
              <a:buChar char="v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Waste material management </a:t>
            </a:r>
          </a:p>
          <a:p>
            <a:pPr marL="285750" indent="-285750" algn="l">
              <a:lnSpc>
                <a:spcPts val="2799"/>
              </a:lnSpc>
              <a:buFont typeface="Wingdings" panose="05000000000000000000" pitchFamily="2" charset="2"/>
              <a:buChar char="v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Streetlight maintenance </a:t>
            </a:r>
          </a:p>
          <a:p>
            <a:pPr marL="285750" indent="-285750" algn="l">
              <a:lnSpc>
                <a:spcPts val="2799"/>
              </a:lnSpc>
              <a:buFont typeface="Wingdings" panose="05000000000000000000" pitchFamily="2" charset="2"/>
              <a:buChar char="v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Sewer line blockages.</a:t>
            </a:r>
          </a:p>
          <a:p>
            <a:pPr marL="285750" indent="-285750" algn="l">
              <a:lnSpc>
                <a:spcPts val="2799"/>
              </a:lnSpc>
              <a:buFont typeface="Wingdings" panose="05000000000000000000" pitchFamily="2" charset="2"/>
              <a:buChar char="v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</a:rPr>
              <a:t>Road Potholes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1255276"/>
            <a:ext cx="3296007" cy="203704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296400" y="356997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Benefits of the Application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9296400" y="4486513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Wingdings" panose="05000000000000000000" pitchFamily="2" charset="2"/>
              <a:buChar char="v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Improvement in complaint reporting and response time</a:t>
            </a:r>
          </a:p>
          <a:p>
            <a:pPr marL="285750" indent="-285750" algn="l">
              <a:lnSpc>
                <a:spcPts val="2799"/>
              </a:lnSpc>
              <a:buFont typeface="Wingdings" panose="05000000000000000000" pitchFamily="2" charset="2"/>
              <a:buChar char="v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Enhanced transparency</a:t>
            </a:r>
          </a:p>
          <a:p>
            <a:pPr marL="285750" indent="-285750" algn="l">
              <a:lnSpc>
                <a:spcPts val="2799"/>
              </a:lnSpc>
              <a:buFont typeface="Wingdings" panose="05000000000000000000" pitchFamily="2" charset="2"/>
              <a:buChar char="v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greater accountability Transforming urban and rural regions one complaint at a time.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333077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357"/>
            <a:ext cx="14630400" cy="8229957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2354937" y="1232089"/>
            <a:ext cx="4855845" cy="2354342"/>
          </a:xfrm>
          <a:prstGeom prst="roundRect">
            <a:avLst>
              <a:gd name="adj" fmla="val 5323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2563773" y="1201969"/>
            <a:ext cx="2811780" cy="391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83"/>
              </a:lnSpc>
              <a:buNone/>
            </a:pPr>
            <a:r>
              <a:rPr lang="en-US" sz="246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Flutter Framework</a:t>
            </a:r>
            <a:endParaRPr lang="en-US" sz="2467" dirty="0"/>
          </a:p>
        </p:txBody>
      </p:sp>
      <p:sp>
        <p:nvSpPr>
          <p:cNvPr id="6" name="Text 4"/>
          <p:cNvSpPr/>
          <p:nvPr/>
        </p:nvSpPr>
        <p:spPr>
          <a:xfrm>
            <a:off x="2563773" y="1579631"/>
            <a:ext cx="4438174" cy="1336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164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powerful cross-platform development framework that ensures consistent performance and a seamless user experience across different devices.</a:t>
            </a:r>
            <a:endParaRPr lang="en-US" sz="1645" dirty="0"/>
          </a:p>
        </p:txBody>
      </p:sp>
      <p:sp>
        <p:nvSpPr>
          <p:cNvPr id="7" name="Shape 5"/>
          <p:cNvSpPr/>
          <p:nvPr/>
        </p:nvSpPr>
        <p:spPr>
          <a:xfrm>
            <a:off x="7419618" y="1239783"/>
            <a:ext cx="4855845" cy="2354342"/>
          </a:xfrm>
          <a:prstGeom prst="roundRect">
            <a:avLst>
              <a:gd name="adj" fmla="val 5323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628453" y="1198772"/>
            <a:ext cx="2712720" cy="391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83"/>
              </a:lnSpc>
              <a:buNone/>
            </a:pPr>
            <a:r>
              <a:rPr lang="en-US" sz="246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Machine Learning</a:t>
            </a:r>
            <a:endParaRPr lang="en-US" sz="2467" dirty="0"/>
          </a:p>
        </p:txBody>
      </p:sp>
      <p:sp>
        <p:nvSpPr>
          <p:cNvPr id="9" name="Text 7"/>
          <p:cNvSpPr/>
          <p:nvPr/>
        </p:nvSpPr>
        <p:spPr>
          <a:xfrm>
            <a:off x="7628453" y="1574516"/>
            <a:ext cx="4438174" cy="1002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164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Intelligent algorithms analyze complaint data and patterns, enabling faster and more accurate resolutions.</a:t>
            </a:r>
            <a:endParaRPr lang="en-US" sz="1645" dirty="0"/>
          </a:p>
        </p:txBody>
      </p:sp>
      <p:sp>
        <p:nvSpPr>
          <p:cNvPr id="10" name="Shape 8"/>
          <p:cNvSpPr/>
          <p:nvPr/>
        </p:nvSpPr>
        <p:spPr>
          <a:xfrm>
            <a:off x="2354937" y="3685528"/>
            <a:ext cx="4855845" cy="2020253"/>
          </a:xfrm>
          <a:prstGeom prst="roundRect">
            <a:avLst>
              <a:gd name="adj" fmla="val 6203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2563773" y="3610267"/>
            <a:ext cx="2506266" cy="391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83"/>
              </a:lnSpc>
              <a:buNone/>
            </a:pPr>
            <a:r>
              <a:rPr lang="en-US" sz="246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Science</a:t>
            </a:r>
            <a:endParaRPr lang="en-US" sz="2467" dirty="0"/>
          </a:p>
        </p:txBody>
      </p:sp>
      <p:sp>
        <p:nvSpPr>
          <p:cNvPr id="12" name="Text 10"/>
          <p:cNvSpPr/>
          <p:nvPr/>
        </p:nvSpPr>
        <p:spPr>
          <a:xfrm>
            <a:off x="2563773" y="3946565"/>
            <a:ext cx="4438174" cy="1002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164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Extracting insights from vast amounts of data to drive informed decision-making and optimize complaint management processes.</a:t>
            </a:r>
            <a:endParaRPr lang="en-US" sz="1645" dirty="0"/>
          </a:p>
        </p:txBody>
      </p:sp>
      <p:sp>
        <p:nvSpPr>
          <p:cNvPr id="13" name="Shape 11"/>
          <p:cNvSpPr/>
          <p:nvPr/>
        </p:nvSpPr>
        <p:spPr>
          <a:xfrm>
            <a:off x="7419618" y="3685527"/>
            <a:ext cx="4855845" cy="2020253"/>
          </a:xfrm>
          <a:prstGeom prst="roundRect">
            <a:avLst>
              <a:gd name="adj" fmla="val 6203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7628453" y="3635136"/>
            <a:ext cx="2636520" cy="391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83"/>
              </a:lnSpc>
              <a:buNone/>
            </a:pPr>
            <a:r>
              <a:rPr lang="en-US" sz="246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Image Processing</a:t>
            </a:r>
            <a:endParaRPr lang="en-US" sz="2467" dirty="0"/>
          </a:p>
        </p:txBody>
      </p:sp>
      <p:sp>
        <p:nvSpPr>
          <p:cNvPr id="15" name="Text 13"/>
          <p:cNvSpPr/>
          <p:nvPr/>
        </p:nvSpPr>
        <p:spPr>
          <a:xfrm>
            <a:off x="7628453" y="3946565"/>
            <a:ext cx="4438174" cy="1002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164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Analyzing images to identify visual evidence of complaints, enabling quicker identification and appropriate responses.</a:t>
            </a:r>
            <a:endParaRPr lang="en-US" sz="1645" dirty="0"/>
          </a:p>
        </p:txBody>
      </p:sp>
      <p:sp>
        <p:nvSpPr>
          <p:cNvPr id="16" name="Shape 14"/>
          <p:cNvSpPr/>
          <p:nvPr/>
        </p:nvSpPr>
        <p:spPr>
          <a:xfrm>
            <a:off x="2354937" y="5846341"/>
            <a:ext cx="9920526" cy="1705528"/>
          </a:xfrm>
          <a:prstGeom prst="roundRect">
            <a:avLst>
              <a:gd name="adj" fmla="val 5474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5"/>
          <p:cNvSpPr/>
          <p:nvPr/>
        </p:nvSpPr>
        <p:spPr>
          <a:xfrm>
            <a:off x="2596137" y="5803643"/>
            <a:ext cx="2088475" cy="3263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0"/>
              </a:lnSpc>
              <a:buNone/>
            </a:pPr>
            <a:r>
              <a:rPr lang="en-US" sz="205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Computer Vision</a:t>
            </a:r>
            <a:endParaRPr lang="en-US" sz="2056" dirty="0"/>
          </a:p>
        </p:txBody>
      </p:sp>
      <p:sp>
        <p:nvSpPr>
          <p:cNvPr id="18" name="Text 16"/>
          <p:cNvSpPr/>
          <p:nvPr/>
        </p:nvSpPr>
        <p:spPr>
          <a:xfrm>
            <a:off x="2563773" y="6110526"/>
            <a:ext cx="9502854" cy="1336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164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Computer vision is a multidisciplinary field of artificial intelligence (AI) and computer science that focuses on enabling computers to interpret and understand visual information from the world, much like the human visual system. </a:t>
            </a:r>
            <a:endParaRPr lang="en-US" sz="1645" dirty="0"/>
          </a:p>
        </p:txBody>
      </p:sp>
      <p:sp>
        <p:nvSpPr>
          <p:cNvPr id="19" name="Shape 14">
            <a:extLst>
              <a:ext uri="{FF2B5EF4-FFF2-40B4-BE49-F238E27FC236}">
                <a16:creationId xmlns:a16="http://schemas.microsoft.com/office/drawing/2014/main" id="{60DACB82-F9D8-DBDF-CBCD-DFD3B4F16A6B}"/>
              </a:ext>
            </a:extLst>
          </p:cNvPr>
          <p:cNvSpPr/>
          <p:nvPr/>
        </p:nvSpPr>
        <p:spPr>
          <a:xfrm>
            <a:off x="745465" y="178616"/>
            <a:ext cx="13145845" cy="912914"/>
          </a:xfrm>
          <a:prstGeom prst="roundRect">
            <a:avLst>
              <a:gd name="adj" fmla="val 5474"/>
            </a:avLst>
          </a:prstGeom>
          <a:solidFill>
            <a:srgbClr val="E7EDF9"/>
          </a:solidFill>
          <a:ln/>
        </p:spPr>
        <p:txBody>
          <a:bodyPr/>
          <a:lstStyle/>
          <a:p>
            <a:pPr algn="ctr"/>
            <a:r>
              <a:rPr lang="en-US" sz="4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Technologies we are using </a:t>
            </a:r>
            <a:endParaRPr lang="en-US" sz="4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565905"/>
            <a:ext cx="4594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Figma Prototypes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1605200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our interactive Figma prototypes to visualize the Complaint Registration Application for Urban/Rural Areas. These prototypes provide a user-friendly interface and showcase the various features and functionalities of our application.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11747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Click the links below to access the prototypes: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037993" y="448127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2219325" y="4522946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760107" y="45575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User/Citizen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760107" y="512695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u="sng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 Link</a:t>
            </a:r>
            <a:endParaRPr lang="en-US" sz="2187" dirty="0"/>
          </a:p>
        </p:txBody>
      </p:sp>
      <p:sp>
        <p:nvSpPr>
          <p:cNvPr id="11" name="Shape 9"/>
          <p:cNvSpPr/>
          <p:nvPr/>
        </p:nvSpPr>
        <p:spPr>
          <a:xfrm>
            <a:off x="7426285" y="448127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7584758" y="452294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8148399" y="4557593"/>
            <a:ext cx="3025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Upper Divisional Office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8148399" y="5126950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u="sng" dirty="0">
                <a:solidFill>
                  <a:srgbClr val="476FD6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 Link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37993" y="587811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2196465" y="591978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5"/>
          <p:cNvSpPr/>
          <p:nvPr/>
        </p:nvSpPr>
        <p:spPr>
          <a:xfrm>
            <a:off x="2760107" y="5954435"/>
            <a:ext cx="2247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Divisional officer</a:t>
            </a:r>
            <a:endParaRPr lang="en-US" sz="2187" dirty="0"/>
          </a:p>
        </p:txBody>
      </p:sp>
      <p:sp>
        <p:nvSpPr>
          <p:cNvPr id="18" name="Text 16"/>
          <p:cNvSpPr/>
          <p:nvPr/>
        </p:nvSpPr>
        <p:spPr>
          <a:xfrm>
            <a:off x="2760107" y="652379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u="sng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 Link</a:t>
            </a:r>
            <a:endParaRPr lang="en-US" sz="218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014CC-7955-2AD6-8CBF-58DCA32D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40281"/>
            <a:ext cx="10273553" cy="7289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CDB7F-49F1-2701-2493-E9E64EC7F6B6}"/>
              </a:ext>
            </a:extLst>
          </p:cNvPr>
          <p:cNvSpPr txBox="1"/>
          <p:nvPr/>
        </p:nvSpPr>
        <p:spPr>
          <a:xfrm>
            <a:off x="3200176" y="172122"/>
            <a:ext cx="7315200" cy="768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Sequence Diagram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3460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467564"/>
            <a:ext cx="46863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Required Datasets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71196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successfully develop the Complaint Registration Application for Urban/Rural Areas, we need access to the following datasets: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42271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2219325" y="426886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760107" y="4303514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Municipal corporation’s Geofencing dataset</a:t>
            </a:r>
            <a:endParaRPr lang="en-US" sz="2187" dirty="0"/>
          </a:p>
        </p:txBody>
      </p:sp>
      <p:sp>
        <p:nvSpPr>
          <p:cNvPr id="9" name="Shape 7"/>
          <p:cNvSpPr/>
          <p:nvPr/>
        </p:nvSpPr>
        <p:spPr>
          <a:xfrm>
            <a:off x="7426285" y="42271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7584758" y="426886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4303514"/>
            <a:ext cx="4076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Civil complaint Classes dataset</a:t>
            </a:r>
            <a:endParaRPr lang="en-US" sz="2187" dirty="0"/>
          </a:p>
        </p:txBody>
      </p:sp>
      <p:sp>
        <p:nvSpPr>
          <p:cNvPr id="12" name="Shape 10"/>
          <p:cNvSpPr/>
          <p:nvPr/>
        </p:nvSpPr>
        <p:spPr>
          <a:xfrm>
            <a:off x="2037993" y="539365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2196465" y="543532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760107" y="5469969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Local authorities hierarchy dataset</a:t>
            </a:r>
            <a:endParaRPr lang="en-US" sz="2187" dirty="0"/>
          </a:p>
        </p:txBody>
      </p:sp>
      <p:sp>
        <p:nvSpPr>
          <p:cNvPr id="15" name="Shape 13"/>
          <p:cNvSpPr/>
          <p:nvPr/>
        </p:nvSpPr>
        <p:spPr>
          <a:xfrm>
            <a:off x="7426285" y="539365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7580948" y="543532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17" name="Text 15"/>
          <p:cNvSpPr/>
          <p:nvPr/>
        </p:nvSpPr>
        <p:spPr>
          <a:xfrm>
            <a:off x="8148399" y="5469969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Historical civil complaints dataset</a:t>
            </a:r>
            <a:endParaRPr lang="en-US" sz="218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339</Words>
  <Application>Microsoft Office PowerPoint</Application>
  <PresentationFormat>Custom</PresentationFormat>
  <Paragraphs>57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Roboto</vt:lpstr>
      <vt:lpstr>Roboto Slab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rohit gosavi</cp:lastModifiedBy>
  <cp:revision>29</cp:revision>
  <dcterms:created xsi:type="dcterms:W3CDTF">2023-10-06T09:20:23Z</dcterms:created>
  <dcterms:modified xsi:type="dcterms:W3CDTF">2023-10-11T06:13:28Z</dcterms:modified>
</cp:coreProperties>
</file>