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0" r:id="rId3"/>
    <p:sldId id="268" r:id="rId4"/>
    <p:sldId id="261" r:id="rId5"/>
    <p:sldId id="267" r:id="rId6"/>
    <p:sldId id="262" r:id="rId7"/>
    <p:sldId id="265" r:id="rId8"/>
    <p:sldId id="269" r:id="rId9"/>
    <p:sldId id="270" r:id="rId10"/>
    <p:sldId id="266" r:id="rId11"/>
    <p:sldId id="27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CBF631-73E7-4523-B3AC-2671E84AB64A}" type="datetimeFigureOut">
              <a:rPr lang="en-IN" smtClean="0"/>
              <a:t>12-10-2023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D28E3-7B12-4E60-8B06-EAE87C563CA7}" type="slidenum">
              <a:rPr lang="en-IN" smtClean="0"/>
              <a:t>‹#›</a:t>
            </a:fld>
            <a:endParaRPr lang="en-IN"/>
          </a:p>
        </p:txBody>
      </p:sp>
    </p:spTree>
    <p:extLst>
      <p:ext uri="{BB962C8B-B14F-4D97-AF65-F5344CB8AC3E}">
        <p14:creationId xmlns:p14="http://schemas.microsoft.com/office/powerpoint/2010/main" val="2153639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E8162A5-DCCA-422B-8806-243543DF3A8C}" type="datetime1">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593CC0-7880-499C-B15F-47CE49BD0E42}" type="datetime1">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3C0CCE-3E86-455F-853C-551D94DC4EF1}" type="datetime1">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FF587-8012-4544-B513-4159B6113D30}" type="datetime1">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329B3-20B2-4688-9E0F-AF04AAA652F8}" type="datetime1">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274AB4-2468-49AA-9C2A-DE29AAB40E01}" type="datetime1">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1D7844-D28A-4149-9EE4-BFDBFE2E7866}" type="datetime1">
              <a:rPr lang="en-US" smtClean="0"/>
              <a:t>10/12/2023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33D470-629C-4B6F-8239-BCD4C68289CB}" type="datetime1">
              <a:rPr lang="en-US" smtClean="0"/>
              <a:t>10/12/2023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1940C-0B57-4C24-B85E-34CC80D40E95}" type="datetime1">
              <a:rPr lang="en-US" smtClean="0"/>
              <a:t>10/12/2023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BC553C-EE12-4408-9A76-5FF7A26F43E5}" type="datetime1">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1F4B71-A5E1-431D-BEE5-D609443F7062}" type="datetime1">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2BE383-3C76-4C5E-8762-0E90D81660C5}" type="datetime1">
              <a:rPr lang="en-US" smtClean="0"/>
              <a:t>10/12/2023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54995F-EB4C-4C8E-B8A6-8289ACA6C34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mc.gov.in/"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www.pmc.gov.in/en/complaints-grievance" TargetMode="External"/><Relationship Id="rId4" Type="http://schemas.openxmlformats.org/officeDocument/2006/relationships/hyperlink" Target="https://www.mcgm.gov.in/irj/portal/anonymou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igma.com/proto/sRNXm1OmUZ3MdSecSksdDw/Complaint-Management-System?type=design&amp;node-id=706-722&amp;t=PaM9fY6G0TT9h59F-0&amp;scaling=scale-down&amp;page-id=0%3A1&amp;starting-point-node-id=706%3A722&amp;show-proto-sidebar=1"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figma.com/proto/sRNXm1OmUZ3MdSecSksdDw/Complaint-Management-System?type=design&amp;node-id=347-737&amp;t=PaM9fY6G0TT9h59F-0&amp;scaling=scale-down&amp;page-id=0%3A1&amp;starting-point-node-id=347%3A737&amp;show-proto-sidebar=1"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3.png">
            <a:extLst>
              <a:ext uri="{FF2B5EF4-FFF2-40B4-BE49-F238E27FC236}">
                <a16:creationId xmlns:a16="http://schemas.microsoft.com/office/drawing/2014/main" id="{D3DF7BFB-1740-44B7-A093-A6E05FD817E4}"/>
              </a:ext>
            </a:extLst>
          </p:cNvPr>
          <p:cNvPicPr/>
          <p:nvPr/>
        </p:nvPicPr>
        <p:blipFill>
          <a:blip r:embed="rId2"/>
          <a:srcRect/>
          <a:stretch>
            <a:fillRect/>
          </a:stretch>
        </p:blipFill>
        <p:spPr>
          <a:xfrm>
            <a:off x="240347" y="215705"/>
            <a:ext cx="978852" cy="1015663"/>
          </a:xfrm>
          <a:prstGeom prst="rect">
            <a:avLst/>
          </a:prstGeom>
          <a:ln/>
        </p:spPr>
      </p:pic>
      <p:sp>
        <p:nvSpPr>
          <p:cNvPr id="7" name="Rectangle 6">
            <a:extLst>
              <a:ext uri="{FF2B5EF4-FFF2-40B4-BE49-F238E27FC236}">
                <a16:creationId xmlns:a16="http://schemas.microsoft.com/office/drawing/2014/main" id="{712DFF54-229F-40CD-BED3-D73578865F82}"/>
              </a:ext>
            </a:extLst>
          </p:cNvPr>
          <p:cNvSpPr/>
          <p:nvPr/>
        </p:nvSpPr>
        <p:spPr>
          <a:xfrm>
            <a:off x="1219199" y="228600"/>
            <a:ext cx="7543801" cy="1682512"/>
          </a:xfrm>
          <a:prstGeom prst="rect">
            <a:avLst/>
          </a:prstGeom>
        </p:spPr>
        <p:txBody>
          <a:bodyPr wrap="square">
            <a:spAutoFit/>
          </a:bodyPr>
          <a:lstStyle/>
          <a:p>
            <a:pPr algn="ctr">
              <a:spcAft>
                <a:spcPts val="800"/>
              </a:spcAft>
            </a:pPr>
            <a:r>
              <a:rPr lang="en-US" sz="2400" b="1" dirty="0">
                <a:solidFill>
                  <a:srgbClr val="0000CC"/>
                </a:solidFill>
                <a:latin typeface="Cambria" panose="02040503050406030204" pitchFamily="18" charset="0"/>
                <a:ea typeface="Cambria" panose="02040503050406030204" pitchFamily="18" charset="0"/>
                <a:cs typeface="Cambria" panose="02040503050406030204" pitchFamily="18" charset="0"/>
              </a:rPr>
              <a:t>Guru Gobind Singh College of Engineering and Research Center, Nashik.</a:t>
            </a:r>
            <a:endParaRPr lang="en-IN" sz="1050" dirty="0">
              <a:latin typeface="Times New Roman" panose="02020603050405020304" pitchFamily="18" charset="0"/>
              <a:ea typeface="Times New Roman" panose="02020603050405020304" pitchFamily="18" charset="0"/>
            </a:endParaRPr>
          </a:p>
          <a:p>
            <a:pPr algn="ctr">
              <a:spcAft>
                <a:spcPts val="800"/>
              </a:spcAft>
            </a:pPr>
            <a:r>
              <a:rPr lang="en-US" b="1" dirty="0">
                <a:solidFill>
                  <a:srgbClr val="C00000"/>
                </a:solidFill>
                <a:latin typeface="Cambria" panose="02040503050406030204" pitchFamily="18" charset="0"/>
                <a:ea typeface="Cambria" panose="02040503050406030204" pitchFamily="18" charset="0"/>
                <a:cs typeface="Cambria" panose="02040503050406030204" pitchFamily="18" charset="0"/>
              </a:rPr>
              <a:t>Department of Computer Engineering </a:t>
            </a:r>
            <a:r>
              <a:rPr lang="en-US" sz="2400" b="1" dirty="0">
                <a:latin typeface="Cambria" panose="02040503050406030204" pitchFamily="18" charset="0"/>
                <a:ea typeface="Cambria" panose="02040503050406030204" pitchFamily="18" charset="0"/>
                <a:cs typeface="Cambria" panose="02040503050406030204" pitchFamily="18" charset="0"/>
              </a:rPr>
              <a:t> </a:t>
            </a:r>
            <a:endParaRPr lang="en-IN" sz="1050" dirty="0">
              <a:latin typeface="Times New Roman" panose="02020603050405020304" pitchFamily="18" charset="0"/>
              <a:ea typeface="Times New Roman" panose="02020603050405020304" pitchFamily="18" charset="0"/>
            </a:endParaRPr>
          </a:p>
          <a:p>
            <a:pPr algn="ctr">
              <a:spcAft>
                <a:spcPts val="800"/>
              </a:spcAft>
            </a:pPr>
            <a:r>
              <a:rPr lang="en-US" dirty="0">
                <a:latin typeface="Times New Roman" panose="02020603050405020304" pitchFamily="18" charset="0"/>
                <a:ea typeface="Times New Roman" panose="02020603050405020304" pitchFamily="18" charset="0"/>
              </a:rPr>
              <a:t>Academic Year: </a:t>
            </a:r>
            <a:r>
              <a:rPr lang="en-US" b="1" dirty="0">
                <a:solidFill>
                  <a:srgbClr val="0000CC"/>
                </a:solidFill>
                <a:latin typeface="Times New Roman" panose="02020603050405020304" pitchFamily="18" charset="0"/>
                <a:ea typeface="Times New Roman" panose="02020603050405020304" pitchFamily="18" charset="0"/>
              </a:rPr>
              <a:t>2023-24</a:t>
            </a:r>
            <a:endParaRPr lang="en-IN" sz="1050" dirty="0">
              <a:effectLst/>
              <a:latin typeface="Times New Roman" panose="02020603050405020304" pitchFamily="18" charset="0"/>
              <a:ea typeface="Times New Roman" panose="02020603050405020304" pitchFamily="18" charset="0"/>
            </a:endParaRPr>
          </a:p>
        </p:txBody>
      </p:sp>
      <p:graphicFrame>
        <p:nvGraphicFramePr>
          <p:cNvPr id="10" name="Table 9">
            <a:extLst>
              <a:ext uri="{FF2B5EF4-FFF2-40B4-BE49-F238E27FC236}">
                <a16:creationId xmlns:a16="http://schemas.microsoft.com/office/drawing/2014/main" id="{27BC9489-F662-4D6D-821B-5B57870C4FCC}"/>
              </a:ext>
            </a:extLst>
          </p:cNvPr>
          <p:cNvGraphicFramePr>
            <a:graphicFrameLocks noGrp="1"/>
          </p:cNvGraphicFramePr>
          <p:nvPr>
            <p:extLst>
              <p:ext uri="{D42A27DB-BD31-4B8C-83A1-F6EECF244321}">
                <p14:modId xmlns:p14="http://schemas.microsoft.com/office/powerpoint/2010/main" val="2207711174"/>
              </p:ext>
            </p:extLst>
          </p:nvPr>
        </p:nvGraphicFramePr>
        <p:xfrm>
          <a:off x="457201" y="3288824"/>
          <a:ext cx="8283525" cy="2668584"/>
        </p:xfrm>
        <a:graphic>
          <a:graphicData uri="http://schemas.openxmlformats.org/drawingml/2006/table">
            <a:tbl>
              <a:tblPr/>
              <a:tblGrid>
                <a:gridCol w="1705432">
                  <a:extLst>
                    <a:ext uri="{9D8B030D-6E8A-4147-A177-3AD203B41FA5}">
                      <a16:colId xmlns:a16="http://schemas.microsoft.com/office/drawing/2014/main" val="84072911"/>
                    </a:ext>
                  </a:extLst>
                </a:gridCol>
                <a:gridCol w="6578093">
                  <a:extLst>
                    <a:ext uri="{9D8B030D-6E8A-4147-A177-3AD203B41FA5}">
                      <a16:colId xmlns:a16="http://schemas.microsoft.com/office/drawing/2014/main" val="3281272621"/>
                    </a:ext>
                  </a:extLst>
                </a:gridCol>
              </a:tblGrid>
              <a:tr h="292576">
                <a:tc>
                  <a:txBody>
                    <a:bodyPr/>
                    <a:lstStyle/>
                    <a:p>
                      <a:pPr>
                        <a:spcAft>
                          <a:spcPts val="800"/>
                        </a:spcAft>
                      </a:pPr>
                      <a:r>
                        <a:rPr lang="en-US" sz="2000" dirty="0">
                          <a:effectLst/>
                        </a:rPr>
                        <a:t>Group ID</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800"/>
                        </a:spcAft>
                      </a:pPr>
                      <a:r>
                        <a:rPr lang="en-US" sz="2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G - 2</a:t>
                      </a:r>
                    </a:p>
                  </a:txBody>
                  <a:tcPr marL="68580" marR="68580" marT="0" marB="0" anchor="ctr"/>
                </a:tc>
                <a:extLst>
                  <a:ext uri="{0D108BD9-81ED-4DB2-BD59-A6C34878D82A}">
                    <a16:rowId xmlns:a16="http://schemas.microsoft.com/office/drawing/2014/main" val="3368908918"/>
                  </a:ext>
                </a:extLst>
              </a:tr>
              <a:tr h="648336">
                <a:tc>
                  <a:txBody>
                    <a:bodyPr/>
                    <a:lstStyle/>
                    <a:p>
                      <a:pPr>
                        <a:spcAft>
                          <a:spcPts val="800"/>
                        </a:spcAft>
                      </a:pPr>
                      <a:r>
                        <a:rPr lang="en-IN" sz="2000" kern="1200" dirty="0">
                          <a:solidFill>
                            <a:schemeClr val="tx1"/>
                          </a:solidFill>
                          <a:effectLst/>
                          <a:latin typeface="+mn-lt"/>
                          <a:ea typeface="+mn-ea"/>
                          <a:cs typeface="+mn-cs"/>
                        </a:rPr>
                        <a:t>Project Title</a:t>
                      </a:r>
                    </a:p>
                  </a:txBody>
                  <a:tcPr marL="68580" marR="68580" marT="0" marB="0" anchor="ctr"/>
                </a:tc>
                <a:tc>
                  <a:txBody>
                    <a:bodyPr/>
                    <a:lstStyle/>
                    <a:p>
                      <a:pPr>
                        <a:spcAft>
                          <a:spcPts val="800"/>
                        </a:spcAft>
                      </a:pPr>
                      <a:r>
                        <a:rPr lang="en-IN" sz="1800" b="0" kern="1200" dirty="0">
                          <a:solidFill>
                            <a:schemeClr val="tx1"/>
                          </a:solidFill>
                          <a:effectLst/>
                          <a:latin typeface="+mn-lt"/>
                          <a:ea typeface="+mn-ea"/>
                          <a:cs typeface="+mn-cs"/>
                        </a:rPr>
                        <a:t>Civil complaints registering application for citizens of Rural/Urban areas.</a:t>
                      </a:r>
                      <a:endParaRPr lang="en-US" sz="2400" b="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tc>
                <a:extLst>
                  <a:ext uri="{0D108BD9-81ED-4DB2-BD59-A6C34878D82A}">
                    <a16:rowId xmlns:a16="http://schemas.microsoft.com/office/drawing/2014/main" val="1165525663"/>
                  </a:ext>
                </a:extLst>
              </a:tr>
              <a:tr h="254785">
                <a:tc rowSpan="3">
                  <a:txBody>
                    <a:bodyPr/>
                    <a:lstStyle/>
                    <a:p>
                      <a:pPr>
                        <a:spcAft>
                          <a:spcPts val="800"/>
                        </a:spcAft>
                      </a:pPr>
                      <a:r>
                        <a:rPr lang="en-US" sz="2000">
                          <a:effectLst/>
                        </a:rPr>
                        <a:t>Team Members</a:t>
                      </a:r>
                      <a:endParaRPr lang="en-IN"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800"/>
                        </a:spcAft>
                      </a:pPr>
                      <a:r>
                        <a:rPr lang="en-US" sz="2000" b="0" dirty="0">
                          <a:effectLst/>
                        </a:rPr>
                        <a:t>1.</a:t>
                      </a:r>
                      <a:r>
                        <a:rPr lang="en-IN" sz="1800" b="0" kern="1200" dirty="0">
                          <a:solidFill>
                            <a:schemeClr val="tx1"/>
                          </a:solidFill>
                          <a:effectLst/>
                          <a:latin typeface="+mn-lt"/>
                          <a:ea typeface="+mn-ea"/>
                          <a:cs typeface="+mn-cs"/>
                        </a:rPr>
                        <a:t> Tejas Bhandare</a:t>
                      </a:r>
                      <a:endParaRPr lang="en-IN" sz="1600" b="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399355800"/>
                  </a:ext>
                </a:extLst>
              </a:tr>
              <a:tr h="254785">
                <a:tc vMerge="1">
                  <a:txBody>
                    <a:bodyPr/>
                    <a:lstStyle/>
                    <a:p>
                      <a:endParaRPr lang="en-IN"/>
                    </a:p>
                  </a:txBody>
                  <a:tcPr/>
                </a:tc>
                <a:tc>
                  <a:txBody>
                    <a:bodyPr/>
                    <a:lstStyle/>
                    <a:p>
                      <a:pPr>
                        <a:spcAft>
                          <a:spcPts val="800"/>
                        </a:spcAft>
                      </a:pPr>
                      <a:r>
                        <a:rPr lang="en-US" sz="2000" b="0" dirty="0">
                          <a:effectLst/>
                        </a:rPr>
                        <a:t>2.</a:t>
                      </a:r>
                      <a:r>
                        <a:rPr lang="en-IN" sz="1800" b="0" kern="1200" dirty="0">
                          <a:solidFill>
                            <a:schemeClr val="tx1"/>
                          </a:solidFill>
                          <a:effectLst/>
                          <a:latin typeface="+mn-lt"/>
                          <a:ea typeface="+mn-ea"/>
                          <a:cs typeface="+mn-cs"/>
                        </a:rPr>
                        <a:t> Rohit </a:t>
                      </a:r>
                      <a:r>
                        <a:rPr lang="en-IN" sz="1800" b="0" kern="1200" dirty="0" err="1">
                          <a:solidFill>
                            <a:schemeClr val="tx1"/>
                          </a:solidFill>
                          <a:effectLst/>
                          <a:latin typeface="+mn-lt"/>
                          <a:ea typeface="+mn-ea"/>
                          <a:cs typeface="+mn-cs"/>
                        </a:rPr>
                        <a:t>Bava</a:t>
                      </a:r>
                      <a:endParaRPr lang="en-IN" sz="1600" b="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23839915"/>
                  </a:ext>
                </a:extLst>
              </a:tr>
              <a:tr h="254785">
                <a:tc vMerge="1">
                  <a:txBody>
                    <a:bodyPr/>
                    <a:lstStyle/>
                    <a:p>
                      <a:endParaRPr lang="en-IN"/>
                    </a:p>
                  </a:txBody>
                  <a:tcPr/>
                </a:tc>
                <a:tc>
                  <a:txBody>
                    <a:bodyPr/>
                    <a:lstStyle/>
                    <a:p>
                      <a:pPr>
                        <a:spcAft>
                          <a:spcPts val="800"/>
                        </a:spcAft>
                      </a:pPr>
                      <a:r>
                        <a:rPr lang="en-US" sz="2000" b="0" dirty="0">
                          <a:effectLst/>
                        </a:rPr>
                        <a:t>3.</a:t>
                      </a:r>
                      <a:r>
                        <a:rPr lang="en-IN" sz="1800" b="0" kern="1200" dirty="0">
                          <a:solidFill>
                            <a:schemeClr val="tx1"/>
                          </a:solidFill>
                          <a:effectLst/>
                          <a:latin typeface="+mn-lt"/>
                          <a:ea typeface="+mn-ea"/>
                          <a:cs typeface="+mn-cs"/>
                        </a:rPr>
                        <a:t> Ishan </a:t>
                      </a:r>
                      <a:r>
                        <a:rPr lang="en-IN" sz="1800" b="0" kern="1200" dirty="0" err="1">
                          <a:solidFill>
                            <a:schemeClr val="tx1"/>
                          </a:solidFill>
                          <a:effectLst/>
                          <a:latin typeface="+mn-lt"/>
                          <a:ea typeface="+mn-ea"/>
                          <a:cs typeface="+mn-cs"/>
                        </a:rPr>
                        <a:t>Ahirrao</a:t>
                      </a:r>
                      <a:endParaRPr lang="en-IN" sz="1600" b="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541151352"/>
                  </a:ext>
                </a:extLst>
              </a:tr>
              <a:tr h="740088">
                <a:tc>
                  <a:txBody>
                    <a:bodyPr/>
                    <a:lstStyle/>
                    <a:p>
                      <a:pPr>
                        <a:spcAft>
                          <a:spcPts val="800"/>
                        </a:spcAft>
                      </a:pPr>
                      <a:r>
                        <a:rPr lang="en-US" sz="2000" dirty="0">
                          <a:effectLst/>
                        </a:rPr>
                        <a:t>Guide Name</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800"/>
                        </a:spcAft>
                      </a:pPr>
                      <a:r>
                        <a:rPr lang="en-US" sz="2400" b="0" dirty="0">
                          <a:effectLst/>
                        </a:rPr>
                        <a:t> </a:t>
                      </a:r>
                      <a:r>
                        <a:rPr lang="en-IN" sz="1800" b="0" kern="1200" dirty="0">
                          <a:solidFill>
                            <a:schemeClr val="tx1"/>
                          </a:solidFill>
                          <a:effectLst/>
                          <a:latin typeface="+mn-lt"/>
                          <a:ea typeface="+mn-ea"/>
                          <a:cs typeface="+mn-cs"/>
                        </a:rPr>
                        <a:t>Prof. S. G. Shukla</a:t>
                      </a:r>
                      <a:endParaRPr lang="en-IN" sz="1600" b="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687007513"/>
                  </a:ext>
                </a:extLst>
              </a:tr>
            </a:tbl>
          </a:graphicData>
        </a:graphic>
      </p:graphicFrame>
      <p:cxnSp>
        <p:nvCxnSpPr>
          <p:cNvPr id="11" name="Straight Arrow Connector 10">
            <a:extLst>
              <a:ext uri="{FF2B5EF4-FFF2-40B4-BE49-F238E27FC236}">
                <a16:creationId xmlns:a16="http://schemas.microsoft.com/office/drawing/2014/main" id="{D97617D2-AAB9-402B-BF61-BB1B4DF556A6}"/>
              </a:ext>
            </a:extLst>
          </p:cNvPr>
          <p:cNvCxnSpPr>
            <a:cxnSpLocks/>
          </p:cNvCxnSpPr>
          <p:nvPr/>
        </p:nvCxnSpPr>
        <p:spPr>
          <a:xfrm flipV="1">
            <a:off x="4103688" y="8867776"/>
            <a:ext cx="0" cy="4425"/>
          </a:xfrm>
          <a:prstGeom prst="straightConnector1">
            <a:avLst/>
          </a:prstGeom>
          <a:noFill/>
          <a:ln w="9525" cap="flat" cmpd="sng">
            <a:solidFill>
              <a:schemeClr val="dk1"/>
            </a:solidFill>
            <a:prstDash val="dash"/>
            <a:round/>
            <a:headEnd type="none" w="sm" len="sm"/>
            <a:tailEnd type="none" w="sm" len="sm"/>
          </a:ln>
        </p:spPr>
      </p:cxnSp>
      <p:cxnSp>
        <p:nvCxnSpPr>
          <p:cNvPr id="12" name="Straight Arrow Connector 11">
            <a:extLst>
              <a:ext uri="{FF2B5EF4-FFF2-40B4-BE49-F238E27FC236}">
                <a16:creationId xmlns:a16="http://schemas.microsoft.com/office/drawing/2014/main" id="{D8BE679C-8EE8-4ACB-8928-207B6FF49227}"/>
              </a:ext>
            </a:extLst>
          </p:cNvPr>
          <p:cNvCxnSpPr>
            <a:cxnSpLocks/>
          </p:cNvCxnSpPr>
          <p:nvPr/>
        </p:nvCxnSpPr>
        <p:spPr>
          <a:xfrm flipV="1">
            <a:off x="4103688" y="9185276"/>
            <a:ext cx="0" cy="4425"/>
          </a:xfrm>
          <a:prstGeom prst="straightConnector1">
            <a:avLst/>
          </a:prstGeom>
          <a:noFill/>
          <a:ln w="9525" cap="flat" cmpd="sng">
            <a:solidFill>
              <a:schemeClr val="dk1"/>
            </a:solidFill>
            <a:prstDash val="dash"/>
            <a:round/>
            <a:headEnd type="none" w="sm" len="sm"/>
            <a:tailEnd type="none" w="sm" len="sm"/>
          </a:ln>
        </p:spPr>
      </p:cxnSp>
      <p:cxnSp>
        <p:nvCxnSpPr>
          <p:cNvPr id="13" name="Straight Arrow Connector 12">
            <a:extLst>
              <a:ext uri="{FF2B5EF4-FFF2-40B4-BE49-F238E27FC236}">
                <a16:creationId xmlns:a16="http://schemas.microsoft.com/office/drawing/2014/main" id="{D61D34E0-4DA9-421E-9647-1E86A1E5DA04}"/>
              </a:ext>
            </a:extLst>
          </p:cNvPr>
          <p:cNvCxnSpPr>
            <a:cxnSpLocks/>
          </p:cNvCxnSpPr>
          <p:nvPr/>
        </p:nvCxnSpPr>
        <p:spPr>
          <a:xfrm flipV="1">
            <a:off x="4103688" y="9515476"/>
            <a:ext cx="0" cy="4425"/>
          </a:xfrm>
          <a:prstGeom prst="straightConnector1">
            <a:avLst/>
          </a:prstGeom>
          <a:noFill/>
          <a:ln w="9525" cap="flat" cmpd="sng">
            <a:solidFill>
              <a:schemeClr val="dk1"/>
            </a:solidFill>
            <a:prstDash val="dash"/>
            <a:round/>
            <a:headEnd type="none" w="sm" len="sm"/>
            <a:tailEnd type="none" w="sm" len="sm"/>
          </a:ln>
        </p:spPr>
      </p:cxnSp>
      <p:sp>
        <p:nvSpPr>
          <p:cNvPr id="20" name="Rectangle 19">
            <a:extLst>
              <a:ext uri="{FF2B5EF4-FFF2-40B4-BE49-F238E27FC236}">
                <a16:creationId xmlns:a16="http://schemas.microsoft.com/office/drawing/2014/main" id="{7F03B5D2-B9C5-414A-9638-D257BBC6510A}"/>
              </a:ext>
            </a:extLst>
          </p:cNvPr>
          <p:cNvSpPr/>
          <p:nvPr/>
        </p:nvSpPr>
        <p:spPr>
          <a:xfrm>
            <a:off x="1034561" y="2092528"/>
            <a:ext cx="7639930" cy="1015663"/>
          </a:xfrm>
          <a:prstGeom prst="rect">
            <a:avLst/>
          </a:prstGeom>
        </p:spPr>
        <p:txBody>
          <a:bodyPr wrap="square">
            <a:spAutoFit/>
          </a:bodyPr>
          <a:lstStyle/>
          <a:p>
            <a:pPr algn="ctr"/>
            <a:r>
              <a:rPr lang="en-US" sz="2000" b="1" dirty="0">
                <a:latin typeface="Cambria" panose="02040503050406030204" pitchFamily="18" charset="0"/>
                <a:ea typeface="Cambria" panose="02040503050406030204" pitchFamily="18" charset="0"/>
                <a:cs typeface="Cambria" panose="02040503050406030204" pitchFamily="18" charset="0"/>
              </a:rPr>
              <a:t>Final Year Project Work</a:t>
            </a:r>
            <a:endParaRPr lang="en-US" sz="2000" dirty="0">
              <a:solidFill>
                <a:srgbClr val="000000"/>
              </a:solidFill>
              <a:latin typeface="Times New Roman" panose="02020603050405020304" pitchFamily="18" charset="0"/>
              <a:ea typeface="Times New Roman" panose="02020603050405020304" pitchFamily="18" charset="0"/>
            </a:endParaRPr>
          </a:p>
          <a:p>
            <a:pPr algn="ctr"/>
            <a:r>
              <a:rPr lang="en-US" sz="2000" dirty="0">
                <a:solidFill>
                  <a:srgbClr val="000000"/>
                </a:solidFill>
                <a:latin typeface="Cambria" panose="02040503050406030204" pitchFamily="18" charset="0"/>
                <a:ea typeface="Cambria" panose="02040503050406030204" pitchFamily="18" charset="0"/>
              </a:rPr>
              <a:t>Review 1</a:t>
            </a:r>
          </a:p>
          <a:p>
            <a:pPr algn="ctr"/>
            <a:r>
              <a:rPr lang="en-US" sz="2000" dirty="0">
                <a:solidFill>
                  <a:srgbClr val="000000"/>
                </a:solidFill>
                <a:latin typeface="Cambria" panose="02040503050406030204" pitchFamily="18" charset="0"/>
                <a:ea typeface="Cambria" panose="02040503050406030204" pitchFamily="18" charset="0"/>
              </a:rPr>
              <a:t>Date : 14 Sept 2023</a:t>
            </a:r>
            <a:endParaRPr lang="en-IN" sz="2000" dirty="0">
              <a:latin typeface="Cambria" panose="02040503050406030204" pitchFamily="18"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1200329"/>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9. References</a:t>
            </a:r>
          </a:p>
          <a:p>
            <a:endPar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a:p>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2A5F05F5-91CC-0DB5-18A9-FE256C1FEDC8}"/>
              </a:ext>
            </a:extLst>
          </p:cNvPr>
          <p:cNvSpPr txBox="1"/>
          <p:nvPr/>
        </p:nvSpPr>
        <p:spPr>
          <a:xfrm>
            <a:off x="228598" y="995647"/>
            <a:ext cx="8771439" cy="2031325"/>
          </a:xfrm>
          <a:prstGeom prst="rect">
            <a:avLst/>
          </a:prstGeom>
          <a:noFill/>
        </p:spPr>
        <p:txBody>
          <a:bodyPr wrap="square">
            <a:spAutoFit/>
          </a:bodyPr>
          <a:lstStyle/>
          <a:p>
            <a:r>
              <a:rPr lang="en-IN" dirty="0"/>
              <a:t>Links: </a:t>
            </a:r>
          </a:p>
          <a:p>
            <a:endParaRPr lang="en-IN" dirty="0"/>
          </a:p>
          <a:p>
            <a:pPr marL="285750" indent="-285750">
              <a:buFont typeface="Arial" panose="020B0604020202020204" pitchFamily="34" charset="0"/>
              <a:buChar char="•"/>
            </a:pPr>
            <a:r>
              <a:rPr lang="en-IN" dirty="0">
                <a:hlinkClick r:id="rId3"/>
              </a:rPr>
              <a:t>https://nmc.gov.in/</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hlinkClick r:id="rId4"/>
              </a:rPr>
              <a:t>https://www.mcgm.gov.in/irj/portal/anonymous</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hlinkClick r:id="rId5"/>
              </a:rPr>
              <a:t>https://www.pmc.gov.in/en/complaints-grievance</a:t>
            </a:r>
            <a:endParaRPr lang="en-IN" dirty="0"/>
          </a:p>
        </p:txBody>
      </p:sp>
    </p:spTree>
    <p:extLst>
      <p:ext uri="{BB962C8B-B14F-4D97-AF65-F5344CB8AC3E}">
        <p14:creationId xmlns:p14="http://schemas.microsoft.com/office/powerpoint/2010/main" val="653040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FC70D8-75AA-94A3-55BD-FA1FA69662BD}"/>
              </a:ext>
            </a:extLst>
          </p:cNvPr>
          <p:cNvSpPr>
            <a:spLocks noGrp="1"/>
          </p:cNvSpPr>
          <p:nvPr>
            <p:ph type="title"/>
          </p:nvPr>
        </p:nvSpPr>
        <p:spPr>
          <a:xfrm>
            <a:off x="457200" y="2857500"/>
            <a:ext cx="8229600" cy="1143000"/>
          </a:xfrm>
        </p:spPr>
        <p:txBody>
          <a:bodyPr>
            <a:normAutofit fontScale="90000"/>
          </a:bodyPr>
          <a:lstStyle/>
          <a:p>
            <a:r>
              <a:rPr lang="en-US" b="1" dirty="0">
                <a:solidFill>
                  <a:schemeClr val="accent1"/>
                </a:solidFill>
                <a:effectLst>
                  <a:outerShdw blurRad="38100" dist="38100" dir="2700000" algn="tl">
                    <a:srgbClr val="000000">
                      <a:alpha val="43137"/>
                    </a:srgbClr>
                  </a:outerShdw>
                </a:effectLst>
              </a:rPr>
              <a:t>Any Questions </a:t>
            </a:r>
            <a:br>
              <a:rPr lang="en-US" b="1" dirty="0">
                <a:solidFill>
                  <a:schemeClr val="accent1"/>
                </a:solidFill>
                <a:effectLst>
                  <a:outerShdw blurRad="38100" dist="38100" dir="2700000" algn="tl">
                    <a:srgbClr val="000000">
                      <a:alpha val="43137"/>
                    </a:srgbClr>
                  </a:outerShdw>
                </a:effectLst>
              </a:rPr>
            </a:br>
            <a:r>
              <a:rPr lang="en-US" b="1" dirty="0">
                <a:solidFill>
                  <a:schemeClr val="accent1"/>
                </a:solidFill>
                <a:effectLst>
                  <a:outerShdw blurRad="38100" dist="38100" dir="2700000" algn="tl">
                    <a:srgbClr val="000000">
                      <a:alpha val="43137"/>
                    </a:srgbClr>
                  </a:outerShdw>
                </a:effectLst>
              </a:rPr>
              <a:t>?</a:t>
            </a:r>
            <a:endParaRPr lang="en-IN" b="1"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9342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7323638" cy="461665"/>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1. Problem Definition</a:t>
            </a:r>
            <a:endParaRPr lang="en-IN" sz="2400"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5E3DBAF7-508F-6C96-FAEE-693913C86BAD}"/>
              </a:ext>
            </a:extLst>
          </p:cNvPr>
          <p:cNvSpPr txBox="1"/>
          <p:nvPr/>
        </p:nvSpPr>
        <p:spPr>
          <a:xfrm>
            <a:off x="228599" y="944566"/>
            <a:ext cx="8808099" cy="2585323"/>
          </a:xfrm>
          <a:prstGeom prst="rect">
            <a:avLst/>
          </a:prstGeom>
          <a:noFill/>
        </p:spPr>
        <p:txBody>
          <a:bodyPr wrap="square">
            <a:spAutoFit/>
          </a:bodyPr>
          <a:lstStyle/>
          <a:p>
            <a:r>
              <a:rPr lang="en-IN" sz="1800" dirty="0">
                <a:solidFill>
                  <a:srgbClr val="444444"/>
                </a:solidFill>
                <a:effectLst/>
                <a:latin typeface="Roboto" panose="02000000000000000000" pitchFamily="2" charset="0"/>
                <a:ea typeface="Calibri" panose="020F0502020204030204" pitchFamily="34" charset="0"/>
                <a:cs typeface="Times New Roman" panose="02020603050405020304" pitchFamily="18" charset="0"/>
              </a:rPr>
              <a:t>The Civil Complaint Registration Application streamlines the process of reporting and resolving civic issues, such as potholes, broken streetlights, and illegal dumping. This means quicker response times and more efficient problem-solving, leading to safer and more pleasant living environments for citizens in both rural and urban areas.</a:t>
            </a:r>
          </a:p>
          <a:p>
            <a:r>
              <a:rPr lang="en-IN" sz="1800" dirty="0">
                <a:solidFill>
                  <a:srgbClr val="444444"/>
                </a:solidFill>
                <a:effectLst/>
                <a:latin typeface="Roboto" panose="02000000000000000000" pitchFamily="2" charset="0"/>
                <a:ea typeface="Calibri" panose="020F0502020204030204" pitchFamily="34" charset="0"/>
                <a:cs typeface="Times New Roman" panose="02020603050405020304" pitchFamily="18" charset="0"/>
              </a:rPr>
              <a:t>By providing an easy-to-use platform for reporting issues and tracking their resolution, it fosters a sense of ownership and collective responsibility for local issues.</a:t>
            </a:r>
            <a:endParaRPr lang="en-IN" dirty="0">
              <a:solidFill>
                <a:srgbClr val="444444"/>
              </a:solidFill>
              <a:latin typeface="Roboto" panose="02000000000000000000" pitchFamily="2"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97991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2. Motivation</a:t>
            </a:r>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EE251FDA-2DBC-211F-F32E-FB16B3A5415C}"/>
              </a:ext>
            </a:extLst>
          </p:cNvPr>
          <p:cNvSpPr txBox="1"/>
          <p:nvPr/>
        </p:nvSpPr>
        <p:spPr>
          <a:xfrm>
            <a:off x="182842" y="943029"/>
            <a:ext cx="8266922" cy="4217040"/>
          </a:xfrm>
          <a:prstGeom prst="rect">
            <a:avLst/>
          </a:prstGeom>
          <a:noFill/>
        </p:spPr>
        <p:txBody>
          <a:bodyPr wrap="square">
            <a:spAutoFit/>
          </a:bodyPr>
          <a:lstStyle/>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Addressing Civic Needs:</a:t>
            </a:r>
            <a:r>
              <a:rPr lang="en-IN" sz="1800" dirty="0">
                <a:solidFill>
                  <a:srgbClr val="444444"/>
                </a:solidFill>
                <a:effectLst/>
                <a:latin typeface="Roboto" panose="02000000000000000000" pitchFamily="2" charset="0"/>
                <a:ea typeface="Times New Roman" panose="02020603050405020304" pitchFamily="18" charset="0"/>
              </a:rPr>
              <a:t> The project aims to create a Civil Complaint Registration Application that directly addresses pressing civic needs by streamlining the process of reporting and resolving issues in both rural and urban areas. It empowers citizens to actively participate in community improvement, which aligns with the department's mission of enhancing public services.</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Positive Impact:</a:t>
            </a:r>
            <a:r>
              <a:rPr lang="en-IN" sz="1800" dirty="0">
                <a:solidFill>
                  <a:srgbClr val="444444"/>
                </a:solidFill>
                <a:effectLst/>
                <a:latin typeface="Roboto" panose="02000000000000000000" pitchFamily="2" charset="0"/>
                <a:ea typeface="Times New Roman" panose="02020603050405020304" pitchFamily="18" charset="0"/>
              </a:rPr>
              <a:t> Ultimately, the Civil Complaint Registration Application promises to have a positive and lasting impact on both rural and urban areas, improving the quality of life for citizens and enhancing the efficiency of municipal services.</a:t>
            </a:r>
            <a:endParaRPr lang="en-IN" sz="2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Community Engagement:</a:t>
            </a:r>
            <a:r>
              <a:rPr lang="en-IN" sz="1800" dirty="0">
                <a:solidFill>
                  <a:srgbClr val="444444"/>
                </a:solidFill>
                <a:effectLst/>
                <a:latin typeface="Roboto" panose="02000000000000000000" pitchFamily="2" charset="0"/>
                <a:ea typeface="Times New Roman" panose="02020603050405020304" pitchFamily="18" charset="0"/>
              </a:rPr>
              <a:t> By facilitating citizen engagement and feedback, the project fosters a sense of community involvement and ownership. This aligns with the department's goal of promoting active participation in local affairs.</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31837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3. Objective</a:t>
            </a:r>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358299AA-9177-E530-5BE8-07D909BBAC06}"/>
              </a:ext>
            </a:extLst>
          </p:cNvPr>
          <p:cNvSpPr txBox="1"/>
          <p:nvPr/>
        </p:nvSpPr>
        <p:spPr>
          <a:xfrm>
            <a:off x="143962" y="838201"/>
            <a:ext cx="8923838" cy="4278094"/>
          </a:xfrm>
          <a:prstGeom prst="rect">
            <a:avLst/>
          </a:prstGeom>
          <a:noFill/>
        </p:spPr>
        <p:txBody>
          <a:bodyPr wrap="square">
            <a:spAutoFit/>
          </a:bodyPr>
          <a:lstStyle/>
          <a:p>
            <a:pPr algn="just">
              <a:spcAft>
                <a:spcPts val="750"/>
              </a:spcAft>
            </a:pPr>
            <a:r>
              <a:rPr lang="en-IN" sz="1800" dirty="0">
                <a:solidFill>
                  <a:srgbClr val="444444"/>
                </a:solidFill>
                <a:effectLst/>
                <a:latin typeface="Roboto" panose="02000000000000000000" pitchFamily="2" charset="0"/>
                <a:ea typeface="Times New Roman" panose="02020603050405020304" pitchFamily="18" charset="0"/>
              </a:rPr>
              <a:t>The primary objective of the Civil Complaint Registration Application for Rural and Urban Areas is to leverage cutting-edge technology, including Machine Learning, Image Processing, and Data Science, to enhance civic engagement, improve administrative efficiency, and contribute to the overall betterment of communities. </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Streamline Complaint Reporting:</a:t>
            </a:r>
            <a:r>
              <a:rPr lang="en-IN" sz="1800" dirty="0">
                <a:solidFill>
                  <a:srgbClr val="444444"/>
                </a:solidFill>
                <a:effectLst/>
                <a:latin typeface="Roboto" panose="02000000000000000000" pitchFamily="2" charset="0"/>
                <a:ea typeface="Times New Roman" panose="02020603050405020304" pitchFamily="18" charset="0"/>
              </a:rPr>
              <a:t> Develop a user-friendly platform that simplifies the process of reporting civic issues, enabling citizens from all backgrounds, including those in rural areas, to submit complaints effortlessly.</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Automated Complaint Evaluation: </a:t>
            </a:r>
            <a:r>
              <a:rPr lang="en-IN" sz="1800" dirty="0">
                <a:solidFill>
                  <a:srgbClr val="444444"/>
                </a:solidFill>
                <a:effectLst/>
                <a:latin typeface="Roboto" panose="02000000000000000000" pitchFamily="2" charset="0"/>
                <a:ea typeface="Times New Roman" panose="02020603050405020304" pitchFamily="18" charset="0"/>
              </a:rPr>
              <a:t>Implement image processing and machine learning algorithms to automatically categorize and assess the severity of complaints based on uploaded images, allowing for faster and more accurate issue identification.</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Priority Assignment:</a:t>
            </a:r>
            <a:r>
              <a:rPr lang="en-IN" sz="1800" dirty="0">
                <a:solidFill>
                  <a:srgbClr val="444444"/>
                </a:solidFill>
                <a:effectLst/>
                <a:latin typeface="Roboto" panose="02000000000000000000" pitchFamily="2" charset="0"/>
                <a:ea typeface="Times New Roman" panose="02020603050405020304" pitchFamily="18" charset="0"/>
              </a:rPr>
              <a:t> Utilize machine learning models to prioritize complaints based on factors such as severity, location, historical data, and potential safety hazards, ensuring that critical issues receive immediate attention.</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31695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4. Scope</a:t>
            </a:r>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2138D008-CF41-C4F8-F581-C75C6E13D6E6}"/>
              </a:ext>
            </a:extLst>
          </p:cNvPr>
          <p:cNvSpPr txBox="1"/>
          <p:nvPr/>
        </p:nvSpPr>
        <p:spPr>
          <a:xfrm>
            <a:off x="143962" y="1143000"/>
            <a:ext cx="8763001" cy="3724096"/>
          </a:xfrm>
          <a:prstGeom prst="rect">
            <a:avLst/>
          </a:prstGeom>
          <a:noFill/>
        </p:spPr>
        <p:txBody>
          <a:bodyPr wrap="square">
            <a:spAutoFit/>
          </a:bodyPr>
          <a:lstStyle/>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Data-Driven Decision Making:</a:t>
            </a:r>
            <a:r>
              <a:rPr lang="en-IN" sz="1800" dirty="0">
                <a:solidFill>
                  <a:srgbClr val="444444"/>
                </a:solidFill>
                <a:effectLst/>
                <a:latin typeface="Roboto" panose="02000000000000000000" pitchFamily="2" charset="0"/>
                <a:ea typeface="Times New Roman" panose="02020603050405020304" pitchFamily="18" charset="0"/>
              </a:rPr>
              <a:t> Collect, </a:t>
            </a:r>
            <a:r>
              <a:rPr lang="en-IN" sz="1800" dirty="0" err="1">
                <a:solidFill>
                  <a:srgbClr val="444444"/>
                </a:solidFill>
                <a:effectLst/>
                <a:latin typeface="Roboto" panose="02000000000000000000" pitchFamily="2" charset="0"/>
                <a:ea typeface="Times New Roman" panose="02020603050405020304" pitchFamily="18" charset="0"/>
              </a:rPr>
              <a:t>Analyze</a:t>
            </a:r>
            <a:r>
              <a:rPr lang="en-IN" sz="1800" dirty="0">
                <a:solidFill>
                  <a:srgbClr val="444444"/>
                </a:solidFill>
                <a:effectLst/>
                <a:latin typeface="Roboto" panose="02000000000000000000" pitchFamily="2" charset="0"/>
                <a:ea typeface="Times New Roman" panose="02020603050405020304" pitchFamily="18" charset="0"/>
              </a:rPr>
              <a:t>, and Visualize complaint data to provide local authorities with valuable insights for better resource allocation, urban planning, and evidence-based decision-making.</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Transparency and Accountability:</a:t>
            </a:r>
            <a:r>
              <a:rPr lang="en-IN" sz="1800" dirty="0">
                <a:solidFill>
                  <a:srgbClr val="444444"/>
                </a:solidFill>
                <a:effectLst/>
                <a:latin typeface="Roboto" panose="02000000000000000000" pitchFamily="2" charset="0"/>
                <a:ea typeface="Times New Roman" panose="02020603050405020304" pitchFamily="18" charset="0"/>
              </a:rPr>
              <a:t> Foster transparency in local governance by providing real-time updates to citizens on the status of their complaints, ensuring they remain informed throughout the resolution process.</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Collaboration with Local Authorities:</a:t>
            </a:r>
            <a:r>
              <a:rPr lang="en-IN" sz="1800" dirty="0">
                <a:solidFill>
                  <a:srgbClr val="444444"/>
                </a:solidFill>
                <a:effectLst/>
                <a:latin typeface="Roboto" panose="02000000000000000000" pitchFamily="2" charset="0"/>
                <a:ea typeface="Times New Roman" panose="02020603050405020304" pitchFamily="18" charset="0"/>
              </a:rPr>
              <a:t> Collaborate closely with municipal authorities, fostering cooperation and integration with existing systems for seamless complaint resolution.</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User Adoption and Community Impact: </a:t>
            </a:r>
            <a:r>
              <a:rPr lang="en-IN" sz="1800" dirty="0">
                <a:solidFill>
                  <a:srgbClr val="444444"/>
                </a:solidFill>
                <a:effectLst/>
                <a:latin typeface="Roboto" panose="02000000000000000000" pitchFamily="2" charset="0"/>
                <a:ea typeface="Times New Roman" panose="02020603050405020304" pitchFamily="18" charset="0"/>
              </a:rPr>
              <a:t>Promote widespread adoption of the application, with a focus on reaching underserved areas, to empower citizens and create a positive impact on their communities.</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22571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5. Process Description:</a:t>
            </a:r>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4CCF5A44-10F9-0522-28CD-B64535676B4C}"/>
              </a:ext>
            </a:extLst>
          </p:cNvPr>
          <p:cNvSpPr txBox="1"/>
          <p:nvPr/>
        </p:nvSpPr>
        <p:spPr>
          <a:xfrm>
            <a:off x="228598" y="922013"/>
            <a:ext cx="8305801" cy="923330"/>
          </a:xfrm>
          <a:prstGeom prst="rect">
            <a:avLst/>
          </a:prstGeom>
          <a:noFill/>
        </p:spPr>
        <p:txBody>
          <a:bodyPr wrap="square">
            <a:spAutoFit/>
          </a:bodyPr>
          <a:lstStyle/>
          <a:p>
            <a:r>
              <a:rPr lang="en-IN" sz="1800" dirty="0">
                <a:solidFill>
                  <a:srgbClr val="444444"/>
                </a:solidFill>
                <a:effectLst/>
                <a:latin typeface="Roboto" panose="02000000000000000000" pitchFamily="2" charset="0"/>
                <a:ea typeface="Calibri" panose="020F0502020204030204" pitchFamily="34" charset="0"/>
                <a:cs typeface="Times New Roman" panose="02020603050405020304" pitchFamily="18" charset="0"/>
              </a:rPr>
              <a:t>The process of the whole software system proposed, to be developed, is supported by Prototype</a:t>
            </a:r>
            <a:r>
              <a:rPr lang="en-IN" sz="1800" b="1" i="1" dirty="0">
                <a:solidFill>
                  <a:srgbClr val="444444"/>
                </a:solidFill>
                <a:effectLst/>
                <a:latin typeface="Roboto" panose="02000000000000000000" pitchFamily="2" charset="0"/>
                <a:ea typeface="Calibri" panose="020F0502020204030204" pitchFamily="34" charset="0"/>
                <a:cs typeface="Times New Roman" panose="02020603050405020304" pitchFamily="18" charset="0"/>
              </a:rPr>
              <a:t> </a:t>
            </a:r>
            <a:r>
              <a:rPr lang="en-IN" sz="1800" dirty="0">
                <a:solidFill>
                  <a:srgbClr val="444444"/>
                </a:solidFill>
                <a:effectLst/>
                <a:latin typeface="Roboto" panose="02000000000000000000" pitchFamily="2" charset="0"/>
                <a:ea typeface="Calibri" panose="020F0502020204030204" pitchFamily="34" charset="0"/>
                <a:cs typeface="Times New Roman" panose="02020603050405020304" pitchFamily="18" charset="0"/>
              </a:rPr>
              <a:t>to explain the flow of the </a:t>
            </a:r>
            <a:r>
              <a:rPr lang="en-IN" dirty="0">
                <a:solidFill>
                  <a:srgbClr val="444444"/>
                </a:solidFill>
                <a:latin typeface="Roboto" panose="02000000000000000000" pitchFamily="2" charset="0"/>
                <a:ea typeface="Calibri" panose="020F0502020204030204" pitchFamily="34" charset="0"/>
                <a:cs typeface="Times New Roman" panose="02020603050405020304" pitchFamily="18" charset="0"/>
              </a:rPr>
              <a:t>Proposed</a:t>
            </a:r>
            <a:r>
              <a:rPr lang="en-IN" sz="1800" dirty="0">
                <a:solidFill>
                  <a:srgbClr val="444444"/>
                </a:solidFill>
                <a:effectLst/>
                <a:latin typeface="Roboto" panose="02000000000000000000" pitchFamily="2" charset="0"/>
                <a:ea typeface="Calibri" panose="020F0502020204030204" pitchFamily="34" charset="0"/>
                <a:cs typeface="Times New Roman" panose="02020603050405020304" pitchFamily="18" charset="0"/>
              </a:rPr>
              <a:t> control and UI design in the project</a:t>
            </a:r>
            <a:endParaRPr lang="en-IN" dirty="0"/>
          </a:p>
        </p:txBody>
      </p:sp>
      <p:sp>
        <p:nvSpPr>
          <p:cNvPr id="9" name="TextBox 8">
            <a:extLst>
              <a:ext uri="{FF2B5EF4-FFF2-40B4-BE49-F238E27FC236}">
                <a16:creationId xmlns:a16="http://schemas.microsoft.com/office/drawing/2014/main" id="{D3983E2E-A999-AD0D-8B16-C957EBE5E8B2}"/>
              </a:ext>
            </a:extLst>
          </p:cNvPr>
          <p:cNvSpPr txBox="1"/>
          <p:nvPr/>
        </p:nvSpPr>
        <p:spPr>
          <a:xfrm>
            <a:off x="304800" y="2088595"/>
            <a:ext cx="7848600" cy="1508105"/>
          </a:xfrm>
          <a:prstGeom prst="rect">
            <a:avLst/>
          </a:prstGeom>
          <a:noFill/>
        </p:spPr>
        <p:txBody>
          <a:bodyPr wrap="square">
            <a:spAutoFit/>
          </a:bodyPr>
          <a:lstStyle/>
          <a:p>
            <a:pPr algn="just">
              <a:spcAft>
                <a:spcPts val="750"/>
              </a:spcAft>
            </a:pPr>
            <a:r>
              <a:rPr lang="en-IN" sz="1800" dirty="0">
                <a:solidFill>
                  <a:srgbClr val="444444"/>
                </a:solidFill>
                <a:effectLst/>
                <a:latin typeface="Roboto" panose="02000000000000000000" pitchFamily="2" charset="0"/>
                <a:ea typeface="Times New Roman" panose="02020603050405020304" pitchFamily="18" charset="0"/>
              </a:rPr>
              <a:t>Here the prototype designed which conclude the</a:t>
            </a:r>
            <a:r>
              <a:rPr lang="en-IN" dirty="0">
                <a:solidFill>
                  <a:srgbClr val="444444"/>
                </a:solidFill>
                <a:latin typeface="Roboto" panose="02000000000000000000" pitchFamily="2" charset="0"/>
                <a:ea typeface="Times New Roman" panose="02020603050405020304" pitchFamily="18" charset="0"/>
              </a:rPr>
              <a:t> different</a:t>
            </a:r>
            <a:r>
              <a:rPr lang="en-IN" sz="1800" dirty="0">
                <a:solidFill>
                  <a:srgbClr val="444444"/>
                </a:solidFill>
                <a:effectLst/>
                <a:latin typeface="Roboto" panose="02000000000000000000" pitchFamily="2" charset="0"/>
                <a:ea typeface="Times New Roman" panose="02020603050405020304" pitchFamily="18" charset="0"/>
              </a:rPr>
              <a:t> point views:</a:t>
            </a:r>
          </a:p>
          <a:p>
            <a:pPr marL="342900" indent="-342900" algn="just">
              <a:spcAft>
                <a:spcPts val="750"/>
              </a:spcAft>
              <a:buFont typeface="+mj-lt"/>
              <a:buAutoNum type="arabicPeriod"/>
            </a:pPr>
            <a:r>
              <a:rPr lang="en-IN" dirty="0">
                <a:solidFill>
                  <a:srgbClr val="444444"/>
                </a:solidFill>
                <a:latin typeface="Roboto" panose="02000000000000000000" pitchFamily="2" charset="0"/>
                <a:ea typeface="Times New Roman" panose="02020603050405020304" pitchFamily="18" charset="0"/>
                <a:hlinkClick r:id="rId3"/>
              </a:rPr>
              <a:t>User/Citizen</a:t>
            </a:r>
            <a:r>
              <a:rPr lang="en-IN" dirty="0">
                <a:solidFill>
                  <a:srgbClr val="444444"/>
                </a:solidFill>
                <a:latin typeface="Roboto" panose="02000000000000000000" pitchFamily="2" charset="0"/>
                <a:ea typeface="Times New Roman" panose="02020603050405020304" pitchFamily="18" charset="0"/>
              </a:rPr>
              <a:t>.</a:t>
            </a:r>
          </a:p>
          <a:p>
            <a:pPr marL="342900" indent="-342900" algn="just">
              <a:spcAft>
                <a:spcPts val="750"/>
              </a:spcAft>
              <a:buFont typeface="+mj-lt"/>
              <a:buAutoNum type="arabicPeriod"/>
            </a:pPr>
            <a:r>
              <a:rPr lang="en-IN" dirty="0">
                <a:solidFill>
                  <a:srgbClr val="444444"/>
                </a:solidFill>
                <a:latin typeface="Roboto" panose="02000000000000000000" pitchFamily="2" charset="0"/>
                <a:ea typeface="Times New Roman" panose="02020603050405020304" pitchFamily="18" charset="0"/>
                <a:hlinkClick r:id="rId4"/>
              </a:rPr>
              <a:t>Divisional Officer</a:t>
            </a:r>
            <a:r>
              <a:rPr lang="en-IN" dirty="0">
                <a:solidFill>
                  <a:srgbClr val="444444"/>
                </a:solidFill>
                <a:latin typeface="Roboto" panose="02000000000000000000" pitchFamily="2" charset="0"/>
                <a:ea typeface="Times New Roman" panose="02020603050405020304" pitchFamily="18" charset="0"/>
              </a:rPr>
              <a:t>.</a:t>
            </a:r>
          </a:p>
          <a:p>
            <a:pPr marL="342900" indent="-342900" algn="just">
              <a:spcAft>
                <a:spcPts val="750"/>
              </a:spcAft>
              <a:buFont typeface="+mj-lt"/>
              <a:buAutoNum type="arabicPeriod"/>
            </a:pPr>
            <a:r>
              <a:rPr lang="en-IN">
                <a:solidFill>
                  <a:srgbClr val="444444"/>
                </a:solidFill>
                <a:latin typeface="Roboto" panose="02000000000000000000" pitchFamily="2" charset="0"/>
                <a:ea typeface="Times New Roman" panose="02020603050405020304" pitchFamily="18" charset="0"/>
                <a:hlinkClick r:id="rId4"/>
              </a:rPr>
              <a:t>Upper Divisional Officer</a:t>
            </a:r>
            <a:r>
              <a:rPr lang="en-IN">
                <a:solidFill>
                  <a:srgbClr val="444444"/>
                </a:solidFill>
                <a:latin typeface="Roboto" panose="02000000000000000000" pitchFamily="2" charset="0"/>
                <a:ea typeface="Times New Roman" panose="02020603050405020304" pitchFamily="18" charset="0"/>
              </a:rPr>
              <a:t>.</a:t>
            </a:r>
            <a:endParaRPr lang="en-IN" dirty="0">
              <a:solidFill>
                <a:srgbClr val="444444"/>
              </a:solidFill>
              <a:latin typeface="Roboto" panose="02000000000000000000" pitchFamily="2" charset="0"/>
              <a:ea typeface="Times New Roman" panose="02020603050405020304" pitchFamily="18" charset="0"/>
            </a:endParaRPr>
          </a:p>
        </p:txBody>
      </p:sp>
    </p:spTree>
    <p:extLst>
      <p:ext uri="{BB962C8B-B14F-4D97-AF65-F5344CB8AC3E}">
        <p14:creationId xmlns:p14="http://schemas.microsoft.com/office/powerpoint/2010/main" val="2770295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6. Software- Hardware requirement</a:t>
            </a:r>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DB7BA10C-B78C-3337-F8D5-98BDFFDE1051}"/>
              </a:ext>
            </a:extLst>
          </p:cNvPr>
          <p:cNvSpPr txBox="1"/>
          <p:nvPr/>
        </p:nvSpPr>
        <p:spPr>
          <a:xfrm>
            <a:off x="228598" y="990598"/>
            <a:ext cx="8458201" cy="4062651"/>
          </a:xfrm>
          <a:prstGeom prst="rect">
            <a:avLst/>
          </a:prstGeom>
          <a:noFill/>
        </p:spPr>
        <p:txBody>
          <a:bodyPr wrap="square">
            <a:spAutoFit/>
          </a:bodyPr>
          <a:lstStyle/>
          <a:p>
            <a:pPr algn="just">
              <a:spcAft>
                <a:spcPts val="750"/>
              </a:spcAft>
            </a:pPr>
            <a:r>
              <a:rPr lang="en-IN" sz="1800" b="1" dirty="0">
                <a:solidFill>
                  <a:srgbClr val="444444"/>
                </a:solidFill>
                <a:effectLst/>
                <a:latin typeface="Roboto" panose="02000000000000000000" pitchFamily="2" charset="0"/>
                <a:ea typeface="Times New Roman" panose="02020603050405020304" pitchFamily="18" charset="0"/>
              </a:rPr>
              <a:t>Resources:</a:t>
            </a:r>
            <a:r>
              <a:rPr lang="en-IN" sz="1800" dirty="0">
                <a:solidFill>
                  <a:srgbClr val="444444"/>
                </a:solidFill>
                <a:effectLst/>
                <a:latin typeface="Roboto" panose="02000000000000000000" pitchFamily="2" charset="0"/>
                <a:ea typeface="Times New Roman" panose="02020603050405020304" pitchFamily="18" charset="0"/>
              </a:rPr>
              <a:t> The requirement of the resources for designing and developing the proposed system are as mentioned below:</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Symbol" panose="05050102010706020507" pitchFamily="18" charset="2"/>
              <a:buChar char=""/>
            </a:pPr>
            <a:r>
              <a:rPr lang="en-IN" sz="1800" dirty="0">
                <a:solidFill>
                  <a:srgbClr val="444444"/>
                </a:solidFill>
                <a:effectLst/>
                <a:latin typeface="Roboto" panose="02000000000000000000" pitchFamily="2" charset="0"/>
                <a:ea typeface="Times New Roman" panose="02020603050405020304" pitchFamily="18" charset="0"/>
              </a:rPr>
              <a:t>Hardware / Software Requirement</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dirty="0">
                <a:solidFill>
                  <a:srgbClr val="444444"/>
                </a:solidFill>
                <a:effectLst/>
                <a:latin typeface="Roboto" panose="02000000000000000000" pitchFamily="2" charset="0"/>
                <a:ea typeface="Times New Roman" panose="02020603050405020304" pitchFamily="18" charset="0"/>
              </a:rPr>
              <a:t>Laptop/PC with recent hardware and software released stable versions.</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dirty="0">
                <a:solidFill>
                  <a:srgbClr val="444444"/>
                </a:solidFill>
                <a:effectLst/>
                <a:latin typeface="Roboto" panose="02000000000000000000" pitchFamily="2" charset="0"/>
                <a:ea typeface="Times New Roman" panose="02020603050405020304" pitchFamily="18" charset="0"/>
              </a:rPr>
              <a:t>Visual Studio Code, Flutter, Dart latest released stable versions</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dirty="0">
                <a:solidFill>
                  <a:srgbClr val="444444"/>
                </a:solidFill>
                <a:effectLst/>
                <a:latin typeface="Roboto" panose="02000000000000000000" pitchFamily="2" charset="0"/>
                <a:ea typeface="Times New Roman" panose="02020603050405020304" pitchFamily="18" charset="0"/>
              </a:rPr>
              <a:t>4G/5G Smartphone.</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Symbol" panose="05050102010706020507" pitchFamily="18" charset="2"/>
              <a:buChar char=""/>
            </a:pPr>
            <a:r>
              <a:rPr lang="en-IN" sz="1800" dirty="0">
                <a:solidFill>
                  <a:srgbClr val="444444"/>
                </a:solidFill>
                <a:effectLst/>
                <a:latin typeface="Roboto" panose="02000000000000000000" pitchFamily="2" charset="0"/>
                <a:ea typeface="Times New Roman" panose="02020603050405020304" pitchFamily="18" charset="0"/>
              </a:rPr>
              <a:t>Datasets</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dirty="0">
                <a:solidFill>
                  <a:srgbClr val="444444"/>
                </a:solidFill>
                <a:effectLst/>
                <a:latin typeface="Roboto" panose="02000000000000000000" pitchFamily="2" charset="0"/>
                <a:ea typeface="Times New Roman" panose="02020603050405020304" pitchFamily="18" charset="0"/>
              </a:rPr>
              <a:t>Municipal corporation’s Geofencing dataset.</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dirty="0">
                <a:solidFill>
                  <a:srgbClr val="444444"/>
                </a:solidFill>
                <a:effectLst/>
                <a:latin typeface="Roboto" panose="02000000000000000000" pitchFamily="2" charset="0"/>
                <a:ea typeface="Times New Roman" panose="02020603050405020304" pitchFamily="18" charset="0"/>
              </a:rPr>
              <a:t>Civil complaint Classes dataset.</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dirty="0">
                <a:solidFill>
                  <a:srgbClr val="444444"/>
                </a:solidFill>
                <a:effectLst/>
                <a:latin typeface="Roboto" panose="02000000000000000000" pitchFamily="2" charset="0"/>
                <a:ea typeface="Times New Roman" panose="02020603050405020304" pitchFamily="18" charset="0"/>
              </a:rPr>
              <a:t>Local authorities hierarchy dataset.</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dirty="0">
                <a:solidFill>
                  <a:srgbClr val="444444"/>
                </a:solidFill>
                <a:effectLst/>
                <a:latin typeface="Roboto" panose="02000000000000000000" pitchFamily="2" charset="0"/>
                <a:ea typeface="Times New Roman" panose="02020603050405020304" pitchFamily="18" charset="0"/>
              </a:rPr>
              <a:t>Historical civil complaints dataset.</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638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7. Strength</a:t>
            </a:r>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34B96F70-6C87-1AE7-A18F-2C7DA394093D}"/>
              </a:ext>
            </a:extLst>
          </p:cNvPr>
          <p:cNvSpPr txBox="1"/>
          <p:nvPr/>
        </p:nvSpPr>
        <p:spPr>
          <a:xfrm>
            <a:off x="143962" y="1066800"/>
            <a:ext cx="8305801" cy="3344505"/>
          </a:xfrm>
          <a:prstGeom prst="rect">
            <a:avLst/>
          </a:prstGeom>
          <a:noFill/>
        </p:spPr>
        <p:txBody>
          <a:bodyPr wrap="square">
            <a:spAutoFit/>
          </a:bodyPr>
          <a:lstStyle/>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Efficiency and Automation:</a:t>
            </a:r>
            <a:r>
              <a:rPr lang="en-IN" sz="1800" dirty="0">
                <a:solidFill>
                  <a:srgbClr val="444444"/>
                </a:solidFill>
                <a:effectLst/>
                <a:latin typeface="Roboto" panose="02000000000000000000" pitchFamily="2" charset="0"/>
                <a:ea typeface="Times New Roman" panose="02020603050405020304" pitchFamily="18" charset="0"/>
              </a:rPr>
              <a:t> The application automates the complaint categorization and priority assignment process through machine learning and image processing. This leads to faster issue resolution, improved resource allocation, and enhanced civic services.</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Transparency and Accountability:</a:t>
            </a:r>
            <a:r>
              <a:rPr lang="en-IN" sz="1800" dirty="0">
                <a:solidFill>
                  <a:srgbClr val="444444"/>
                </a:solidFill>
                <a:effectLst/>
                <a:latin typeface="Roboto" panose="02000000000000000000" pitchFamily="2" charset="0"/>
                <a:ea typeface="Times New Roman" panose="02020603050405020304" pitchFamily="18" charset="0"/>
              </a:rPr>
              <a:t> Real-time updates and feedback mechanisms enhance transparency in local governance, holding authorities accountable for their actions and decisions. This can lead to increased trust in the administration.</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Scalability: </a:t>
            </a:r>
            <a:r>
              <a:rPr lang="en-IN" sz="1800" dirty="0">
                <a:solidFill>
                  <a:srgbClr val="444444"/>
                </a:solidFill>
                <a:effectLst/>
                <a:latin typeface="Roboto" panose="02000000000000000000" pitchFamily="2" charset="0"/>
                <a:ea typeface="Times New Roman" panose="02020603050405020304" pitchFamily="18" charset="0"/>
              </a:rPr>
              <a:t>The application can be scaled to accommodate a growing user base and increasing complaint volume, making it adaptable to various community sizes and needs.</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92815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8. Limitation</a:t>
            </a:r>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91B5E467-3F69-4B2C-199E-739498BBEC31}"/>
              </a:ext>
            </a:extLst>
          </p:cNvPr>
          <p:cNvSpPr txBox="1"/>
          <p:nvPr/>
        </p:nvSpPr>
        <p:spPr>
          <a:xfrm>
            <a:off x="143962" y="1066799"/>
            <a:ext cx="8390438" cy="3581399"/>
          </a:xfrm>
          <a:prstGeom prst="rect">
            <a:avLst/>
          </a:prstGeom>
          <a:noFill/>
        </p:spPr>
        <p:txBody>
          <a:bodyPr wrap="square">
            <a:spAutoFit/>
          </a:bodyPr>
          <a:lstStyle/>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ML Model Accuracy:</a:t>
            </a:r>
            <a:r>
              <a:rPr lang="en-IN" sz="1800" dirty="0">
                <a:solidFill>
                  <a:srgbClr val="444444"/>
                </a:solidFill>
                <a:effectLst/>
                <a:latin typeface="Roboto" panose="02000000000000000000" pitchFamily="2" charset="0"/>
                <a:ea typeface="Times New Roman" panose="02020603050405020304" pitchFamily="18" charset="0"/>
              </a:rPr>
              <a:t> The accuracy of machine learning models for image categorization and priority assignment may vary depending on the quality and diversity of training data. Continuous model refinement is essential.</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Infrastructure Requirements:</a:t>
            </a:r>
            <a:r>
              <a:rPr lang="en-IN" sz="1800" dirty="0">
                <a:solidFill>
                  <a:srgbClr val="444444"/>
                </a:solidFill>
                <a:effectLst/>
                <a:latin typeface="Roboto" panose="02000000000000000000" pitchFamily="2" charset="0"/>
                <a:ea typeface="Times New Roman" panose="02020603050405020304" pitchFamily="18" charset="0"/>
              </a:rPr>
              <a:t> The application relies on the availability of mobile devices, internet access, and GPS functionality, which might not be uniformly accessible in all areas.</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User Adoption:</a:t>
            </a:r>
            <a:r>
              <a:rPr lang="en-IN" sz="1800" dirty="0">
                <a:solidFill>
                  <a:srgbClr val="444444"/>
                </a:solidFill>
                <a:effectLst/>
                <a:latin typeface="Roboto" panose="02000000000000000000" pitchFamily="2" charset="0"/>
                <a:ea typeface="Times New Roman" panose="02020603050405020304" pitchFamily="18" charset="0"/>
              </a:rPr>
              <a:t> Encouraging citizens to actively use the application and report issues may require a concerted awareness and education campaign.</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Dependency on Authorities:</a:t>
            </a:r>
            <a:r>
              <a:rPr lang="en-IN" sz="1800" dirty="0">
                <a:solidFill>
                  <a:srgbClr val="444444"/>
                </a:solidFill>
                <a:effectLst/>
                <a:latin typeface="Roboto" panose="02000000000000000000" pitchFamily="2" charset="0"/>
                <a:ea typeface="Times New Roman" panose="02020603050405020304" pitchFamily="18" charset="0"/>
              </a:rPr>
              <a:t> The success of the project relies on the willingness and ability of municipal authorities to address reported complaints promptly and effectively.</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70425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1366</TotalTime>
  <Words>1037</Words>
  <Application>Microsoft Office PowerPoint</Application>
  <PresentationFormat>On-screen Show (4:3)</PresentationFormat>
  <Paragraphs>77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Cambria</vt:lpstr>
      <vt:lpstr>Roboto</vt:lpstr>
      <vt:lpstr>Segoe UI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rohit gosavi</cp:lastModifiedBy>
  <cp:revision>59</cp:revision>
  <dcterms:created xsi:type="dcterms:W3CDTF">2019-10-03T11:19:58Z</dcterms:created>
  <dcterms:modified xsi:type="dcterms:W3CDTF">2023-10-11T20:11:32Z</dcterms:modified>
</cp:coreProperties>
</file>